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291" r:id="rId3"/>
    <p:sldId id="279" r:id="rId4"/>
    <p:sldId id="259" r:id="rId5"/>
    <p:sldId id="287" r:id="rId6"/>
    <p:sldId id="288" r:id="rId7"/>
    <p:sldId id="277" r:id="rId8"/>
    <p:sldId id="261" r:id="rId9"/>
    <p:sldId id="289" r:id="rId10"/>
    <p:sldId id="292" r:id="rId11"/>
    <p:sldId id="282" r:id="rId12"/>
    <p:sldId id="283" r:id="rId13"/>
    <p:sldId id="284" r:id="rId14"/>
    <p:sldId id="285" r:id="rId15"/>
    <p:sldId id="316" r:id="rId16"/>
    <p:sldId id="264" r:id="rId17"/>
    <p:sldId id="290" r:id="rId18"/>
    <p:sldId id="267" r:id="rId19"/>
    <p:sldId id="269" r:id="rId20"/>
    <p:sldId id="315"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81" autoAdjust="0"/>
    <p:restoredTop sz="81425" autoAdjust="0"/>
  </p:normalViewPr>
  <p:slideViewPr>
    <p:cSldViewPr snapToGrid="0" snapToObjects="1">
      <p:cViewPr varScale="1">
        <p:scale>
          <a:sx n="162" d="100"/>
          <a:sy n="162" d="100"/>
        </p:scale>
        <p:origin x="1136" y="184"/>
      </p:cViewPr>
      <p:guideLst>
        <p:guide orient="horz" pos="1620"/>
        <p:guide pos="2880"/>
      </p:guideLst>
    </p:cSldViewPr>
  </p:slideViewPr>
  <p:outlineViewPr>
    <p:cViewPr>
      <p:scale>
        <a:sx n="33" d="100"/>
        <a:sy n="33" d="100"/>
      </p:scale>
      <p:origin x="0" y="-10032"/>
    </p:cViewPr>
  </p:outlin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8/29/24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8/29/24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How is the first paper going?</a:t>
            </a:r>
          </a:p>
          <a:p>
            <a:pPr eaLnBrk="1" hangingPunct="1"/>
            <a:r>
              <a:rPr lang="en-US" dirty="0">
                <a:latin typeface="Arial" charset="0"/>
                <a:ea typeface="ＭＳ Ｐゴシック" charset="-128"/>
                <a:cs typeface="ＭＳ Ｐゴシック" charset="-128"/>
              </a:rPr>
              <a:t>What are your topics?</a:t>
            </a:r>
          </a:p>
          <a:p>
            <a:pPr eaLnBrk="1" hangingPunct="1"/>
            <a:r>
              <a:rPr lang="en-US" dirty="0">
                <a:latin typeface="Arial" charset="0"/>
                <a:ea typeface="ＭＳ Ｐゴシック" charset="-128"/>
                <a:cs typeface="ＭＳ Ｐゴシック" charset="-128"/>
              </a:rPr>
              <a:t>Conclusions? </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Which formulation of the categorical imperative do you prefer?</a:t>
            </a:r>
          </a:p>
          <a:p>
            <a:pPr marL="0" indent="0" eaLnBrk="1" hangingPunct="1">
              <a:buFont typeface="Arial"/>
              <a:buNone/>
            </a:pPr>
            <a:endParaRPr lang="en-US" dirty="0">
              <a:ea typeface="ＭＳ Ｐゴシック" charset="-128"/>
              <a:cs typeface="ＭＳ Ｐゴシック" charset="-128"/>
            </a:endParaRPr>
          </a:p>
          <a:p>
            <a:pPr marL="0" indent="0" eaLnBrk="1" hangingPunct="1">
              <a:buFont typeface="Arial"/>
              <a:buNone/>
            </a:pPr>
            <a:r>
              <a:rPr lang="en-US" b="1" dirty="0">
                <a:ea typeface="ＭＳ Ｐゴシック" charset="-128"/>
                <a:cs typeface="ＭＳ Ｐゴシック" charset="-128"/>
              </a:rPr>
              <a:t>Kant’s Axe (1:33)</a:t>
            </a:r>
          </a:p>
          <a:p>
            <a:pPr marL="0" indent="0" eaLnBrk="1" hangingPunct="1">
              <a:buFont typeface="Arial"/>
              <a:buNone/>
            </a:pPr>
            <a:r>
              <a:rPr lang="en-US" b="0" dirty="0"/>
              <a:t>Published on Nov 18, 2014 – BBC Radio 4</a:t>
            </a:r>
          </a:p>
          <a:p>
            <a:pPr marL="0" indent="0" eaLnBrk="1" hangingPunct="1">
              <a:buFont typeface="Arial"/>
              <a:buNone/>
            </a:pPr>
            <a:r>
              <a:rPr lang="en-US" b="0" dirty="0">
                <a:ea typeface="ＭＳ Ｐゴシック" charset="-128"/>
                <a:cs typeface="ＭＳ Ｐゴシック" charset="-128"/>
              </a:rPr>
              <a:t>Accessed 2016-09-02</a:t>
            </a:r>
          </a:p>
          <a:p>
            <a:pPr marL="0" indent="0" eaLnBrk="1" hangingPunct="1">
              <a:buFont typeface="Arial"/>
              <a:buNone/>
            </a:pP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a:t>
            </a:r>
            <a:r>
              <a:rPr lang="en-US" dirty="0" err="1">
                <a:ea typeface="ＭＳ Ｐゴシック" charset="-128"/>
                <a:cs typeface="ＭＳ Ｐゴシック" charset="-128"/>
              </a:rPr>
              <a:t>x_uUEaeqFog</a:t>
            </a:r>
            <a:r>
              <a:rPr lang="en-US" dirty="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[1]</a:t>
            </a:r>
            <a:r>
              <a:rPr lang="en-US" sz="1200" kern="1200" dirty="0">
                <a:solidFill>
                  <a:schemeClr val="tx1"/>
                </a:solidFill>
                <a:effectLst/>
                <a:latin typeface="+mn-lt"/>
                <a:ea typeface="+mn-ea"/>
                <a:cs typeface="+mn-cs"/>
              </a:rPr>
              <a:t> Ng, Y.-K. (1996). Happiness surveys: some comparability issues and an exploratory survey based on just perceivable increments. Social Indicators Research, 38: 1-29.</a:t>
            </a: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 Disobedience: acceptance of consequences of breaking the law is a main tool in effecting change.</a:t>
            </a:r>
          </a:p>
          <a:p>
            <a:endParaRPr lang="en-US" dirty="0"/>
          </a:p>
          <a:p>
            <a:r>
              <a:rPr lang="en-US" dirty="0"/>
              <a:t>From Wikipedia (TODO: get primary source):</a:t>
            </a:r>
          </a:p>
          <a:p>
            <a:r>
              <a:rPr lang="en-US" dirty="0"/>
              <a:t>“Consent of the governed" is a political theory stating that a government's legitimacy and moral right to use state power is, or ought to be, derived from the people or society over which that power is exercised. </a:t>
            </a:r>
          </a:p>
          <a:p>
            <a:r>
              <a:rPr lang="en-US" dirty="0"/>
              <a:t>This theory of "consent" is historically contrasted to the divine right of kings and has often been invoked against the legitimacy of colonialism. </a:t>
            </a:r>
          </a:p>
          <a:p>
            <a:r>
              <a:rPr lang="en-US" dirty="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a:t>Aristotle on 'Flourishing’ (2:00)</a:t>
            </a: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=j_7deR0idvs</a:t>
            </a:r>
          </a:p>
          <a:p>
            <a:pPr marL="0" indent="0" eaLnBrk="1" hangingPunct="1">
              <a:buFont typeface="Arial"/>
              <a:buNone/>
            </a:pPr>
            <a:r>
              <a:rPr lang="en-US" dirty="0"/>
              <a:t>BBC Radio 4</a:t>
            </a:r>
          </a:p>
          <a:p>
            <a:pPr marL="0" indent="0" eaLnBrk="1" hangingPunct="1">
              <a:buFont typeface="Arial"/>
              <a:buNone/>
            </a:pPr>
            <a:r>
              <a:rPr lang="en-US" dirty="0">
                <a:ea typeface="ＭＳ Ｐゴシック" charset="-128"/>
                <a:cs typeface="ＭＳ Ｐゴシック" charset="-128"/>
              </a:rPr>
              <a:t>Published 2015-03-30</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Moral accountability is different from responsibility. Responsibility is current focus of much ethics and certainly law but moving to accountability and managing ethical decisions from this perspective may enable a more inclusive framework.</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[1]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“Information Ethics,” in The Cambridge Handbook of Information and Computer Ethics, ed.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(Cambridge, UK: Cambridge University Press, 2010)</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a:t>The philosophy of information and information ethics – Lecture” (15:35)</a:t>
            </a:r>
            <a:br>
              <a:rPr lang="en-US" dirty="0">
                <a:ea typeface="ＭＳ Ｐゴシック" charset="-128"/>
                <a:cs typeface="ＭＳ Ｐゴシック" charset="-128"/>
              </a:rPr>
            </a:b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=s2QLL8WawoQ </a:t>
            </a:r>
            <a:br>
              <a:rPr lang="en-US" dirty="0">
                <a:ea typeface="ＭＳ Ｐゴシック" charset="-128"/>
                <a:cs typeface="ＭＳ Ｐゴシック" charset="-128"/>
              </a:rPr>
            </a:br>
            <a:r>
              <a:rPr lang="en-US" dirty="0">
                <a:ea typeface="ＭＳ Ｐゴシック" charset="-128"/>
                <a:cs typeface="ＭＳ Ｐゴシック" charset="-128"/>
              </a:rPr>
              <a:t>Luciano </a:t>
            </a:r>
            <a:r>
              <a:rPr lang="en-US" dirty="0" err="1">
                <a:ea typeface="ＭＳ Ｐゴシック" charset="-128"/>
                <a:cs typeface="ＭＳ Ｐゴシック" charset="-128"/>
              </a:rPr>
              <a:t>Floridi</a:t>
            </a:r>
            <a:br>
              <a:rPr lang="en-US" dirty="0">
                <a:ea typeface="ＭＳ Ｐゴシック" charset="-128"/>
                <a:cs typeface="ＭＳ Ｐゴシック" charset="-128"/>
              </a:rPr>
            </a:br>
            <a:r>
              <a:rPr lang="en-US" dirty="0">
                <a:ea typeface="ＭＳ Ｐゴシック" charset="-128"/>
                <a:cs typeface="ＭＳ Ｐゴシック" charset="-128"/>
              </a:rPr>
              <a:t>Published 2016-12-19</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err="1"/>
              <a:t>TEDxMaastricht</a:t>
            </a:r>
            <a:r>
              <a:rPr lang="en-US" b="1" dirty="0"/>
              <a:t> - Luciano </a:t>
            </a:r>
            <a:r>
              <a:rPr lang="en-US" b="1" dirty="0" err="1"/>
              <a:t>Floridi</a:t>
            </a:r>
            <a:r>
              <a:rPr lang="en-US" b="1" dirty="0"/>
              <a:t> - "The fourth technological revolution”</a:t>
            </a:r>
            <a:r>
              <a:rPr lang="en-US" b="1" dirty="0">
                <a:ea typeface="ＭＳ Ｐゴシック" charset="-128"/>
              </a:rPr>
              <a:t> (8:50)</a:t>
            </a:r>
            <a:br>
              <a:rPr lang="en-US" b="1" dirty="0">
                <a:ea typeface="ＭＳ Ｐゴシック" charset="-128"/>
              </a:rPr>
            </a:br>
            <a:r>
              <a:rPr lang="en-US" b="0" dirty="0">
                <a:ea typeface="ＭＳ Ｐゴシック" charset="-128"/>
              </a:rPr>
              <a:t>https://</a:t>
            </a:r>
            <a:r>
              <a:rPr lang="en-US" b="0" dirty="0" err="1">
                <a:ea typeface="ＭＳ Ｐゴシック" charset="-128"/>
              </a:rPr>
              <a:t>www.youtube.com</a:t>
            </a:r>
            <a:r>
              <a:rPr lang="en-US" b="0" dirty="0">
                <a:ea typeface="ＭＳ Ｐゴシック" charset="-128"/>
              </a:rPr>
              <a:t>/</a:t>
            </a:r>
            <a:r>
              <a:rPr lang="en-US" b="0" dirty="0" err="1">
                <a:ea typeface="ＭＳ Ｐゴシック" charset="-128"/>
              </a:rPr>
              <a:t>watch?v</a:t>
            </a:r>
            <a:r>
              <a:rPr lang="en-US" b="0" dirty="0">
                <a:ea typeface="ＭＳ Ｐゴシック" charset="-128"/>
              </a:rPr>
              <a:t>=c-kJsyU8tgI</a:t>
            </a:r>
            <a:br>
              <a:rPr lang="en-US" b="0" dirty="0">
                <a:ea typeface="ＭＳ Ｐゴシック" charset="-128"/>
              </a:rPr>
            </a:br>
            <a:r>
              <a:rPr lang="en-US" b="0" dirty="0">
                <a:ea typeface="ＭＳ Ｐゴシック" charset="-128"/>
              </a:rPr>
              <a:t>Published 2011-04-06</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321524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Common Reminders: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email with your top 3 movie choices after I send out the list to choose from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dirty="0"/>
          </a:p>
        </p:txBody>
      </p:sp>
    </p:spTree>
    <p:extLst>
      <p:ext uri="{BB962C8B-B14F-4D97-AF65-F5344CB8AC3E}">
        <p14:creationId xmlns:p14="http://schemas.microsoft.com/office/powerpoint/2010/main" val="316210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we see an exponential growth of the computations per second available for $1K, adjusted for inflation. Given the lower bound of an estimate (see relevant chapter in the Kurzweil’s book” for the calculations per second of organic brains, we see the inevitable eclipse of all human brain power within your lifetimes. Given the exponential growth, note it is a logarithmic scale to boot, even if the estimates are off by a good margin the claim still holds. Not sure if this accounts for the human population growth since this was published but given a 1/7 billion increase the linear growth does not make a dent in the exponential growth.</a:t>
            </a:r>
          </a:p>
          <a:p>
            <a:endParaRPr lang="en-US" dirty="0"/>
          </a:p>
          <a:p>
            <a:r>
              <a:rPr lang="en-US" dirty="0"/>
              <a:t>On the right we see the same growth from the perspective of planet Earth as a calculation power producer machine. The number of significant computing advancing events increasing exponentially is good evidence that the computations/second growth on the left is likely to continue. A look at our class time line wiki also shows this, with many more events being found relevant for this course in more recent years.</a:t>
            </a:r>
          </a:p>
          <a:p>
            <a:endParaRPr lang="en-US" dirty="0"/>
          </a:p>
          <a:p>
            <a:r>
              <a:rPr lang="en-US" dirty="0"/>
              <a:t>Show book if you have it.</a:t>
            </a:r>
          </a:p>
          <a:p>
            <a:endParaRPr lang="en-US" dirty="0"/>
          </a:p>
          <a:p>
            <a:r>
              <a:rPr lang="en-US" dirty="0"/>
              <a:t>This puts it a different way:</a:t>
            </a:r>
          </a:p>
          <a:p>
            <a:pPr eaLnBrk="1" hangingPunct="1"/>
            <a:r>
              <a:rPr lang="en-US" b="1" dirty="0">
                <a:latin typeface="Arial" pitchFamily="-109" charset="0"/>
                <a:ea typeface="ＭＳ Ｐゴシック" pitchFamily="-109" charset="-128"/>
                <a:cs typeface="ＭＳ Ｐゴシック" pitchFamily="-109" charset="-128"/>
              </a:rPr>
              <a:t>Show Epic Rap Battles of History: Steve Jobs vs. Bill Gates (2013) (If class ok with crude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dirty="0"/>
          </a:p>
          <a:p>
            <a:r>
              <a:rPr lang="en-US" dirty="0"/>
              <a:t>Things of note from general knowledge and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epicrapbattlesofhistory.fandom.com</a:t>
            </a:r>
            <a:r>
              <a:rPr lang="en-US" sz="1200" kern="1200" dirty="0">
                <a:solidFill>
                  <a:schemeClr val="tx1"/>
                </a:solidFill>
                <a:effectLst/>
                <a:latin typeface="+mn-lt"/>
                <a:ea typeface="+mn-ea"/>
                <a:cs typeface="+mn-cs"/>
              </a:rPr>
              <a:t>/wiki/</a:t>
            </a:r>
            <a:r>
              <a:rPr lang="en-US" sz="1200" kern="1200" dirty="0" err="1">
                <a:solidFill>
                  <a:schemeClr val="tx1"/>
                </a:solidFill>
                <a:effectLst/>
                <a:latin typeface="+mn-lt"/>
                <a:ea typeface="+mn-ea"/>
                <a:cs typeface="+mn-cs"/>
              </a:rPr>
              <a:t>Steve_Jobs_vs_Bill_Gates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Rap_Meanings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Numerous references to Steve Jobs’ personality, often a hinderance to business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Notes transformative effect of Apple products on every day life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Gates would have been 27 by the time Apple hit Fortune 500 list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a:t>
            </a:r>
            <a:r>
              <a:rPr lang="en-US" sz="1200" kern="1200" dirty="0" err="1">
                <a:solidFill>
                  <a:schemeClr val="tx1"/>
                </a:solidFill>
                <a:effectLst/>
                <a:latin typeface="+mn-lt"/>
                <a:ea typeface="+mn-ea"/>
                <a:cs typeface="+mn-cs"/>
              </a:rPr>
              <a:t>IIe</a:t>
            </a:r>
            <a:r>
              <a:rPr lang="en-US" sz="1200" kern="1200" dirty="0">
                <a:solidFill>
                  <a:schemeClr val="tx1"/>
                </a:solidFill>
                <a:effectLst/>
                <a:latin typeface="+mn-lt"/>
                <a:ea typeface="+mn-ea"/>
                <a:cs typeface="+mn-cs"/>
              </a:rPr>
              <a:t> – Apple too easy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Melinda developed MS Bob GUI overlay for Windows 3.1</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Jobs need to run some BASIC programs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Microsoft - portmanteau of “Microprocessor Software”</a:t>
            </a:r>
          </a:p>
          <a:p>
            <a:pPr marL="171450" indent="-171450">
              <a:buFont typeface="Arial" panose="020B0604020202020204" pitchFamily="34" charset="0"/>
              <a:buChar char="•"/>
            </a:pPr>
            <a:r>
              <a:rPr lang="en-US" sz="1200" kern="1200" dirty="0" err="1">
                <a:solidFill>
                  <a:schemeClr val="tx1"/>
                </a:solidFill>
                <a:effectLst/>
                <a:latin typeface="+mn-lt"/>
                <a:ea typeface="+mn-ea"/>
                <a:cs typeface="+mn-cs"/>
              </a:rPr>
              <a:t>SBBoD</a:t>
            </a:r>
            <a:r>
              <a:rPr lang="en-US" sz="1200" kern="1200" dirty="0">
                <a:solidFill>
                  <a:schemeClr val="tx1"/>
                </a:solidFill>
                <a:effectLst/>
                <a:latin typeface="+mn-lt"/>
                <a:ea typeface="+mn-ea"/>
                <a:cs typeface="+mn-cs"/>
              </a:rPr>
              <a:t> – Spinning Beach Ball Of Death – just as dreaded as the Windows hourglass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TODO: How much was Gates donating at time of battle?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and Microsoft roughly equivalent worth at time of battle (TODO: how much?)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pwn</a:t>
            </a:r>
            <a:r>
              <a:rPr lang="en-US" sz="1200" kern="1200" dirty="0">
                <a:solidFill>
                  <a:schemeClr val="tx1"/>
                </a:solidFill>
                <a:effectLst/>
                <a:latin typeface="+mn-lt"/>
                <a:ea typeface="+mn-ea"/>
                <a:cs typeface="+mn-cs"/>
              </a:rPr>
              <a:t>” common mistyping of “own” with “o” and “p” being adjacent on QWERTY keyboards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Does the stereotypical creative, recreational, individual empowering use of Apple products and business use of Windows machine still hold?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Jobs/Apple build off of Xerox PARC and Wozniak often in background with Jobs out front (Woz was on Dancing with the Stars for a bit…)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1988 and subsequent lawsuits of GUI copyright infringement and Apple logo</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Open system vs. closed and economic advantage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Claim Apple less malware vulnerable largely due to being a smaller target, as market share grew so did targeted malware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products still more expensive until you compare higher end capabilities/capacities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PC – Pancreatic Cancer</a:t>
            </a:r>
          </a:p>
          <a:p>
            <a:pPr marL="171450" indent="-171450">
              <a:buFont typeface="Arial" panose="020B0604020202020204" pitchFamily="34" charset="0"/>
              <a:buChar char="•"/>
            </a:pPr>
            <a:r>
              <a:rPr lang="en-US" dirty="0"/>
              <a:t>2001: A Space Odyssey</a:t>
            </a:r>
            <a:r>
              <a:rPr lang="en-US" i="1" dirty="0"/>
              <a:t>, in which it originally said, "I'm sorry, Dave. I'm afraid I can't do that," HAL 9000</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context of this class, see history in Kurzweil’s graphs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IMB Deep Blue (chess), IBM Watson (Jeopardy), HAL beats a crew member at chess</a:t>
            </a:r>
          </a:p>
          <a:p>
            <a:pPr marL="171450" indent="-171450">
              <a:buFont typeface="Arial" panose="020B0604020202020204" pitchFamily="34" charset="0"/>
              <a:buChar char="•"/>
            </a:pPr>
            <a:r>
              <a:rPr lang="en-US" i="1" dirty="0"/>
              <a:t>When being shutdown HAL began singing "Daisy Bell" (aka "A Bicycle Built for Two"), as it was the first song that he learned. HAL never understood the concept of sleeping, so thought he was dying, so he possibly plans to actually kill Bill. The song was also the first song "sung" by a computer in real life—an IBM 7094 in 1961. Arthur C. Clarke, author of </a:t>
            </a:r>
            <a:r>
              <a:rPr lang="en-US" dirty="0"/>
              <a:t>2001: A Space Odyssey</a:t>
            </a:r>
            <a:r>
              <a:rPr lang="en-US" i="1" dirty="0"/>
              <a:t>, was at the demo event and drew HAL from that.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Socket I see as a move into robotics in addition to moving out of human control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Ubiquitous computing and accidental emergent behaviors could result in sentient machines even if we don’t try to build one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Cortex, see left graph again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TODO: systems currently passing the Turing Test?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See Linux/GNU in IP chapter of test book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17 lines SCO claimed stolen from SCO UNIX in Linux kernel, HAL delivered 17 lines of rap so far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:Think Different” slogan, Babbage’s Difference machine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Windows Vista (2007), Terminator 2 movie</a:t>
            </a:r>
          </a:p>
          <a:p>
            <a:endParaRPr lang="en-US" dirty="0"/>
          </a:p>
          <a:p>
            <a:r>
              <a:rPr lang="en-US" b="1" i="1" dirty="0"/>
              <a:t>The Singularity Is Near: When Humans Transcend Biology, Ray Kurzweil, Viking, 2005</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dirty="0" err="1"/>
              <a:t>PPTExponentialGrowthof</a:t>
            </a:r>
            <a:r>
              <a:rPr lang="en-US" dirty="0"/>
              <a:t> Computing"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en:PPTExponentialGrowthof_Computing.jpg</a:t>
            </a:r>
            <a:r>
              <a:rPr lang="en-US" dirty="0"/>
              <a:t>. Licensed under CC BY 1.0 via Wikimedia Commons, 2005 - http://</a:t>
            </a:r>
            <a:r>
              <a:rPr lang="en-US" dirty="0" err="1"/>
              <a:t>commons.wikimedia.org</a:t>
            </a:r>
            <a:r>
              <a:rPr lang="en-US" dirty="0"/>
              <a:t>/wiki/</a:t>
            </a:r>
            <a:r>
              <a:rPr lang="en-US" dirty="0" err="1"/>
              <a:t>File:PPTExponentialGrowthof_Computing.jpg</a:t>
            </a:r>
            <a:r>
              <a:rPr lang="en-US" dirty="0"/>
              <a:t>#/media/</a:t>
            </a:r>
            <a:r>
              <a:rPr lang="en-US" dirty="0" err="1"/>
              <a:t>File:PPTExponentialGrowthof_Computing.jpg</a:t>
            </a:r>
            <a:endParaRPr lang="en-US" dirty="0"/>
          </a:p>
          <a:p>
            <a:endParaRPr lang="en-US" dirty="0"/>
          </a:p>
          <a:p>
            <a:r>
              <a:rPr lang="en-US" dirty="0"/>
              <a:t>[2]</a:t>
            </a:r>
            <a:r>
              <a:rPr lang="en-US" baseline="0" dirty="0"/>
              <a:t> </a:t>
            </a:r>
            <a:r>
              <a:rPr lang="en-US" dirty="0"/>
              <a:t>"</a:t>
            </a:r>
            <a:r>
              <a:rPr lang="en-US" dirty="0" err="1"/>
              <a:t>PPTCountdowntoSingularityLinear</a:t>
            </a:r>
            <a:r>
              <a:rPr lang="en-US" dirty="0"/>
              <a:t>"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en:PPTCountdowntoSingularityLinear.jpg</a:t>
            </a:r>
            <a:r>
              <a:rPr lang="en-US" dirty="0"/>
              <a:t>. Licensed under CC BY 1.0 via Wikimedia Commons, 2005 - http://</a:t>
            </a:r>
            <a:r>
              <a:rPr lang="en-US" dirty="0" err="1"/>
              <a:t>commons.wikimedia.org</a:t>
            </a:r>
            <a:r>
              <a:rPr lang="en-US" dirty="0"/>
              <a:t>/wiki/</a:t>
            </a:r>
            <a:r>
              <a:rPr lang="en-US" dirty="0" err="1"/>
              <a:t>File:PPTCountdowntoSingularityLinear.jpg</a:t>
            </a:r>
            <a:r>
              <a:rPr lang="en-US" dirty="0"/>
              <a:t>#/media/</a:t>
            </a:r>
            <a:r>
              <a:rPr lang="en-US" dirty="0" err="1"/>
              <a:t>File:PPTCountdowntoSingularityLinear.jpg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Hide if N/A</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Sign up for individual presentations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course staff email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TODO – Find comic directly related to computing</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18666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x_uUEaeqFo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youtube.com/watch?v=x_uUEaeqFo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_7deR0idv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s2QLL8WawoQ"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youtube.com/watch?v=njos57IJf-0"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Ethics</a:t>
            </a:r>
          </a:p>
        </p:txBody>
      </p:sp>
      <p:sp>
        <p:nvSpPr>
          <p:cNvPr id="4" name="Footer Placeholder 3"/>
          <p:cNvSpPr>
            <a:spLocks noGrp="1"/>
          </p:cNvSpPr>
          <p:nvPr>
            <p:ph type="ftr" sz="quarter" idx="3"/>
          </p:nvPr>
        </p:nvSpPr>
        <p:spPr/>
        <p:txBody>
          <a:bodyPr/>
          <a:lstStyle/>
          <a:p>
            <a:r>
              <a:rPr lang="sk-SK"/>
              <a:t>© 2024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Points</a:t>
            </a:r>
          </a:p>
        </p:txBody>
      </p:sp>
      <p:sp>
        <p:nvSpPr>
          <p:cNvPr id="3" name="Content Placeholder 2"/>
          <p:cNvSpPr>
            <a:spLocks noGrp="1"/>
          </p:cNvSpPr>
          <p:nvPr>
            <p:ph sz="half" idx="1"/>
          </p:nvPr>
        </p:nvSpPr>
        <p:spPr/>
        <p:txBody>
          <a:bodyPr/>
          <a:lstStyle/>
          <a:p>
            <a:pPr marL="0" indent="0">
              <a:buNone/>
            </a:pPr>
            <a:r>
              <a:rPr lang="en-US" dirty="0"/>
              <a:t>Ethical Actions</a:t>
            </a:r>
          </a:p>
          <a:p>
            <a:r>
              <a:rPr lang="en-US" dirty="0"/>
              <a:t>Based on belief that people are</a:t>
            </a:r>
          </a:p>
          <a:p>
            <a:pPr lvl="1"/>
            <a:r>
              <a:rPr lang="en-US" dirty="0"/>
              <a:t>Rational</a:t>
            </a:r>
          </a:p>
          <a:p>
            <a:pPr lvl="1"/>
            <a:r>
              <a:rPr lang="en-US" dirty="0"/>
              <a:t>Free to choose</a:t>
            </a:r>
          </a:p>
          <a:p>
            <a:r>
              <a:rPr lang="en-US" dirty="0"/>
              <a:t>Can be</a:t>
            </a:r>
          </a:p>
          <a:p>
            <a:pPr lvl="1"/>
            <a:r>
              <a:rPr lang="en-US" dirty="0"/>
              <a:t>Mandatory</a:t>
            </a:r>
          </a:p>
          <a:p>
            <a:pPr lvl="1"/>
            <a:r>
              <a:rPr lang="en-US" dirty="0"/>
              <a:t>Prohibited</a:t>
            </a:r>
          </a:p>
          <a:p>
            <a:pPr lvl="1"/>
            <a:r>
              <a:rPr lang="en-US" dirty="0"/>
              <a:t>Acceptable</a:t>
            </a:r>
          </a:p>
        </p:txBody>
      </p:sp>
      <p:sp>
        <p:nvSpPr>
          <p:cNvPr id="4" name="Content Placeholder 3"/>
          <p:cNvSpPr>
            <a:spLocks noGrp="1"/>
          </p:cNvSpPr>
          <p:nvPr>
            <p:ph sz="half" idx="2"/>
          </p:nvPr>
        </p:nvSpPr>
        <p:spPr/>
        <p:txBody>
          <a:bodyPr/>
          <a:lstStyle/>
          <a:p>
            <a:pPr marL="0" indent="0">
              <a:buNone/>
            </a:pPr>
            <a:r>
              <a:rPr lang="en-US" dirty="0"/>
              <a:t>Rights</a:t>
            </a:r>
          </a:p>
          <a:p>
            <a:r>
              <a:rPr lang="en-US" dirty="0"/>
              <a:t>Negative </a:t>
            </a:r>
          </a:p>
          <a:p>
            <a:pPr lvl="1"/>
            <a:r>
              <a:rPr lang="en-US" dirty="0"/>
              <a:t>Liberties</a:t>
            </a:r>
          </a:p>
          <a:p>
            <a:pPr lvl="1"/>
            <a:r>
              <a:rPr lang="en-US" dirty="0"/>
              <a:t>Often Absolute</a:t>
            </a:r>
          </a:p>
          <a:p>
            <a:r>
              <a:rPr lang="en-US" dirty="0"/>
              <a:t>Positive</a:t>
            </a:r>
          </a:p>
          <a:p>
            <a:pPr lvl="1"/>
            <a:r>
              <a:rPr lang="en-US" dirty="0"/>
              <a:t>Claim-rights</a:t>
            </a:r>
          </a:p>
          <a:p>
            <a:pPr lvl="1"/>
            <a:r>
              <a:rPr lang="en-US" dirty="0"/>
              <a:t>Often Limited</a:t>
            </a:r>
          </a:p>
          <a:p>
            <a:pPr lvl="1"/>
            <a:r>
              <a:rPr lang="en-US" dirty="0"/>
              <a:t>Usually requires someone else to provide</a:t>
            </a:r>
          </a:p>
        </p:txBody>
      </p:sp>
      <p:sp>
        <p:nvSpPr>
          <p:cNvPr id="5" name="Footer Placeholder 4"/>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04310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duty</a:t>
            </a:r>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11" name="Action Button: Movie 10">
            <a:hlinkClick r:id="rId3" highlightClick="1"/>
            <a:extLst>
              <a:ext uri="{FF2B5EF4-FFF2-40B4-BE49-F238E27FC236}">
                <a16:creationId xmlns:a16="http://schemas.microsoft.com/office/drawing/2014/main" id="{EE2CAA44-9E6B-8F42-AEF4-E62E93748B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3" name="Picture 2">
            <a:hlinkClick r:id="rId4"/>
            <a:extLst>
              <a:ext uri="{FF2B5EF4-FFF2-40B4-BE49-F238E27FC236}">
                <a16:creationId xmlns:a16="http://schemas.microsoft.com/office/drawing/2014/main" id="{237FBC08-97DB-7B4F-B334-4FFC0195DFD8}"/>
              </a:ext>
            </a:extLst>
          </p:cNvPr>
          <p:cNvPicPr>
            <a:picLocks noChangeAspect="1"/>
          </p:cNvPicPr>
          <p:nvPr/>
        </p:nvPicPr>
        <p:blipFill>
          <a:blip r:embed="rId5"/>
          <a:stretch>
            <a:fillRect/>
          </a:stretch>
        </p:blipFill>
        <p:spPr>
          <a:xfrm>
            <a:off x="540863" y="4447907"/>
            <a:ext cx="914400" cy="514886"/>
          </a:xfrm>
          <a:prstGeom prst="rect">
            <a:avLst/>
          </a:prstGeom>
        </p:spPr>
      </p:pic>
    </p:spTree>
    <p:extLst>
      <p:ext uri="{BB962C8B-B14F-4D97-AF65-F5344CB8AC3E}">
        <p14:creationId xmlns:p14="http://schemas.microsoft.com/office/powerpoint/2010/main" val="395678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7" name="Content Placeholder 6"/>
          <p:cNvSpPr>
            <a:spLocks noGrp="1"/>
          </p:cNvSpPr>
          <p:nvPr>
            <p:ph sz="half" idx="2"/>
          </p:nvPr>
        </p:nvSpPr>
        <p:spPr/>
        <p:txBody>
          <a:bodyPr>
            <a:normAutofit/>
          </a:bodyPr>
          <a:lstStyle/>
          <a:p>
            <a:r>
              <a:rPr lang="en-US" dirty="0"/>
              <a:t>Main example is Utilitarianism.</a:t>
            </a:r>
          </a:p>
          <a:p>
            <a:r>
              <a:rPr lang="en-US" dirty="0"/>
              <a:t>Increase aggregate utility, value, or happiness. How to measure?</a:t>
            </a:r>
          </a:p>
          <a:p>
            <a:r>
              <a:rPr lang="en-US" dirty="0"/>
              <a:t>The Happiness Unit: </a:t>
            </a:r>
            <a:r>
              <a:rPr lang="en-US" i="1" dirty="0" err="1"/>
              <a:t>util</a:t>
            </a:r>
            <a:endParaRPr lang="en-US" i="1" dirty="0"/>
          </a:p>
          <a:p>
            <a:pPr lvl="1"/>
            <a:r>
              <a:rPr lang="en-US" dirty="0"/>
              <a:t>“just perceivable increment of subjective wellbeing (or happiness) over a just perceivable interval of time” –Ng (1996) [1]</a:t>
            </a:r>
          </a:p>
          <a:p>
            <a:r>
              <a:rPr lang="en-US" dirty="0"/>
              <a:t>Watch out for theories going to far; violating rights of a few for the “good” of the many.</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176668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70029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a:xfrm>
            <a:off x="4724400" y="1352550"/>
            <a:ext cx="3733800" cy="3700297"/>
          </a:xfrm>
        </p:spPr>
        <p:txBody>
          <a:bodyPr>
            <a:noAutofit/>
          </a:bodyPr>
          <a:lstStyle/>
          <a:p>
            <a:r>
              <a:rPr lang="en-US" dirty="0"/>
              <a:t>Uses rights as basis</a:t>
            </a:r>
          </a:p>
          <a:p>
            <a:r>
              <a:rPr lang="en-US" dirty="0"/>
              <a:t>Explains people’s selfishness in absence of common agreement</a:t>
            </a:r>
          </a:p>
          <a:p>
            <a:r>
              <a:rPr lang="en-US" dirty="0"/>
              <a:t>Analysis of moral issues regarding people and government.</a:t>
            </a:r>
          </a:p>
          <a:p>
            <a:r>
              <a:rPr lang="en-US" dirty="0"/>
              <a:t>Characterization of actions can change outcome of analysis, does not solve conflicting rights.</a:t>
            </a:r>
          </a:p>
          <a:p>
            <a:r>
              <a:rPr lang="en-US" dirty="0"/>
              <a:t>Are laws based on ethics?</a:t>
            </a:r>
          </a:p>
          <a:p>
            <a:r>
              <a:rPr lang="en-US" dirty="0"/>
              <a:t>Are all laws ethical? </a:t>
            </a:r>
          </a:p>
          <a:p>
            <a:r>
              <a:rPr lang="en-US" dirty="0"/>
              <a:t>Civil Disobedience </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Tree>
    <p:extLst>
      <p:ext uri="{BB962C8B-B14F-4D97-AF65-F5344CB8AC3E}">
        <p14:creationId xmlns:p14="http://schemas.microsoft.com/office/powerpoint/2010/main" val="149893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39503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Does this feel right or wrong?</a:t>
            </a:r>
          </a:p>
          <a:p>
            <a:r>
              <a:rPr lang="en-US" dirty="0"/>
              <a:t>Depends on homogeneous community standards for morality.</a:t>
            </a:r>
          </a:p>
          <a:p>
            <a:r>
              <a:rPr lang="en-US" dirty="0"/>
              <a:t>Confucianism, Plato and Aristotle, more recently Alasdair </a:t>
            </a:r>
            <a:r>
              <a:rPr lang="en-US" dirty="0" err="1"/>
              <a:t>MacIntyre</a:t>
            </a:r>
            <a:r>
              <a:rPr lang="en-US" dirty="0"/>
              <a: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9" name="Action Button: Movie 8">
            <a:hlinkClick r:id="rId3" highlightClick="1"/>
            <a:extLst>
              <a:ext uri="{FF2B5EF4-FFF2-40B4-BE49-F238E27FC236}">
                <a16:creationId xmlns:a16="http://schemas.microsoft.com/office/drawing/2014/main" id="{84439548-48F4-2B4B-B1AE-3386E3EDA33D}"/>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1" name="Picture 10">
            <a:hlinkClick r:id="rId3"/>
            <a:extLst>
              <a:ext uri="{FF2B5EF4-FFF2-40B4-BE49-F238E27FC236}">
                <a16:creationId xmlns:a16="http://schemas.microsoft.com/office/drawing/2014/main" id="{237D97AF-B118-2BD2-E25C-99511AB19D75}"/>
              </a:ext>
            </a:extLst>
          </p:cNvPr>
          <p:cNvPicPr>
            <a:picLocks noChangeAspect="1"/>
          </p:cNvPicPr>
          <p:nvPr/>
        </p:nvPicPr>
        <p:blipFill>
          <a:blip r:embed="rId4"/>
          <a:stretch>
            <a:fillRect/>
          </a:stretch>
        </p:blipFill>
        <p:spPr>
          <a:xfrm>
            <a:off x="540863" y="4447907"/>
            <a:ext cx="914400" cy="514886"/>
          </a:xfrm>
          <a:prstGeom prst="rect">
            <a:avLst/>
          </a:prstGeom>
        </p:spPr>
      </p:pic>
    </p:spTree>
    <p:extLst>
      <p:ext uri="{BB962C8B-B14F-4D97-AF65-F5344CB8AC3E}">
        <p14:creationId xmlns:p14="http://schemas.microsoft.com/office/powerpoint/2010/main" val="415425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409202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err="1"/>
              <a:t>Macroethics</a:t>
            </a:r>
            <a:r>
              <a:rPr lang="en-US" dirty="0"/>
              <a:t> – Luciano </a:t>
            </a:r>
            <a:r>
              <a:rPr lang="en-US" dirty="0" err="1"/>
              <a:t>Floridi</a:t>
            </a:r>
            <a:r>
              <a:rPr lang="en-US" dirty="0"/>
              <a:t> [1]</a:t>
            </a:r>
          </a:p>
          <a:p>
            <a:r>
              <a:rPr lang="en-US" dirty="0"/>
              <a:t>All entities informational </a:t>
            </a:r>
            <a:r>
              <a:rPr lang="en-US" dirty="0">
                <a:sym typeface="Wingdings" pitchFamily="2" charset="2"/>
              </a:rPr>
              <a:t> moral value  right to persist</a:t>
            </a:r>
            <a:endParaRPr lang="en-US" dirty="0"/>
          </a:p>
          <a:p>
            <a:r>
              <a:rPr lang="en-US" dirty="0"/>
              <a:t>Information 	= Good</a:t>
            </a:r>
          </a:p>
          <a:p>
            <a:r>
              <a:rPr lang="en-US" dirty="0"/>
              <a:t>Entropy 	= Evil</a:t>
            </a:r>
          </a:p>
          <a:p>
            <a:r>
              <a:rPr lang="en-US" dirty="0"/>
              <a:t>Moral agents: interactive, autonomous, adaptable transition systems that can cause good or evil</a:t>
            </a:r>
          </a:p>
          <a:p>
            <a:r>
              <a:rPr lang="en-US" dirty="0"/>
              <a:t>Accountability != Responsibility</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11" name="Action Button: Movie 10">
            <a:hlinkClick r:id="rId3" highlightClick="1"/>
            <a:extLst>
              <a:ext uri="{FF2B5EF4-FFF2-40B4-BE49-F238E27FC236}">
                <a16:creationId xmlns:a16="http://schemas.microsoft.com/office/drawing/2014/main" id="{4FA13D78-C267-3346-B97C-0DE49332C911}"/>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3" name="Picture 2">
            <a:hlinkClick r:id="rId3"/>
            <a:extLst>
              <a:ext uri="{FF2B5EF4-FFF2-40B4-BE49-F238E27FC236}">
                <a16:creationId xmlns:a16="http://schemas.microsoft.com/office/drawing/2014/main" id="{3075D862-5F64-00C7-9ECF-E971D2F11E6A}"/>
              </a:ext>
            </a:extLst>
          </p:cNvPr>
          <p:cNvPicPr>
            <a:picLocks noChangeAspect="1"/>
          </p:cNvPicPr>
          <p:nvPr/>
        </p:nvPicPr>
        <p:blipFill>
          <a:blip r:embed="rId4"/>
          <a:stretch>
            <a:fillRect/>
          </a:stretch>
        </p:blipFill>
        <p:spPr>
          <a:xfrm>
            <a:off x="540863" y="4447263"/>
            <a:ext cx="914400" cy="514886"/>
          </a:xfrm>
          <a:prstGeom prst="rect">
            <a:avLst/>
          </a:prstGeom>
        </p:spPr>
      </p:pic>
    </p:spTree>
    <p:extLst>
      <p:ext uri="{BB962C8B-B14F-4D97-AF65-F5344CB8AC3E}">
        <p14:creationId xmlns:p14="http://schemas.microsoft.com/office/powerpoint/2010/main" val="120886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Scenario 4 in Section 2.1.3</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Split into teams of 3</a:t>
            </a:r>
          </a:p>
          <a:p>
            <a:pPr marL="457200" indent="-457200">
              <a:buFont typeface="+mj-lt"/>
              <a:buAutoNum type="arabicPeriod"/>
            </a:pPr>
            <a:r>
              <a:rPr lang="en-US" dirty="0"/>
              <a:t>Pick one:</a:t>
            </a:r>
          </a:p>
          <a:p>
            <a:pPr marL="662968" lvl="1" indent="-457200">
              <a:buFont typeface="+mj-lt"/>
              <a:buAutoNum type="arabicPeriod"/>
            </a:pPr>
            <a:r>
              <a:rPr lang="en-US" dirty="0"/>
              <a:t>Kantian</a:t>
            </a:r>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p>
          <a:p>
            <a:pPr marL="662968" lvl="1" indent="-457200">
              <a:buFont typeface="+mj-lt"/>
              <a:buAutoNum type="arabicPeriod"/>
            </a:pPr>
            <a:r>
              <a:rPr lang="en-US" dirty="0"/>
              <a:t>Virtue Ethics</a:t>
            </a:r>
          </a:p>
          <a:p>
            <a:pPr marL="457200" indent="-457200">
              <a:buFont typeface="+mj-lt"/>
              <a:buAutoNum type="arabicPeriod"/>
            </a:pPr>
            <a:r>
              <a:rPr lang="en-US" dirty="0"/>
              <a:t>Does your team recommend release next week?</a:t>
            </a:r>
          </a:p>
          <a:p>
            <a:pPr marL="457200" indent="-457200">
              <a:buFont typeface="+mj-lt"/>
              <a:buAutoNum type="arabicPeriod"/>
            </a:pPr>
            <a:r>
              <a:rPr lang="en-US" dirty="0"/>
              <a:t>Provide justification (argument)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Content Placeholder 6">
            <a:extLst>
              <a:ext uri="{FF2B5EF4-FFF2-40B4-BE49-F238E27FC236}">
                <a16:creationId xmlns:a16="http://schemas.microsoft.com/office/drawing/2014/main" id="{CE584E1D-1362-1147-86A0-8615CE81196C}"/>
              </a:ext>
            </a:extLst>
          </p:cNvPr>
          <p:cNvSpPr txBox="1">
            <a:spLocks/>
          </p:cNvSpPr>
          <p:nvPr/>
        </p:nvSpPr>
        <p:spPr>
          <a:xfrm>
            <a:off x="3431356" y="1861009"/>
            <a:ext cx="5498183" cy="882191"/>
          </a:xfrm>
          <a:prstGeom prst="rect">
            <a:avLst/>
          </a:prstGeom>
          <a:ln>
            <a:solidFill>
              <a:schemeClr val="tx1"/>
            </a:solidFill>
          </a:ln>
        </p:spPr>
        <p:txBody>
          <a:bodyPr>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r>
              <a:rPr lang="en-US" dirty="0"/>
              <a:t>Ethical Analysis Guide</a:t>
            </a:r>
          </a:p>
          <a:p>
            <a:r>
              <a:rPr lang="en-US" dirty="0"/>
              <a:t>https://</a:t>
            </a:r>
            <a:r>
              <a:rPr lang="en-US" dirty="0" err="1"/>
              <a:t>socialimps.keithpray.net</a:t>
            </a:r>
            <a:r>
              <a:rPr lang="en-US" dirty="0"/>
              <a:t>/documents</a:t>
            </a:r>
          </a:p>
        </p:txBody>
      </p:sp>
    </p:spTree>
    <p:extLst>
      <p:ext uri="{BB962C8B-B14F-4D97-AF65-F5344CB8AC3E}">
        <p14:creationId xmlns:p14="http://schemas.microsoft.com/office/powerpoint/2010/main" val="326224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082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751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a:t>Finish Paper 1</a:t>
            </a:r>
          </a:p>
          <a:p>
            <a:pPr marL="342900" indent="-342900">
              <a:buFont typeface="+mj-lt"/>
              <a:buAutoNum type="arabicPeriod"/>
            </a:pPr>
            <a:r>
              <a:rPr lang="en-US" dirty="0"/>
              <a:t>Complete all assigned reading</a:t>
            </a:r>
          </a:p>
          <a:p>
            <a:pPr marL="342900" indent="-342900">
              <a:buFont typeface="+mj-lt"/>
              <a:buAutoNum type="arabicPeriod"/>
            </a:pPr>
            <a:r>
              <a:rPr lang="en-US" dirty="0"/>
              <a:t>Work on your individual presentations</a:t>
            </a:r>
          </a:p>
          <a:p>
            <a:pPr marL="342900" indent="-342900">
              <a:buFont typeface="+mj-lt"/>
              <a:buAutoNum type="arabicPeriod"/>
            </a:pPr>
            <a:r>
              <a:rPr lang="en-US" dirty="0"/>
              <a:t>Start Group Project work</a:t>
            </a:r>
          </a:p>
          <a:p>
            <a:pPr marL="548668" lvl="1" indent="-342900">
              <a:buFont typeface="+mj-lt"/>
              <a:buAutoNum type="arabicPeriod"/>
            </a:pPr>
            <a:r>
              <a:rPr lang="en-US" dirty="0"/>
              <a:t>Review assignment slides</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66329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The End</a:t>
            </a:r>
          </a:p>
        </p:txBody>
      </p:sp>
      <p:sp>
        <p:nvSpPr>
          <p:cNvPr id="4" name="Footer Placeholder 3"/>
          <p:cNvSpPr>
            <a:spLocks noGrp="1"/>
          </p:cNvSpPr>
          <p:nvPr>
            <p:ph type="ftr" sz="quarter" idx="3"/>
          </p:nvPr>
        </p:nvSpPr>
        <p:spPr/>
        <p:txBody>
          <a:bodyPr/>
          <a:lstStyle/>
          <a:p>
            <a:r>
              <a:rPr lang="sk-SK"/>
              <a:t>© 2024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2024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444748" y="464740"/>
            <a:ext cx="8254504" cy="341632"/>
          </a:xfrm>
          <a:prstGeom prst="rect">
            <a:avLst/>
          </a:prstGeom>
          <a:noFill/>
        </p:spPr>
        <p:txBody>
          <a:bodyPr wrap="none" rtlCol="0">
            <a:spAutoFit/>
          </a:bodyPr>
          <a:lstStyle/>
          <a:p>
            <a:pPr>
              <a:lnSpc>
                <a:spcPct val="90000"/>
              </a:lnSpc>
            </a:pPr>
            <a:r>
              <a:rPr lang="en-US" dirty="0"/>
              <a:t>Ray Kurzweil: </a:t>
            </a:r>
            <a:r>
              <a:rPr lang="en-US" b="1" i="1" dirty="0"/>
              <a:t>The Singularity Is Near: When Humans Transcend Biology, 2005</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
        <p:nvSpPr>
          <p:cNvPr id="10" name="Action Button: Movie 9">
            <a:hlinkClick r:id="rId5" highlightClick="1"/>
            <a:extLst>
              <a:ext uri="{FF2B5EF4-FFF2-40B4-BE49-F238E27FC236}">
                <a16:creationId xmlns:a16="http://schemas.microsoft.com/office/drawing/2014/main" id="{2FB7DF9E-E44B-B340-B416-FA731DF8B3FD}"/>
              </a:ext>
            </a:extLst>
          </p:cNvPr>
          <p:cNvSpPr/>
          <p:nvPr/>
        </p:nvSpPr>
        <p:spPr>
          <a:xfrm>
            <a:off x="4418935"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1" name="Picture 4" descr="Steve Jobs vs Bill Gates. Epic Rap Battles of History - YouTube">
            <a:hlinkClick r:id="rId5"/>
            <a:extLst>
              <a:ext uri="{FF2B5EF4-FFF2-40B4-BE49-F238E27FC236}">
                <a16:creationId xmlns:a16="http://schemas.microsoft.com/office/drawing/2014/main" id="{B37EA954-95A4-9942-BF93-044B66364A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1735" y="4770285"/>
            <a:ext cx="4572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89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120202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3 slots still open, 1 disappears September 6th</a:t>
            </a:r>
          </a:p>
          <a:p>
            <a:pPr lvl="1"/>
            <a:r>
              <a:rPr lang="en-US" dirty="0"/>
              <a:t>Worth 10 points</a:t>
            </a:r>
          </a:p>
          <a:p>
            <a:r>
              <a:rPr lang="en-US" dirty="0"/>
              <a:t>Send me your top 3 movie choices so we can form groups</a:t>
            </a:r>
          </a:p>
          <a:p>
            <a:r>
              <a:rPr lang="en-US" dirty="0"/>
              <a:t>Email all the course staff, you’ll get a quicker response</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159629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0730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 Group Project Overview</a:t>
            </a:r>
          </a:p>
        </p:txBody>
      </p:sp>
      <p:sp>
        <p:nvSpPr>
          <p:cNvPr id="3" name="Content Placeholder 2"/>
          <p:cNvSpPr>
            <a:spLocks noGrp="1"/>
          </p:cNvSpPr>
          <p:nvPr>
            <p:ph idx="1"/>
          </p:nvPr>
        </p:nvSpPr>
        <p:spPr/>
        <p:txBody>
          <a:bodyPr>
            <a:normAutofit fontScale="92500"/>
          </a:bodyPr>
          <a:lstStyle/>
          <a:p>
            <a:r>
              <a:rPr lang="en-US" dirty="0"/>
              <a:t>Explore computing technology portrayed, analyze course topics</a:t>
            </a:r>
          </a:p>
          <a:p>
            <a:r>
              <a:rPr lang="en-US" dirty="0"/>
              <a:t>Project Web Site</a:t>
            </a:r>
          </a:p>
          <a:p>
            <a:pPr lvl="1"/>
            <a:r>
              <a:rPr lang="en-US" dirty="0"/>
              <a:t>Will review progress in class</a:t>
            </a:r>
          </a:p>
          <a:p>
            <a:pPr lvl="1"/>
            <a:r>
              <a:rPr lang="en-US" dirty="0"/>
              <a:t>Analyze subject from the prospective of each topic covered in class</a:t>
            </a:r>
          </a:p>
          <a:p>
            <a:pPr lvl="1"/>
            <a:r>
              <a:rPr lang="en-US" dirty="0"/>
              <a:t>Critical Thinking, Ethics, and Professional Ethics are analysis tools, not topics</a:t>
            </a:r>
          </a:p>
          <a:p>
            <a:r>
              <a:rPr lang="en-US" dirty="0"/>
              <a:t>Presentation</a:t>
            </a:r>
          </a:p>
          <a:p>
            <a:pPr lvl="1"/>
            <a:r>
              <a:rPr lang="en-US" dirty="0"/>
              <a:t>Give arguments for most salient conclusions drawn</a:t>
            </a:r>
          </a:p>
          <a:p>
            <a:pPr marL="0" indent="0">
              <a:buNone/>
            </a:pPr>
            <a:endParaRPr lang="en-US" dirty="0"/>
          </a:p>
          <a:p>
            <a:pPr marL="0" indent="0" algn="ctr">
              <a:buNone/>
            </a:pPr>
            <a:r>
              <a:rPr lang="en-US" dirty="0"/>
              <a:t>We will review group project details at end of class time permitting</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67516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593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2024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Tree>
    <p:extLst>
      <p:ext uri="{BB962C8B-B14F-4D97-AF65-F5344CB8AC3E}">
        <p14:creationId xmlns:p14="http://schemas.microsoft.com/office/powerpoint/2010/main" val="168175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304800" y="1008992"/>
            <a:ext cx="4017579" cy="3988203"/>
          </a:xfrm>
        </p:spPr>
        <p:txBody>
          <a:bodyPr>
            <a:normAutofit fontScale="70000" lnSpcReduction="20000"/>
          </a:bodyPr>
          <a:lstStyle/>
          <a:p>
            <a:r>
              <a:rPr lang="en-US" dirty="0"/>
              <a:t>A number of sources without publish dates</a:t>
            </a:r>
          </a:p>
          <a:p>
            <a:r>
              <a:rPr lang="en-US" dirty="0"/>
              <a:t>p. 47 Used to start with nice quote: </a:t>
            </a:r>
          </a:p>
          <a:p>
            <a:pPr lvl="1"/>
            <a:r>
              <a:rPr lang="en-US" dirty="0"/>
              <a:t>“No man is an island, entire of itself; every man is a piece of the continent, a part of the main. If a clod be washed away by the sea, Europe is the less, as well as if a promontory were, as well as if a manor of thy friend’s or of thine own were. Any man’s death diminishes me, because I am involved in mankind; and therefor never send to know for whom the bell tolls; it tolls for thee. – John Donne, Meditation XVII , 1624</a:t>
            </a:r>
          </a:p>
          <a:p>
            <a:r>
              <a:rPr lang="en-US" dirty="0"/>
              <a:t>p. 49 isn’t thinking you are better than others indicative of the opposite?</a:t>
            </a:r>
          </a:p>
          <a:p>
            <a:r>
              <a:rPr lang="en-US" dirty="0"/>
              <a:t>p. 53 Self driving car would change example scenario a lot</a:t>
            </a:r>
          </a:p>
          <a:p>
            <a:r>
              <a:rPr lang="en-US" dirty="0"/>
              <a:t>p. 55 Does mention of Hitler invalidate the argument? - Mike Godwin</a:t>
            </a:r>
          </a:p>
          <a:p>
            <a:r>
              <a:rPr lang="en-US" dirty="0"/>
              <a:t>p. 56 “Instincts were learned…”?</a:t>
            </a:r>
          </a:p>
          <a:p>
            <a:r>
              <a:rPr lang="en-US" dirty="0"/>
              <a:t>p. 58 many/any fallacy not mentioned in Appendix B</a:t>
            </a:r>
          </a:p>
          <a:p>
            <a:r>
              <a:rPr lang="en-US" dirty="0"/>
              <a:t>p. 60 Low value image</a:t>
            </a:r>
          </a:p>
        </p:txBody>
      </p:sp>
      <p:sp>
        <p:nvSpPr>
          <p:cNvPr id="11" name="Content Placeholder 10"/>
          <p:cNvSpPr>
            <a:spLocks noGrp="1"/>
          </p:cNvSpPr>
          <p:nvPr>
            <p:ph sz="half" idx="2"/>
          </p:nvPr>
        </p:nvSpPr>
        <p:spPr>
          <a:xfrm>
            <a:off x="4821621" y="1008992"/>
            <a:ext cx="4017579" cy="3988203"/>
          </a:xfrm>
        </p:spPr>
        <p:txBody>
          <a:bodyPr>
            <a:normAutofit fontScale="70000" lnSpcReduction="20000"/>
          </a:bodyPr>
          <a:lstStyle/>
          <a:p>
            <a:r>
              <a:rPr lang="en-US" dirty="0"/>
              <a:t>p. 64 There’s no expectation the doctor’s practice would suffer?</a:t>
            </a:r>
          </a:p>
          <a:p>
            <a:r>
              <a:rPr lang="en-US" dirty="0"/>
              <a:t>p. 68 Is it easier for CS types to use 2</a:t>
            </a:r>
            <a:r>
              <a:rPr lang="en-US" baseline="30000" dirty="0"/>
              <a:t>nd</a:t>
            </a:r>
            <a:r>
              <a:rPr lang="en-US" dirty="0"/>
              <a:t> Categorical Imperative formulation? Am I generalizing or biased for asking?</a:t>
            </a:r>
          </a:p>
          <a:p>
            <a:r>
              <a:rPr lang="en-US" dirty="0"/>
              <a:t>p. $133K for house?</a:t>
            </a:r>
          </a:p>
          <a:p>
            <a:r>
              <a:rPr lang="en-US" dirty="0"/>
              <a:t>p. 78 Insurance companies do it, should they?</a:t>
            </a:r>
          </a:p>
          <a:p>
            <a:r>
              <a:rPr lang="en-US" dirty="0"/>
              <a:t>p. 84 Convenience stores rent DVDs? Example does not have clear conclusion.</a:t>
            </a:r>
          </a:p>
          <a:p>
            <a:r>
              <a:rPr lang="en-US" dirty="0"/>
              <a:t>p. 92 Case 3 against: minors vs adults, help and education vs. punishment</a:t>
            </a:r>
          </a:p>
          <a:p>
            <a:r>
              <a:rPr lang="en-US" dirty="0"/>
              <a:t>p. 94 Low value image </a:t>
            </a:r>
          </a:p>
          <a:p>
            <a:r>
              <a:rPr lang="en-US" dirty="0"/>
              <a:t>p. 96 How about lending the CD? Virtue ethics?</a:t>
            </a:r>
          </a:p>
          <a:p>
            <a:r>
              <a:rPr lang="en-US" dirty="0"/>
              <a:t>p. 100 Q 37 NA, interview not in 9</a:t>
            </a:r>
            <a:r>
              <a:rPr lang="en-US" baseline="30000" dirty="0"/>
              <a:t>th</a:t>
            </a:r>
            <a:r>
              <a:rPr lang="en-US" dirty="0"/>
              <a:t> edition.</a:t>
            </a:r>
          </a:p>
          <a:p>
            <a:r>
              <a:rPr lang="en-US" dirty="0"/>
              <a:t>Questions I Liked: 7, 8</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10816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4144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32645</TotalTime>
  <Words>2675</Words>
  <Application>Microsoft Macintosh PowerPoint</Application>
  <PresentationFormat>On-screen Show (16:9)</PresentationFormat>
  <Paragraphs>315</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Cambria</vt:lpstr>
      <vt:lpstr>Wingdings</vt:lpstr>
      <vt:lpstr>Red Radial 16x9</vt:lpstr>
      <vt:lpstr>Class 3 Ethics</vt:lpstr>
      <vt:lpstr>PowerPoint Presentation</vt:lpstr>
      <vt:lpstr>Logistics Reminder</vt:lpstr>
      <vt:lpstr>Overview</vt:lpstr>
      <vt:lpstr>Movie Group Project Overview</vt:lpstr>
      <vt:lpstr>Overview</vt:lpstr>
      <vt:lpstr>PowerPoint Presentation</vt:lpstr>
      <vt:lpstr>My Reading Notes</vt:lpstr>
      <vt:lpstr>Overview</vt:lpstr>
      <vt:lpstr>Clarifying Points</vt:lpstr>
      <vt:lpstr>Ethics Vocabulary</vt:lpstr>
      <vt:lpstr>Ethics Vocabulary</vt:lpstr>
      <vt:lpstr>Ethics Vocabulary</vt:lpstr>
      <vt:lpstr>Ethics Vocabulary</vt:lpstr>
      <vt:lpstr>Ethics Vocabulary</vt:lpstr>
      <vt:lpstr>Group Quiz Scenario 4 in Section 2.1.3</vt:lpstr>
      <vt:lpstr>Overview</vt:lpstr>
      <vt:lpstr>Assignment</vt:lpstr>
      <vt:lpstr>Class 3 The End</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329</cp:revision>
  <dcterms:created xsi:type="dcterms:W3CDTF">2014-08-25T02:19:16Z</dcterms:created>
  <dcterms:modified xsi:type="dcterms:W3CDTF">2024-08-30T22:38:32Z</dcterms:modified>
</cp:coreProperties>
</file>