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20" r:id="rId3"/>
    <p:sldId id="273" r:id="rId4"/>
    <p:sldId id="319" r:id="rId5"/>
    <p:sldId id="260" r:id="rId6"/>
    <p:sldId id="259" r:id="rId7"/>
    <p:sldId id="261" r:id="rId8"/>
    <p:sldId id="262" r:id="rId9"/>
    <p:sldId id="628" r:id="rId10"/>
    <p:sldId id="263" r:id="rId11"/>
    <p:sldId id="264" r:id="rId12"/>
    <p:sldId id="272" r:id="rId13"/>
    <p:sldId id="265" r:id="rId14"/>
    <p:sldId id="271" r:id="rId15"/>
    <p:sldId id="266" r:id="rId16"/>
    <p:sldId id="267" r:id="rId17"/>
    <p:sldId id="270" r:id="rId18"/>
    <p:sldId id="269" r:id="rId19"/>
    <p:sldId id="315" r:id="rId20"/>
    <p:sldId id="25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9" autoAdjust="0"/>
    <p:restoredTop sz="83353" autoAdjust="0"/>
  </p:normalViewPr>
  <p:slideViewPr>
    <p:cSldViewPr snapToGrid="0" snapToObjects="1">
      <p:cViewPr varScale="1">
        <p:scale>
          <a:sx n="166" d="100"/>
          <a:sy n="166" d="100"/>
        </p:scale>
        <p:origin x="648" y="184"/>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8/22/24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https://</a:t>
            </a:r>
            <a:r>
              <a:rPr lang="en-US" dirty="0" err="1">
                <a:latin typeface="Arial" charset="0"/>
                <a:ea typeface="ＭＳ Ｐゴシック" charset="-128"/>
                <a:cs typeface="ＭＳ Ｐゴシック" charset="-128"/>
              </a:rPr>
              <a:t>zombo.com</a:t>
            </a:r>
            <a:r>
              <a:rPr lang="en-US" dirty="0">
                <a:latin typeface="Arial" charset="0"/>
                <a:ea typeface="ＭＳ Ｐゴシック" charset="-128"/>
                <a:cs typeface="ＭＳ Ｐゴシック" charset="-128"/>
              </a:rPr>
              <a:t>/ (1999)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 applicable: Zoom guidance.</a:t>
            </a:r>
          </a:p>
          <a:p>
            <a:endParaRPr lang="en-US" dirty="0"/>
          </a:p>
          <a:p>
            <a:r>
              <a:rPr lang="en-US" dirty="0"/>
              <a:t>Retire “anything wrong with this slide” opener, students are unlikely to have encountered older 3:4 display formats.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 Practice critical thinking: Is there anything wrong with this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Focus on Decision Making</a:t>
            </a:r>
          </a:p>
          <a:p>
            <a:pPr marL="171450" indent="-171450">
              <a:buFont typeface="Arial" panose="020B0604020202020204" pitchFamily="34" charset="0"/>
              <a:buChar char="•"/>
            </a:pPr>
            <a:r>
              <a:rPr lang="en-US" dirty="0"/>
              <a:t>Try Using web site instead this time</a:t>
            </a:r>
          </a:p>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p>
          <a:p>
            <a:pPr marL="171450" indent="-171450">
              <a:buFont typeface="Arial" panose="020B0604020202020204" pitchFamily="34" charset="0"/>
              <a:buChar char="•"/>
            </a:pPr>
            <a:r>
              <a:rPr lang="en-US" baseline="0" dirty="0"/>
              <a:t>BLUF: Bottom Line Up Front – mostly practicing this style of delivery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computing technologies have been invented during your lifetime?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How do you make decisions regarding computing?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Canvas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Syllabus again and stress email.</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Interesting career: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Bob </a:t>
            </a:r>
            <a:r>
              <a:rPr lang="en-US" dirty="0" err="1">
                <a:latin typeface="Arial" charset="0"/>
                <a:ea typeface="ＭＳ Ｐゴシック" charset="-128"/>
                <a:cs typeface="ＭＳ Ｐゴシック" charset="-128"/>
              </a:rPr>
              <a:t>Supnik</a:t>
            </a:r>
            <a:r>
              <a:rPr lang="en-US" dirty="0">
                <a:latin typeface="Arial" charset="0"/>
                <a:ea typeface="ＭＳ Ｐゴシック" charset="-128"/>
                <a:cs typeface="ＭＳ Ｐゴシック" charset="-128"/>
              </a:rPr>
              <a:t>: A pioneer in the computer industry who (almost) eschews high tech</a:t>
            </a:r>
            <a:br>
              <a:rPr lang="en-US" dirty="0">
                <a:latin typeface="Arial" charset="0"/>
                <a:ea typeface="ＭＳ Ｐゴシック" charset="-128"/>
                <a:cs typeface="ＭＳ Ｐゴシック" charset="-128"/>
              </a:rPr>
            </a:br>
            <a:r>
              <a:rPr lang="en-US" dirty="0"/>
              <a:t>by Mary-Lynne Bohn</a:t>
            </a:r>
            <a:br>
              <a:rPr lang="en-US" dirty="0"/>
            </a:br>
            <a:r>
              <a:rPr lang="en-US" dirty="0"/>
              <a:t>Carlisle Mosquito, print: 2021-05-14, online 2021-05-12</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www.carlislemosquito.org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index.php</a:t>
            </a:r>
            <a:r>
              <a:rPr lang="en-US" dirty="0">
                <a:latin typeface="Arial" charset="0"/>
                <a:ea typeface="ＭＳ Ｐゴシック" charset="-128"/>
                <a:cs typeface="ＭＳ Ｐゴシック" charset="-128"/>
              </a:rPr>
              <a:t>/search/?id=37781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Last accessed 2021-05-31</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all possible turn your camera on. It makes conversations much easier and you’ll find yourself much more likely to participate.</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many people in the world get these jokes?</a:t>
            </a:r>
          </a:p>
          <a:p>
            <a:endParaRPr lang="en-US" dirty="0"/>
          </a:p>
          <a:p>
            <a:r>
              <a:rPr lang="en-US" dirty="0"/>
              <a:t>https://</a:t>
            </a:r>
            <a:r>
              <a:rPr lang="en-US" dirty="0" err="1"/>
              <a:t>toggl.com</a:t>
            </a:r>
            <a:r>
              <a:rPr lang="en-US" dirty="0"/>
              <a:t>/blog/build-horse-programming</a:t>
            </a:r>
          </a:p>
          <a:p>
            <a:r>
              <a:rPr lang="en-US" dirty="0"/>
              <a:t>Accessed: 2022-10-14</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8801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–concatenates files (displays by concatenating to screen file)</a:t>
            </a:r>
          </a:p>
          <a:p>
            <a:r>
              <a:rPr lang="en-US" dirty="0"/>
              <a:t>What about Solid State Drives?</a:t>
            </a:r>
          </a:p>
          <a:p>
            <a:endParaRPr lang="en-US" dirty="0"/>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baseline="0" dirty="0"/>
              <a:t>So about 1/385 people you meet might know what you’re talking about…</a:t>
            </a:r>
          </a:p>
          <a:p>
            <a:pPr marL="0" indent="0">
              <a:buFont typeface="Arial"/>
              <a:buNone/>
            </a:pPr>
            <a:endParaRPr lang="en-US" b="0" baseline="0" dirty="0"/>
          </a:p>
          <a:p>
            <a:pPr marL="0" indent="0">
              <a:buFont typeface="Arial"/>
              <a:buNone/>
            </a:pPr>
            <a:r>
              <a:rPr lang="en-US" b="0" baseline="0" dirty="0"/>
              <a:t>https://</a:t>
            </a:r>
            <a:r>
              <a:rPr lang="en-US" b="0" baseline="0" dirty="0" err="1"/>
              <a:t>www.census.gov</a:t>
            </a:r>
            <a:endParaRPr lang="en-US" b="0" baseline="0" dirty="0"/>
          </a:p>
          <a:p>
            <a:pPr marL="171450" indent="-171450">
              <a:buFont typeface="Arial" panose="020B0604020202020204" pitchFamily="34" charset="0"/>
              <a:buChar char="•"/>
            </a:pPr>
            <a:r>
              <a:rPr lang="en-US" b="0" baseline="0" dirty="0"/>
              <a:t>2022 World population: </a:t>
            </a:r>
            <a:r>
              <a:rPr lang="en-US" b="1" baseline="0" dirty="0"/>
              <a:t>7,883,221,995</a:t>
            </a:r>
          </a:p>
          <a:p>
            <a:pPr marL="171450" indent="-171450">
              <a:buFont typeface="Arial" panose="020B0604020202020204" pitchFamily="34" charset="0"/>
              <a:buChar char="•"/>
            </a:pPr>
            <a:r>
              <a:rPr lang="en-US" b="0" baseline="0" dirty="0"/>
              <a:t>2022 US population: </a:t>
            </a:r>
            <a:r>
              <a:rPr lang="en-US" b="1" baseline="0" dirty="0"/>
              <a:t>332,558,953 (4.22% World)</a:t>
            </a:r>
          </a:p>
          <a:p>
            <a:pPr marL="0" indent="0">
              <a:buFont typeface="Arial" panose="020B0604020202020204" pitchFamily="34" charset="0"/>
              <a:buNone/>
            </a:pPr>
            <a:r>
              <a:rPr lang="en-US" b="0" baseline="0" dirty="0"/>
              <a:t>https://</a:t>
            </a:r>
            <a:r>
              <a:rPr lang="en-US" b="0" baseline="0" dirty="0" err="1"/>
              <a:t>nces.ed.gov</a:t>
            </a:r>
            <a:endParaRPr lang="en-US" b="0" baseline="0" dirty="0"/>
          </a:p>
          <a:p>
            <a:pPr marL="171450" indent="-171450">
              <a:buFont typeface="Arial" panose="020B0604020202020204" pitchFamily="34" charset="0"/>
              <a:buChar char="•"/>
            </a:pPr>
            <a:r>
              <a:rPr lang="en-US" b="0" baseline="0" dirty="0"/>
              <a:t>Since 1971 US bachelor degrees: </a:t>
            </a:r>
            <a:r>
              <a:rPr lang="en-US" b="1" baseline="0" dirty="0"/>
              <a:t>27,699,806 (8.33% US)</a:t>
            </a:r>
          </a:p>
          <a:p>
            <a:pPr marL="171450" indent="-171450">
              <a:buFont typeface="Arial" panose="020B0604020202020204" pitchFamily="34" charset="0"/>
              <a:buChar char="•"/>
            </a:pPr>
            <a:r>
              <a:rPr lang="en-US" b="0" baseline="0" dirty="0"/>
              <a:t>Since 1971 US Computer and information sciences and support services: </a:t>
            </a:r>
            <a:r>
              <a:rPr lang="en-US" b="1" baseline="0" dirty="0"/>
              <a:t>864,397 (3.12% US degrees, 0.26 US population)</a:t>
            </a:r>
          </a:p>
          <a:p>
            <a:pPr marL="0" indent="0">
              <a:buFont typeface="Arial" panose="020B0604020202020204" pitchFamily="34" charset="0"/>
              <a:buNone/>
            </a:pPr>
            <a:r>
              <a:rPr lang="en-US" b="1" baseline="0" dirty="0"/>
              <a:t>If US representative of world, ~ # CS related degrees: 20,496,377</a:t>
            </a:r>
          </a:p>
          <a:p>
            <a:pPr marL="0" indent="0">
              <a:buFont typeface="Arial"/>
              <a:buNone/>
            </a:pPr>
            <a:endParaRPr lang="en-US" b="0" baseline="0" dirty="0"/>
          </a:p>
          <a:p>
            <a:pPr marL="0" indent="0">
              <a:buFont typeface="Arial"/>
              <a:buNone/>
            </a:pPr>
            <a:r>
              <a:rPr lang="en-US" b="1" baseline="0" dirty="0"/>
              <a:t>OLD INFO</a:t>
            </a:r>
          </a:p>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OLDER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b="0" baseline="0" dirty="0"/>
              <a:t>https://</a:t>
            </a:r>
            <a:r>
              <a:rPr lang="en-US" b="0" baseline="0" dirty="0" err="1"/>
              <a:t>nces.ed.gov</a:t>
            </a:r>
            <a:r>
              <a:rPr lang="en-US" b="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Total = all Degrees Majors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27.6 million degrees from previous slide from summing total from each period shown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Nice to point out things you want people to notice: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Interesting peaks during 1980s (rise of the PC era?) and late 1990/early 2000s (rise of the Internet/.com bubble?)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Best to avoid animation though.</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355211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2022:</a:t>
            </a:r>
          </a:p>
          <a:p>
            <a:r>
              <a:rPr lang="en-US" dirty="0"/>
              <a:t>Need subscription to filter by skill now. </a:t>
            </a:r>
          </a:p>
          <a:p>
            <a:r>
              <a:rPr lang="en-US" dirty="0"/>
              <a:t>LinkedIn key word search “software development” yields: 5,530,000</a:t>
            </a:r>
            <a:br>
              <a:rPr lang="en-US" dirty="0"/>
            </a:br>
            <a:r>
              <a:rPr lang="en-US" dirty="0"/>
              <a:t>LinkedIn key word search “Regular Expressions” yields: 27,000 (0.49%)</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p>
          <a:p>
            <a:pPr marL="171450" indent="-171450">
              <a:buFont typeface="Arial"/>
              <a:buChar char="•"/>
            </a:pPr>
            <a:r>
              <a:rPr lang="en-US" baseline="0" dirty="0">
                <a:latin typeface="Arial" charset="0"/>
                <a:ea typeface="ＭＳ Ｐゴシック" charset="-128"/>
                <a:cs typeface="ＭＳ Ｐゴシック" charset="-128"/>
              </a:rPr>
              <a:t>Maybe go around the room and have student introduce themselves noting something interesting computing related about themselves.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Mention use of Zoom for Office Hours/meetings, and in case I cannot come to campus.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35074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Grading philosophy</a:t>
            </a:r>
          </a:p>
          <a:p>
            <a:pPr marL="628650" lvl="1" indent="-171450">
              <a:buFont typeface="Arial" panose="020B0604020202020204" pitchFamily="34" charset="0"/>
              <a:buChar char="•"/>
            </a:pPr>
            <a:r>
              <a:rPr lang="en-US" dirty="0"/>
              <a:t>No mastery of material has been demonstrated yet, everyone has zero points</a:t>
            </a:r>
          </a:p>
          <a:p>
            <a:pPr marL="628650" lvl="1" indent="-171450">
              <a:buFont typeface="Arial" panose="020B0604020202020204" pitchFamily="34" charset="0"/>
              <a:buChar char="•"/>
            </a:pPr>
            <a:r>
              <a:rPr lang="en-US" dirty="0"/>
              <a:t>The course staff create opportunities to show mastery of the material for which points are awarded</a:t>
            </a:r>
          </a:p>
          <a:p>
            <a:pPr marL="628650" lvl="1" indent="-171450">
              <a:buFont typeface="Arial" panose="020B0604020202020204" pitchFamily="34" charset="0"/>
              <a:buChar char="•"/>
            </a:pPr>
            <a:r>
              <a:rPr lang="en-US" dirty="0"/>
              <a:t>Points are not taken away, only earned</a:t>
            </a:r>
          </a:p>
          <a:p>
            <a:pPr marL="628650" lvl="1" indent="-171450">
              <a:buFont typeface="Arial" panose="020B0604020202020204" pitchFamily="34" charset="0"/>
              <a:buChar char="•"/>
            </a:pPr>
            <a:r>
              <a:rPr lang="en-US" dirty="0"/>
              <a:t>Papers take a bit of practice and the grading policy takes this into account</a:t>
            </a:r>
          </a:p>
          <a:p>
            <a:pPr marL="1085850" lvl="2" indent="-171450">
              <a:buFont typeface="Arial" panose="020B0604020202020204" pitchFamily="34" charset="0"/>
              <a:buChar char="•"/>
            </a:pPr>
            <a:r>
              <a:rPr lang="en-US" dirty="0"/>
              <a:t>Typical progression shown</a:t>
            </a:r>
          </a:p>
          <a:p>
            <a:pPr marL="1085850" lvl="2" indent="-171450">
              <a:buFont typeface="Arial" panose="020B0604020202020204" pitchFamily="34" charset="0"/>
              <a:buChar char="•"/>
            </a:pPr>
            <a:r>
              <a:rPr lang="en-US" dirty="0"/>
              <a:t>Consistent standard throughout term to see actual improvement</a:t>
            </a:r>
          </a:p>
          <a:p>
            <a:pPr marL="1085850" lvl="2" indent="-171450">
              <a:buFont typeface="Arial" panose="020B0604020202020204" pitchFamily="34" charset="0"/>
              <a:buChar char="•"/>
            </a:pPr>
            <a:r>
              <a:rPr lang="en-US" dirty="0"/>
              <a:t>Two optional papers</a:t>
            </a:r>
          </a:p>
          <a:p>
            <a:pPr marL="1085850" lvl="2" indent="-171450">
              <a:buFont typeface="Arial" panose="020B0604020202020204" pitchFamily="34" charset="0"/>
              <a:buChar char="•"/>
            </a:pPr>
            <a:r>
              <a:rPr lang="en-US" dirty="0"/>
              <a:t>Final letter grade takes entire class performance into account</a:t>
            </a: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3289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2024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2024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zombo.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ocialimps.keithpray.net/assignments/presentation-guidelin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lmpellowski@wpi.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2024 Keith A. Pray</a:t>
            </a:r>
            <a:endParaRPr lang="en-US" dirty="0"/>
          </a:p>
        </p:txBody>
      </p:sp>
      <p:pic>
        <p:nvPicPr>
          <p:cNvPr id="5" name="Picture 4">
            <a:hlinkClick r:id="rId3"/>
            <a:extLst>
              <a:ext uri="{FF2B5EF4-FFF2-40B4-BE49-F238E27FC236}">
                <a16:creationId xmlns:a16="http://schemas.microsoft.com/office/drawing/2014/main" id="{33326313-1F33-C9B0-4C17-AE3729BB78BB}"/>
              </a:ext>
            </a:extLst>
          </p:cNvPr>
          <p:cNvPicPr>
            <a:picLocks noChangeAspect="1"/>
          </p:cNvPicPr>
          <p:nvPr/>
        </p:nvPicPr>
        <p:blipFill>
          <a:blip r:embed="rId4"/>
          <a:stretch>
            <a:fillRect/>
          </a:stretch>
        </p:blipFill>
        <p:spPr>
          <a:xfrm>
            <a:off x="120192" y="4399228"/>
            <a:ext cx="914400" cy="400579"/>
          </a:xfrm>
          <a:prstGeom prst="rect">
            <a:avLst/>
          </a:prstGeom>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417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computing?</a:t>
            </a:r>
          </a:p>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How do you make decisions regarding computing?</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2024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9043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43740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 name="Picture 14" descr="Video for what orwellian really means">
            <a:hlinkClick r:id="rId3"/>
            <a:extLst>
              <a:ext uri="{FF2B5EF4-FFF2-40B4-BE49-F238E27FC236}">
                <a16:creationId xmlns:a16="http://schemas.microsoft.com/office/drawing/2014/main" id="{08071C4C-CF72-6942-8439-56D39E89A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29" b="15086"/>
          <a:stretch/>
        </p:blipFill>
        <p:spPr bwMode="auto">
          <a:xfrm>
            <a:off x="3459637" y="4456112"/>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lnSpcReduction="10000"/>
          </a:bodyPr>
          <a:lstStyle/>
          <a:p>
            <a:r>
              <a:rPr lang="en-US" dirty="0"/>
              <a:t>Read “Organization of The Book” (xiv - xvi) in Preface</a:t>
            </a:r>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Create a new thread for each movie</a:t>
            </a:r>
          </a:p>
          <a:p>
            <a:pPr lvl="1"/>
            <a:r>
              <a:rPr lang="en-US" dirty="0"/>
              <a:t>Do not summarize the movie, you can reference a synopsis</a:t>
            </a:r>
          </a:p>
          <a:p>
            <a:pPr lvl="1"/>
            <a:r>
              <a:rPr lang="en-US" dirty="0"/>
              <a:t>Avoid repeating entries, they won’t count and are confusing</a:t>
            </a:r>
          </a:p>
          <a:p>
            <a:pPr lvl="1"/>
            <a:r>
              <a:rPr lang="en-US" dirty="0"/>
              <a:t>Comment on a minimum of 2 movies you did not add</a:t>
            </a:r>
          </a:p>
          <a:p>
            <a:pPr lvl="2"/>
            <a:r>
              <a:rPr lang="en-US" dirty="0"/>
              <a:t>Add your own rationale, avoid repeating previous comments</a:t>
            </a:r>
          </a:p>
          <a:p>
            <a:pPr lvl="1"/>
            <a:r>
              <a:rPr lang="en-US" dirty="0"/>
              <a:t>Cite reference material –use at least 1 per post</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lnSpcReduction="10000"/>
          </a:bodyPr>
          <a:lstStyle/>
          <a:p>
            <a:r>
              <a:rPr lang="en-US" dirty="0"/>
              <a:t>Current schedule at:</a:t>
            </a:r>
          </a:p>
          <a:p>
            <a:pPr lvl="1"/>
            <a:r>
              <a:rPr lang="en-US" dirty="0">
                <a:hlinkClick r:id="rId3"/>
              </a:rPr>
              <a:t>http://socialimps.keithpray.net</a:t>
            </a:r>
            <a:endParaRPr lang="en-US" dirty="0"/>
          </a:p>
          <a:p>
            <a:r>
              <a:rPr lang="en-US" dirty="0"/>
              <a:t>Sign up by sending course staff </a:t>
            </a:r>
            <a:r>
              <a:rPr lang="en-US" b="1" dirty="0"/>
              <a:t>email</a:t>
            </a:r>
          </a:p>
          <a:p>
            <a:r>
              <a:rPr lang="en-US" dirty="0"/>
              <a:t>State what decision you’ll be making</a:t>
            </a:r>
          </a:p>
          <a:p>
            <a:pPr lvl="1"/>
            <a:r>
              <a:rPr lang="en-US" dirty="0"/>
              <a:t>For example:</a:t>
            </a:r>
          </a:p>
          <a:p>
            <a:pPr lvl="2"/>
            <a:r>
              <a:rPr lang="en-US" dirty="0"/>
              <a:t>“AI” is too general </a:t>
            </a:r>
          </a:p>
          <a:p>
            <a:pPr lvl="2"/>
            <a:r>
              <a:rPr lang="en-US" dirty="0"/>
              <a:t>“Does AI research need to be regulated?” is better</a:t>
            </a:r>
          </a:p>
          <a:p>
            <a:pPr lvl="1"/>
            <a:r>
              <a:rPr lang="en-US" dirty="0"/>
              <a:t>It may take time to refine your topic</a:t>
            </a:r>
          </a:p>
          <a:p>
            <a:pPr lvl="1"/>
            <a:r>
              <a:rPr lang="en-US" dirty="0"/>
              <a:t>I’m happy to discuss your ideas</a:t>
            </a:r>
          </a:p>
        </p:txBody>
      </p:sp>
      <p:sp>
        <p:nvSpPr>
          <p:cNvPr id="6" name="Content Placeholder 5"/>
          <p:cNvSpPr>
            <a:spLocks noGrp="1"/>
          </p:cNvSpPr>
          <p:nvPr>
            <p:ph sz="half" idx="2"/>
          </p:nvPr>
        </p:nvSpPr>
        <p:spPr/>
        <p:txBody>
          <a:bodyPr>
            <a:normAutofit lnSpcReduction="10000"/>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a:p>
            <a:r>
              <a:rPr lang="en-US" dirty="0"/>
              <a:t>See </a:t>
            </a:r>
            <a:r>
              <a:rPr lang="en-US" dirty="0">
                <a:hlinkClick r:id="rId4"/>
              </a:rPr>
              <a:t>Presentations</a:t>
            </a:r>
            <a:r>
              <a:rPr lang="en-US" dirty="0"/>
              <a:t> on course web site for details</a:t>
            </a:r>
          </a:p>
          <a:p>
            <a:pPr lvl="1"/>
            <a:r>
              <a:rPr lang="en-US" dirty="0">
                <a:hlinkClick r:id="rId4"/>
              </a:rPr>
              <a:t>http://socialimps.keithpray.net/assignments/presentation-guidelines/</a:t>
            </a:r>
            <a:r>
              <a:rPr lang="en-US" dirty="0"/>
              <a:t> </a:t>
            </a:r>
          </a:p>
        </p:txBody>
      </p:sp>
      <p:sp>
        <p:nvSpPr>
          <p:cNvPr id="4" name="Footer Placeholder 3"/>
          <p:cNvSpPr>
            <a:spLocks noGrp="1"/>
          </p:cNvSpPr>
          <p:nvPr>
            <p:ph type="ftr" sz="quarter" idx="11"/>
          </p:nvPr>
        </p:nvSpPr>
        <p:spPr/>
        <p:txBody>
          <a:bodyPr/>
          <a:lstStyle/>
          <a:p>
            <a:r>
              <a:rPr lang="sk-SK"/>
              <a:t>© 2024 Keith A. Pray</a:t>
            </a:r>
            <a:endParaRPr lang="en-US"/>
          </a:p>
        </p:txBody>
      </p:sp>
    </p:spTree>
    <p:extLst>
      <p:ext uri="{BB962C8B-B14F-4D97-AF65-F5344CB8AC3E}">
        <p14:creationId xmlns:p14="http://schemas.microsoft.com/office/powerpoint/2010/main" val="19945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2024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pic>
        <p:nvPicPr>
          <p:cNvPr id="7" name="Picture 6">
            <a:extLst>
              <a:ext uri="{FF2B5EF4-FFF2-40B4-BE49-F238E27FC236}">
                <a16:creationId xmlns:a16="http://schemas.microsoft.com/office/drawing/2014/main" id="{0AD8629B-93EE-5B40-AFCF-B34235BFABE6}"/>
              </a:ext>
            </a:extLst>
          </p:cNvPr>
          <p:cNvPicPr>
            <a:picLocks noChangeAspect="1"/>
          </p:cNvPicPr>
          <p:nvPr/>
        </p:nvPicPr>
        <p:blipFill rotWithShape="1">
          <a:blip r:embed="rId3"/>
          <a:srcRect l="51146" t="78992" r="27663"/>
          <a:stretch/>
        </p:blipFill>
        <p:spPr>
          <a:xfrm>
            <a:off x="6287679" y="2240249"/>
            <a:ext cx="1743959" cy="1080547"/>
          </a:xfrm>
          <a:prstGeom prst="rect">
            <a:avLst/>
          </a:prstGeom>
        </p:spPr>
      </p:pic>
    </p:spTree>
    <p:extLst>
      <p:ext uri="{BB962C8B-B14F-4D97-AF65-F5344CB8AC3E}">
        <p14:creationId xmlns:p14="http://schemas.microsoft.com/office/powerpoint/2010/main" val="25851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B2F523-7379-0943-A032-2087415B18D7}"/>
              </a:ext>
            </a:extLst>
          </p:cNvPr>
          <p:cNvSpPr>
            <a:spLocks noGrp="1"/>
          </p:cNvSpPr>
          <p:nvPr>
            <p:ph type="ftr" sz="quarter" idx="11"/>
          </p:nvPr>
        </p:nvSpPr>
        <p:spPr/>
        <p:txBody>
          <a:bodyPr/>
          <a:lstStyle/>
          <a:p>
            <a:r>
              <a:rPr lang="sk-SK"/>
              <a:t>© 2024 Keith A. Pray</a:t>
            </a:r>
            <a:endParaRPr lang="en-US" dirty="0"/>
          </a:p>
        </p:txBody>
      </p:sp>
      <p:pic>
        <p:nvPicPr>
          <p:cNvPr id="1026" name="Picture 2" descr="How to Build A Horse with Programming comic">
            <a:extLst>
              <a:ext uri="{FF2B5EF4-FFF2-40B4-BE49-F238E27FC236}">
                <a16:creationId xmlns:a16="http://schemas.microsoft.com/office/drawing/2014/main" id="{72A33F9A-44A4-C648-B4FC-98795C7F3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767"/>
          <a:stretch/>
        </p:blipFill>
        <p:spPr bwMode="auto">
          <a:xfrm>
            <a:off x="0" y="596722"/>
            <a:ext cx="2926080" cy="4332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Build A Horse with Programming comic">
            <a:extLst>
              <a:ext uri="{FF2B5EF4-FFF2-40B4-BE49-F238E27FC236}">
                <a16:creationId xmlns:a16="http://schemas.microsoft.com/office/drawing/2014/main" id="{DD5F3B53-3758-D843-AC9B-0695953CC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587" b="1"/>
          <a:stretch/>
        </p:blipFill>
        <p:spPr bwMode="auto">
          <a:xfrm>
            <a:off x="6100738" y="697584"/>
            <a:ext cx="2926080" cy="4231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w to Build A Horse with Programming comic">
            <a:extLst>
              <a:ext uri="{FF2B5EF4-FFF2-40B4-BE49-F238E27FC236}">
                <a16:creationId xmlns:a16="http://schemas.microsoft.com/office/drawing/2014/main" id="{E0CD9DB0-3F3C-4049-8447-B45459B91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79" b="34445"/>
          <a:stretch/>
        </p:blipFill>
        <p:spPr bwMode="auto">
          <a:xfrm>
            <a:off x="3050369" y="1206156"/>
            <a:ext cx="2926080" cy="372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3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Tree>
    <p:extLst>
      <p:ext uri="{BB962C8B-B14F-4D97-AF65-F5344CB8AC3E}">
        <p14:creationId xmlns:p14="http://schemas.microsoft.com/office/powerpoint/2010/main" val="203392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r>
                            <a:rPr lang="en-US" baseline="0" dirty="0"/>
                            <a:t>0.26% US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t> </a:t>
                          </a:r>
                          <a:r>
                            <a:rPr lang="en-US" b="0" baseline="0" dirty="0"/>
                            <a:t>0.26% </a:t>
                          </a:r>
                          <a:r>
                            <a:rPr lang="en-US" baseline="0" dirty="0"/>
                            <a:t>World</a:t>
                          </a:r>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1440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64008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64008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endParaRPr lang="en-US"/>
                        </a:p>
                      </a:txBody>
                      <a:tcPr>
                        <a:blipFill>
                          <a:blip r:embed="rId3"/>
                          <a:stretch>
                            <a:fillRect l="-200490" t="-415686" r="-980" b="-13725"/>
                          </a:stretch>
                        </a:blip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p:txBody>
          <a:bodyPr/>
          <a:lstStyle/>
          <a:p>
            <a:r>
              <a:rPr lang="en-US" dirty="0"/>
              <a:t>How many people might get those jokes?</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F5860-1146-BD4D-92C1-17229091982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E5E62A4-6EEA-9140-8AD7-BBEC3E701370}"/>
              </a:ext>
            </a:extLst>
          </p:cNvPr>
          <p:cNvSpPr>
            <a:spLocks noGrp="1"/>
          </p:cNvSpPr>
          <p:nvPr>
            <p:ph type="ftr" sz="quarter" idx="11"/>
          </p:nvPr>
        </p:nvSpPr>
        <p:spPr/>
        <p:txBody>
          <a:bodyPr/>
          <a:lstStyle/>
          <a:p>
            <a:r>
              <a:rPr lang="sk-SK"/>
              <a:t>© 2024 Keith A. Pray</a:t>
            </a:r>
            <a:endParaRPr lang="en-US" dirty="0"/>
          </a:p>
        </p:txBody>
      </p:sp>
      <p:pic>
        <p:nvPicPr>
          <p:cNvPr id="7" name="Picture 6">
            <a:extLst>
              <a:ext uri="{FF2B5EF4-FFF2-40B4-BE49-F238E27FC236}">
                <a16:creationId xmlns:a16="http://schemas.microsoft.com/office/drawing/2014/main" id="{89DC1239-4017-244E-8E25-19E1E67B0167}"/>
              </a:ext>
            </a:extLst>
          </p:cNvPr>
          <p:cNvPicPr>
            <a:picLocks noChangeAspect="1"/>
          </p:cNvPicPr>
          <p:nvPr/>
        </p:nvPicPr>
        <p:blipFill>
          <a:blip r:embed="rId3"/>
          <a:stretch>
            <a:fillRect/>
          </a:stretch>
        </p:blipFill>
        <p:spPr>
          <a:xfrm>
            <a:off x="131976" y="361376"/>
            <a:ext cx="8880049" cy="4587480"/>
          </a:xfrm>
          <a:prstGeom prst="rect">
            <a:avLst/>
          </a:prstGeom>
        </p:spPr>
      </p:pic>
      <p:sp>
        <p:nvSpPr>
          <p:cNvPr id="2" name="Rounded Rectangular Callout 1">
            <a:extLst>
              <a:ext uri="{FF2B5EF4-FFF2-40B4-BE49-F238E27FC236}">
                <a16:creationId xmlns:a16="http://schemas.microsoft.com/office/drawing/2014/main" id="{0540FDB4-9897-9E51-DD9E-F453DA7022CD}"/>
              </a:ext>
            </a:extLst>
          </p:cNvPr>
          <p:cNvSpPr/>
          <p:nvPr/>
        </p:nvSpPr>
        <p:spPr>
          <a:xfrm>
            <a:off x="763518" y="1889170"/>
            <a:ext cx="1358721" cy="682580"/>
          </a:xfrm>
          <a:prstGeom prst="wedgeRoundRectCallout">
            <a:avLst>
              <a:gd name="adj1" fmla="val 41382"/>
              <a:gd name="adj2" fmla="val 153277"/>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Rise of PC era?</a:t>
            </a:r>
          </a:p>
        </p:txBody>
      </p:sp>
      <p:sp>
        <p:nvSpPr>
          <p:cNvPr id="3" name="Rounded Rectangular Callout 2">
            <a:extLst>
              <a:ext uri="{FF2B5EF4-FFF2-40B4-BE49-F238E27FC236}">
                <a16:creationId xmlns:a16="http://schemas.microsoft.com/office/drawing/2014/main" id="{BAB42A29-B064-6E0F-FFFE-3514D12DF421}"/>
              </a:ext>
            </a:extLst>
          </p:cNvPr>
          <p:cNvSpPr/>
          <p:nvPr/>
        </p:nvSpPr>
        <p:spPr>
          <a:xfrm>
            <a:off x="4260761" y="2313826"/>
            <a:ext cx="1876022" cy="682580"/>
          </a:xfrm>
          <a:prstGeom prst="wedgeRoundRectCallout">
            <a:avLst>
              <a:gd name="adj1" fmla="val -74388"/>
              <a:gd name="adj2" fmla="val 65330"/>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Internet/.com bubble?</a:t>
            </a:r>
          </a:p>
        </p:txBody>
      </p:sp>
    </p:spTree>
    <p:extLst>
      <p:ext uri="{BB962C8B-B14F-4D97-AF65-F5344CB8AC3E}">
        <p14:creationId xmlns:p14="http://schemas.microsoft.com/office/powerpoint/2010/main" val="289155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2024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2022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5,530,000</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27,000</a:t>
            </a:r>
            <a:r>
              <a:rPr lang="en-US" sz="2800" dirty="0">
                <a:latin typeface="Consolas" panose="020B0609020204030204" pitchFamily="49" charset="0"/>
                <a:cs typeface="Consolas" panose="020B0609020204030204" pitchFamily="49" charset="0"/>
              </a:rPr>
              <a:t> (0.49%)</a:t>
            </a:r>
          </a:p>
          <a:p>
            <a:pPr marL="0" indent="0">
              <a:buNone/>
            </a:pPr>
            <a:r>
              <a:rPr lang="en-US" sz="1400" dirty="0">
                <a:latin typeface="Consolas" panose="020B0609020204030204" pitchFamily="49" charset="0"/>
                <a:cs typeface="Consolas" panose="020B0609020204030204" pitchFamily="49" charset="0"/>
              </a:rPr>
              <a:t>Using Key Word Search, skill filter not available w/out subscription</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See Notes for 2018 and earlier data</a:t>
            </a:r>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Room: FL 140</a:t>
            </a:r>
          </a:p>
          <a:p>
            <a:pPr lvl="1"/>
            <a:r>
              <a:rPr lang="en-US" dirty="0"/>
              <a:t>30 minutes before class</a:t>
            </a:r>
          </a:p>
          <a:p>
            <a:pPr lvl="1"/>
            <a:r>
              <a:rPr lang="en-US" dirty="0"/>
              <a:t>the hour following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a:t>
            </a:r>
          </a:p>
        </p:txBody>
      </p:sp>
      <p:sp>
        <p:nvSpPr>
          <p:cNvPr id="10" name="Content Placeholder 9"/>
          <p:cNvSpPr>
            <a:spLocks noGrp="1"/>
          </p:cNvSpPr>
          <p:nvPr>
            <p:ph sz="quarter" idx="4"/>
          </p:nvPr>
        </p:nvSpPr>
        <p:spPr/>
        <p:txBody>
          <a:bodyPr>
            <a:normAutofit/>
          </a:bodyPr>
          <a:lstStyle/>
          <a:p>
            <a:r>
              <a:rPr lang="en-US" dirty="0"/>
              <a:t>SA</a:t>
            </a:r>
          </a:p>
          <a:p>
            <a:pPr lvl="1"/>
            <a:r>
              <a:rPr lang="en-US" dirty="0"/>
              <a:t>Laura </a:t>
            </a:r>
            <a:r>
              <a:rPr lang="en-US" dirty="0" err="1"/>
              <a:t>Pellowski</a:t>
            </a:r>
            <a:endParaRPr lang="en-US" dirty="0"/>
          </a:p>
          <a:p>
            <a:pPr lvl="1"/>
            <a:r>
              <a:rPr lang="en-US" dirty="0">
                <a:hlinkClick r:id="rId4"/>
              </a:rPr>
              <a:t>lmpellowski@wpi.edu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Guides</a:t>
            </a:r>
          </a:p>
          <a:p>
            <a:r>
              <a:rPr lang="en-US" dirty="0"/>
              <a:t>Slides with Assignment Descriptions</a:t>
            </a:r>
          </a:p>
        </p:txBody>
      </p:sp>
      <p:sp>
        <p:nvSpPr>
          <p:cNvPr id="5" name="Text Placeholder 4"/>
          <p:cNvSpPr>
            <a:spLocks noGrp="1"/>
          </p:cNvSpPr>
          <p:nvPr>
            <p:ph type="body" sz="quarter" idx="3"/>
          </p:nvPr>
        </p:nvSpPr>
        <p:spPr/>
        <p:txBody>
          <a:bodyPr/>
          <a:lstStyle/>
          <a:p>
            <a:r>
              <a:rPr lang="en-US" dirty="0"/>
              <a:t>Interactive Activities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Assignment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2024 Keith A. Pray</a:t>
            </a:r>
            <a:endParaRPr lang="en-US" dirty="0"/>
          </a:p>
        </p:txBody>
      </p:sp>
    </p:spTree>
    <p:extLst>
      <p:ext uri="{BB962C8B-B14F-4D97-AF65-F5344CB8AC3E}">
        <p14:creationId xmlns:p14="http://schemas.microsoft.com/office/powerpoint/2010/main" val="261707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0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2021 Keith A. Pray</a:t>
            </a:r>
            <a:endParaRPr lang="en-US" sz="40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9</a:t>
            </a:fld>
            <a:endParaRPr lang="en-US" sz="400"/>
          </a:p>
        </p:txBody>
      </p:sp>
      <p:pic>
        <p:nvPicPr>
          <p:cNvPr id="10" name="Picture 9">
            <a:extLst>
              <a:ext uri="{FF2B5EF4-FFF2-40B4-BE49-F238E27FC236}">
                <a16:creationId xmlns:a16="http://schemas.microsoft.com/office/drawing/2014/main" id="{03F12CC5-833E-4D48-BED7-D5E656221A99}"/>
              </a:ext>
            </a:extLst>
          </p:cNvPr>
          <p:cNvPicPr>
            <a:picLocks noChangeAspect="1"/>
          </p:cNvPicPr>
          <p:nvPr/>
        </p:nvPicPr>
        <p:blipFill>
          <a:blip r:embed="rId3"/>
          <a:stretch>
            <a:fillRect/>
          </a:stretch>
        </p:blipFill>
        <p:spPr>
          <a:xfrm>
            <a:off x="4724402" y="1437568"/>
            <a:ext cx="4114800" cy="3559628"/>
          </a:xfrm>
          <a:prstGeom prst="rect">
            <a:avLst/>
          </a:prstGeom>
        </p:spPr>
      </p:pic>
      <p:pic>
        <p:nvPicPr>
          <p:cNvPr id="12" name="Picture 11">
            <a:extLst>
              <a:ext uri="{FF2B5EF4-FFF2-40B4-BE49-F238E27FC236}">
                <a16:creationId xmlns:a16="http://schemas.microsoft.com/office/drawing/2014/main" id="{3C6DEAB4-31CB-106C-17EA-40CE04CD7371}"/>
              </a:ext>
            </a:extLst>
          </p:cNvPr>
          <p:cNvPicPr>
            <a:picLocks noChangeAspect="1"/>
          </p:cNvPicPr>
          <p:nvPr/>
        </p:nvPicPr>
        <p:blipFill>
          <a:blip r:embed="rId4"/>
          <a:stretch>
            <a:fillRect/>
          </a:stretch>
        </p:blipFill>
        <p:spPr>
          <a:xfrm>
            <a:off x="567161" y="1747101"/>
            <a:ext cx="4114800" cy="3250095"/>
          </a:xfrm>
          <a:prstGeom prst="rect">
            <a:avLst/>
          </a:prstGeom>
        </p:spPr>
      </p:pic>
    </p:spTree>
    <p:extLst>
      <p:ext uri="{BB962C8B-B14F-4D97-AF65-F5344CB8AC3E}">
        <p14:creationId xmlns:p14="http://schemas.microsoft.com/office/powerpoint/2010/main" val="384069615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106563</TotalTime>
  <Words>2260</Words>
  <Application>Microsoft Macintosh PowerPoint</Application>
  <PresentationFormat>On-screen Show (16:9)</PresentationFormat>
  <Paragraphs>358</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Cambria Math</vt:lpstr>
      <vt:lpstr>Consolas</vt:lpstr>
      <vt:lpstr>Wingdings</vt:lpstr>
      <vt:lpstr>Red Radial 16x9</vt:lpstr>
      <vt:lpstr>Class 1 Introduction</vt:lpstr>
      <vt:lpstr>PowerPoint Presentation</vt:lpstr>
      <vt:lpstr>How many people might get those jokes?</vt:lpstr>
      <vt:lpstr>PowerPoint Presentation</vt:lpstr>
      <vt:lpstr>PowerPoint Presentation</vt:lpstr>
      <vt:lpstr>Overview</vt:lpstr>
      <vt:lpstr>Course Staff</vt:lpstr>
      <vt:lpstr>Logistics</vt:lpstr>
      <vt:lpstr>Grades To Date</vt:lpstr>
      <vt:lpstr>Outcomes – You will</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lpstr>Online With Zoom</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288</cp:revision>
  <dcterms:created xsi:type="dcterms:W3CDTF">2014-08-25T02:19:16Z</dcterms:created>
  <dcterms:modified xsi:type="dcterms:W3CDTF">2024-08-23T22:17:05Z</dcterms:modified>
</cp:coreProperties>
</file>