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9"/>
  </p:notesMasterIdLst>
  <p:handoutMasterIdLst>
    <p:handoutMasterId r:id="rId40"/>
  </p:handoutMasterIdLst>
  <p:sldIdLst>
    <p:sldId id="256" r:id="rId2"/>
    <p:sldId id="669" r:id="rId3"/>
    <p:sldId id="277" r:id="rId4"/>
    <p:sldId id="259" r:id="rId5"/>
    <p:sldId id="456" r:id="rId6"/>
    <p:sldId id="514" r:id="rId7"/>
    <p:sldId id="689" r:id="rId8"/>
    <p:sldId id="268" r:id="rId9"/>
    <p:sldId id="275" r:id="rId10"/>
    <p:sldId id="276" r:id="rId11"/>
    <p:sldId id="690" r:id="rId12"/>
    <p:sldId id="272" r:id="rId13"/>
    <p:sldId id="273" r:id="rId14"/>
    <p:sldId id="267" r:id="rId15"/>
    <p:sldId id="691" r:id="rId16"/>
    <p:sldId id="692" r:id="rId17"/>
    <p:sldId id="271" r:id="rId18"/>
    <p:sldId id="693" r:id="rId19"/>
    <p:sldId id="270" r:id="rId20"/>
    <p:sldId id="694" r:id="rId21"/>
    <p:sldId id="274" r:id="rId22"/>
    <p:sldId id="695" r:id="rId23"/>
    <p:sldId id="696" r:id="rId24"/>
    <p:sldId id="697" r:id="rId25"/>
    <p:sldId id="698" r:id="rId26"/>
    <p:sldId id="699" r:id="rId27"/>
    <p:sldId id="700" r:id="rId28"/>
    <p:sldId id="701" r:id="rId29"/>
    <p:sldId id="702" r:id="rId30"/>
    <p:sldId id="703" r:id="rId31"/>
    <p:sldId id="704" r:id="rId32"/>
    <p:sldId id="269" r:id="rId33"/>
    <p:sldId id="333" r:id="rId34"/>
    <p:sldId id="337" r:id="rId35"/>
    <p:sldId id="457" r:id="rId36"/>
    <p:sldId id="261" r:id="rId37"/>
    <p:sldId id="640"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669"/>
            <p14:sldId id="277"/>
            <p14:sldId id="259"/>
            <p14:sldId id="456"/>
            <p14:sldId id="514"/>
          </p14:sldIdLst>
        </p14:section>
        <p14:section name="Students" id="{84F52804-64F4-CB47-9023-0EDA6C576457}">
          <p14:sldIdLst>
            <p14:sldId id="689"/>
            <p14:sldId id="268"/>
            <p14:sldId id="275"/>
            <p14:sldId id="276"/>
            <p14:sldId id="690"/>
            <p14:sldId id="272"/>
            <p14:sldId id="273"/>
            <p14:sldId id="267"/>
            <p14:sldId id="691"/>
            <p14:sldId id="692"/>
            <p14:sldId id="271"/>
            <p14:sldId id="693"/>
            <p14:sldId id="270"/>
            <p14:sldId id="694"/>
            <p14:sldId id="274"/>
            <p14:sldId id="695"/>
            <p14:sldId id="696"/>
            <p14:sldId id="697"/>
            <p14:sldId id="698"/>
            <p14:sldId id="699"/>
            <p14:sldId id="700"/>
            <p14:sldId id="701"/>
            <p14:sldId id="702"/>
            <p14:sldId id="703"/>
            <p14:sldId id="704"/>
          </p14:sldIdLst>
        </p14:section>
        <p14:section name="Common" id="{4398CC09-09ED-9647-AF50-6E929D7AC35E}">
          <p14:sldIdLst>
            <p14:sldId id="269"/>
            <p14:sldId id="333"/>
            <p14:sldId id="337"/>
            <p14:sldId id="457"/>
            <p14:sldId id="261"/>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 id="1" name="amy orozco" initials="ao" lastIdx="6" clrIdx="1"/>
  <p:cmAuthor id="2" name="Orozco, Amy F." initials="OF" lastIdx="2" clrIdx="2">
    <p:extLst>
      <p:ext uri="{19B8F6BF-5375-455C-9EA6-DF929625EA0E}">
        <p15:presenceInfo xmlns:p15="http://schemas.microsoft.com/office/powerpoint/2012/main" userId="S::aforozco@wpi.edu::10636e92-24fe-4a8d-ba7a-7cc1a7cc0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1" autoAdjust="0"/>
    <p:restoredTop sz="81402" autoAdjust="0"/>
  </p:normalViewPr>
  <p:slideViewPr>
    <p:cSldViewPr snapToGrid="0" snapToObjects="1">
      <p:cViewPr varScale="1">
        <p:scale>
          <a:sx n="172" d="100"/>
          <a:sy n="172" d="100"/>
        </p:scale>
        <p:origin x="568" y="184"/>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9/26/23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baseline="0" dirty="0">
                <a:latin typeface="Arial" pitchFamily="-109" charset="0"/>
                <a:ea typeface="ＭＳ Ｐゴシック" pitchFamily="-109" charset="-128"/>
                <a:cs typeface="ＭＳ Ｐゴシック" pitchFamily="-109" charset="-128"/>
              </a:rPr>
              <a:t>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Have student record list</a:t>
            </a:r>
            <a:r>
              <a:rPr lang="en-US" baseline="0" dirty="0">
                <a:latin typeface="Arial" pitchFamily="-109" charset="0"/>
                <a:ea typeface="ＭＳ Ｐゴシック" pitchFamily="-109" charset="-128"/>
                <a:cs typeface="ＭＳ Ｐゴシック" pitchFamily="-109" charset="-128"/>
              </a:rPr>
              <a:t> on board</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r>
              <a:rPr lang="en-US" dirty="0"/>
              <a:t>No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early introduction to constant entertainment via mobile devices, television, and other technology has increased apathy in the learning. </a:t>
            </a:r>
          </a:p>
          <a:p>
            <a:endParaRPr lang="en-US" dirty="0"/>
          </a:p>
          <a:p>
            <a:r>
              <a:rPr lang="en-US" dirty="0"/>
              <a:t>Parents of preschool age children were questioned about their child's screentime use. All of the children in the study began using technology (TV, MDs, watching with adult…) within their first year of life. Compared to a study of children who were introduced to technology later in life (after first year), those who used technology before age 1 were 66% more likely to not finish a task. </a:t>
            </a:r>
          </a:p>
          <a:p>
            <a:endParaRPr lang="en-US" dirty="0"/>
          </a:p>
          <a:p>
            <a:r>
              <a:rPr lang="en-US" dirty="0"/>
              <a:t>These same children also demonstrated less curiosity when they consumed more media. 65.1% of the children used technology to watch non-educational content on YouTube and television programs. </a:t>
            </a:r>
          </a:p>
          <a:p>
            <a:endParaRPr lang="en-US" dirty="0"/>
          </a:p>
          <a:p>
            <a:r>
              <a:rPr lang="en-US" dirty="0"/>
              <a:t>As a result, these children were reported to be overall less curious. With curiosity being the desire to try new things, asking questions, exploring how their toys work…</a:t>
            </a:r>
          </a:p>
          <a:p>
            <a:r>
              <a:rPr lang="en-US" dirty="0"/>
              <a:t>As observed, typically, the more exposure a child has, the less curious they become. </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801527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Bookman Old Style" panose="02050604050505020204" pitchFamily="18" charset="0"/>
              </a:rPr>
              <a:t>Parent blogs and media outlets are claiming screen time to be the new smoking. Comparing the warnings of screens to those of cigarettes – dangers including addiction, the long term health affects (many of which were previously mentioned) and even second-hand screen time </a:t>
            </a:r>
            <a:r>
              <a:rPr lang="en-US" b="0" i="0" dirty="0">
                <a:solidFill>
                  <a:srgbClr val="000000"/>
                </a:solidFill>
                <a:effectLst/>
                <a:latin typeface="Bookman Old Style" panose="02050604050505020204" pitchFamily="18" charset="0"/>
              </a:rPr>
              <a:t>– indirect impact of screens – TV playing in the background while playing, children watching their parents use mobile devices – which a 2020 study showed a positive relationship between a mother’s screen time and the screen time of their child. </a:t>
            </a:r>
          </a:p>
          <a:p>
            <a:endParaRPr lang="en-US" b="0" i="0" dirty="0">
              <a:solidFill>
                <a:srgbClr val="000000"/>
              </a:solidFill>
              <a:effectLst/>
              <a:latin typeface="Bookman Old Style" panose="02050604050505020204" pitchFamily="18" charset="0"/>
            </a:endParaRPr>
          </a:p>
          <a:p>
            <a:r>
              <a:rPr lang="en-US" b="1" i="0" dirty="0">
                <a:solidFill>
                  <a:srgbClr val="000000"/>
                </a:solidFill>
                <a:effectLst/>
                <a:latin typeface="Bookman Old Style" panose="02050604050505020204" pitchFamily="18" charset="0"/>
              </a:rPr>
              <a:t>Obviously, smoking is dangerous - these undeniable dangers led Congress to enact the </a:t>
            </a:r>
            <a:r>
              <a:rPr lang="en-US" b="1" i="0" dirty="0" err="1">
                <a:solidFill>
                  <a:srgbClr val="000000"/>
                </a:solidFill>
                <a:effectLst/>
                <a:latin typeface="Bookman Old Style" panose="02050604050505020204" pitchFamily="18" charset="0"/>
              </a:rPr>
              <a:t>Synar</a:t>
            </a:r>
            <a:r>
              <a:rPr lang="en-US" b="1" i="0" dirty="0">
                <a:solidFill>
                  <a:srgbClr val="000000"/>
                </a:solidFill>
                <a:effectLst/>
                <a:latin typeface="Bookman Old Style" panose="02050604050505020204" pitchFamily="18" charset="0"/>
              </a:rPr>
              <a:t> law, which prohibits the sale of tobacco products to minors.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Bookman Old Style" panose="02050604050505020204" pitchFamily="18" charset="0"/>
              </a:rPr>
              <a:t>If cigarettes and screens have such similar warnings, should the government enact laws prohibiting screens for young children? </a:t>
            </a:r>
          </a:p>
          <a:p>
            <a:endParaRPr lang="en-US" b="0" i="0" dirty="0">
              <a:solidFill>
                <a:srgbClr val="000000"/>
              </a:solidFill>
              <a:effectLst/>
              <a:latin typeface="Bookman Old Style" panose="02050604050505020204" pitchFamily="18" charset="0"/>
            </a:endParaRPr>
          </a:p>
          <a:p>
            <a:endParaRPr lang="en-US" b="0" i="0" dirty="0">
              <a:solidFill>
                <a:srgbClr val="000000"/>
              </a:solidFill>
              <a:effectLst/>
              <a:latin typeface="Bookman Old Style" panose="02050604050505020204" pitchFamily="18" charset="0"/>
            </a:endParaRPr>
          </a:p>
          <a:p>
            <a:r>
              <a:rPr lang="en-US" dirty="0"/>
              <a:t>As studies begin to expose the true dangers of childhood technology use, many argue that the government should be responsible for protecting the youth from its harm, enacting a national ban on childhood screen use.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797501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cigarettes, which are all harm no benefits, screen time has some positive affects on children. </a:t>
            </a:r>
          </a:p>
          <a:p>
            <a:endParaRPr lang="en-US" dirty="0"/>
          </a:p>
          <a:p>
            <a:r>
              <a:rPr lang="en-US" dirty="0"/>
              <a:t>Directing your attention to the right hand of the graph, teachers have seen improvements in learning when they incorporate tech – over 60% of teachers claiming tech enhances learning in ways not otherwise possible</a:t>
            </a:r>
          </a:p>
          <a:p>
            <a:endParaRPr lang="en-US" dirty="0"/>
          </a:p>
          <a:p>
            <a:r>
              <a:rPr lang="en-US" dirty="0"/>
              <a:t>Technology also presents new opportunity. 51% of English as a Second Language students use social media platforms to improve their informal vocabulary and practice </a:t>
            </a:r>
            <a:r>
              <a:rPr lang="en-US" dirty="0" err="1"/>
              <a:t>cinversations</a:t>
            </a:r>
            <a:r>
              <a:rPr lang="en-US" dirty="0"/>
              <a:t>. ESL children who watched television programs in English were more successful in developing conversational skills.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Because of the benefits, like using screens as a teaching tool, a government enforced ban on youth technology use would inhibit learning. Consequently, the government is not entirely responsible for the restriction of technology use.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14880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government ban would not solve issue. </a:t>
            </a:r>
          </a:p>
          <a:p>
            <a:r>
              <a:rPr lang="en-US" dirty="0"/>
              <a:t>The responsibility of safe screen practices should therefore be placed upon the guardian of the child.</a:t>
            </a:r>
          </a:p>
          <a:p>
            <a:endParaRPr lang="en-US" dirty="0"/>
          </a:p>
          <a:p>
            <a:r>
              <a:rPr lang="en-US" dirty="0"/>
              <a:t>While the guardian is overall accountable for the harms caused by exposure to screens, they should not be entirely responsible for a general understanding of these harms.</a:t>
            </a:r>
          </a:p>
          <a:p>
            <a:r>
              <a:rPr lang="en-US" dirty="0"/>
              <a:t>Tech companies should provide clear warning that caution adults about the potential dangers of childhood exposure to screens. An unavoidable caution outlining the general mental, emotional, and physical harms. Parents can do further research about screen safety as needed. </a:t>
            </a:r>
          </a:p>
          <a:p>
            <a:endParaRPr lang="en-US" dirty="0"/>
          </a:p>
          <a:p>
            <a:r>
              <a:rPr lang="en-US" b="1" dirty="0"/>
              <a:t>Guardians are responsible for using this information to make an informed decision on how their child will use technology. </a:t>
            </a:r>
          </a:p>
          <a:p>
            <a:endParaRPr lang="en-US" b="1" dirty="0"/>
          </a:p>
          <a:p>
            <a:r>
              <a:rPr lang="en-US" b="0" dirty="0"/>
              <a:t>The image demonstrates how technology – mobile devices, televisions, applications, software downloads… should be cautioned. A direct warning that cannot be ignored.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70341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for possible questions:</a:t>
            </a:r>
          </a:p>
          <a:p>
            <a:r>
              <a:rPr lang="en-US" dirty="0"/>
              <a:t>Slide 1 -&gt; Data presented is just the use of tech to pacify - </a:t>
            </a:r>
            <a:r>
              <a:rPr lang="en-US" b="0" i="0" dirty="0">
                <a:solidFill>
                  <a:srgbClr val="212121"/>
                </a:solidFill>
                <a:effectLst/>
                <a:latin typeface="Cambria" panose="02040503050406030204" pitchFamily="18" charset="0"/>
              </a:rPr>
              <a:t>Similar studies found that 92.2% of children started using mobile devices before 1 year of age</a:t>
            </a:r>
          </a:p>
          <a:p>
            <a:r>
              <a:rPr lang="en-US" b="0" i="0" dirty="0">
                <a:solidFill>
                  <a:srgbClr val="212121"/>
                </a:solidFill>
                <a:effectLst/>
                <a:latin typeface="Cambria" panose="02040503050406030204" pitchFamily="18" charset="0"/>
              </a:rPr>
              <a:t>(https://ncbi.nlm.nih.gov/pmc/articles/PMC8709520/)</a:t>
            </a:r>
          </a:p>
          <a:p>
            <a:endParaRPr lang="en-US" dirty="0"/>
          </a:p>
          <a:p>
            <a:r>
              <a:rPr lang="en-US" dirty="0"/>
              <a:t>Slide 6 -&gt; </a:t>
            </a:r>
            <a:r>
              <a:rPr lang="en-US" dirty="0" err="1"/>
              <a:t>Synar</a:t>
            </a:r>
            <a:r>
              <a:rPr lang="en-US" dirty="0"/>
              <a:t> law prohibited distribution of tobacco, but the law pushed state governments to enforce Minor in Possession laws, which a majority did. </a:t>
            </a:r>
          </a:p>
          <a:p>
            <a:endParaRPr lang="en-US" dirty="0"/>
          </a:p>
          <a:p>
            <a:r>
              <a:rPr lang="en-US" dirty="0"/>
              <a:t>Conclusion -&gt; The current laws surrounding youth and technology use are largely to restrict WHAT child has access to on the internet, not restricting their overall access to screens themselves</a:t>
            </a:r>
          </a:p>
          <a:p>
            <a:r>
              <a:rPr lang="en-US" b="0" i="0" dirty="0">
                <a:solidFill>
                  <a:srgbClr val="212529"/>
                </a:solidFill>
                <a:effectLst/>
                <a:latin typeface="Open Sans" panose="020B0606030504020204" pitchFamily="34" charset="0"/>
              </a:rPr>
              <a:t>The Children's Internet Protection Act (CIPA) was enacted by Congress in 2000 to address concerns about children's access to obscene or harmful content over the Internet. </a:t>
            </a:r>
          </a:p>
          <a:p>
            <a:endParaRPr lang="en-US" b="0" i="0" dirty="0">
              <a:solidFill>
                <a:srgbClr val="212529"/>
              </a:solidFill>
              <a:effectLst/>
              <a:latin typeface="Open Sans" panose="020B0606030504020204" pitchFamily="34" charset="0"/>
            </a:endParaRPr>
          </a:p>
          <a:p>
            <a:r>
              <a:rPr lang="en-US" b="0" i="0" dirty="0">
                <a:solidFill>
                  <a:srgbClr val="212529"/>
                </a:solidFill>
                <a:effectLst/>
                <a:latin typeface="Open Sans" panose="020B0606030504020204" pitchFamily="34" charset="0"/>
              </a:rPr>
              <a:t>- Harms of tech -&gt; why not look at the obvious mental health challenges</a:t>
            </a:r>
          </a:p>
          <a:p>
            <a:r>
              <a:rPr lang="en-US" b="0" i="0" dirty="0">
                <a:solidFill>
                  <a:srgbClr val="212529"/>
                </a:solidFill>
                <a:effectLst/>
                <a:latin typeface="Open Sans" panose="020B0606030504020204" pitchFamily="34" charset="0"/>
              </a:rPr>
              <a:t>- wanted to focus on the harms of an early introduction to technology. Although there are significant dangers of social media on mental health, it is difficult to attribute this to early use of screens – no studies looking into correlation between early use and later mental health challenges.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40471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t>
            </a:r>
            <a:r>
              <a:rPr lang="en-US">
                <a:cs typeface="Calibri"/>
              </a:rPr>
              <a:t> question that must be asked when implementing any new technology should be what are the risks associated with this? </a:t>
            </a:r>
            <a:endParaRPr lang="en-US"/>
          </a:p>
          <a:p>
            <a:r>
              <a:rPr lang="en-US">
                <a:cs typeface="Calibri"/>
              </a:rPr>
              <a:t>Today I am going to answering the question of what are is the largest risk-error-or potential failure associated with AI crime detection.</a:t>
            </a:r>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172214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b="1"/>
              <a:t>The simple answer is bias.</a:t>
            </a:r>
          </a:p>
          <a:p>
            <a:pPr marL="171450" indent="-171450">
              <a:buFont typeface="Calibri"/>
              <a:buChar char="-"/>
            </a:pPr>
            <a:r>
              <a:rPr lang="en-US">
                <a:cs typeface="Calibri"/>
              </a:rPr>
              <a:t>This is because </a:t>
            </a:r>
            <a:r>
              <a:rPr lang="en-US" b="1">
                <a:cs typeface="Calibri"/>
              </a:rPr>
              <a:t>bias can influence crime detection AI at every point in its creation and use.</a:t>
            </a:r>
            <a:endParaRPr lang="en-US" b="1">
              <a:ea typeface="Calibri"/>
              <a:cs typeface="Calibri"/>
            </a:endParaRPr>
          </a:p>
          <a:p>
            <a:pPr marL="171450" indent="-171450">
              <a:buFont typeface="Calibri"/>
              <a:buChar char="-"/>
            </a:pPr>
            <a:r>
              <a:rPr lang="en-US" b="1">
                <a:ea typeface="Calibri"/>
                <a:cs typeface="Calibri"/>
              </a:rPr>
              <a:t>This can be seen in the graphic to the right, which lays out how bias can enter our machines at any point in time without us even realizing.</a:t>
            </a:r>
            <a:endParaRPr lang="en-US" b="1">
              <a:cs typeface="Calibri"/>
            </a:endParaRPr>
          </a:p>
          <a:p>
            <a:pPr marL="171450" indent="-171450">
              <a:buFont typeface="Calibri"/>
              <a:buChar char="-"/>
            </a:pPr>
            <a:r>
              <a:rPr lang="en-US" b="1">
                <a:cs typeface="Calibri"/>
              </a:rPr>
              <a:t>Crime detection AI is a law enforcement tool. Therefore, to fully understand its implications, we have to look at the environment its being used in, and the bias present there. </a:t>
            </a:r>
            <a:endParaRPr lang="en-US" b="1">
              <a:ea typeface="Calibri"/>
              <a:cs typeface="Calibri"/>
            </a:endParaRPr>
          </a:p>
          <a:p>
            <a:pPr lvl="1" indent="-171450">
              <a:buFont typeface="Calibri"/>
              <a:buChar char="-"/>
            </a:pPr>
            <a:r>
              <a:rPr lang="en-US">
                <a:cs typeface="Calibri"/>
              </a:rPr>
              <a:t>This represents the first step in the graphic to the right, framing the problem,.</a:t>
            </a:r>
            <a:endParaRPr lang="en-US">
              <a:ea typeface="Calibri"/>
              <a:cs typeface="Calibri"/>
            </a:endParaRPr>
          </a:p>
          <a:p>
            <a:pPr lvl="1" indent="-171450">
              <a:buFont typeface="Calibri"/>
              <a:buChar char="-"/>
            </a:pPr>
            <a:r>
              <a:rPr lang="en-US">
                <a:cs typeface="Calibri"/>
              </a:rPr>
              <a:t>After all, </a:t>
            </a:r>
            <a:r>
              <a:rPr lang="en-US" b="1">
                <a:cs typeface="Calibri"/>
              </a:rPr>
              <a:t>the environment influences how we train and use our models. </a:t>
            </a:r>
          </a:p>
          <a:p>
            <a:pPr lvl="1" indent="-171450">
              <a:buFont typeface="Calibri"/>
              <a:buChar char="-"/>
            </a:pPr>
            <a:r>
              <a:rPr lang="en-US">
                <a:cs typeface="Calibri"/>
              </a:rPr>
              <a:t>[1] Expands a bit on how</a:t>
            </a:r>
            <a:r>
              <a:rPr lang="en-US" b="1">
                <a:cs typeface="Calibri"/>
              </a:rPr>
              <a:t> explicit and implicit bias has become a core part of policing through history of discrimination, and modern implicit biases has been left unchecked</a:t>
            </a:r>
            <a:endParaRPr lang="en-US" b="1">
              <a:ea typeface="Calibri"/>
              <a:cs typeface="Calibri"/>
            </a:endParaRPr>
          </a:p>
          <a:p>
            <a:pPr lvl="1" indent="-171450">
              <a:buFont typeface="Calibri"/>
              <a:buChar char="-"/>
            </a:pPr>
            <a:r>
              <a:rPr lang="en-US">
                <a:cs typeface="Calibri"/>
              </a:rPr>
              <a:t>It was published by the </a:t>
            </a:r>
            <a:r>
              <a:rPr lang="en-US" b="1">
                <a:cs typeface="Calibri"/>
              </a:rPr>
              <a:t>US Department of Justice</a:t>
            </a:r>
            <a:r>
              <a:rPr lang="en-US">
                <a:cs typeface="Calibri"/>
              </a:rPr>
              <a:t> with intent on helping people recognize and challenge/overcome bias</a:t>
            </a:r>
          </a:p>
          <a:p>
            <a:pPr lvl="1"/>
            <a:r>
              <a:rPr lang="en-US">
                <a:ea typeface="Calibri"/>
                <a:cs typeface="Calibri"/>
              </a:rPr>
              <a:t>It also details, however, that </a:t>
            </a:r>
            <a:r>
              <a:rPr lang="en-US" b="1">
                <a:ea typeface="Calibri"/>
                <a:cs typeface="Calibri"/>
              </a:rPr>
              <a:t>bias is a typical human trait/tendency. It stems from "</a:t>
            </a:r>
            <a:r>
              <a:rPr lang="en-US" b="1"/>
              <a:t>our tendency and need to classify individuals into categories as we strive to quickly process information and make sense of the world</a:t>
            </a:r>
            <a:r>
              <a:rPr lang="en-US" b="1">
                <a:ea typeface="Calibri"/>
                <a:cs typeface="Calibri"/>
              </a:rPr>
              <a:t>"</a:t>
            </a:r>
            <a:r>
              <a:rPr lang="en-US">
                <a:ea typeface="Calibri"/>
                <a:cs typeface="Calibri"/>
              </a:rPr>
              <a:t>.</a:t>
            </a:r>
          </a:p>
          <a:p>
            <a:pPr lvl="1"/>
            <a:r>
              <a:rPr lang="en-US" b="1">
                <a:ea typeface="Calibri"/>
                <a:cs typeface="Calibri"/>
              </a:rPr>
              <a:t>So through this we can infer that bias is a point of risk in framing and collecting the data needed for crime detection AI.</a:t>
            </a:r>
            <a:endParaRPr lang="en-US" b="1">
              <a:cs typeface="Calibri"/>
            </a:endParaRPr>
          </a:p>
          <a:p>
            <a:pPr marL="171450" indent="-171450">
              <a:buFont typeface="Calibri"/>
              <a:buChar char="-"/>
            </a:pPr>
            <a:r>
              <a:rPr lang="en-US" b="1">
                <a:cs typeface="Calibri"/>
              </a:rPr>
              <a:t>Biases in our data, how we collect that data, and how we use that data all effect the end product. </a:t>
            </a:r>
            <a:endParaRPr lang="en-US" b="1">
              <a:ea typeface="Calibri"/>
              <a:cs typeface="Calibri"/>
            </a:endParaRPr>
          </a:p>
          <a:p>
            <a:pPr lvl="1" indent="-171450">
              <a:buFont typeface="Calibri"/>
              <a:buChar char="-"/>
            </a:pPr>
            <a:r>
              <a:rPr lang="en-US" b="1">
                <a:cs typeface="Calibri"/>
              </a:rPr>
              <a:t>In relation to law enforcement in this country, that means it is impacting peoples lives. Therefore, when we are preparing and further down the line using this data, we still need to be aware of how our biases may be influencing it.</a:t>
            </a:r>
            <a:endParaRPr lang="en-US" b="1">
              <a:ea typeface="Calibri"/>
              <a:cs typeface="Calibri"/>
            </a:endParaRPr>
          </a:p>
          <a:p>
            <a:pPr lvl="1" indent="-171450">
              <a:buFont typeface="Calibri"/>
              <a:buChar char="-"/>
            </a:pPr>
            <a:r>
              <a:rPr lang="en-US">
                <a:cs typeface="Calibri"/>
              </a:rPr>
              <a:t>This is the last step in the graphic</a:t>
            </a:r>
            <a:endParaRPr lang="en-US">
              <a:ea typeface="Calibri"/>
              <a:cs typeface="Calibri"/>
            </a:endParaRPr>
          </a:p>
          <a:p>
            <a:pPr lvl="1" indent="-171450">
              <a:buFont typeface="Calibri"/>
              <a:buChar char="-"/>
            </a:pPr>
            <a:r>
              <a:rPr lang="en-US" b="1">
                <a:cs typeface="Calibri"/>
              </a:rPr>
              <a:t>A paper by LinkedIn talking about the ethics of AI and their importance</a:t>
            </a:r>
            <a:endParaRPr lang="en-US" b="1">
              <a:ea typeface="Calibri"/>
              <a:cs typeface="Calibri"/>
            </a:endParaRPr>
          </a:p>
          <a:p>
            <a:pPr lvl="2" indent="-171450">
              <a:buFont typeface="Calibri"/>
              <a:buChar char="-"/>
            </a:pPr>
            <a:r>
              <a:rPr lang="en-US" b="1">
                <a:cs typeface="Calibri"/>
              </a:rPr>
              <a:t>"</a:t>
            </a:r>
            <a:r>
              <a:rPr lang="en-US" b="1"/>
              <a:t>AI has the potential to revolutionize many industries and solve some of our biggest problems, but it can also create new problems and exacerbate existing ones if not developed with ethical considerations in mind.</a:t>
            </a:r>
            <a:r>
              <a:rPr lang="en-US" b="1">
                <a:cs typeface="Calibri"/>
              </a:rPr>
              <a:t>"</a:t>
            </a:r>
          </a:p>
          <a:p>
            <a:pPr lvl="2" indent="-171450">
              <a:buFont typeface="Calibri"/>
              <a:buChar char="-"/>
            </a:pPr>
            <a:r>
              <a:rPr lang="en-US">
                <a:cs typeface="Calibri"/>
              </a:rPr>
              <a:t>Bias, privacy, accountability and responsibility were all risks associated with AI and ethics</a:t>
            </a:r>
          </a:p>
          <a:p>
            <a:pPr marL="171450" indent="-171450">
              <a:buFont typeface="Calibri"/>
              <a:buChar char="-"/>
            </a:pPr>
            <a:r>
              <a:rPr lang="en-US" b="1">
                <a:cs typeface="Calibri"/>
              </a:rPr>
              <a:t>When we don't hold these algorithms and our methods accountable, and we do not look for our biases, the data's biases, the algorithm's biases, we allow this risk to become a point of error, and subsequently failure.</a:t>
            </a:r>
            <a:endParaRPr lang="en-US" b="1">
              <a:ea typeface="Calibri"/>
              <a:cs typeface="Calibri"/>
            </a:endParaRPr>
          </a:p>
          <a:p>
            <a:pPr lvl="1" indent="-171450">
              <a:buFont typeface="Calibri"/>
              <a:buChar char="-"/>
            </a:pPr>
            <a:r>
              <a:rPr lang="en-US">
                <a:cs typeface="Calibri"/>
              </a:rPr>
              <a:t>As such, this is the primary risk associated with AI crime detection</a:t>
            </a:r>
          </a:p>
          <a:p>
            <a:pPr marL="171450" indent="-171450">
              <a:buFont typeface="Calibri"/>
              <a:buChar char="-"/>
            </a:pPr>
            <a:r>
              <a:rPr lang="en-US" b="1">
                <a:cs typeface="Calibri"/>
              </a:rPr>
              <a:t>A great quote from James Hendler, who is the director of the institute for data exploration and applications at Rensselaer is at the bottom here, and I believe that it really represents this conclusion. It is, after all, him talking about bias in artificial intelligence.</a:t>
            </a:r>
            <a:endParaRPr lang="en-US">
              <a:ea typeface="Calibri"/>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804281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b="1">
                <a:cs typeface="Calibri"/>
              </a:rPr>
              <a:t>Machine learning and artificial intelligence must be trained from data. </a:t>
            </a:r>
            <a:endParaRPr lang="en-US" b="1"/>
          </a:p>
          <a:p>
            <a:pPr marL="171450" indent="-171450">
              <a:buFont typeface="Calibri"/>
              <a:buChar char="-"/>
            </a:pPr>
            <a:r>
              <a:rPr lang="en-US">
                <a:cs typeface="Calibri"/>
              </a:rPr>
              <a:t>As such, </a:t>
            </a:r>
            <a:r>
              <a:rPr lang="en-US" b="1">
                <a:cs typeface="Calibri"/>
              </a:rPr>
              <a:t>when we knowingly or unknowingly train algorithms with biased data, it then creates biased results, which then get used to make biased decisions</a:t>
            </a:r>
          </a:p>
          <a:p>
            <a:pPr marL="171450" indent="-171450">
              <a:buFont typeface="Calibri"/>
              <a:buChar char="-"/>
            </a:pPr>
            <a:r>
              <a:rPr lang="en-US">
                <a:cs typeface="Calibri"/>
              </a:rPr>
              <a:t>This process of l</a:t>
            </a:r>
            <a:r>
              <a:rPr lang="en-US" b="1">
                <a:cs typeface="Calibri"/>
              </a:rPr>
              <a:t>eaving bias unchecked creates a feedback loop, causing the system to become discriminatory. </a:t>
            </a:r>
          </a:p>
          <a:p>
            <a:pPr lvl="1" indent="-171450">
              <a:buFont typeface="Calibri"/>
              <a:buChar char="-"/>
            </a:pPr>
            <a:r>
              <a:rPr lang="en-US" b="1">
                <a:cs typeface="Calibri"/>
              </a:rPr>
              <a:t>While not law enforcement related, the graphic on the right actually demonstrates this loop with medical information and medical AI use.</a:t>
            </a:r>
          </a:p>
          <a:p>
            <a:pPr lvl="1" indent="-171450">
              <a:buFont typeface="Calibri"/>
              <a:buChar char="-"/>
            </a:pPr>
            <a:r>
              <a:rPr lang="en-US" b="1">
                <a:cs typeface="Calibri"/>
              </a:rPr>
              <a:t>There are 19 types of bias in machine learning listed under this study</a:t>
            </a:r>
            <a:r>
              <a:rPr lang="en-US">
                <a:cs typeface="Calibri"/>
              </a:rPr>
              <a:t>, and they follow:</a:t>
            </a:r>
            <a:endParaRPr lang="en-US">
              <a:ea typeface="Calibri"/>
              <a:cs typeface="Calibri"/>
            </a:endParaRPr>
          </a:p>
          <a:p>
            <a:pPr marL="1828800" lvl="2" indent="-171450">
              <a:buFont typeface="Calibri"/>
              <a:buChar char="-"/>
            </a:pPr>
            <a:r>
              <a:rPr lang="en-US">
                <a:cs typeface="Calibri"/>
              </a:rPr>
              <a:t>Data to algorithm: Measurement bias, omitted variable bias, representation bias, aggregation bias, sampling bias, longitudinal data fallacy, linking bias</a:t>
            </a:r>
          </a:p>
          <a:p>
            <a:pPr marL="1828800" lvl="2" indent="-171450">
              <a:buFont typeface="Calibri"/>
              <a:buChar char="-"/>
            </a:pPr>
            <a:r>
              <a:rPr lang="en-US">
                <a:cs typeface="Calibri"/>
              </a:rPr>
              <a:t>Algorithm to user: algorithmic bias, user interaction bias, popularity bias, emergent bias, evaluation bias, </a:t>
            </a:r>
          </a:p>
          <a:p>
            <a:pPr marL="1828800" lvl="2" indent="-171450">
              <a:buFont typeface="Calibri"/>
              <a:buChar char="-"/>
            </a:pPr>
            <a:r>
              <a:rPr lang="en-US">
                <a:cs typeface="Calibri"/>
              </a:rPr>
              <a:t>User to data: historical bias, population bias, self-selection bias, behavioral bias, temporal bias, content production bias</a:t>
            </a:r>
            <a:endParaRPr lang="en-US"/>
          </a:p>
          <a:p>
            <a:pPr marL="1828800" lvl="2" indent="-171450">
              <a:buFont typeface="Calibri"/>
              <a:buChar char="-"/>
            </a:pPr>
            <a:r>
              <a:rPr lang="en-US">
                <a:cs typeface="Calibri"/>
              </a:rPr>
              <a:t>Of these: </a:t>
            </a:r>
            <a:r>
              <a:rPr lang="en-US" b="1">
                <a:cs typeface="Calibri"/>
              </a:rPr>
              <a:t>Historical bias, sampling bias, omitted variable/representation bias, evaluation bias, and social bias all relate to AI crime detection through this surveys descriptions</a:t>
            </a:r>
          </a:p>
          <a:p>
            <a:pPr marL="1371600" lvl="1" indent="-171450">
              <a:buFont typeface="Calibri"/>
              <a:buChar char="-"/>
            </a:pPr>
            <a:r>
              <a:rPr lang="en-US" b="1">
                <a:ea typeface="Calibri"/>
                <a:cs typeface="Calibri"/>
              </a:rPr>
              <a:t>In addition, however, when training models we commonly have to refine and reaffirm what they're doing. In this sense, unintentional bias can even be directly built into algorithms via algorithmic bias.</a:t>
            </a:r>
          </a:p>
          <a:p>
            <a:pPr marL="171450" indent="-171450">
              <a:buFont typeface="Calibri"/>
              <a:buChar char="-"/>
            </a:pPr>
            <a:r>
              <a:rPr lang="en-US">
                <a:cs typeface="Calibri"/>
              </a:rPr>
              <a:t>With these bias in mind, </a:t>
            </a:r>
            <a:r>
              <a:rPr lang="en-US" b="1">
                <a:cs typeface="Calibri"/>
              </a:rPr>
              <a:t>we can see how bias in law enforcement reflects onto our algorithms</a:t>
            </a:r>
          </a:p>
          <a:p>
            <a:pPr lvl="1" indent="-171450">
              <a:buFont typeface="Calibri"/>
              <a:buChar char="-"/>
            </a:pPr>
            <a:r>
              <a:rPr lang="en-US" b="1">
                <a:cs typeface="Calibri"/>
              </a:rPr>
              <a:t>One example of this is the issue with sampling bias and evaluation bias in facial recognition software. </a:t>
            </a:r>
          </a:p>
          <a:p>
            <a:pPr lvl="1" indent="-171450">
              <a:buFont typeface="Calibri"/>
              <a:buChar char="-"/>
            </a:pPr>
            <a:r>
              <a:rPr lang="en-US" b="1">
                <a:cs typeface="Calibri"/>
              </a:rPr>
              <a:t>The Gender Shades study found the IBM, Amazon, and Face++ gender classifiers all performed significantly worse on dark-skinned females in comparison lighter-skinned males.</a:t>
            </a:r>
          </a:p>
          <a:p>
            <a:pPr lvl="1" indent="-171450">
              <a:buFont typeface="Calibri"/>
              <a:buChar char="-"/>
            </a:pPr>
            <a:r>
              <a:rPr lang="en-US" b="1">
                <a:cs typeface="Calibri"/>
              </a:rPr>
              <a:t>IBM had the largest gap in accuracy: "</a:t>
            </a:r>
            <a:r>
              <a:rPr lang="en-US" b="1"/>
              <a:t>difference of 34.4% in error rate between lighter males and darker females</a:t>
            </a:r>
            <a:r>
              <a:rPr lang="en-US" b="1">
                <a:cs typeface="Calibri"/>
              </a:rPr>
              <a:t>"</a:t>
            </a:r>
          </a:p>
          <a:p>
            <a:pPr lvl="1" indent="-171450">
              <a:buFont typeface="Calibri"/>
              <a:buChar char="-"/>
            </a:pPr>
            <a:r>
              <a:rPr lang="en-US" b="1">
                <a:cs typeface="Calibri"/>
              </a:rPr>
              <a:t>Error analysis found 93.6% of subjects misgendered by Microsoft were darker-skinned individuals</a:t>
            </a:r>
            <a:endParaRPr lang="en-US" b="1">
              <a:ea typeface="Calibri"/>
              <a:cs typeface="Calibri"/>
            </a:endParaRPr>
          </a:p>
          <a:p>
            <a:pPr lvl="1" indent="-171450">
              <a:buFont typeface="Calibri"/>
              <a:buChar char="-"/>
            </a:pPr>
            <a:r>
              <a:rPr lang="en-US" b="1">
                <a:cs typeface="Calibri"/>
              </a:rPr>
              <a:t>95.3% of faces misgendered by Face++ were female</a:t>
            </a:r>
            <a:endParaRPr lang="en-US" b="1">
              <a:ea typeface="Calibri"/>
              <a:cs typeface="Calibri"/>
            </a:endParaRPr>
          </a:p>
          <a:p>
            <a:pPr lvl="1" indent="-171450">
              <a:buFont typeface="Calibri"/>
              <a:buChar char="-"/>
            </a:pPr>
            <a:r>
              <a:rPr lang="en-US" b="1">
                <a:cs typeface="Calibri"/>
              </a:rPr>
              <a:t>The book actually mentions that some individuals believed some of these models were trained on around 75% male, and 80% white faces</a:t>
            </a:r>
            <a:endParaRPr lang="en-US" b="1">
              <a:ea typeface="Calibri"/>
              <a:cs typeface="Calibri"/>
            </a:endParaRPr>
          </a:p>
          <a:p>
            <a:pPr lvl="1" indent="-171450">
              <a:buFont typeface="Calibri"/>
              <a:buChar char="-"/>
            </a:pPr>
            <a:r>
              <a:rPr lang="en-US" b="1">
                <a:cs typeface="Calibri"/>
              </a:rPr>
              <a:t>When looking at a technology that is used in crime detection and law enforcement, this bias in how we actually train our models, on top of data issues, disproportionately impacts certain groups of people.</a:t>
            </a:r>
            <a:endParaRPr lang="en-US" b="1">
              <a:ea typeface="Calibri"/>
              <a:cs typeface="Calibri"/>
            </a:endParaRPr>
          </a:p>
          <a:p>
            <a:pPr marL="171450" indent="-171450">
              <a:buFont typeface="Calibri"/>
              <a:buChar char="-"/>
            </a:pPr>
            <a:r>
              <a:rPr lang="en-US" b="1">
                <a:cs typeface="Calibri"/>
              </a:rPr>
              <a:t>Finally, when we are training our algorithms on historical data, we have to be aware that correlation is not causation. An algorithm could find that red cars are correlated to speeding, but that would not mean the color of the car determines if it will speed. Similarly, an algorithm can find "</a:t>
            </a:r>
            <a:r>
              <a:rPr lang="en-US" b="1"/>
              <a:t>that low income was correlated with high recidivism," but "it would leave you none the wiser about whether low income actually caused crime.</a:t>
            </a:r>
            <a:r>
              <a:rPr lang="en-US" b="1">
                <a:cs typeface="Calibri"/>
              </a:rPr>
              <a:t>"</a:t>
            </a:r>
          </a:p>
          <a:p>
            <a:pPr marL="628650" lvl="1" indent="-171450">
              <a:buFont typeface="Calibri"/>
              <a:buChar char="-"/>
            </a:pPr>
            <a:r>
              <a:rPr lang="en-US">
                <a:ea typeface="Calibri"/>
                <a:cs typeface="Calibri"/>
              </a:rPr>
              <a:t>Recidivism is the likelihood of an individual to reoffend, and will be expanded upon more on the next slide.</a:t>
            </a:r>
            <a:endParaRPr lang="en-US" b="1">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94591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b="1">
                <a:cs typeface="Calibri"/>
              </a:rPr>
              <a:t>And we need to watch these biases, because if we don't, the role of bias as a risk can develop to being an error/failure.</a:t>
            </a:r>
            <a:endParaRPr lang="en-US" b="1">
              <a:ea typeface="Calibri"/>
              <a:cs typeface="Calibri"/>
            </a:endParaRPr>
          </a:p>
          <a:p>
            <a:pPr marL="171450" indent="-171450">
              <a:buFont typeface="Calibri"/>
              <a:buChar char="-"/>
            </a:pPr>
            <a:r>
              <a:rPr lang="en-US" b="1">
                <a:cs typeface="Calibri"/>
              </a:rPr>
              <a:t>COMPAS is one of the most commonly used algorithms in the US for accessing a defendants likelihood of reoffending, something that it judges through a recidivism scale. </a:t>
            </a:r>
            <a:r>
              <a:rPr lang="en-US">
                <a:cs typeface="Calibri"/>
              </a:rPr>
              <a:t>(Recidivism meaning the likelihood of someone to reoffend)</a:t>
            </a:r>
            <a:r>
              <a:rPr lang="en-US" b="1">
                <a:cs typeface="Calibri"/>
              </a:rPr>
              <a:t> It has fallen under study several times since it started being used, however a 2016 ProPublica study found interesting results.</a:t>
            </a:r>
            <a:endParaRPr lang="en-US" b="1"/>
          </a:p>
          <a:p>
            <a:pPr marL="628650" lvl="1" indent="-171450">
              <a:buFont typeface="Calibri"/>
              <a:buChar char="-"/>
            </a:pPr>
            <a:r>
              <a:rPr lang="en-US" b="1">
                <a:cs typeface="Calibri"/>
              </a:rPr>
              <a:t>On the left are the plotted scores for 6,172 defendants for their scores of recidivism of nonviolent crimes.</a:t>
            </a:r>
            <a:r>
              <a:rPr lang="en-US">
                <a:cs typeface="Calibri"/>
              </a:rPr>
              <a:t> Data on either not committing crimes or reoffending in 2 years.</a:t>
            </a:r>
          </a:p>
          <a:p>
            <a:pPr marL="628650" lvl="1" indent="-171450">
              <a:buFont typeface="Calibri"/>
              <a:buChar char="-"/>
            </a:pPr>
            <a:r>
              <a:rPr lang="en-US" b="1">
                <a:cs typeface="Calibri"/>
              </a:rPr>
              <a:t>There is a significant difference in the distribution of scores between white and black defendants. Black defendants have a nearly linear distribution while white defendants have a left skewed distribution. This same trend was repeated in the violent scores.</a:t>
            </a:r>
            <a:endParaRPr lang="en-US">
              <a:ea typeface="Calibri"/>
              <a:cs typeface="Calibri"/>
            </a:endParaRPr>
          </a:p>
          <a:p>
            <a:pPr marL="628650" lvl="1" indent="-171450">
              <a:buFont typeface="Calibri"/>
              <a:buChar char="-"/>
            </a:pPr>
            <a:r>
              <a:rPr lang="en-US" b="1">
                <a:cs typeface="Calibri"/>
              </a:rPr>
              <a:t>For black defendants that never reoffended, COMPAS was twice as likely to classify them at a higher risk than their white counterparts.</a:t>
            </a:r>
            <a:endParaRPr lang="en-US" b="1">
              <a:ea typeface="Calibri"/>
              <a:cs typeface="Calibri"/>
            </a:endParaRPr>
          </a:p>
          <a:p>
            <a:pPr marL="628650" lvl="1" indent="-171450">
              <a:buFont typeface="Calibri"/>
              <a:buChar char="-"/>
            </a:pPr>
            <a:r>
              <a:rPr lang="en-US" b="1">
                <a:cs typeface="Calibri"/>
              </a:rPr>
              <a:t>The opposite applied to white defendants, with COMPAS under-classifying "</a:t>
            </a:r>
            <a:r>
              <a:rPr lang="en-US" b="1"/>
              <a:t>white reoffenders as low risk 70.5 percent more often than black reoffenders</a:t>
            </a:r>
            <a:r>
              <a:rPr lang="en-US" b="1">
                <a:cs typeface="Calibri"/>
              </a:rPr>
              <a:t>" </a:t>
            </a:r>
            <a:endParaRPr lang="en-US" b="1">
              <a:ea typeface="Calibri"/>
              <a:cs typeface="Calibri"/>
            </a:endParaRPr>
          </a:p>
          <a:p>
            <a:pPr marL="628650" lvl="1" indent="-171450">
              <a:buFont typeface="Calibri"/>
              <a:buChar char="-"/>
            </a:pPr>
            <a:r>
              <a:rPr lang="en-US" b="1">
                <a:cs typeface="Calibri"/>
              </a:rPr>
              <a:t>When looking at only high risk scores, black defendants were 3 times as likely to be falsely rated at this score.</a:t>
            </a:r>
            <a:endParaRPr lang="en-US" b="1">
              <a:ea typeface="Calibri"/>
              <a:cs typeface="Calibri"/>
            </a:endParaRPr>
          </a:p>
          <a:p>
            <a:pPr marL="171450" indent="-171450">
              <a:buFont typeface="Calibri"/>
              <a:buChar char="-"/>
            </a:pPr>
            <a:r>
              <a:rPr lang="en-US" b="1">
                <a:cs typeface="Calibri"/>
              </a:rPr>
              <a:t>A similar study was run to see the accuracy of COMPA compared to non-Criminal Justice trained humans. The comparisons between humans and COMPAS aren't shown here, but they were usually within a close range of each other </a:t>
            </a:r>
            <a:r>
              <a:rPr lang="en-US">
                <a:cs typeface="Calibri"/>
              </a:rPr>
              <a:t>(37.1% of humans versus 40% of COMPAS). </a:t>
            </a:r>
            <a:r>
              <a:rPr lang="en-US" b="1">
                <a:cs typeface="Calibri"/>
              </a:rPr>
              <a:t>Rather, these are human calculations shown in this second large bullet point.</a:t>
            </a:r>
            <a:endParaRPr lang="en-US" b="1">
              <a:ea typeface="Calibri"/>
              <a:cs typeface="Calibri"/>
            </a:endParaRPr>
          </a:p>
          <a:p>
            <a:pPr marL="171450" indent="-171450">
              <a:buFont typeface="Calibri"/>
              <a:buChar char="-"/>
            </a:pPr>
            <a:r>
              <a:rPr lang="en-US" b="1">
                <a:cs typeface="Calibri"/>
              </a:rPr>
              <a:t>This study eloquently opened addressing the racial discrepancies that ProPublica found, where they argue that it is impossible for COMPAS to be fair, since (</a:t>
            </a:r>
            <a:r>
              <a:rPr lang="en-US">
                <a:cs typeface="Calibri"/>
              </a:rPr>
              <a:t>quote)</a:t>
            </a:r>
            <a:r>
              <a:rPr lang="en-US" b="1">
                <a:cs typeface="Calibri"/>
              </a:rPr>
              <a:t>. In this regard, it is argued that because recidivism is different between races, you can't have scoring absent of races.</a:t>
            </a:r>
            <a:endParaRPr lang="en-US" b="1">
              <a:ea typeface="Calibri"/>
              <a:cs typeface="Calibri"/>
            </a:endParaRPr>
          </a:p>
          <a:p>
            <a:pPr marL="628650" lvl="1" indent="-171450">
              <a:buFont typeface="Calibri"/>
              <a:buChar char="-"/>
            </a:pPr>
            <a:r>
              <a:rPr lang="en-US">
                <a:ea typeface="Calibri"/>
                <a:cs typeface="Calibri"/>
              </a:rPr>
              <a:t>It should be highlighted that the second study questions if COMPAS is worthwhile, because untrained humans seem to reach almost identical conclusions.</a:t>
            </a:r>
            <a:endParaRPr lang="en-US" b="1">
              <a:ea typeface="Calibri"/>
              <a:cs typeface="Calibri"/>
            </a:endParaRPr>
          </a:p>
          <a:p>
            <a:pPr marL="171450" indent="-171450">
              <a:buFont typeface="Calibri"/>
              <a:buChar char="-"/>
            </a:pPr>
            <a:r>
              <a:rPr lang="en-US" b="1">
                <a:ea typeface="Calibri"/>
                <a:cs typeface="Calibri"/>
              </a:rPr>
              <a:t>COMPAS</a:t>
            </a:r>
            <a:r>
              <a:rPr lang="en-US" b="1">
                <a:cs typeface="Calibri"/>
              </a:rPr>
              <a:t> does not use race in its calculations. The humans in the second study also did not have racial information when asked 'yes' or 'no' to recidivism.</a:t>
            </a:r>
            <a:endParaRPr lang="en-US" b="1">
              <a:ea typeface="Calibri"/>
              <a:cs typeface="Calibri"/>
            </a:endParaRPr>
          </a:p>
          <a:p>
            <a:pPr marL="628650" lvl="1" indent="-171450">
              <a:buFont typeface="Calibri"/>
              <a:buChar char="-"/>
            </a:pPr>
            <a:r>
              <a:rPr lang="en-US">
                <a:cs typeface="Calibri"/>
              </a:rPr>
              <a:t> Incredibly when they did, their accuracy became worse because the false positives of black defendants and false negatives of white defendants both went up.</a:t>
            </a:r>
            <a:endParaRPr lang="en-US">
              <a:ea typeface="Calibri"/>
              <a:cs typeface="Calibri"/>
            </a:endParaRPr>
          </a:p>
          <a:p>
            <a:pPr marL="171450" indent="-171450">
              <a:buFont typeface="Calibri"/>
              <a:buChar char="-"/>
            </a:pPr>
            <a:r>
              <a:rPr lang="en-US" b="1"/>
              <a:t>This brings us to our final point of why bias is the primary risk associated with AI in crime detection and crime prevention.</a:t>
            </a:r>
            <a:endParaRPr lang="en-US" b="1">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624150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b="1">
                <a:cs typeface="Calibri"/>
              </a:rPr>
              <a:t>A simple assumption to make when talking about bias, in this case racial bias, is to simply ignore it.</a:t>
            </a:r>
          </a:p>
          <a:p>
            <a:pPr marL="1085850" lvl="1" indent="-171450">
              <a:buFont typeface="Calibri"/>
              <a:buChar char="-"/>
            </a:pPr>
            <a:r>
              <a:rPr lang="en-US" b="1">
                <a:cs typeface="Calibri"/>
              </a:rPr>
              <a:t>A 2016 COMPAS study discredited the idea of racial bias in the algorithm because criminal history is "not a proxy for race". A 2013 study opted to blame the disparities on the systemic bias rather than the algorithms. </a:t>
            </a:r>
            <a:r>
              <a:rPr lang="en-US" b="1"/>
              <a:t>However, these arguments do not take away from bias, rather it simply shifts the responsibility to the law enforcement structure and institutional practices.</a:t>
            </a:r>
            <a:endParaRPr lang="en-US" b="1">
              <a:ea typeface="Calibri"/>
              <a:cs typeface="Calibri"/>
            </a:endParaRPr>
          </a:p>
          <a:p>
            <a:pPr marL="1085850" lvl="1" indent="-171450">
              <a:buFont typeface="Calibri"/>
              <a:buChar char="-"/>
            </a:pPr>
            <a:r>
              <a:rPr lang="en-US" b="1">
                <a:cs typeface="Calibri"/>
              </a:rPr>
              <a:t>When we opt to ignore race, or shift blame, "</a:t>
            </a:r>
            <a:r>
              <a:rPr lang="en-US" b="1"/>
              <a:t>Potential conduits of racial bias are thus ignored</a:t>
            </a:r>
            <a:r>
              <a:rPr lang="en-US" b="1">
                <a:cs typeface="Calibri"/>
              </a:rPr>
              <a:t>". And this paper goes on at length about this interaction.</a:t>
            </a:r>
            <a:endParaRPr lang="en-US" b="1">
              <a:ea typeface="Calibri"/>
              <a:cs typeface="Calibri"/>
            </a:endParaRPr>
          </a:p>
          <a:p>
            <a:pPr marL="1371600" lvl="4" indent="-171450">
              <a:buFont typeface="Calibri"/>
              <a:buChar char="-"/>
            </a:pPr>
            <a:r>
              <a:rPr lang="en-US">
                <a:cs typeface="Calibri"/>
              </a:rPr>
              <a:t>These arguments for the shortcomings of race neutral approaches also highlight other potential sources of bias, such as economic.</a:t>
            </a:r>
            <a:endParaRPr lang="en-US">
              <a:ea typeface="Calibri"/>
              <a:cs typeface="Calibri"/>
            </a:endParaRPr>
          </a:p>
          <a:p>
            <a:pPr marL="1085850" lvl="1" indent="-171450">
              <a:buFont typeface="Calibri"/>
              <a:buChar char="-"/>
            </a:pPr>
            <a:r>
              <a:rPr lang="en-US" b="1">
                <a:cs typeface="Calibri"/>
              </a:rPr>
              <a:t>However, it should be highlighted that this paper was not written with the intent of discrediting AI technology, rather, the "</a:t>
            </a:r>
            <a:r>
              <a:rPr lang="en-US" b="1"/>
              <a:t>focus has been on unravelling the adverse structural conditions enabling the creation of such tools, alongside the liberal ideology and standardization logics obscuring these structural conditions, legitimizing the technologies, and consequently fomenting the digital racialization of risk</a:t>
            </a:r>
            <a:r>
              <a:rPr lang="en-US" b="1">
                <a:cs typeface="Calibri"/>
              </a:rPr>
              <a:t>"</a:t>
            </a:r>
            <a:endParaRPr lang="en-US" b="1">
              <a:ea typeface="Calibri"/>
              <a:cs typeface="Calibri"/>
            </a:endParaRPr>
          </a:p>
          <a:p>
            <a:pPr marL="171450" indent="-171450">
              <a:buFont typeface="Calibri"/>
              <a:buChar char="-"/>
            </a:pPr>
            <a:r>
              <a:rPr lang="en-US" b="1">
                <a:cs typeface="Calibri"/>
              </a:rPr>
              <a:t>And this is why bias is such a prominent risk: It isn't a one and done. There is no simple fix for it, because there is no simple fix for bias. Going back to the first slide, having bias is natural to humans. But as seen by COMPAS and Gender Shades, if we want to use artificial intelligence in crime detection, prevention and prediction, it cannot be ignored. Shifting blame, or assuming non-proxy relationships allows it to go from a risk to a failure.</a:t>
            </a:r>
            <a:endParaRPr lang="en-US" b="1">
              <a:ea typeface="Calibri"/>
              <a:cs typeface="Calibri"/>
            </a:endParaRPr>
          </a:p>
          <a:p>
            <a:pPr marL="171450" indent="-171450">
              <a:buFont typeface="Calibri"/>
              <a:buChar char="-"/>
            </a:pPr>
            <a:r>
              <a:rPr lang="en-US" b="1">
                <a:cs typeface="Calibri"/>
              </a:rPr>
              <a:t>So how do we minimize it? Upon seeing the results of the Gender Shades study, IBM moved to using "</a:t>
            </a:r>
            <a:r>
              <a:rPr lang="en-US" b="1"/>
              <a:t>different training data and different recognition capabilities</a:t>
            </a:r>
            <a:r>
              <a:rPr lang="en-US" b="1">
                <a:cs typeface="Calibri"/>
              </a:rPr>
              <a:t>" to increase their accuracy, reducing the error rate for darker skinned women to 3.46%, and the average error rate to 1.23%.</a:t>
            </a:r>
            <a:endParaRPr lang="en-US" b="1"/>
          </a:p>
          <a:p>
            <a:pPr marL="628650" lvl="1" indent="-171450">
              <a:buFont typeface="Calibri"/>
              <a:buChar char="-"/>
            </a:pPr>
            <a:r>
              <a:rPr lang="en-US">
                <a:cs typeface="Calibri"/>
              </a:rPr>
              <a:t>Taking accountability, and responsibility for bias is a crucial step to addressing the risk</a:t>
            </a:r>
          </a:p>
          <a:p>
            <a:pPr marL="628650" lvl="1" indent="-171450">
              <a:buFont typeface="Calibri"/>
              <a:buChar char="-"/>
            </a:pPr>
            <a:r>
              <a:rPr lang="en-US" b="1">
                <a:cs typeface="Calibri"/>
              </a:rPr>
              <a:t>The graphic on the right shows 3 comparisons, top versus bottom for each of these three concepts, of how bias training changed opinions and feelings of police officers on bias</a:t>
            </a:r>
            <a:r>
              <a:rPr lang="en-US">
                <a:cs typeface="Calibri"/>
              </a:rPr>
              <a:t>. </a:t>
            </a:r>
            <a:r>
              <a:rPr lang="en-US" b="1">
                <a:cs typeface="Calibri"/>
              </a:rPr>
              <a:t>It highlights that while we cannot erase the impact of bias, we can address it. </a:t>
            </a:r>
            <a:r>
              <a:rPr lang="en-US">
                <a:cs typeface="Calibri"/>
              </a:rPr>
              <a:t>The three things they were studied on were how training helps them recognize that </a:t>
            </a:r>
            <a:endParaRPr lang="en-US">
              <a:ea typeface="Calibri"/>
              <a:cs typeface="Calibri"/>
            </a:endParaRPr>
          </a:p>
          <a:p>
            <a:pPr marL="914400" lvl="3" indent="-171450">
              <a:buFont typeface="Calibri"/>
              <a:buChar char="-"/>
            </a:pPr>
            <a:r>
              <a:rPr lang="en-US">
                <a:cs typeface="Calibri"/>
              </a:rPr>
              <a:t>Policing based on stereotypes or biases can make police unsafe, </a:t>
            </a:r>
          </a:p>
          <a:p>
            <a:pPr marL="914400" lvl="3" indent="-171450">
              <a:buFont typeface="Calibri"/>
              <a:buChar char="-"/>
            </a:pPr>
            <a:r>
              <a:rPr lang="en-US">
                <a:cs typeface="Calibri"/>
              </a:rPr>
              <a:t>It is easier to manage implicit biases than to change them</a:t>
            </a:r>
          </a:p>
          <a:p>
            <a:pPr marL="914400" lvl="3" indent="-171450">
              <a:buFont typeface="Calibri"/>
              <a:buChar char="-"/>
            </a:pPr>
            <a:r>
              <a:rPr lang="en-US">
                <a:cs typeface="Calibri"/>
              </a:rPr>
              <a:t>And that implicit biases may lead officers to be over-vigilant</a:t>
            </a:r>
          </a:p>
          <a:p>
            <a:pPr marL="914400" lvl="3" indent="-171450">
              <a:buFont typeface="Calibri"/>
              <a:buChar char="-"/>
            </a:pPr>
            <a:r>
              <a:rPr lang="en-US">
                <a:cs typeface="Calibri"/>
              </a:rPr>
              <a:t>All three of these are great examples of how bias impacts law enforcement, and by extension law tools such as crime detection AI. Trainings, and assuming accountability for this bias helps improve it.</a:t>
            </a:r>
            <a:endParaRPr lang="en-US">
              <a:ea typeface="Calibri"/>
              <a:cs typeface="Calibri"/>
            </a:endParaRPr>
          </a:p>
          <a:p>
            <a:pPr marL="171450" indent="-171450">
              <a:buFont typeface="Calibri"/>
              <a:buChar char="-"/>
            </a:pPr>
            <a:r>
              <a:rPr lang="en-US" b="1">
                <a:ea typeface="Calibri"/>
                <a:cs typeface="Calibri"/>
              </a:rPr>
              <a:t>Quote [13]</a:t>
            </a:r>
            <a:endParaRPr lang="en-US">
              <a:ea typeface="Calibri"/>
              <a:cs typeface="Calibri"/>
            </a:endParaRPr>
          </a:p>
          <a:p>
            <a:pPr marL="171450" indent="-171450">
              <a:buFont typeface="Calibri"/>
              <a:buChar char="-"/>
            </a:pPr>
            <a:r>
              <a:rPr lang="en-US" b="1">
                <a:cs typeface="Calibri"/>
              </a:rPr>
              <a:t>And it also cannot be overstated how this risk has the ability to impact peoples lives</a:t>
            </a:r>
            <a:endParaRPr lang="en-US" b="1">
              <a:ea typeface="Calibri"/>
              <a:cs typeface="Calibri"/>
            </a:endParaRPr>
          </a:p>
          <a:p>
            <a:pPr marL="628650" lvl="1" indent="-171450">
              <a:buFont typeface="Calibri"/>
              <a:buChar char="-"/>
            </a:pPr>
            <a:r>
              <a:rPr lang="en-US" b="1">
                <a:cs typeface="Calibri"/>
              </a:rPr>
              <a:t>"</a:t>
            </a:r>
            <a:r>
              <a:rPr lang="en-US" b="1"/>
              <a:t>You can’t have ethical A.I. that’s not inclusive</a:t>
            </a:r>
            <a:r>
              <a:rPr lang="en-US" b="1">
                <a:cs typeface="Calibri"/>
              </a:rPr>
              <a:t>"</a:t>
            </a:r>
            <a:endParaRPr lang="en-US" b="1">
              <a:ea typeface="Calibri"/>
              <a:cs typeface="Calibri"/>
            </a:endParaRPr>
          </a:p>
          <a:p>
            <a:pPr marL="628650" lvl="1" indent="-171450">
              <a:buFont typeface="Calibri"/>
              <a:buChar char="-"/>
            </a:pPr>
            <a:r>
              <a:rPr lang="en-US">
                <a:cs typeface="Calibri"/>
              </a:rPr>
              <a:t>Quote: </a:t>
            </a:r>
            <a:r>
              <a:rPr lang="en-US" b="1">
                <a:cs typeface="Calibri"/>
              </a:rPr>
              <a:t>Crime detection AI has the capability of changing peoples lives. For good and bad. Accountability does not negate bias. Accountability is simply the thing that allows us to recognize and improve it.</a:t>
            </a:r>
            <a:endParaRPr lang="en-US" b="1">
              <a:ea typeface="Calibri"/>
              <a:cs typeface="Calibri"/>
            </a:endParaRPr>
          </a:p>
          <a:p>
            <a:pPr marL="171450" indent="-171450">
              <a:buFont typeface="Calibri"/>
              <a:buChar char="-"/>
            </a:pPr>
            <a:r>
              <a:rPr lang="en-US" b="1">
                <a:cs typeface="Calibri"/>
              </a:rPr>
              <a:t>With such a large number of types of biases, and the capability of bias to enter crime detection AI at any stage of its lifecycle, and the constant need to hold our biases accountable, bias is the most prominent risk AI crime detection technology faces, and highlights what can go wrong if we don't hold ourselves and our technology accountable.</a:t>
            </a:r>
            <a:endParaRPr lang="en-US" b="1">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20920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77287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Alex.</a:t>
            </a:r>
          </a:p>
          <a:p>
            <a:r>
              <a:rPr lang="en-US" dirty="0"/>
              <a:t>Today I want to talk about unfinished games</a:t>
            </a:r>
          </a:p>
          <a:p>
            <a:r>
              <a:rPr lang="en-US" dirty="0"/>
              <a:t>Specifically, I want to spotlight the rising practice of releasing games that are incomplete at full price</a:t>
            </a:r>
            <a:endParaRPr lang="en-US" dirty="0">
              <a:ea typeface="Calibri"/>
              <a:cs typeface="Calibri"/>
            </a:endParaRPr>
          </a:p>
          <a:p>
            <a:endParaRPr lang="en-US" dirty="0">
              <a:ea typeface="Calibri"/>
              <a:cs typeface="Calibri"/>
            </a:endParaRPr>
          </a:p>
          <a:p>
            <a:r>
              <a:rPr lang="en-US" dirty="0">
                <a:ea typeface="Calibri"/>
                <a:cs typeface="Calibri"/>
              </a:rPr>
              <a:t>This happens because, companies only care about their bottom line and have learned that they can succeed with these unfinished games.</a:t>
            </a:r>
          </a:p>
          <a:p>
            <a:r>
              <a:rPr lang="en-US" dirty="0">
                <a:ea typeface="Calibri"/>
                <a:cs typeface="Calibri"/>
              </a:rPr>
              <a:t>Consumers are unhappy with this practice; but they still buy the games and trend isn’t changing.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854534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with I want to give a few examples and talk about a few specific games.</a:t>
            </a:r>
          </a:p>
          <a:p>
            <a:endParaRPr lang="en-US" dirty="0"/>
          </a:p>
          <a:p>
            <a:r>
              <a:rPr lang="en-US" dirty="0"/>
              <a:t>The first game that ignited the era of unfinished games is No Man’s Sky.  This game touted itself as an amazing new experience with a procedurally generated world with millions of different planets. </a:t>
            </a:r>
          </a:p>
          <a:p>
            <a:r>
              <a:rPr lang="en-US" dirty="0"/>
              <a:t>It also made many promises like, </a:t>
            </a:r>
            <a:r>
              <a:rPr lang="en-US" b="1" dirty="0"/>
              <a:t>multiplayer</a:t>
            </a:r>
            <a:r>
              <a:rPr lang="en-US" b="0" dirty="0"/>
              <a:t>, </a:t>
            </a:r>
            <a:r>
              <a:rPr lang="en-US" b="1" dirty="0"/>
              <a:t>space battles</a:t>
            </a:r>
            <a:r>
              <a:rPr lang="en-US" b="0" dirty="0"/>
              <a:t>, </a:t>
            </a:r>
            <a:r>
              <a:rPr lang="en-US" b="1" dirty="0"/>
              <a:t>interesting crafting/unique periodic table</a:t>
            </a:r>
            <a:r>
              <a:rPr lang="en-US" b="0" dirty="0"/>
              <a:t>, and </a:t>
            </a:r>
            <a:r>
              <a:rPr lang="en-US" b="1" dirty="0"/>
              <a:t>no skyboxes </a:t>
            </a:r>
            <a:r>
              <a:rPr lang="en-US" b="0" dirty="0"/>
              <a:t>(you can leave a planet manually) [4][5].</a:t>
            </a:r>
          </a:p>
          <a:p>
            <a:r>
              <a:rPr lang="en-US" b="0" dirty="0"/>
              <a:t>Unfortunately, it failed to deliver.  There was a ridiculous number of bugs and the features I just mentioned + many more were missing [4][5].  In the month it was released, </a:t>
            </a:r>
            <a:r>
              <a:rPr lang="en-US" b="1" dirty="0"/>
              <a:t>less than 50% </a:t>
            </a:r>
            <a:r>
              <a:rPr lang="en-US" b="0" dirty="0"/>
              <a:t>of the review were positive [6].</a:t>
            </a:r>
          </a:p>
          <a:p>
            <a:r>
              <a:rPr lang="en-US" b="0" dirty="0"/>
              <a:t>To give context, in my experience a decent/average game has 70% positive reviews, and great games can achieve 90% to 98%  </a:t>
            </a:r>
          </a:p>
          <a:p>
            <a:endParaRPr lang="en-US" b="0" dirty="0"/>
          </a:p>
          <a:p>
            <a:r>
              <a:rPr lang="en-US" b="0" dirty="0"/>
              <a:t>Fallout 76 may be the worst example of this general issue in all of gaming history.  It had some of the greatest hype following Bethesda’s previous titles in addition to their new promises.</a:t>
            </a:r>
          </a:p>
          <a:p>
            <a:r>
              <a:rPr lang="en-US" b="0" dirty="0"/>
              <a:t>Then it proceeded to fail all the promises and fall into some of the worst practices in the industry, including false banning players and online only (2 things which aren’t even related to this talk).</a:t>
            </a:r>
          </a:p>
          <a:p>
            <a:r>
              <a:rPr lang="en-US" b="0" dirty="0"/>
              <a:t>I will go further in depth on Fallout 76 in each of following slides because each issue applies to the game. </a:t>
            </a:r>
          </a:p>
          <a:p>
            <a:endParaRPr lang="en-US" b="0" dirty="0"/>
          </a:p>
          <a:p>
            <a:r>
              <a:rPr lang="en-US" b="0" dirty="0"/>
              <a:t>Cyberpunk 2077 is special because their developers, CD </a:t>
            </a:r>
            <a:r>
              <a:rPr lang="en-US" b="0" dirty="0" err="1"/>
              <a:t>Projekt</a:t>
            </a:r>
            <a:r>
              <a:rPr lang="en-US" b="0" dirty="0"/>
              <a:t> Red, had a particularly good reputation after huge successes such as the well renowned, The Witcher 3 in 2016.  </a:t>
            </a:r>
          </a:p>
          <a:p>
            <a:r>
              <a:rPr lang="en-US" b="0" dirty="0"/>
              <a:t>Furthermore, work on the game began in </a:t>
            </a:r>
            <a:r>
              <a:rPr lang="en-US" b="1" dirty="0"/>
              <a:t>2012, so the game was in development for 8 years </a:t>
            </a:r>
            <a:r>
              <a:rPr lang="en-US" b="0" dirty="0"/>
              <a:t>[28].  </a:t>
            </a:r>
          </a:p>
          <a:p>
            <a:r>
              <a:rPr lang="en-US" b="0" dirty="0"/>
              <a:t>As a result, there was a lot of trust place in the company.  When the game released in 2020, people were very unpleasantly surprised.  </a:t>
            </a:r>
          </a:p>
          <a:p>
            <a:r>
              <a:rPr lang="en-US" b="0" dirty="0"/>
              <a:t>It had major problems with performance, and like many of the previous games, lacked the functionality promised. </a:t>
            </a:r>
          </a:p>
          <a:p>
            <a:endParaRPr lang="en-US" b="0" dirty="0"/>
          </a:p>
          <a:p>
            <a:r>
              <a:rPr lang="en-US" b="0" dirty="0"/>
              <a:t>Other than that, I want to mention PAYDAY 3 because it came out </a:t>
            </a:r>
            <a:r>
              <a:rPr lang="en-US" b="1" dirty="0"/>
              <a:t>5 days ago</a:t>
            </a:r>
            <a:r>
              <a:rPr lang="en-US" b="0" dirty="0"/>
              <a:t>.  I know a lot of people including my friends were really hyped for this game.  </a:t>
            </a:r>
          </a:p>
          <a:p>
            <a:r>
              <a:rPr lang="en-US" b="0" dirty="0"/>
              <a:t>Unfortunately, the reviews are already only </a:t>
            </a:r>
            <a:r>
              <a:rPr lang="en-US" b="1" dirty="0"/>
              <a:t>33% positive, with 20 thousand </a:t>
            </a:r>
            <a:r>
              <a:rPr lang="en-US" b="0" dirty="0"/>
              <a:t>plus reviews [7]. </a:t>
            </a:r>
          </a:p>
          <a:p>
            <a:endParaRPr lang="en-US" b="0" dirty="0"/>
          </a:p>
          <a:p>
            <a:r>
              <a:rPr lang="en-US" b="0" dirty="0"/>
              <a:t>Now that we have the context… let’s look at some of the specific problems.</a:t>
            </a:r>
          </a:p>
          <a:p>
            <a:endParaRPr lang="en-US" b="0" dirty="0"/>
          </a:p>
          <a:p>
            <a:endParaRPr lang="en-US" b="0" dirty="0"/>
          </a:p>
          <a:p>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are there so many games being released unfinished?</a:t>
            </a:r>
          </a:p>
          <a:p>
            <a:r>
              <a:rPr lang="en-US" dirty="0"/>
              <a:t>Because the projects become too massive and bloated, and the deadlines are set in stone.</a:t>
            </a:r>
          </a:p>
          <a:p>
            <a:endParaRPr lang="en-US" dirty="0"/>
          </a:p>
          <a:p>
            <a:r>
              <a:rPr lang="en-US" dirty="0"/>
              <a:t>Battlefield 2042 had a beta, where they learned the game wasn’t ready.  Instead of setting the release date back.  The company forged ahead with their early access release date of Nov 12</a:t>
            </a:r>
            <a:r>
              <a:rPr lang="en-US" baseline="30000" dirty="0"/>
              <a:t>th</a:t>
            </a:r>
            <a:r>
              <a:rPr lang="en-US" dirty="0"/>
              <a:t> [29].</a:t>
            </a:r>
          </a:p>
          <a:p>
            <a:r>
              <a:rPr lang="en-US" dirty="0"/>
              <a:t>So, when the game released, the issues that were waved off as problems exclusive to the beta made the game not fun and unplayable for some.   </a:t>
            </a:r>
          </a:p>
          <a:p>
            <a:endParaRPr lang="en-US" dirty="0"/>
          </a:p>
          <a:p>
            <a:r>
              <a:rPr lang="en-US" dirty="0"/>
              <a:t>If you look at the graph, the latest Battlefield starts out at having the highest concurrent players.  But as the day one rush ends, the previous game Battlefield V, and even the game before that Battlefield 1 beat it out. </a:t>
            </a:r>
          </a:p>
          <a:p>
            <a:r>
              <a:rPr lang="en-US" dirty="0"/>
              <a:t>But the damage was done, and people had already spent their money on the games.  </a:t>
            </a:r>
          </a:p>
          <a:p>
            <a:endParaRPr lang="en-US" dirty="0"/>
          </a:p>
          <a:p>
            <a:r>
              <a:rPr lang="en-US" dirty="0"/>
              <a:t>Fallout 76 was no different when it released.  The date was hard set for Nov 14 and the beta “stress test” changed nothing [34].  Instead, the company just overworked their staff until very last minute expecting the developers to magically finish the game in time [35].</a:t>
            </a:r>
          </a:p>
          <a:p>
            <a:endParaRPr lang="en-US" dirty="0"/>
          </a:p>
          <a:p>
            <a:r>
              <a:rPr lang="en-US" dirty="0"/>
              <a:t>So, the inflexibility of their release dates led to games that were unfinished, but they still made money.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51893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these unfinished games, deadlines are not the only issue holding them back.  Sometime the focus is just on making money, instead of completing a product.</a:t>
            </a:r>
          </a:p>
          <a:p>
            <a:endParaRPr lang="en-US" dirty="0"/>
          </a:p>
          <a:p>
            <a:r>
              <a:rPr lang="en-US" dirty="0"/>
              <a:t>Overwatch 2 is a perfect example of this. </a:t>
            </a:r>
          </a:p>
          <a:p>
            <a:r>
              <a:rPr lang="en-US" dirty="0"/>
              <a:t>In 2019, Blizzard announced Overwatch 2, which would include a player vs environment game mode [8].  Specifically, there would be Story Missions which would be a co-op experience focused on a narrative and Hero Missions which would focus on replayability [8].</a:t>
            </a:r>
          </a:p>
          <a:p>
            <a:r>
              <a:rPr lang="en-US" dirty="0"/>
              <a:t>Unfortunately, Blizzard did not have the resources to complete these projects and canceled them in 2023 with a ‘heartfelt apology’ from the director [9].</a:t>
            </a:r>
          </a:p>
          <a:p>
            <a:endParaRPr lang="en-US" dirty="0"/>
          </a:p>
          <a:p>
            <a:r>
              <a:rPr lang="en-US" dirty="0"/>
              <a:t>Now why couldn’t they finish this?  Because they had other priorities.  One of the main ones being microtransactions – where they charge for in-game content.</a:t>
            </a:r>
          </a:p>
          <a:p>
            <a:r>
              <a:rPr lang="en-US" dirty="0"/>
              <a:t>In the year that Overwatch 2 had been released, there has been a total of 6 seasons.  </a:t>
            </a:r>
          </a:p>
          <a:p>
            <a:r>
              <a:rPr lang="en-US" dirty="0"/>
              <a:t>These seasons are a way to break up the competition in the game into smaller segments. But more importantly for their bottom line, create a bi-monthly scheme to extract money from players as there are rewards exclusive to spending $10 for each season [11].  </a:t>
            </a:r>
          </a:p>
          <a:p>
            <a:endParaRPr lang="en-US" dirty="0"/>
          </a:p>
          <a:p>
            <a:r>
              <a:rPr lang="en-US" dirty="0"/>
              <a:t>Furthermore, they reintroduced a smaller part of the </a:t>
            </a:r>
            <a:r>
              <a:rPr lang="en-US" dirty="0" err="1"/>
              <a:t>PvE</a:t>
            </a:r>
            <a:r>
              <a:rPr lang="en-US" dirty="0"/>
              <a:t> and made it a paid addition rather than a part of Overwatch 2 itself.</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before, I want to mention Fallout 76.  Right after their terrible launch, before fixing any of the issues, they started offering cosmetic microtransactions like a Santa clause set for $20.</a:t>
            </a:r>
          </a:p>
          <a:p>
            <a:endParaRPr lang="en-US" dirty="0"/>
          </a:p>
          <a:p>
            <a:r>
              <a:rPr lang="en-US" dirty="0"/>
              <a:t>All of this is important because companies are learning what they can get away with. </a:t>
            </a:r>
          </a:p>
          <a:p>
            <a:r>
              <a:rPr lang="en-US" dirty="0"/>
              <a:t>Instead of making a good game that people will come to because it’s reputation, just milk the users who will come either way.</a:t>
            </a:r>
          </a:p>
          <a:p>
            <a:endParaRPr lang="en-US" dirty="0"/>
          </a:p>
          <a:p>
            <a:r>
              <a:rPr lang="en-US" u="sng" dirty="0"/>
              <a:t>If there is time:</a:t>
            </a:r>
          </a:p>
          <a:p>
            <a:r>
              <a:rPr lang="en-US" dirty="0"/>
              <a:t>Recently, Overwatch 2 has decided to become available on Steam, where users could easily voice their opinions.  As result, Overwatch 2 currently has 10% positive reviews on steam with 190k reviewers.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970771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could say that the root of these issues is preordering.</a:t>
            </a:r>
          </a:p>
          <a:p>
            <a:endParaRPr lang="en-US" dirty="0"/>
          </a:p>
          <a:p>
            <a:r>
              <a:rPr lang="en-US" dirty="0"/>
              <a:t>Cyberpunk 2077, as I discussed earlier, had a lot of trust going for it.  As a result, the game had more than 8 million pre-order worldwide, the equivalent of $500 million in revenue [18].  </a:t>
            </a:r>
          </a:p>
          <a:p>
            <a:r>
              <a:rPr lang="en-US" dirty="0"/>
              <a:t>To put that in perspective, the highest ever day one sales is GTAV with $800 million.  And that also included the non-preorder sales during the first day [18].  </a:t>
            </a:r>
          </a:p>
          <a:p>
            <a:endParaRPr lang="en-US" dirty="0"/>
          </a:p>
          <a:p>
            <a:r>
              <a:rPr lang="en-US" dirty="0"/>
              <a:t>Unfortunately, Cyberpunk 2077 did not live up to hype.  People were so upset, that in a PR move, Microsoft offered full refunds on their digital stores [19].  </a:t>
            </a:r>
          </a:p>
          <a:p>
            <a:r>
              <a:rPr lang="en-US" dirty="0"/>
              <a:t>But for most games and on other platforms, those pre-orders are committed.  </a:t>
            </a:r>
          </a:p>
          <a:p>
            <a:endParaRPr lang="en-US" dirty="0"/>
          </a:p>
          <a:p>
            <a:r>
              <a:rPr lang="en-US" dirty="0"/>
              <a:t>The $60+ that people spent on a game is gone, added to the wallets of companies that learn:</a:t>
            </a:r>
          </a:p>
          <a:p>
            <a:r>
              <a:rPr lang="en-US" dirty="0"/>
              <a:t>“We can do this again.”</a:t>
            </a:r>
          </a:p>
          <a:p>
            <a:endParaRPr lang="en-US" dirty="0"/>
          </a:p>
          <a:p>
            <a:r>
              <a:rPr lang="en-US" dirty="0"/>
              <a:t>Fallout 76 scammed people out of $200 for their “Power Armor Edition.” [20]  The people who purchased this extremely expensive edition were supposed to receive a canvas bag as part of the package.  Instead, they received a cheap and crappy nylon bag [20].  After 7 months, the complaints about the bag finally got the company to actually make and send canvas bags [20].  Though even these did not send until the year after [20].</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260382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briefly talk about some good examples of games.  </a:t>
            </a:r>
          </a:p>
          <a:p>
            <a:endParaRPr lang="en-US" dirty="0"/>
          </a:p>
          <a:p>
            <a:r>
              <a:rPr lang="en-US" dirty="0"/>
              <a:t>Hollow Knight is one of my favorite games and has developed a sort of cult following.  As a result, the sequel Silksong is highly anticipated.  The game began development in 2019, and there have been a few events that point to potential release dates [31].  For example, an Xbox trailer that said all games shown would be available within 12 months [32].  But that date has come and passed.  And while there is some disappointment among fans, to my understanding people generally feel that the quality will be worth the wait.   </a:t>
            </a:r>
          </a:p>
          <a:p>
            <a:endParaRPr lang="en-US" dirty="0"/>
          </a:p>
          <a:p>
            <a:r>
              <a:rPr lang="en-US" dirty="0"/>
              <a:t>To give a more concrete example, take Cuphead.  Cuphead took 5 years to complete [25].</a:t>
            </a:r>
          </a:p>
          <a:p>
            <a:r>
              <a:rPr lang="en-US" dirty="0"/>
              <a:t>Initially they planned to release in 2014 [25]. Then it turned into 2015, and 2016 [25].   Finally, it was released in 2017 [21]. </a:t>
            </a:r>
          </a:p>
          <a:p>
            <a:r>
              <a:rPr lang="en-US" dirty="0"/>
              <a:t>Delayed 3 years from total, with 3 separate year-long delays.  A reasonable intuition would be that with such delays, people would be pretty upset the game and not buy it.   </a:t>
            </a:r>
          </a:p>
          <a:p>
            <a:r>
              <a:rPr lang="en-US" dirty="0"/>
              <a:t>On the contrary, the game currently 96% positive on steam [25] and even won 2 steam awards for 2017 [33].</a:t>
            </a:r>
          </a:p>
          <a:p>
            <a:r>
              <a:rPr lang="en-US" dirty="0"/>
              <a:t>People are willing to wait for high quality games.  </a:t>
            </a:r>
          </a:p>
          <a:p>
            <a:endParaRPr lang="en-US" dirty="0"/>
          </a:p>
          <a:p>
            <a:r>
              <a:rPr lang="en-US" dirty="0"/>
              <a:t>One last modern example, Baldur’s Gate was initially announced in 2019 [16].  They planned to release the game in 2022, but when they realized it wasn’t ready, they moved their expected time a year later [15].  </a:t>
            </a:r>
            <a:endParaRPr lang="en-US" dirty="0">
              <a:ea typeface="Calibri"/>
              <a:cs typeface="Calibri"/>
            </a:endParaRPr>
          </a:p>
          <a:p>
            <a:r>
              <a:rPr lang="en-US" dirty="0"/>
              <a:t>As a result, Baldur’s Gate released as a finished game, and now has a 95% positive rating on Steam [14].  Even the deluxe DLC has a 96% positive rating [17].</a:t>
            </a:r>
          </a:p>
          <a:p>
            <a:r>
              <a:rPr lang="en-US" dirty="0"/>
              <a:t>Because people are happy to spend money on games that are worth it.</a:t>
            </a:r>
          </a:p>
          <a:p>
            <a:endParaRPr lang="en-US" dirty="0"/>
          </a:p>
          <a:p>
            <a:r>
              <a:rPr lang="en-US" dirty="0"/>
              <a:t>Finally, it’s worth talking about the change in No Man’s Sky.  We started with it as the game that began this epidemic of unfinished games, and we should end with it as the game can find redemption. </a:t>
            </a:r>
          </a:p>
          <a:p>
            <a:r>
              <a:rPr lang="en-US" dirty="0"/>
              <a:t>The developers for No Man’s Sky did not run off with the money they earned from the hype of the game.  Instead, they off all the hate mail from the outside world and got to work [5].  In 4 years, they tolled away to implement everything they promised, as shown in the chart, as well as much more that’s been omitted for space/visibility reasons [5].  During that time almost no one supported them, but they also showed that games can be finished with time and effort.  </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505206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ideal world, one would expect that a company that makes good games will have more financial success.  </a:t>
            </a:r>
          </a:p>
          <a:p>
            <a:endParaRPr lang="en-US" dirty="0"/>
          </a:p>
          <a:p>
            <a:r>
              <a:rPr lang="en-US" dirty="0"/>
              <a:t>Unfortunately, that is not necessarily the case:</a:t>
            </a:r>
          </a:p>
          <a:p>
            <a:r>
              <a:rPr lang="en-US" dirty="0"/>
              <a:t>Take Bethesda, the company that made Fallout 76.  Their net worth trend hasn’t changed a bit after they made Fallout 76 [36]. </a:t>
            </a:r>
          </a:p>
          <a:p>
            <a:r>
              <a:rPr lang="en-US" dirty="0"/>
              <a:t>Bandai Namco’s revenue, the company that made Elden Ring, has also stayed on the same trend [37].</a:t>
            </a:r>
          </a:p>
          <a:p>
            <a:r>
              <a:rPr lang="en-US" dirty="0"/>
              <a:t>Unfortunately, it doesn’t matter to companies if they make good or bad games, because they make money regardless.  </a:t>
            </a:r>
          </a:p>
          <a:p>
            <a:endParaRPr lang="en-US" dirty="0"/>
          </a:p>
          <a:p>
            <a:r>
              <a:rPr lang="en-US" b="1" dirty="0"/>
              <a:t>Might be worth mentioning, if there is time:</a:t>
            </a:r>
          </a:p>
          <a:p>
            <a:r>
              <a:rPr lang="en-US" b="0" dirty="0"/>
              <a:t>There are only 2 ways to change bad behavior:</a:t>
            </a:r>
          </a:p>
          <a:p>
            <a:pPr marL="228600" indent="-228600">
              <a:buAutoNum type="arabicParenR"/>
            </a:pPr>
            <a:r>
              <a:rPr lang="en-US" b="0" dirty="0"/>
              <a:t>By market force</a:t>
            </a:r>
          </a:p>
          <a:p>
            <a:pPr marL="228600" indent="-228600">
              <a:buAutoNum type="arabicParenR"/>
            </a:pPr>
            <a:r>
              <a:rPr lang="en-US" b="0" dirty="0"/>
              <a:t>Regulation</a:t>
            </a:r>
          </a:p>
          <a:p>
            <a:pPr marL="0" indent="0">
              <a:buNone/>
            </a:pPr>
            <a:r>
              <a:rPr lang="en-US" b="0" dirty="0"/>
              <a:t>Market force hasn’t worked out, but regulation may have its own issues.</a:t>
            </a:r>
          </a:p>
          <a:p>
            <a:endParaRPr lang="en-US" b="0" dirty="0"/>
          </a:p>
          <a:p>
            <a:endParaRPr lang="en-US" b="1" dirty="0"/>
          </a:p>
          <a:p>
            <a:r>
              <a:rPr lang="en-US" b="1" dirty="0"/>
              <a:t>Appeal to consumers</a:t>
            </a:r>
          </a:p>
          <a:p>
            <a:r>
              <a:rPr lang="en-US" dirty="0"/>
              <a:t>Even games whose trailer looks incredibly promising, do not need to be pre-ordered.  That game will still be there* in a few months or years.</a:t>
            </a:r>
          </a:p>
          <a:p>
            <a:r>
              <a:rPr lang="en-US" dirty="0"/>
              <a:t>And when the dust has settled, and the game is either good or has been fixed, that’s when it should be bought.  There are many great games out there whose polish has been finished.  </a:t>
            </a:r>
          </a:p>
          <a:p>
            <a:r>
              <a:rPr lang="en-US" dirty="0"/>
              <a:t>Our wallets speaks volumes, and we should be telling companies that a rushed product won’t succeed while a truly polished game will thrive.</a:t>
            </a:r>
          </a:p>
          <a:p>
            <a:endParaRPr lang="en-US" dirty="0"/>
          </a:p>
          <a:p>
            <a:r>
              <a:rPr lang="en-US" dirty="0"/>
              <a:t>*There are a few very rare exceptions to this like games who do so badly that they shut off their game servers.</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011752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76412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76912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76755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9/26/23</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33</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9/26/23</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34</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Update for 8</a:t>
            </a:r>
            <a:r>
              <a:rPr lang="en-US" baseline="30000" dirty="0"/>
              <a:t>th</a:t>
            </a:r>
            <a:r>
              <a:rPr lang="en-US" dirty="0"/>
              <a:t> edition</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37</a:t>
            </a:fld>
            <a:endParaRPr lang="en-US" dirty="0"/>
          </a:p>
        </p:txBody>
      </p:sp>
    </p:spTree>
    <p:extLst>
      <p:ext uri="{BB962C8B-B14F-4D97-AF65-F5344CB8AC3E}">
        <p14:creationId xmlns:p14="http://schemas.microsoft.com/office/powerpoint/2010/main" val="163131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Why Electronic Voting Is Still A Bad Idea (2019)(12:00)</a:t>
            </a:r>
          </a:p>
          <a:p>
            <a:r>
              <a:rPr lang="en-US" baseline="0" dirty="0"/>
              <a:t>Tom Scott</a:t>
            </a:r>
          </a:p>
          <a:p>
            <a:r>
              <a:rPr lang="en-US" baseline="0" dirty="0"/>
              <a:t>https://</a:t>
            </a:r>
            <a:r>
              <a:rPr lang="en-US" baseline="0" dirty="0" err="1"/>
              <a:t>www.youtube.com</a:t>
            </a:r>
            <a:r>
              <a:rPr lang="en-US" baseline="0" dirty="0"/>
              <a:t>/</a:t>
            </a:r>
            <a:r>
              <a:rPr lang="en-US" baseline="0" dirty="0" err="1"/>
              <a:t>watch?v</a:t>
            </a:r>
            <a:r>
              <a:rPr lang="en-US" baseline="0" dirty="0"/>
              <a:t>=LkH2r-sNjQs</a:t>
            </a:r>
          </a:p>
          <a:p>
            <a:endParaRPr lang="en-US" baseline="0" dirty="0"/>
          </a:p>
          <a:p>
            <a:r>
              <a:rPr lang="en-US" baseline="0" dirty="0"/>
              <a:t>Old Version</a:t>
            </a:r>
          </a:p>
          <a:p>
            <a:r>
              <a:rPr lang="en-US" b="1" baseline="0" dirty="0">
                <a:latin typeface="Arial" pitchFamily="-109" charset="0"/>
                <a:ea typeface="ＭＳ Ｐゴシック" pitchFamily="-109" charset="-128"/>
                <a:cs typeface="ＭＳ Ｐゴシック" pitchFamily="-109" charset="-128"/>
              </a:rPr>
              <a:t>Why Electronic Voting is a BAD Idea – Computerphile (2014)(8:20)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r>
              <a:rPr lang="en-US" sz="1200" kern="1200" dirty="0">
                <a:solidFill>
                  <a:schemeClr val="tx1"/>
                </a:solidFill>
                <a:latin typeface="+mn-lt"/>
                <a:ea typeface="+mn-ea"/>
                <a:cs typeface="+mn-cs"/>
              </a:rPr>
              <a:t>Might be better in Security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videos: </a:t>
            </a:r>
            <a:br>
              <a:rPr lang="en-US" dirty="0"/>
            </a:br>
            <a:r>
              <a:rPr lang="en-US" b="1" dirty="0"/>
              <a:t>9News - Looking back at the massive failure that was DIA's automated baggage system 2020-02-28 (2:32)</a:t>
            </a:r>
            <a:br>
              <a:rPr lang="en-US" b="1" dirty="0"/>
            </a:br>
            <a:r>
              <a:rPr lang="en-US" dirty="0"/>
              <a:t>https://</a:t>
            </a:r>
            <a:r>
              <a:rPr lang="en-US" dirty="0" err="1"/>
              <a:t>www.youtube.com</a:t>
            </a:r>
            <a:r>
              <a:rPr lang="en-US" dirty="0"/>
              <a:t>/</a:t>
            </a:r>
            <a:r>
              <a:rPr lang="en-US" dirty="0" err="1"/>
              <a:t>watch?v</a:t>
            </a:r>
            <a:r>
              <a:rPr lang="en-US" dirty="0"/>
              <a:t>=xmas0-SthUQ</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9News - Watch DIA's old luggage system toss baggage into the air 1995 (1:42)</a:t>
            </a:r>
            <a:br>
              <a:rPr lang="en-US" b="1" dirty="0"/>
            </a:br>
            <a:r>
              <a:rPr lang="en-US" b="0" dirty="0"/>
              <a:t>https://</a:t>
            </a:r>
            <a:r>
              <a:rPr lang="en-US" b="0" dirty="0" err="1"/>
              <a:t>www.youtube.com</a:t>
            </a:r>
            <a:r>
              <a:rPr lang="en-US" b="0" dirty="0"/>
              <a:t>/</a:t>
            </a:r>
            <a:r>
              <a:rPr lang="en-US" b="0" dirty="0" err="1"/>
              <a:t>watch?v</a:t>
            </a:r>
            <a:r>
              <a:rPr lang="en-US" b="0" dirty="0"/>
              <a:t>=</a:t>
            </a:r>
            <a:r>
              <a:rPr lang="en-US" b="0" dirty="0" err="1"/>
              <a:t>OtLHVGtFmKU</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itchFamily="-109" charset="0"/>
                <a:ea typeface="ＭＳ Ｐゴシック" pitchFamily="-109" charset="-128"/>
                <a:cs typeface="ＭＳ Ｐゴシック" pitchFamily="-109" charset="-128"/>
              </a:rPr>
              <a:t>abcNews</a:t>
            </a:r>
            <a:r>
              <a:rPr lang="en-US" dirty="0">
                <a:latin typeface="Arial" pitchFamily="-109" charset="0"/>
                <a:ea typeface="ＭＳ Ｐゴシック" pitchFamily="-109" charset="-128"/>
                <a:cs typeface="ＭＳ Ｐゴシック" pitchFamily="-109" charset="-128"/>
              </a:rPr>
              <a:t> - </a:t>
            </a:r>
            <a:r>
              <a:rPr lang="en-US" b="1" dirty="0"/>
              <a:t>Major Luggage Debacle at Denver Airport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abcnews.go.com</a:t>
            </a:r>
            <a:r>
              <a:rPr lang="en-US" dirty="0">
                <a:latin typeface="Arial" pitchFamily="-109" charset="0"/>
                <a:ea typeface="ＭＳ Ｐゴシック" pitchFamily="-109" charset="-128"/>
                <a:cs typeface="ＭＳ Ｐゴシック" pitchFamily="-109" charset="-128"/>
              </a:rPr>
              <a:t>/Travel/video/major-luggage-debacle-denver-airport-28054918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Responsible for Early Screen Time Harms? </a:t>
            </a:r>
          </a:p>
          <a:p>
            <a:r>
              <a:rPr lang="en-US" dirty="0"/>
              <a:t>Government responsibility? Tech companies? Children who choose to use them? Their parents?</a:t>
            </a:r>
          </a:p>
          <a:p>
            <a:endParaRPr lang="en-US" dirty="0"/>
          </a:p>
          <a:p>
            <a:r>
              <a:rPr lang="en-US" b="1" dirty="0"/>
              <a:t>I have come to the conclusion that each guardian is ultimately responsible for exposing their children to screens, and the harms that may occur as a result.</a:t>
            </a:r>
          </a:p>
          <a:p>
            <a:r>
              <a:rPr lang="en-US" b="1" dirty="0"/>
              <a:t>However, clear warnings on devices, applications and media should be nationally enforced to ensure guardians are capable of making informed decisions about screens. </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28352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What are these harms specifically?</a:t>
            </a:r>
          </a:p>
          <a:p>
            <a:r>
              <a:rPr lang="en-US" b="0" i="0" dirty="0">
                <a:solidFill>
                  <a:srgbClr val="212121"/>
                </a:solidFill>
                <a:effectLst/>
                <a:latin typeface="Cambria" panose="02040503050406030204" pitchFamily="18" charset="0"/>
              </a:rPr>
              <a:t>First, we look at dangers to emotional development. Learning the skills to cope with emotions happens during infancy – however, as screens begin to replace pacifiers, this crucial development is interrupted. </a:t>
            </a:r>
          </a:p>
          <a:p>
            <a:r>
              <a:rPr lang="en-US" b="0" i="0" dirty="0">
                <a:solidFill>
                  <a:srgbClr val="212121"/>
                </a:solidFill>
                <a:effectLst/>
                <a:latin typeface="Cambria" panose="02040503050406030204" pitchFamily="18" charset="0"/>
              </a:rPr>
              <a:t>The graph to the right shows the percent of parents who give their child a mobile device to calm children during tantrums, signs of restlessness and boredom, and as a distraction from their negative emotions. </a:t>
            </a:r>
          </a:p>
          <a:p>
            <a:endParaRPr lang="en-US" b="0" i="0" dirty="0">
              <a:solidFill>
                <a:srgbClr val="212121"/>
              </a:solidFill>
              <a:effectLst/>
              <a:latin typeface="Cambria" panose="02040503050406030204" pitchFamily="18" charset="0"/>
            </a:endParaRPr>
          </a:p>
          <a:p>
            <a:r>
              <a:rPr lang="en-US" sz="1800" b="0" i="0" u="none" strike="noStrike" dirty="0">
                <a:solidFill>
                  <a:srgbClr val="1F1F1F"/>
                </a:solidFill>
                <a:effectLst/>
                <a:latin typeface="Georgia" panose="02040502050405020303" pitchFamily="18" charset="0"/>
              </a:rPr>
              <a:t>This practice of using screens to regulate difficult emotions is called media emotion regulation and it has some long-term consequences.</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A study from 2021 analyzed the emotional regulation efficiency of toddlers who were pacified by screens in infancy. </a:t>
            </a:r>
          </a:p>
          <a:p>
            <a:r>
              <a:rPr lang="en-US" b="0" i="0" dirty="0">
                <a:solidFill>
                  <a:srgbClr val="212121"/>
                </a:solidFill>
                <a:effectLst/>
                <a:latin typeface="Cambria" panose="02040503050406030204" pitchFamily="18" charset="0"/>
              </a:rPr>
              <a:t>The results highlighted the strong relationship between media emotional regulation and negative emotionality.</a:t>
            </a:r>
          </a:p>
          <a:p>
            <a:r>
              <a:rPr lang="en-US" b="1" i="0" dirty="0">
                <a:solidFill>
                  <a:srgbClr val="212121"/>
                </a:solidFill>
                <a:effectLst/>
                <a:latin typeface="Cambria" panose="02040503050406030204" pitchFamily="18" charset="0"/>
              </a:rPr>
              <a:t>Negative Emotionality being behaviors associated with a child’s poor handling of distress. Tantrums, shutting down, low self control…</a:t>
            </a:r>
          </a:p>
          <a:p>
            <a:endParaRPr lang="en-US" b="1"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Translating those statistics…</a:t>
            </a:r>
          </a:p>
          <a:p>
            <a:r>
              <a:rPr lang="en-US" b="0" i="0" dirty="0">
                <a:solidFill>
                  <a:srgbClr val="374151"/>
                </a:solidFill>
                <a:effectLst/>
                <a:latin typeface="Söhne"/>
              </a:rPr>
              <a:t>The beta coefficient measures the strength and direction of the relationship between the two variables</a:t>
            </a:r>
            <a:r>
              <a:rPr lang="en-US" b="1" i="0" dirty="0">
                <a:solidFill>
                  <a:srgbClr val="374151"/>
                </a:solidFill>
                <a:effectLst/>
                <a:latin typeface="Söhne"/>
              </a:rPr>
              <a:t>. In this case, a beta coefficient of 0.22 suggests a positive relationship of moderate strength, so as "Media Emotion Regulation" increases, “negative emotionality" is expected to increase as well.</a:t>
            </a:r>
          </a:p>
          <a:p>
            <a:endParaRPr lang="en-US" b="1" i="0" dirty="0">
              <a:solidFill>
                <a:srgbClr val="374151"/>
              </a:solidFill>
              <a:effectLst/>
              <a:latin typeface="Söhne"/>
            </a:endParaRPr>
          </a:p>
          <a:p>
            <a:r>
              <a:rPr lang="en-US" b="0" i="0" dirty="0">
                <a:solidFill>
                  <a:srgbClr val="374151"/>
                </a:solidFill>
                <a:effectLst/>
                <a:latin typeface="Söhne"/>
              </a:rPr>
              <a:t>The p-value is a measure of the statistical significance of the relationship. </a:t>
            </a:r>
            <a:r>
              <a:rPr lang="en-US" b="1" i="0" dirty="0">
                <a:solidFill>
                  <a:srgbClr val="374151"/>
                </a:solidFill>
                <a:effectLst/>
                <a:latin typeface="Söhne"/>
              </a:rPr>
              <a:t>A p-value of 0.001 is very low, typically indicating strong statistical significance. In other words, the relationship between "Media Emotion Regulation" and “negative emotionality" is highly likely to be real and not just due to random chance.</a:t>
            </a:r>
            <a:endParaRPr lang="en-US" b="1" i="0" dirty="0">
              <a:solidFill>
                <a:srgbClr val="212121"/>
              </a:solidFill>
              <a:effectLst/>
              <a:latin typeface="Cambria" panose="02040503050406030204" pitchFamily="18" charset="0"/>
            </a:endParaRPr>
          </a:p>
          <a:p>
            <a:endParaRPr lang="en-US" b="0" i="0" dirty="0">
              <a:solidFill>
                <a:srgbClr val="212121"/>
              </a:solidFill>
              <a:effectLst/>
              <a:latin typeface="Cambria" panose="02040503050406030204" pitchFamily="18" charset="0"/>
            </a:endParaRPr>
          </a:p>
          <a:p>
            <a:endParaRPr lang="en-US" b="0" i="0" dirty="0">
              <a:solidFill>
                <a:srgbClr val="212121"/>
              </a:solidFill>
              <a:effectLst/>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Astigmatism is an eye condition that causes distorted sight – light rays cannot meet at one single point in the eye. Astigmatism can lead to further eye-sight problems like myopia. </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A 2020 study of preschool children ages 2-7 found a relation between screen exposure and astigmatisms. Taking genetic factors into account, the results found that children exposed to screens before the age of 1 typically are more likely to develop an astigmatism as a toddler. Typically, the longer a parent waits until exposing their child to a screen, the less likely it will be that the child will later develop an astigmatism. </a:t>
            </a:r>
          </a:p>
          <a:p>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06869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2023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xx8f4x6C_K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oakescc.org/crimready/" TargetMode="External"/><Relationship Id="rId3" Type="http://schemas.openxmlformats.org/officeDocument/2006/relationships/hyperlink" Target="https://www.ncbi.nlm.nih.gov/pmc/articles/PMC8037713/#:~:text=Parents%20often%20use%20media%20as,70%25" TargetMode="External"/><Relationship Id="rId7" Type="http://schemas.openxmlformats.org/officeDocument/2006/relationships/hyperlink" Target="https://tobaccocontrol.bmj.com/content/13/3/237" TargetMode="External"/><Relationship Id="rId12" Type="http://schemas.openxmlformats.org/officeDocument/2006/relationships/hyperlink" Target="https://experiencelife.lifetime.life/wp-content/uploads/2021/02/Tech-Fix.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fastcompany.com/90454545/copycatting-parents-screentime-may-be-just-as-dangerous-as-secondhand-smoke" TargetMode="External"/><Relationship Id="rId11" Type="http://schemas.openxmlformats.org/officeDocument/2006/relationships/hyperlink" Target="http://journal.redwhitepress.com/index.php/jcet/article/view/38" TargetMode="External"/><Relationship Id="rId5" Type="http://schemas.openxmlformats.org/officeDocument/2006/relationships/hyperlink" Target="https://www.sciencedirect.com/science/article/pii/S2211335518301827" TargetMode="External"/><Relationship Id="rId10" Type="http://schemas.openxmlformats.org/officeDocument/2006/relationships/hyperlink" Target="https://www.tandfonline.com/doi/full/10.1080/15391523.2016.1175856" TargetMode="External"/><Relationship Id="rId4" Type="http://schemas.openxmlformats.org/officeDocument/2006/relationships/hyperlink" Target="https://doi.org/10.3390/ijerph17072216" TargetMode="External"/><Relationship Id="rId9" Type="http://schemas.openxmlformats.org/officeDocument/2006/relationships/hyperlink" Target="https://michellegore.co.uk/self-initiated-project-technology-addic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technologyreview.com/2019/01/21/137783/algorithms-criminal-justice-ai/" TargetMode="External"/><Relationship Id="rId3" Type="http://schemas.openxmlformats.org/officeDocument/2006/relationships/hyperlink" Target="https://www.linkedin.com/pulse/why-cant-we-ignore-ethics-making-ai-dubdub-ai" TargetMode="External"/><Relationship Id="rId7" Type="http://schemas.openxmlformats.org/officeDocument/2006/relationships/hyperlink" Target="http://gendershades.org/overview.html&#160;" TargetMode="External"/><Relationship Id="rId2" Type="http://schemas.openxmlformats.org/officeDocument/2006/relationships/hyperlink" Target="https://www.justice.gov/file/1437326/download" TargetMode="External"/><Relationship Id="rId1" Type="http://schemas.openxmlformats.org/officeDocument/2006/relationships/slideLayout" Target="../slideLayouts/slideLayout2.xml"/><Relationship Id="rId6" Type="http://schemas.openxmlformats.org/officeDocument/2006/relationships/hyperlink" Target="https://dl.acm.org/doi/pdf/10.1145/3457607" TargetMode="External"/><Relationship Id="rId5" Type="http://schemas.openxmlformats.org/officeDocument/2006/relationships/hyperlink" Target="https://www.iflexion.com/files/content/research/2_how_do_you_program_bias_into_a_machine_without_even_thinking_about_it.png&#160;" TargetMode="External"/><Relationship Id="rId4" Type="http://schemas.openxmlformats.org/officeDocument/2006/relationships/hyperlink" Target="https://www.ibm.com/resources/guides/predict/trustworthy-ai/avoid-bias/" TargetMode="External"/><Relationship Id="rId9" Type="http://schemas.openxmlformats.org/officeDocument/2006/relationships/hyperlink" Target="https://www.weforum.org/agenda/2021/07/ai-machine-learning-bias-discrimination/&#16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npr.org/2020/09/10/909380525/nypd-study-implicit-bias-training-changes-minds-not-necessarily-behavior" TargetMode="External"/><Relationship Id="rId3" Type="http://schemas.openxmlformats.org/officeDocument/2006/relationships/hyperlink" Target="https://www.science.org/doi/full/10.1126/sciadv.aao5580" TargetMode="External"/><Relationship Id="rId7" Type="http://schemas.openxmlformats.org/officeDocument/2006/relationships/hyperlink" Target="https://www.nytimes.com/2018/02/09/technology/facial-recognition-race-artificial-intelligence.html" TargetMode="External"/><Relationship Id="rId2" Type="http://schemas.openxmlformats.org/officeDocument/2006/relationships/hyperlink" Target="https://www.propublica.org/article/how-we-analyzed-the-compas-recidivism-algorithm" TargetMode="External"/><Relationship Id="rId1" Type="http://schemas.openxmlformats.org/officeDocument/2006/relationships/slideLayout" Target="../slideLayouts/slideLayout2.xml"/><Relationship Id="rId6" Type="http://schemas.openxmlformats.org/officeDocument/2006/relationships/hyperlink" Target="https://research.ibm.com/blog/debugging-AI-bias" TargetMode="External"/><Relationship Id="rId5" Type="http://schemas.openxmlformats.org/officeDocument/2006/relationships/hyperlink" Target="http://gendershades.org/docs/ibm.pdf" TargetMode="External"/><Relationship Id="rId4" Type="http://schemas.openxmlformats.org/officeDocument/2006/relationships/hyperlink" Target="https://journals.sagepub.com/doi/abs/10.1177/1362480619896006?journalCode=tcra" TargetMode="External"/><Relationship Id="rId9" Type="http://schemas.openxmlformats.org/officeDocument/2006/relationships/hyperlink" Target="https://papers.ssrn.com/sol3/papers.cfm?abstract_id=268733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hyperlink" Target="https://store.steampowered.com/app/275850/No_Mans_Sky/" TargetMode="External"/><Relationship Id="rId13" Type="http://schemas.openxmlformats.org/officeDocument/2006/relationships/hyperlink" Target="https://dotesports.com/overwatch/news/start-end-dates-all-overwatch-2-seasons" TargetMode="External"/><Relationship Id="rId3" Type="http://schemas.openxmlformats.org/officeDocument/2006/relationships/hyperlink" Target="https://kotaku.com/how-biowares-anthem-went-wrong-1833731964" TargetMode="External"/><Relationship Id="rId7" Type="http://schemas.openxmlformats.org/officeDocument/2006/relationships/hyperlink" Target="https://www.youtube.com/watch?v=O5BJVO3PDeQ" TargetMode="External"/><Relationship Id="rId12" Type="http://schemas.openxmlformats.org/officeDocument/2006/relationships/hyperlink" Target="https://gamerant.com/overwatch-2-pve-pvp-hero-maps-sojour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A8P2CZg3sJQ" TargetMode="External"/><Relationship Id="rId11" Type="http://schemas.openxmlformats.org/officeDocument/2006/relationships/hyperlink" Target="https://overwatch.blizzard.com/en-us/news/23964186/" TargetMode="External"/><Relationship Id="rId5" Type="http://schemas.openxmlformats.org/officeDocument/2006/relationships/hyperlink" Target="https://www.rockpapershotgun.com/broken-promises-of-no-mans-sky" TargetMode="External"/><Relationship Id="rId15" Type="http://schemas.openxmlformats.org/officeDocument/2006/relationships/hyperlink" Target="https://www.eurogamer.net/fallout-76-players-say-the-atom-shop-prices-are-getting-out-of-hand" TargetMode="External"/><Relationship Id="rId10" Type="http://schemas.openxmlformats.org/officeDocument/2006/relationships/hyperlink" Target="https://overwatch.blizzard.com/en-us/news/23952480/" TargetMode="External"/><Relationship Id="rId4" Type="http://schemas.openxmlformats.org/officeDocument/2006/relationships/hyperlink" Target="https://twitter.com/CyberpunkGame/status/1273647385294626816" TargetMode="External"/><Relationship Id="rId9" Type="http://schemas.openxmlformats.org/officeDocument/2006/relationships/hyperlink" Target="https://store.steampowered.com/app/1272080/PAYDAY_3/" TargetMode="External"/><Relationship Id="rId14" Type="http://schemas.openxmlformats.org/officeDocument/2006/relationships/hyperlink" Target="https://store.steampowered.com/app/2357570/Overwatch_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8" Type="http://schemas.openxmlformats.org/officeDocument/2006/relationships/hyperlink" Target="https://www.theverge.com/2020/12/18/22189059/microsoft-cyberpunk-2077-refunds-xbox-microsoft-store" TargetMode="External"/><Relationship Id="rId13" Type="http://schemas.openxmlformats.org/officeDocument/2006/relationships/hyperlink" Target="https://www.theloadout.com/overwatch-2/battle-pass" TargetMode="External"/><Relationship Id="rId3" Type="http://schemas.openxmlformats.org/officeDocument/2006/relationships/hyperlink" Target="https://store.steampowered.com/app/2357570/Overwatch_2/" TargetMode="External"/><Relationship Id="rId7" Type="http://schemas.openxmlformats.org/officeDocument/2006/relationships/hyperlink" Target="https://www.gamesradar.com/cyberpunk-2077-pre-orders-went-over-8-million-worldwide-cd-projekt-reveals/" TargetMode="External"/><Relationship Id="rId12" Type="http://schemas.openxmlformats.org/officeDocument/2006/relationships/hyperlink" Target="https://twitter.com/GTAJJ_/status/113953422853273600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store.steampowered.com/app/2378500/Baldurs_Gate_3__Digital_Deluxe_Edition_DLC/" TargetMode="External"/><Relationship Id="rId11" Type="http://schemas.openxmlformats.org/officeDocument/2006/relationships/hyperlink" Target="https://twitter.com/cynicdesignco/status/1063247880054435841" TargetMode="External"/><Relationship Id="rId5" Type="http://schemas.openxmlformats.org/officeDocument/2006/relationships/hyperlink" Target="https://www.gamespot.com/articles/baldurs-gate-3-announced-coming-from-divinity-orig/1100-6467362/" TargetMode="External"/><Relationship Id="rId10" Type="http://schemas.openxmlformats.org/officeDocument/2006/relationships/hyperlink" Target="https://exactlyhowlong.com/how-long-did-it-take-to-make-cuphead-and-why" TargetMode="External"/><Relationship Id="rId4" Type="http://schemas.openxmlformats.org/officeDocument/2006/relationships/hyperlink" Target="https://www.pcgamer.com/baldurs-gate-3-everything-we-know/" TargetMode="External"/><Relationship Id="rId9" Type="http://schemas.openxmlformats.org/officeDocument/2006/relationships/hyperlink" Target="https://www.pcgamesn.com/fallout-76/canvas-bag-replacement" TargetMode="External"/><Relationship Id="rId14" Type="http://schemas.openxmlformats.org/officeDocument/2006/relationships/hyperlink" Target="https://store.steampowered.com/app/268910/Cuphead/"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pcgamesn.com/hollow-knight-silksong/release-date" TargetMode="External"/><Relationship Id="rId13" Type="http://schemas.openxmlformats.org/officeDocument/2006/relationships/hyperlink" Target="https://whatstheirnetworth.com/richest-businessmen/companies/bethesda-net-worth/" TargetMode="External"/><Relationship Id="rId3" Type="http://schemas.openxmlformats.org/officeDocument/2006/relationships/hyperlink" Target="https://steamcharts.com/cmp/1517290,1238840#All" TargetMode="External"/><Relationship Id="rId7" Type="http://schemas.openxmlformats.org/officeDocument/2006/relationships/hyperlink" Target="https://uproxx.com/edge/battlefield-2042-delay-ea-stock-crash-leak-reaction/" TargetMode="External"/><Relationship Id="rId12" Type="http://schemas.openxmlformats.org/officeDocument/2006/relationships/hyperlink" Target="https://www.gamesradar.com/report-calls-fallout-76-a-crunch-nightmare-that-drained-staff-and-pulled-devs-from-starfield-and-redfal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pcgamesn.com/battlefield-2042/release-date" TargetMode="External"/><Relationship Id="rId11" Type="http://schemas.openxmlformats.org/officeDocument/2006/relationships/hyperlink" Target="https://www.pcgamesn.com/fallout-76/fallout-76-release-date" TargetMode="External"/><Relationship Id="rId5" Type="http://schemas.openxmlformats.org/officeDocument/2006/relationships/hyperlink" Target="https://www.destructoid.com/how-long-was-cyberpunk-2077-in-development/" TargetMode="External"/><Relationship Id="rId10" Type="http://schemas.openxmlformats.org/officeDocument/2006/relationships/hyperlink" Target="https://store.steampowered.com/steamawards/2017" TargetMode="External"/><Relationship Id="rId4" Type="http://schemas.openxmlformats.org/officeDocument/2006/relationships/hyperlink" Target="https://www.playstationlifestyle.net/2023/08/11/baldurs-gate-3-worrying-other-devs-high-bar/" TargetMode="External"/><Relationship Id="rId9" Type="http://schemas.openxmlformats.org/officeDocument/2006/relationships/hyperlink" Target="https://youtu.be/JSfuFlhsxZY?si=g2_tD3MQhkrY9Ck0" TargetMode="External"/><Relationship Id="rId14" Type="http://schemas.openxmlformats.org/officeDocument/2006/relationships/hyperlink" Target="https://companiesmarketcap.com/bandai-namco/revenu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youtube.com/watch?v=LkH2r-sNjQs" TargetMode="External"/><Relationship Id="rId4" Type="http://schemas.openxmlformats.org/officeDocument/2006/relationships/hyperlink" Target="https://xkcd.com/203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9</a:t>
            </a:r>
            <a:br>
              <a:rPr lang="en-US" dirty="0"/>
            </a:br>
            <a:r>
              <a:rPr lang="en-US" dirty="0"/>
              <a:t>Errors Failures Risks</a:t>
            </a:r>
          </a:p>
        </p:txBody>
      </p:sp>
      <p:grpSp>
        <p:nvGrpSpPr>
          <p:cNvPr id="4" name="Group 3">
            <a:extLst>
              <a:ext uri="{FF2B5EF4-FFF2-40B4-BE49-F238E27FC236}">
                <a16:creationId xmlns:a16="http://schemas.microsoft.com/office/drawing/2014/main" id="{CD1CD29B-620F-BB4D-9956-55C20B0A4E94}"/>
              </a:ext>
            </a:extLst>
          </p:cNvPr>
          <p:cNvGrpSpPr/>
          <p:nvPr/>
        </p:nvGrpSpPr>
        <p:grpSpPr>
          <a:xfrm>
            <a:off x="168706" y="4293364"/>
            <a:ext cx="1282820" cy="612308"/>
            <a:chOff x="2046225" y="4093041"/>
            <a:chExt cx="1282820" cy="612308"/>
          </a:xfrm>
        </p:grpSpPr>
        <p:sp>
          <p:nvSpPr>
            <p:cNvPr id="5" name="Action Button: Movie 4">
              <a:hlinkClick r:id="rId3" highlightClick="1"/>
              <a:extLst>
                <a:ext uri="{FF2B5EF4-FFF2-40B4-BE49-F238E27FC236}">
                  <a16:creationId xmlns:a16="http://schemas.microsoft.com/office/drawing/2014/main" id="{19CFBC8E-47BB-2049-A2F0-3F20AA499988}"/>
                </a:ext>
              </a:extLst>
            </p:cNvPr>
            <p:cNvSpPr/>
            <p:nvPr/>
          </p:nvSpPr>
          <p:spPr>
            <a:xfrm>
              <a:off x="2046225" y="423678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6" name="Picture 2" descr="MSNBC on Denver's Automated Baggage System - YouTube">
              <a:hlinkClick r:id="rId3"/>
              <a:extLst>
                <a:ext uri="{FF2B5EF4-FFF2-40B4-BE49-F238E27FC236}">
                  <a16:creationId xmlns:a16="http://schemas.microsoft.com/office/drawing/2014/main" id="{AEE750BD-4795-9C45-9A3B-6973EE4B0B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2" r="8821"/>
            <a:stretch/>
          </p:blipFill>
          <p:spPr bwMode="auto">
            <a:xfrm>
              <a:off x="2414645" y="4093041"/>
              <a:ext cx="914400" cy="6123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Harms of early introduction to the digital world</a:t>
            </a:r>
          </a:p>
        </p:txBody>
      </p:sp>
      <p:sp>
        <p:nvSpPr>
          <p:cNvPr id="3" name="Content Placeholder 2"/>
          <p:cNvSpPr>
            <a:spLocks noGrp="1"/>
          </p:cNvSpPr>
          <p:nvPr>
            <p:ph sz="half" idx="1"/>
          </p:nvPr>
        </p:nvSpPr>
        <p:spPr/>
        <p:txBody>
          <a:bodyPr/>
          <a:lstStyle/>
          <a:p>
            <a:pPr marL="0" indent="0">
              <a:buNone/>
            </a:pPr>
            <a:r>
              <a:rPr lang="en-US" sz="2000" dirty="0"/>
              <a:t>Intellectual Development:</a:t>
            </a:r>
          </a:p>
          <a:p>
            <a:r>
              <a:rPr lang="en-US" dirty="0"/>
              <a:t>Apathetic attitudes towards learning </a:t>
            </a:r>
          </a:p>
          <a:p>
            <a:r>
              <a:rPr lang="en-US" dirty="0"/>
              <a:t>66% more likely to not finish tasks they started [3]</a:t>
            </a:r>
          </a:p>
          <a:p>
            <a:r>
              <a:rPr lang="en-US" dirty="0"/>
              <a:t>65% used technology to watch non-educational content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Nora Cleary</a:t>
            </a:r>
          </a:p>
        </p:txBody>
      </p:sp>
      <p:pic>
        <p:nvPicPr>
          <p:cNvPr id="3074" name="Picture 2" descr="Fig. 3">
            <a:extLst>
              <a:ext uri="{FF2B5EF4-FFF2-40B4-BE49-F238E27FC236}">
                <a16:creationId xmlns:a16="http://schemas.microsoft.com/office/drawing/2014/main" id="{370AD2B7-AB41-CDF1-0D56-B2AE7A1FBA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2" y="895350"/>
            <a:ext cx="3728757" cy="3352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4F055D-ED17-B46D-1D3C-B43F86DCD86F}"/>
              </a:ext>
            </a:extLst>
          </p:cNvPr>
          <p:cNvSpPr txBox="1"/>
          <p:nvPr/>
        </p:nvSpPr>
        <p:spPr>
          <a:xfrm>
            <a:off x="4719361" y="4248150"/>
            <a:ext cx="3733798" cy="840230"/>
          </a:xfrm>
          <a:prstGeom prst="rect">
            <a:avLst/>
          </a:prstGeom>
          <a:noFill/>
        </p:spPr>
        <p:txBody>
          <a:bodyPr wrap="square" rtlCol="0">
            <a:spAutoFit/>
          </a:bodyPr>
          <a:lstStyle/>
          <a:p>
            <a:pPr algn="ctr">
              <a:lnSpc>
                <a:spcPct val="90000"/>
              </a:lnSpc>
            </a:pPr>
            <a:r>
              <a:rPr lang="en-US" b="0" i="0" dirty="0">
                <a:effectLst/>
                <a:latin typeface="Cambria" panose="02040503050406030204" pitchFamily="18" charset="0"/>
                <a:ea typeface="Cambria" panose="02040503050406030204" pitchFamily="18" charset="0"/>
              </a:rPr>
              <a:t>“Percentage not curious or interested in learning new things. Error bars are ±1 SE” [3]</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the government ban screens for children?</a:t>
            </a:r>
          </a:p>
        </p:txBody>
      </p:sp>
      <p:sp>
        <p:nvSpPr>
          <p:cNvPr id="3" name="Content Placeholder 2"/>
          <p:cNvSpPr>
            <a:spLocks noGrp="1"/>
          </p:cNvSpPr>
          <p:nvPr>
            <p:ph sz="half" idx="1"/>
          </p:nvPr>
        </p:nvSpPr>
        <p:spPr/>
        <p:txBody>
          <a:bodyPr>
            <a:normAutofit/>
          </a:bodyPr>
          <a:lstStyle/>
          <a:p>
            <a:r>
              <a:rPr lang="en-US" sz="2200" dirty="0"/>
              <a:t>Screens are the new cigarettes</a:t>
            </a:r>
          </a:p>
          <a:p>
            <a:pPr lvl="1"/>
            <a:r>
              <a:rPr lang="en-US" sz="1900" dirty="0"/>
              <a:t>Secondhand screen time [4]</a:t>
            </a:r>
          </a:p>
          <a:p>
            <a:pPr lvl="1"/>
            <a:r>
              <a:rPr lang="en-US" sz="1900" dirty="0"/>
              <a:t> Addiction [4]</a:t>
            </a:r>
          </a:p>
          <a:p>
            <a:pPr lvl="1"/>
            <a:r>
              <a:rPr lang="en-US" sz="1900" dirty="0"/>
              <a:t>Long term health harms</a:t>
            </a:r>
          </a:p>
          <a:p>
            <a:r>
              <a:rPr lang="en-US" sz="2200" dirty="0"/>
              <a:t>1991 </a:t>
            </a:r>
            <a:r>
              <a:rPr lang="en-US" sz="2200" dirty="0" err="1"/>
              <a:t>Synar</a:t>
            </a:r>
            <a:r>
              <a:rPr lang="en-US" sz="2200" dirty="0"/>
              <a:t> Laws </a:t>
            </a:r>
          </a:p>
          <a:p>
            <a:pPr lvl="1"/>
            <a:r>
              <a:rPr lang="en-US" sz="1900" dirty="0"/>
              <a:t>Restrict youth access to tobacco products [5]</a:t>
            </a:r>
          </a:p>
          <a:p>
            <a:pPr lvl="1"/>
            <a:endParaRPr lang="en-US" dirty="0"/>
          </a:p>
        </p:txBody>
      </p:sp>
      <p:sp>
        <p:nvSpPr>
          <p:cNvPr id="4" name="Content Placeholder 3"/>
          <p:cNvSpPr>
            <a:spLocks noGrp="1"/>
          </p:cNvSpPr>
          <p:nvPr>
            <p:ph sz="half" idx="2"/>
          </p:nvPr>
        </p:nvSpPr>
        <p:spPr>
          <a:xfrm>
            <a:off x="4561936" y="4021098"/>
            <a:ext cx="4353706" cy="573298"/>
          </a:xfrm>
          <a:ln>
            <a:noFill/>
          </a:ln>
        </p:spPr>
        <p:txBody>
          <a:bodyPr anchor="ctr">
            <a:noAutofit/>
          </a:bodyPr>
          <a:lstStyle/>
          <a:p>
            <a:pPr marL="0" indent="0" algn="ctr">
              <a:buNone/>
            </a:pPr>
            <a:r>
              <a:rPr lang="en-US" dirty="0"/>
              <a:t>Campaigns cautioning screens for children resemble anti-smoking ads [6, 7]</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Nora Cleary</a:t>
            </a:r>
          </a:p>
        </p:txBody>
      </p:sp>
      <p:pic>
        <p:nvPicPr>
          <p:cNvPr id="8" name="Picture 4">
            <a:extLst>
              <a:ext uri="{FF2B5EF4-FFF2-40B4-BE49-F238E27FC236}">
                <a16:creationId xmlns:a16="http://schemas.microsoft.com/office/drawing/2014/main" id="{B1983B8A-4B6C-D53F-49FE-0BC22975B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936" y="889755"/>
            <a:ext cx="2195423" cy="30963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lf Initiated Project Technology Addiction on Behance">
            <a:extLst>
              <a:ext uri="{FF2B5EF4-FFF2-40B4-BE49-F238E27FC236}">
                <a16:creationId xmlns:a16="http://schemas.microsoft.com/office/drawing/2014/main" id="{9BD03AA5-0707-553F-C7E5-843C11170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268" y="1053600"/>
            <a:ext cx="1957374" cy="276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8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all screens are evil</a:t>
            </a:r>
          </a:p>
        </p:txBody>
      </p:sp>
      <p:sp>
        <p:nvSpPr>
          <p:cNvPr id="3" name="Content Placeholder 2"/>
          <p:cNvSpPr>
            <a:spLocks noGrp="1"/>
          </p:cNvSpPr>
          <p:nvPr>
            <p:ph sz="half" idx="1"/>
          </p:nvPr>
        </p:nvSpPr>
        <p:spPr/>
        <p:txBody>
          <a:bodyPr>
            <a:normAutofit/>
          </a:bodyPr>
          <a:lstStyle/>
          <a:p>
            <a:r>
              <a:rPr lang="en-US" sz="2000" dirty="0"/>
              <a:t>Screens in the classroom</a:t>
            </a:r>
          </a:p>
          <a:p>
            <a:pPr lvl="1"/>
            <a:r>
              <a:rPr lang="en-US" sz="1800" dirty="0"/>
              <a:t>Facilitate engagement and participation</a:t>
            </a:r>
          </a:p>
          <a:p>
            <a:pPr lvl="1"/>
            <a:r>
              <a:rPr lang="en-US" sz="1800" dirty="0"/>
              <a:t>51% of ESL students use social media platforms to advance language skills [9]</a:t>
            </a:r>
          </a:p>
        </p:txBody>
      </p:sp>
      <p:sp>
        <p:nvSpPr>
          <p:cNvPr id="4" name="Content Placeholder 3"/>
          <p:cNvSpPr>
            <a:spLocks noGrp="1"/>
          </p:cNvSpPr>
          <p:nvPr>
            <p:ph sz="half" idx="2"/>
          </p:nvPr>
        </p:nvSpPr>
        <p:spPr>
          <a:xfrm>
            <a:off x="4899187" y="3735963"/>
            <a:ext cx="4021139" cy="885679"/>
          </a:xfrm>
          <a:ln>
            <a:noFill/>
          </a:ln>
        </p:spPr>
        <p:txBody>
          <a:bodyPr anchor="ctr">
            <a:normAutofit/>
          </a:bodyPr>
          <a:lstStyle/>
          <a:p>
            <a:pPr marL="0" indent="0" algn="ctr">
              <a:buNone/>
            </a:pPr>
            <a:r>
              <a:rPr lang="en-US" dirty="0"/>
              <a:t>Percent of 40 K-6 teachers who responded in agreement to displayed questions [8]</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Nora Cleary</a:t>
            </a:r>
          </a:p>
        </p:txBody>
      </p:sp>
      <p:pic>
        <p:nvPicPr>
          <p:cNvPr id="5126" name="Picture 6" descr="Figure 2.  Technology beliefs.">
            <a:extLst>
              <a:ext uri="{FF2B5EF4-FFF2-40B4-BE49-F238E27FC236}">
                <a16:creationId xmlns:a16="http://schemas.microsoft.com/office/drawing/2014/main" id="{A8A58F33-A4A3-B481-0BF3-182B84686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544" y="1062355"/>
            <a:ext cx="4021139" cy="267360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CCFC50F-EC96-BC49-885B-8F7B889E3311}"/>
              </a:ext>
            </a:extLst>
          </p:cNvPr>
          <p:cNvSpPr/>
          <p:nvPr/>
        </p:nvSpPr>
        <p:spPr>
          <a:xfrm>
            <a:off x="6909757" y="1380519"/>
            <a:ext cx="1880967" cy="2300569"/>
          </a:xfrm>
          <a:prstGeom prst="rect">
            <a:avLst/>
          </a:prstGeom>
          <a:solidFill>
            <a:srgbClr val="FFFF0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21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sz="2000" dirty="0"/>
              <a:t>Government enforcement of technology transparency</a:t>
            </a:r>
          </a:p>
          <a:p>
            <a:pPr lvl="1"/>
            <a:r>
              <a:rPr lang="en-US" sz="1800" dirty="0"/>
              <a:t>Clearly state all potential harms</a:t>
            </a:r>
          </a:p>
          <a:p>
            <a:r>
              <a:rPr lang="en-US" sz="2000" dirty="0"/>
              <a:t>Guardians are ultimately responsible </a:t>
            </a:r>
          </a:p>
          <a:p>
            <a:pPr lvl="1"/>
            <a:r>
              <a:rPr lang="en-US" sz="1800" dirty="0"/>
              <a:t>Aware of harms before exposing their child to screens</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Nora Cleary</a:t>
            </a:r>
            <a:endParaRPr lang="en-US" sz="1400" dirty="0">
              <a:solidFill>
                <a:schemeClr val="tx1"/>
              </a:solidFill>
              <a:latin typeface="+mj-lt"/>
            </a:endParaRPr>
          </a:p>
        </p:txBody>
      </p:sp>
      <p:pic>
        <p:nvPicPr>
          <p:cNvPr id="7176" name="Picture 8" descr="How to Break Free of Tech Addiction">
            <a:extLst>
              <a:ext uri="{FF2B5EF4-FFF2-40B4-BE49-F238E27FC236}">
                <a16:creationId xmlns:a16="http://schemas.microsoft.com/office/drawing/2014/main" id="{AEBF795F-6F20-2553-A4E5-EA014CC1606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1729" r="31074"/>
          <a:stretch/>
        </p:blipFill>
        <p:spPr bwMode="auto">
          <a:xfrm>
            <a:off x="4572000" y="819150"/>
            <a:ext cx="2695756" cy="40765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1BE2A5B-3EF5-4AA5-D78F-6E32ACB3CE0E}"/>
              </a:ext>
            </a:extLst>
          </p:cNvPr>
          <p:cNvSpPr txBox="1"/>
          <p:nvPr/>
        </p:nvSpPr>
        <p:spPr>
          <a:xfrm>
            <a:off x="7267756" y="2492733"/>
            <a:ext cx="2083800" cy="729430"/>
          </a:xfrm>
          <a:prstGeom prst="rect">
            <a:avLst/>
          </a:prstGeom>
          <a:noFill/>
        </p:spPr>
        <p:txBody>
          <a:bodyPr wrap="square" rtlCol="0">
            <a:spAutoFit/>
          </a:bodyPr>
          <a:lstStyle/>
          <a:p>
            <a:pPr>
              <a:lnSpc>
                <a:spcPct val="90000"/>
              </a:lnSpc>
            </a:pPr>
            <a:r>
              <a:rPr lang="en-US" sz="1600" dirty="0"/>
              <a:t>“WARNING:</a:t>
            </a:r>
          </a:p>
          <a:p>
            <a:pPr>
              <a:lnSpc>
                <a:spcPct val="90000"/>
              </a:lnSpc>
            </a:pPr>
            <a:r>
              <a:rPr lang="en-US" sz="1400" dirty="0"/>
              <a:t>This device is designed to be addictive” </a:t>
            </a:r>
            <a:r>
              <a:rPr lang="en-US" sz="1600" dirty="0"/>
              <a:t>[10]</a:t>
            </a:r>
          </a:p>
        </p:txBody>
      </p:sp>
    </p:spTree>
    <p:extLst>
      <p:ext uri="{BB962C8B-B14F-4D97-AF65-F5344CB8AC3E}">
        <p14:creationId xmlns:p14="http://schemas.microsoft.com/office/powerpoint/2010/main" val="250429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02574"/>
            <a:ext cx="7772400" cy="3924953"/>
          </a:xfrm>
        </p:spPr>
        <p:txBody>
          <a:bodyPr lIns="91440">
            <a:normAutofit fontScale="47500" lnSpcReduction="20000"/>
          </a:bodyPr>
          <a:lstStyle/>
          <a:p>
            <a:pPr marL="0" indent="0">
              <a:buNone/>
            </a:pPr>
            <a:r>
              <a:rPr lang="en-US" dirty="0"/>
              <a:t>[</a:t>
            </a:r>
            <a:r>
              <a:rPr lang="en-US" sz="2200" dirty="0"/>
              <a:t>1] </a:t>
            </a:r>
            <a:r>
              <a:rPr lang="en-US" sz="2200" b="0" i="0" u="none" strike="noStrike" dirty="0" err="1">
                <a:effectLst/>
              </a:rPr>
              <a:t>Covolo</a:t>
            </a:r>
            <a:r>
              <a:rPr lang="en-US" sz="2200" b="0" i="0" u="none" strike="noStrike" dirty="0">
                <a:effectLst/>
              </a:rPr>
              <a:t> L, </a:t>
            </a:r>
            <a:r>
              <a:rPr lang="en-US" sz="2200" b="0" i="0" u="none" strike="noStrike" dirty="0" err="1">
                <a:effectLst/>
              </a:rPr>
              <a:t>Zaniboni</a:t>
            </a:r>
            <a:r>
              <a:rPr lang="en-US" sz="2200" b="0" i="0" u="none" strike="noStrike" dirty="0">
                <a:effectLst/>
              </a:rPr>
              <a:t> D, </a:t>
            </a:r>
            <a:r>
              <a:rPr lang="en-US" sz="2200" b="0" i="0" u="none" strike="noStrike" dirty="0" err="1">
                <a:effectLst/>
              </a:rPr>
              <a:t>Roncali</a:t>
            </a:r>
            <a:r>
              <a:rPr lang="en-US" sz="2200" b="0" i="0" u="none" strike="noStrike" dirty="0">
                <a:effectLst/>
              </a:rPr>
              <a:t> J, </a:t>
            </a:r>
            <a:r>
              <a:rPr lang="en-US" sz="2200" b="0" i="0" u="none" strike="noStrike" dirty="0" err="1">
                <a:effectLst/>
              </a:rPr>
              <a:t>Mapelli</a:t>
            </a:r>
            <a:r>
              <a:rPr lang="en-US" sz="2200" b="0" i="0" u="none" strike="noStrike" dirty="0">
                <a:effectLst/>
              </a:rPr>
              <a:t> V, </a:t>
            </a:r>
            <a:r>
              <a:rPr lang="en-US" sz="2200" b="0" i="0" u="none" strike="noStrike" dirty="0" err="1">
                <a:effectLst/>
              </a:rPr>
              <a:t>Ceretti</a:t>
            </a:r>
            <a:r>
              <a:rPr lang="en-US" sz="2200" b="0" i="0" u="none" strike="noStrike" dirty="0">
                <a:effectLst/>
              </a:rPr>
              <a:t> E, </a:t>
            </a:r>
            <a:r>
              <a:rPr lang="en-US" sz="2200" b="0" i="0" u="none" strike="noStrike" dirty="0" err="1">
                <a:effectLst/>
              </a:rPr>
              <a:t>Gelatti</a:t>
            </a:r>
            <a:r>
              <a:rPr lang="en-US" sz="2200" b="0" i="0" u="none" strike="noStrike" dirty="0">
                <a:effectLst/>
              </a:rPr>
              <a:t> U, “Parents and Mobile Devices, from Theory to Practice: Comparison between Perception and Attitudes to 0-5 Year Old Children's Use” (Int J Environ Res Public Health, 2021 Mar 26) </a:t>
            </a:r>
            <a:r>
              <a:rPr lang="en-US" sz="2200" b="0" i="0" u="sng" strike="noStrike" dirty="0">
                <a:solidFill>
                  <a:schemeClr val="accent1"/>
                </a:solidFill>
                <a:effectLst/>
                <a:hlinkClick r:id="rId3">
                  <a:extLst>
                    <a:ext uri="{A12FA001-AC4F-418D-AE19-62706E023703}">
                      <ahyp:hlinkClr xmlns:ahyp="http://schemas.microsoft.com/office/drawing/2018/hyperlinkcolor" val="tx"/>
                    </a:ext>
                  </a:extLst>
                </a:hlinkClick>
              </a:rPr>
              <a:t>https://www.ncbi.nlm.nih.gov/pmc/articles/PMC8037713/#:~:text=Parents%20often%20use%20media%20as,70%25</a:t>
            </a:r>
            <a:r>
              <a:rPr lang="en-US" sz="2200" b="0" i="0" u="none" strike="noStrike" dirty="0">
                <a:solidFill>
                  <a:schemeClr val="accent1"/>
                </a:solidFill>
                <a:effectLst/>
              </a:rPr>
              <a:t> </a:t>
            </a:r>
            <a:r>
              <a:rPr lang="en-US" sz="2200" b="0" i="0" u="none" strike="noStrike" dirty="0">
                <a:effectLst/>
              </a:rPr>
              <a:t>(23 September 2021).</a:t>
            </a:r>
            <a:endParaRPr lang="en-US" sz="2200" dirty="0"/>
          </a:p>
          <a:p>
            <a:pPr marL="0" indent="0">
              <a:buNone/>
            </a:pPr>
            <a:r>
              <a:rPr lang="en-US" sz="2200" dirty="0"/>
              <a:t>[2] </a:t>
            </a:r>
            <a:r>
              <a:rPr lang="en-US" sz="2200" b="0" i="0" u="none" strike="noStrike" dirty="0">
                <a:effectLst/>
              </a:rPr>
              <a:t>Huang, L.; Yang, G.-Y.; Schmid, K.L.; Chen, J.-Y.; Li, C.-G.; He, G.-H.; </a:t>
            </a:r>
            <a:r>
              <a:rPr lang="en-US" sz="2200" b="0" i="0" u="none" strike="noStrike" dirty="0" err="1">
                <a:effectLst/>
              </a:rPr>
              <a:t>Ruan</a:t>
            </a:r>
            <a:r>
              <a:rPr lang="en-US" sz="2200" b="0" i="0" u="none" strike="noStrike" dirty="0">
                <a:effectLst/>
              </a:rPr>
              <a:t>, Z.-L.; Chen, W.-Q, “Screen Exposure during Early Life and the Increased Risk of Astigmatism among Preschool Children: Findings from </a:t>
            </a:r>
            <a:r>
              <a:rPr lang="en-US" sz="2200" b="0" i="0" u="none" strike="noStrike" dirty="0" err="1">
                <a:effectLst/>
              </a:rPr>
              <a:t>Longhua</a:t>
            </a:r>
            <a:r>
              <a:rPr lang="en-US" sz="2200" b="0" i="0" u="none" strike="noStrike" dirty="0">
                <a:effectLst/>
              </a:rPr>
              <a:t> Child Cohort Study.” (</a:t>
            </a:r>
            <a:r>
              <a:rPr lang="en-US" sz="2200" b="0" i="1" u="none" strike="noStrike" dirty="0">
                <a:effectLst/>
              </a:rPr>
              <a:t>Int. J. Environ. Res. Public Health</a:t>
            </a:r>
            <a:r>
              <a:rPr lang="en-US" sz="2200" b="0" i="0" u="none" strike="noStrike" dirty="0">
                <a:effectLst/>
              </a:rPr>
              <a:t> </a:t>
            </a:r>
            <a:r>
              <a:rPr lang="en-US" sz="2200" b="1" i="0" u="none" strike="noStrike" dirty="0">
                <a:effectLst/>
              </a:rPr>
              <a:t>2020)</a:t>
            </a:r>
            <a:r>
              <a:rPr lang="en-US" sz="2200" b="0" i="0" u="none" strike="noStrike" dirty="0">
                <a:effectLst/>
              </a:rPr>
              <a:t>  </a:t>
            </a:r>
            <a:r>
              <a:rPr lang="en-US" sz="2200" b="0" i="0" u="sng" strike="noStrike" dirty="0">
                <a:solidFill>
                  <a:srgbClr val="1155CC"/>
                </a:solidFill>
                <a:effectLst/>
                <a:hlinkClick r:id="rId4"/>
              </a:rPr>
              <a:t>https://doi.org/10.3390/ijerph17072216</a:t>
            </a:r>
            <a:r>
              <a:rPr lang="en-US" sz="2200" b="0" i="0" u="none" strike="noStrike" dirty="0">
                <a:solidFill>
                  <a:srgbClr val="222222"/>
                </a:solidFill>
                <a:effectLst/>
              </a:rPr>
              <a:t> </a:t>
            </a:r>
            <a:r>
              <a:rPr lang="en-US" sz="2200" b="0" i="0" u="none" strike="noStrike" dirty="0">
                <a:effectLst/>
              </a:rPr>
              <a:t>(22 September 2021). </a:t>
            </a:r>
          </a:p>
          <a:p>
            <a:pPr marL="0" indent="0">
              <a:buNone/>
            </a:pPr>
            <a:r>
              <a:rPr lang="en-US" sz="2200" dirty="0"/>
              <a:t>[3] </a:t>
            </a:r>
            <a:r>
              <a:rPr lang="en-US" sz="2200" b="0" i="0" u="none" strike="noStrike" dirty="0">
                <a:effectLst/>
              </a:rPr>
              <a:t>Jean M. Twenge, “Associations between screen time and lower psychological well-being among children and adolescents: Evidence from a population-based study” (University of Georgia, 18 October 2018), </a:t>
            </a:r>
            <a:r>
              <a:rPr lang="en-US" sz="2200" b="0" i="0" u="sng" strike="noStrike" dirty="0">
                <a:solidFill>
                  <a:srgbClr val="1155CC"/>
                </a:solidFill>
                <a:effectLst/>
                <a:hlinkClick r:id="rId5"/>
              </a:rPr>
              <a:t>https://www.sciencedirect.com/science/article/pii/S2211335518301827</a:t>
            </a:r>
            <a:r>
              <a:rPr lang="en-US" sz="2200" b="0" i="0" u="none" strike="noStrike" dirty="0">
                <a:solidFill>
                  <a:srgbClr val="1F1F1F"/>
                </a:solidFill>
                <a:effectLst/>
              </a:rPr>
              <a:t> </a:t>
            </a:r>
            <a:r>
              <a:rPr lang="en-US" sz="2200" b="0" i="0" u="none" strike="noStrike" dirty="0">
                <a:effectLst/>
              </a:rPr>
              <a:t>(22 September 2023). </a:t>
            </a:r>
            <a:endParaRPr lang="en-US" sz="2200" dirty="0"/>
          </a:p>
          <a:p>
            <a:pPr marL="0" indent="0">
              <a:buNone/>
            </a:pPr>
            <a:r>
              <a:rPr lang="en-US" sz="2200" dirty="0"/>
              <a:t>[4] </a:t>
            </a:r>
            <a:r>
              <a:rPr lang="en-US" sz="2200" b="0" i="0" u="none" strike="noStrike" dirty="0">
                <a:effectLst/>
              </a:rPr>
              <a:t>Joelle </a:t>
            </a:r>
            <a:r>
              <a:rPr lang="en-US" sz="2200" b="0" i="0" u="none" strike="noStrike" dirty="0" err="1">
                <a:effectLst/>
              </a:rPr>
              <a:t>Renstorm</a:t>
            </a:r>
            <a:r>
              <a:rPr lang="en-US" sz="2200" b="0" i="0" u="none" strike="noStrike" dirty="0">
                <a:effectLst/>
              </a:rPr>
              <a:t>, “Secondhand screen time may be just as dangerous as secondhand smoking” (The Conversation, 25 January 2020) </a:t>
            </a:r>
            <a:r>
              <a:rPr lang="en-US" sz="2200" b="0" i="0" u="sng" strike="noStrike" dirty="0">
                <a:solidFill>
                  <a:srgbClr val="1155CC"/>
                </a:solidFill>
                <a:effectLst/>
                <a:hlinkClick r:id="rId6"/>
              </a:rPr>
              <a:t>https://www.fastcompany.com/90454545/copycatting-parents-screentime-may-be-just-as-dangerous-as-secondhand-smoke</a:t>
            </a:r>
            <a:r>
              <a:rPr lang="en-US" sz="2200" b="0" i="0" u="none" strike="noStrike" dirty="0">
                <a:solidFill>
                  <a:srgbClr val="000000"/>
                </a:solidFill>
                <a:effectLst/>
              </a:rPr>
              <a:t> </a:t>
            </a:r>
            <a:r>
              <a:rPr lang="en-US" sz="2200" b="0" i="0" u="none" strike="noStrike" dirty="0">
                <a:effectLst/>
              </a:rPr>
              <a:t>(22 September 2023). </a:t>
            </a:r>
          </a:p>
          <a:p>
            <a:pPr marL="0" indent="0">
              <a:buNone/>
            </a:pPr>
            <a:r>
              <a:rPr lang="en-US" sz="2200" dirty="0"/>
              <a:t>[5] </a:t>
            </a:r>
            <a:r>
              <a:rPr lang="en-US" sz="2200" b="0" i="0" u="none" strike="noStrike" dirty="0">
                <a:effectLst/>
              </a:rPr>
              <a:t>Gottlieb NH, Loukas A, Corrao M</a:t>
            </a:r>
            <a:r>
              <a:rPr lang="en-US" sz="2200" b="0" i="1" u="none" strike="noStrike" dirty="0">
                <a:effectLst/>
              </a:rPr>
              <a:t>, </a:t>
            </a:r>
            <a:r>
              <a:rPr lang="en-US" sz="2200" b="0" i="0" u="none" strike="noStrike" dirty="0">
                <a:effectLst/>
              </a:rPr>
              <a:t>“Minors’ tobacco possession law violations and intentions to smoke: implications for tobacco control” (University of Texas, 2004) </a:t>
            </a:r>
            <a:r>
              <a:rPr lang="en-US" sz="2200" b="0" i="0" u="sng" strike="noStrike" dirty="0">
                <a:solidFill>
                  <a:srgbClr val="1155CC"/>
                </a:solidFill>
                <a:effectLst/>
                <a:hlinkClick r:id="rId7"/>
              </a:rPr>
              <a:t>https://tobaccocontrol.bmj.com/content/13/3/237</a:t>
            </a:r>
            <a:r>
              <a:rPr lang="en-US" sz="2200" b="0" i="0" u="none" strike="noStrike" dirty="0">
                <a:solidFill>
                  <a:srgbClr val="333333"/>
                </a:solidFill>
                <a:effectLst/>
              </a:rPr>
              <a:t> </a:t>
            </a:r>
            <a:r>
              <a:rPr lang="en-US" sz="2200" b="0" i="0" u="none" strike="noStrike" dirty="0">
                <a:effectLst/>
              </a:rPr>
              <a:t>(22 September 2023). </a:t>
            </a:r>
          </a:p>
          <a:p>
            <a:pPr marL="0" indent="0">
              <a:buNone/>
            </a:pPr>
            <a:r>
              <a:rPr lang="en-US" sz="2200" dirty="0"/>
              <a:t>[6] </a:t>
            </a:r>
            <a:r>
              <a:rPr lang="en-US" sz="2200" b="0" i="0" u="none" strike="noStrike" dirty="0">
                <a:effectLst/>
              </a:rPr>
              <a:t>Campaign for Change,</a:t>
            </a:r>
            <a:r>
              <a:rPr lang="en-US" sz="2200" b="0" i="0" u="none" strike="noStrike" dirty="0">
                <a:solidFill>
                  <a:srgbClr val="444444"/>
                </a:solidFill>
                <a:effectLst/>
              </a:rPr>
              <a:t> </a:t>
            </a:r>
            <a:r>
              <a:rPr lang="en-US" sz="2200" b="0" i="0" u="sng" strike="noStrike" dirty="0">
                <a:solidFill>
                  <a:srgbClr val="1155CC"/>
                </a:solidFill>
                <a:effectLst/>
                <a:hlinkClick r:id="rId8"/>
              </a:rPr>
              <a:t>https://oakescc.org/crimready/</a:t>
            </a:r>
            <a:r>
              <a:rPr lang="en-US" sz="2200" b="0" i="0" u="none" strike="noStrike" dirty="0">
                <a:solidFill>
                  <a:srgbClr val="444444"/>
                </a:solidFill>
                <a:effectLst/>
              </a:rPr>
              <a:t> </a:t>
            </a:r>
            <a:r>
              <a:rPr lang="en-US" sz="2200" b="0" i="0" u="none" strike="noStrike" dirty="0">
                <a:effectLst/>
              </a:rPr>
              <a:t>(23 September 2023). </a:t>
            </a:r>
            <a:endParaRPr lang="en-US" sz="2200" dirty="0"/>
          </a:p>
          <a:p>
            <a:pPr marL="0" indent="0">
              <a:buNone/>
            </a:pPr>
            <a:r>
              <a:rPr lang="en-US" sz="2200" dirty="0"/>
              <a:t>[7 ]</a:t>
            </a:r>
            <a:r>
              <a:rPr lang="en-US" sz="2200" b="0" dirty="0">
                <a:effectLst/>
              </a:rPr>
              <a:t>  </a:t>
            </a:r>
            <a:r>
              <a:rPr lang="en-US" sz="2200" b="0" i="0" u="none" strike="noStrike" dirty="0">
                <a:effectLst/>
              </a:rPr>
              <a:t>Michelle Gore</a:t>
            </a:r>
            <a:r>
              <a:rPr lang="en-US" sz="2200" b="0" i="0" u="none" strike="noStrike" dirty="0">
                <a:solidFill>
                  <a:srgbClr val="444444"/>
                </a:solidFill>
                <a:effectLst/>
              </a:rPr>
              <a:t>, </a:t>
            </a:r>
            <a:r>
              <a:rPr lang="en-US" sz="2200" b="0" i="0" u="sng" strike="noStrike" dirty="0">
                <a:solidFill>
                  <a:srgbClr val="1155CC"/>
                </a:solidFill>
                <a:effectLst/>
                <a:hlinkClick r:id="rId9"/>
              </a:rPr>
              <a:t>https://michellegore.co.uk/self-initiated-project-technology-addiction</a:t>
            </a:r>
            <a:r>
              <a:rPr lang="en-US" sz="2200" b="0" i="0" u="none" strike="noStrike" dirty="0">
                <a:solidFill>
                  <a:srgbClr val="444444"/>
                </a:solidFill>
                <a:effectLst/>
              </a:rPr>
              <a:t> </a:t>
            </a:r>
            <a:r>
              <a:rPr lang="en-US" sz="2200" b="0" i="0" u="none" strike="noStrike" dirty="0">
                <a:effectLst/>
              </a:rPr>
              <a:t>(23 September 2023).</a:t>
            </a:r>
            <a:endParaRPr lang="en-US" sz="2200" dirty="0"/>
          </a:p>
          <a:p>
            <a:pPr marL="0" indent="0">
              <a:buNone/>
            </a:pPr>
            <a:r>
              <a:rPr lang="en-US" sz="2200" dirty="0"/>
              <a:t>[8] </a:t>
            </a:r>
            <a:r>
              <a:rPr lang="en-US" sz="2200" b="0" i="0" u="none" strike="noStrike" dirty="0">
                <a:effectLst/>
              </a:rPr>
              <a:t>Katherine McKnight, Kimberly O'Malley, Roxanne </a:t>
            </a:r>
            <a:r>
              <a:rPr lang="en-US" sz="2200" b="0" i="0" u="none" strike="noStrike" dirty="0" err="1">
                <a:effectLst/>
              </a:rPr>
              <a:t>Ruzic</a:t>
            </a:r>
            <a:r>
              <a:rPr lang="en-US" sz="2200" b="0" i="0" u="none" strike="noStrike" dirty="0">
                <a:effectLst/>
              </a:rPr>
              <a:t>, Maria Kelly Horsley, John J. </a:t>
            </a:r>
            <a:r>
              <a:rPr lang="en-US" sz="2200" b="0" i="0" u="none" strike="noStrike" dirty="0" err="1">
                <a:effectLst/>
              </a:rPr>
              <a:t>Franey</a:t>
            </a:r>
            <a:r>
              <a:rPr lang="en-US" sz="2200" b="0" i="0" u="none" strike="noStrike" dirty="0">
                <a:effectLst/>
              </a:rPr>
              <a:t>, Katherine Bassett “Teaching in a Digital Age: How Educators Use Technology to Improve Student Learning” (Journal of Research on Technology in Education, 2016) </a:t>
            </a:r>
            <a:r>
              <a:rPr lang="en-US" sz="2200" b="0" i="0" u="sng" strike="noStrike" dirty="0">
                <a:solidFill>
                  <a:srgbClr val="1155CC"/>
                </a:solidFill>
                <a:effectLst/>
                <a:hlinkClick r:id="rId10"/>
              </a:rPr>
              <a:t>https://www.tandfonline.com/doi/full/10.1080/15391523.2016.1175856</a:t>
            </a:r>
            <a:r>
              <a:rPr lang="en-US" sz="2200" b="0" i="0" u="none" strike="noStrike" dirty="0">
                <a:solidFill>
                  <a:srgbClr val="333333"/>
                </a:solidFill>
                <a:effectLst/>
              </a:rPr>
              <a:t> </a:t>
            </a:r>
            <a:r>
              <a:rPr lang="en-US" sz="2200" b="0" i="0" u="none" strike="noStrike" dirty="0">
                <a:effectLst/>
              </a:rPr>
              <a:t>(22 September 2023). </a:t>
            </a:r>
          </a:p>
          <a:p>
            <a:pPr marL="0" indent="0">
              <a:buNone/>
            </a:pPr>
            <a:r>
              <a:rPr lang="en-US" sz="2200" dirty="0"/>
              <a:t>[9] </a:t>
            </a:r>
            <a:r>
              <a:rPr lang="en-US" sz="2200" b="0" i="0" u="none" strike="noStrike" dirty="0">
                <a:effectLst/>
              </a:rPr>
              <a:t>Mohd Shakir </a:t>
            </a:r>
            <a:r>
              <a:rPr lang="en-US" sz="2200" b="0" i="0" u="none" strike="noStrike" dirty="0" err="1">
                <a:effectLst/>
              </a:rPr>
              <a:t>Azfar</a:t>
            </a:r>
            <a:r>
              <a:rPr lang="en-US" sz="2200" b="0" i="0" u="none" strike="noStrike" dirty="0">
                <a:effectLst/>
              </a:rPr>
              <a:t> Abdul Halim, “Integrating web 2.0 technology in ESL classroom: A review on the benefits and barriers” (</a:t>
            </a:r>
            <a:r>
              <a:rPr lang="en-US" sz="2200" b="0" i="0" u="none" strike="noStrike" dirty="0" err="1">
                <a:effectLst/>
              </a:rPr>
              <a:t>Redwhitepress</a:t>
            </a:r>
            <a:r>
              <a:rPr lang="en-US" sz="2200" b="0" i="0" u="none" strike="noStrike" dirty="0">
                <a:effectLst/>
              </a:rPr>
              <a:t>, 2019) </a:t>
            </a:r>
            <a:r>
              <a:rPr lang="en-US" sz="2200" b="0" i="0" u="sng" strike="noStrike" dirty="0">
                <a:solidFill>
                  <a:srgbClr val="1155CC"/>
                </a:solidFill>
                <a:effectLst/>
                <a:hlinkClick r:id="rId11"/>
              </a:rPr>
              <a:t>http://journal.redwhitepress.com/index.php/jcet/article/view/38</a:t>
            </a:r>
            <a:r>
              <a:rPr lang="en-US" sz="2200" b="0" i="0" u="none" strike="noStrike" dirty="0">
                <a:solidFill>
                  <a:srgbClr val="333333"/>
                </a:solidFill>
                <a:effectLst/>
              </a:rPr>
              <a:t> </a:t>
            </a:r>
            <a:r>
              <a:rPr lang="en-US" sz="2200" b="0" i="0" u="none" strike="noStrike" dirty="0">
                <a:effectLst/>
              </a:rPr>
              <a:t>(22 September 2023).</a:t>
            </a:r>
            <a:endParaRPr lang="en-US" sz="2200" dirty="0"/>
          </a:p>
          <a:p>
            <a:pPr marL="0" indent="0">
              <a:buNone/>
            </a:pPr>
            <a:r>
              <a:rPr lang="en-US" sz="2200" dirty="0"/>
              <a:t>[10] </a:t>
            </a:r>
            <a:r>
              <a:rPr lang="en-US" sz="2200" b="0" i="1" u="none" strike="noStrike" dirty="0">
                <a:effectLst/>
              </a:rPr>
              <a:t>John </a:t>
            </a:r>
            <a:r>
              <a:rPr lang="en-US" sz="2200" b="0" i="1" u="none" strike="noStrike" dirty="0" err="1">
                <a:effectLst/>
              </a:rPr>
              <a:t>Kuczala</a:t>
            </a:r>
            <a:r>
              <a:rPr lang="en-US" sz="2200" b="0" i="0" u="none" strike="noStrike" dirty="0">
                <a:effectLst/>
              </a:rPr>
              <a:t>, (</a:t>
            </a:r>
            <a:r>
              <a:rPr lang="en-US" sz="2200" b="0" i="0" u="none" strike="noStrike" dirty="0" err="1">
                <a:effectLst/>
              </a:rPr>
              <a:t>LifeTime</a:t>
            </a:r>
            <a:r>
              <a:rPr lang="en-US" sz="2200" b="0" i="0" u="none" strike="noStrike" dirty="0">
                <a:effectLst/>
              </a:rPr>
              <a:t>, 2018) </a:t>
            </a:r>
            <a:r>
              <a:rPr lang="en-US" sz="2200" b="0" i="0" u="sng" strike="noStrike" dirty="0">
                <a:solidFill>
                  <a:srgbClr val="1155CC"/>
                </a:solidFill>
                <a:effectLst/>
                <a:hlinkClick r:id="rId12"/>
              </a:rPr>
              <a:t>https://experiencelife.lifetime.life/wp-content/uploads/2021/02/Tech-Fix.jpg</a:t>
            </a:r>
            <a:r>
              <a:rPr lang="en-US" sz="2200" b="0" i="0" u="none" strike="noStrike" dirty="0">
                <a:solidFill>
                  <a:srgbClr val="444444"/>
                </a:solidFill>
                <a:effectLst/>
              </a:rPr>
              <a:t> </a:t>
            </a:r>
            <a:r>
              <a:rPr lang="en-US" sz="2200" b="0" i="0" u="none" strike="noStrike" dirty="0">
                <a:effectLst/>
              </a:rPr>
              <a:t>(23 September 2023).</a:t>
            </a:r>
            <a:endParaRPr lang="en-US" sz="2200" b="0" dirty="0">
              <a:effectLst/>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Nora Cleary</a:t>
            </a:r>
          </a:p>
        </p:txBody>
      </p:sp>
    </p:spTree>
    <p:extLst>
      <p:ext uri="{BB962C8B-B14F-4D97-AF65-F5344CB8AC3E}">
        <p14:creationId xmlns:p14="http://schemas.microsoft.com/office/powerpoint/2010/main" val="66329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Ai Crime detection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Ella Dunne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37814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ea typeface="Cambria"/>
              </a:rPr>
              <a:t>Conclusion – The risk of bias</a:t>
            </a:r>
          </a:p>
        </p:txBody>
      </p:sp>
      <p:sp>
        <p:nvSpPr>
          <p:cNvPr id="3" name="Content Placeholder 2"/>
          <p:cNvSpPr>
            <a:spLocks noGrp="1"/>
          </p:cNvSpPr>
          <p:nvPr>
            <p:ph sz="half" idx="1"/>
          </p:nvPr>
        </p:nvSpPr>
        <p:spPr>
          <a:xfrm>
            <a:off x="685800" y="1352551"/>
            <a:ext cx="2963518" cy="3518452"/>
          </a:xfrm>
        </p:spPr>
        <p:txBody>
          <a:bodyPr vert="horz" lIns="91436" tIns="45718" rIns="91436" bIns="45718" rtlCol="0" anchor="t">
            <a:normAutofit fontScale="92500" lnSpcReduction="20000"/>
          </a:bodyPr>
          <a:lstStyle/>
          <a:p>
            <a:pPr marL="205740" indent="-205740"/>
            <a:r>
              <a:rPr lang="en-US" sz="2000">
                <a:ea typeface="Cambria"/>
              </a:rPr>
              <a:t>Explicit and implicit bias in policing [1]</a:t>
            </a:r>
          </a:p>
          <a:p>
            <a:pPr marL="205740" indent="-205740"/>
            <a:r>
              <a:rPr lang="en-US" sz="2000">
                <a:ea typeface="Cambria"/>
              </a:rPr>
              <a:t>How we train, design, use, and hold accountable our learning models [2]</a:t>
            </a:r>
          </a:p>
          <a:p>
            <a:pPr marL="205740" indent="-205740"/>
            <a:r>
              <a:rPr lang="en-US" sz="2000">
                <a:ea typeface="Cambria"/>
              </a:rPr>
              <a:t>James Hendler: "</a:t>
            </a:r>
            <a:r>
              <a:rPr lang="en-US" sz="2000">
                <a:ea typeface="+mn-lt"/>
                <a:cs typeface="+mn-lt"/>
              </a:rPr>
              <a:t>AI can be used for social good. But it can also be used for other types of social impact in which one man's good is another man's evil. We must remain aware of that.”[3]</a:t>
            </a:r>
            <a:endParaRPr lang="en-US" sz="2000">
              <a:ea typeface="Cambria"/>
            </a:endParaRP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Ella Dunne</a:t>
            </a:r>
            <a:endParaRPr lang="en-US" sz="1400">
              <a:latin typeface="+mj-lt"/>
              <a:ea typeface="Cambria"/>
            </a:endParaRPr>
          </a:p>
        </p:txBody>
      </p:sp>
      <p:sp>
        <p:nvSpPr>
          <p:cNvPr id="14" name="TextBox 13">
            <a:extLst>
              <a:ext uri="{FF2B5EF4-FFF2-40B4-BE49-F238E27FC236}">
                <a16:creationId xmlns:a16="http://schemas.microsoft.com/office/drawing/2014/main" id="{6D31C382-9C46-3DEF-120F-280CB0A29025}"/>
              </a:ext>
            </a:extLst>
          </p:cNvPr>
          <p:cNvSpPr txBox="1"/>
          <p:nvPr/>
        </p:nvSpPr>
        <p:spPr>
          <a:xfrm>
            <a:off x="8171937" y="3454764"/>
            <a:ext cx="473206"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a:ea typeface="Cambria"/>
              </a:rPr>
              <a:t>[4]</a:t>
            </a:r>
          </a:p>
        </p:txBody>
      </p:sp>
      <p:pic>
        <p:nvPicPr>
          <p:cNvPr id="15" name="Picture 14" descr="A screenshot of a computer&#10;&#10;Description automatically generated">
            <a:extLst>
              <a:ext uri="{FF2B5EF4-FFF2-40B4-BE49-F238E27FC236}">
                <a16:creationId xmlns:a16="http://schemas.microsoft.com/office/drawing/2014/main" id="{7DD7FEC6-A864-D09D-9404-9A3B6A386EF9}"/>
              </a:ext>
            </a:extLst>
          </p:cNvPr>
          <p:cNvPicPr>
            <a:picLocks noChangeAspect="1"/>
          </p:cNvPicPr>
          <p:nvPr/>
        </p:nvPicPr>
        <p:blipFill>
          <a:blip r:embed="rId3"/>
          <a:stretch>
            <a:fillRect/>
          </a:stretch>
        </p:blipFill>
        <p:spPr>
          <a:xfrm>
            <a:off x="3648068" y="1641398"/>
            <a:ext cx="5272287" cy="2470613"/>
          </a:xfrm>
          <a:prstGeom prst="rect">
            <a:avLst/>
          </a:prstGeom>
        </p:spPr>
      </p:pic>
    </p:spTree>
    <p:extLst>
      <p:ext uri="{BB962C8B-B14F-4D97-AF65-F5344CB8AC3E}">
        <p14:creationId xmlns:p14="http://schemas.microsoft.com/office/powerpoint/2010/main" val="86550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ea typeface="Cambria"/>
              </a:rPr>
              <a:t>How BIAS influences algorithms</a:t>
            </a:r>
          </a:p>
        </p:txBody>
      </p:sp>
      <p:sp>
        <p:nvSpPr>
          <p:cNvPr id="3" name="Content Placeholder 2"/>
          <p:cNvSpPr>
            <a:spLocks noGrp="1"/>
          </p:cNvSpPr>
          <p:nvPr>
            <p:ph sz="half" idx="1"/>
          </p:nvPr>
        </p:nvSpPr>
        <p:spPr>
          <a:xfrm>
            <a:off x="685800" y="1195182"/>
            <a:ext cx="2872408" cy="3551581"/>
          </a:xfrm>
        </p:spPr>
        <p:txBody>
          <a:bodyPr vert="horz" lIns="91436" tIns="45718" rIns="91436" bIns="45718" rtlCol="0" anchor="t">
            <a:normAutofit fontScale="92500" lnSpcReduction="10000"/>
          </a:bodyPr>
          <a:lstStyle/>
          <a:p>
            <a:pPr marL="205740" indent="-205740">
              <a:buFont typeface="Arial" pitchFamily="18" charset="0"/>
              <a:buChar char="•"/>
            </a:pPr>
            <a:r>
              <a:rPr lang="en-US" sz="2000">
                <a:ea typeface="Cambria"/>
              </a:rPr>
              <a:t>ACM Study: 19 Recognized Biases in Machine Learning [5]</a:t>
            </a:r>
            <a:endParaRPr lang="en-US">
              <a:ea typeface="Cambria"/>
            </a:endParaRPr>
          </a:p>
          <a:p>
            <a:pPr marL="205740" indent="-205740">
              <a:buFont typeface="Arial" pitchFamily="18" charset="0"/>
            </a:pPr>
            <a:r>
              <a:rPr lang="en-US" sz="2000">
                <a:ea typeface="Cambria"/>
              </a:rPr>
              <a:t>Gender Shades:</a:t>
            </a:r>
          </a:p>
          <a:p>
            <a:pPr marL="411480" lvl="1" indent="-205740"/>
            <a:r>
              <a:rPr lang="en-US" sz="1800">
                <a:ea typeface="Cambria"/>
              </a:rPr>
              <a:t>IBM: 34.4% error difference</a:t>
            </a:r>
          </a:p>
          <a:p>
            <a:pPr marL="411480" lvl="1" indent="-205740"/>
            <a:r>
              <a:rPr lang="en-US" sz="1800">
                <a:ea typeface="Cambria"/>
              </a:rPr>
              <a:t>Microsoft: 93.6% of errors were darker-skinned</a:t>
            </a:r>
          </a:p>
          <a:p>
            <a:pPr marL="411480" lvl="1" indent="-205740"/>
            <a:r>
              <a:rPr lang="en-US" sz="1800">
                <a:ea typeface="Cambria"/>
              </a:rPr>
              <a:t>Face++ 95.3% of errors were female</a:t>
            </a:r>
          </a:p>
          <a:p>
            <a:pPr marL="205740" indent="-205740"/>
            <a:r>
              <a:rPr lang="en-US" sz="2000">
                <a:ea typeface="Cambria"/>
              </a:rPr>
              <a:t>Correlations are not always causations [7]</a:t>
            </a:r>
          </a:p>
          <a:p>
            <a:pPr marL="411480" lvl="1" indent="-205740"/>
            <a:endParaRPr lang="en-US">
              <a:ea typeface="Cambria"/>
            </a:endParaRP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Ella Dunne</a:t>
            </a:r>
            <a:endParaRPr lang="en-US" sz="1400">
              <a:latin typeface="+mj-lt"/>
              <a:ea typeface="Cambria"/>
            </a:endParaRPr>
          </a:p>
        </p:txBody>
      </p:sp>
      <p:pic>
        <p:nvPicPr>
          <p:cNvPr id="10" name="Content Placeholder 9">
            <a:extLst>
              <a:ext uri="{FF2B5EF4-FFF2-40B4-BE49-F238E27FC236}">
                <a16:creationId xmlns:a16="http://schemas.microsoft.com/office/drawing/2014/main" id="{E665DEA6-917C-706B-7D15-68C3918DCD24}"/>
              </a:ext>
            </a:extLst>
          </p:cNvPr>
          <p:cNvPicPr>
            <a:picLocks noGrp="1" noChangeAspect="1"/>
          </p:cNvPicPr>
          <p:nvPr>
            <p:ph sz="half" idx="2"/>
          </p:nvPr>
        </p:nvPicPr>
        <p:blipFill>
          <a:blip r:embed="rId3"/>
          <a:stretch>
            <a:fillRect/>
          </a:stretch>
        </p:blipFill>
        <p:spPr>
          <a:xfrm>
            <a:off x="3493295" y="1547512"/>
            <a:ext cx="5318271" cy="2704728"/>
          </a:xfrm>
        </p:spPr>
      </p:pic>
      <p:sp>
        <p:nvSpPr>
          <p:cNvPr id="9" name="TextBox 8">
            <a:extLst>
              <a:ext uri="{FF2B5EF4-FFF2-40B4-BE49-F238E27FC236}">
                <a16:creationId xmlns:a16="http://schemas.microsoft.com/office/drawing/2014/main" id="{6C0FCD09-DFD6-18AF-919F-E96ECEE4BC44}"/>
              </a:ext>
            </a:extLst>
          </p:cNvPr>
          <p:cNvSpPr txBox="1"/>
          <p:nvPr/>
        </p:nvSpPr>
        <p:spPr>
          <a:xfrm>
            <a:off x="8377020" y="4287482"/>
            <a:ext cx="473206"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a:ea typeface="Cambria"/>
              </a:rPr>
              <a:t>[8]</a:t>
            </a:r>
          </a:p>
        </p:txBody>
      </p:sp>
    </p:spTree>
    <p:extLst>
      <p:ext uri="{BB962C8B-B14F-4D97-AF65-F5344CB8AC3E}">
        <p14:creationId xmlns:p14="http://schemas.microsoft.com/office/powerpoint/2010/main" val="199554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ea typeface="Cambria"/>
              </a:rPr>
              <a:t>CASE Study: COMPAS – Crime prevention</a:t>
            </a:r>
          </a:p>
        </p:txBody>
      </p:sp>
      <p:sp>
        <p:nvSpPr>
          <p:cNvPr id="3" name="Content Placeholder 2"/>
          <p:cNvSpPr>
            <a:spLocks noGrp="1"/>
          </p:cNvSpPr>
          <p:nvPr>
            <p:ph sz="half" idx="1"/>
          </p:nvPr>
        </p:nvSpPr>
        <p:spPr>
          <a:xfrm>
            <a:off x="511866" y="4284594"/>
            <a:ext cx="8107017" cy="611257"/>
          </a:xfrm>
        </p:spPr>
        <p:txBody>
          <a:bodyPr vert="horz" lIns="91436" tIns="45718" rIns="91436" bIns="45718" rtlCol="0" anchor="t">
            <a:normAutofit lnSpcReduction="10000"/>
          </a:bodyPr>
          <a:lstStyle/>
          <a:p>
            <a:pPr marL="205740" indent="-205740">
              <a:buFont typeface="Arial,Sans-Serif" pitchFamily="34" charset="0"/>
            </a:pPr>
            <a:r>
              <a:rPr lang="en-US" sz="2000">
                <a:ea typeface="+mn-lt"/>
                <a:cs typeface="+mn-lt"/>
              </a:rPr>
              <a:t>"black defendants recidivate at a rate of 51% as compared with 39% for white defendants" [10]</a:t>
            </a:r>
            <a:endParaRPr lang="en-US"/>
          </a:p>
          <a:p>
            <a:pPr marL="205740" indent="-205740"/>
            <a:endParaRPr lang="en-US">
              <a:ea typeface="Cambria"/>
            </a:endParaRPr>
          </a:p>
          <a:p>
            <a:pPr marL="205740" indent="-205740">
              <a:buFont typeface="Arial,Sans-Serif" pitchFamily="34" charset="0"/>
            </a:pPr>
            <a:endParaRPr lang="en-US" sz="1600"/>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Ella Dunne</a:t>
            </a:r>
            <a:endParaRPr lang="en-US" sz="1400">
              <a:latin typeface="+mj-lt"/>
              <a:ea typeface="Cambria"/>
            </a:endParaRPr>
          </a:p>
        </p:txBody>
      </p:sp>
      <p:sp>
        <p:nvSpPr>
          <p:cNvPr id="31" name="TextBox 30">
            <a:extLst>
              <a:ext uri="{FF2B5EF4-FFF2-40B4-BE49-F238E27FC236}">
                <a16:creationId xmlns:a16="http://schemas.microsoft.com/office/drawing/2014/main" id="{C9B98C8F-C91C-8D8E-256E-E8BD6FAD3B0E}"/>
              </a:ext>
            </a:extLst>
          </p:cNvPr>
          <p:cNvSpPr txBox="1"/>
          <p:nvPr/>
        </p:nvSpPr>
        <p:spPr>
          <a:xfrm>
            <a:off x="3540476" y="3438165"/>
            <a:ext cx="473206"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a:ea typeface="Cambria"/>
              </a:rPr>
              <a:t>[9]</a:t>
            </a:r>
          </a:p>
        </p:txBody>
      </p:sp>
      <p:sp>
        <p:nvSpPr>
          <p:cNvPr id="32" name="TextBox 31">
            <a:extLst>
              <a:ext uri="{FF2B5EF4-FFF2-40B4-BE49-F238E27FC236}">
                <a16:creationId xmlns:a16="http://schemas.microsoft.com/office/drawing/2014/main" id="{13D0E2A4-77DD-6A4B-B4AF-24D18481BF4A}"/>
              </a:ext>
            </a:extLst>
          </p:cNvPr>
          <p:cNvSpPr txBox="1"/>
          <p:nvPr/>
        </p:nvSpPr>
        <p:spPr>
          <a:xfrm>
            <a:off x="8455854" y="3507420"/>
            <a:ext cx="556563" cy="3139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600" dirty="0">
                <a:ea typeface="Cambria"/>
              </a:rPr>
              <a:t>[10]</a:t>
            </a:r>
          </a:p>
        </p:txBody>
      </p:sp>
      <p:pic>
        <p:nvPicPr>
          <p:cNvPr id="4" name="Picture 3" descr="A graph with black and white text&#10;&#10;Description automatically generated">
            <a:extLst>
              <a:ext uri="{FF2B5EF4-FFF2-40B4-BE49-F238E27FC236}">
                <a16:creationId xmlns:a16="http://schemas.microsoft.com/office/drawing/2014/main" id="{9EC1B94A-1CB9-1927-C223-98BB5F7908F4}"/>
              </a:ext>
            </a:extLst>
          </p:cNvPr>
          <p:cNvPicPr>
            <a:picLocks noChangeAspect="1"/>
          </p:cNvPicPr>
          <p:nvPr/>
        </p:nvPicPr>
        <p:blipFill>
          <a:blip r:embed="rId3"/>
          <a:stretch>
            <a:fillRect/>
          </a:stretch>
        </p:blipFill>
        <p:spPr>
          <a:xfrm>
            <a:off x="3647960" y="999067"/>
            <a:ext cx="2564176" cy="2470584"/>
          </a:xfrm>
          <a:prstGeom prst="rect">
            <a:avLst/>
          </a:prstGeom>
        </p:spPr>
      </p:pic>
      <p:pic>
        <p:nvPicPr>
          <p:cNvPr id="8" name="Picture 7" descr="A graph with black and white lines&#10;&#10;Description automatically generated">
            <a:extLst>
              <a:ext uri="{FF2B5EF4-FFF2-40B4-BE49-F238E27FC236}">
                <a16:creationId xmlns:a16="http://schemas.microsoft.com/office/drawing/2014/main" id="{98ED705C-F561-524A-75C7-49AFCE65585F}"/>
              </a:ext>
            </a:extLst>
          </p:cNvPr>
          <p:cNvPicPr>
            <a:picLocks noChangeAspect="1"/>
          </p:cNvPicPr>
          <p:nvPr/>
        </p:nvPicPr>
        <p:blipFill>
          <a:blip r:embed="rId4"/>
          <a:stretch>
            <a:fillRect/>
          </a:stretch>
        </p:blipFill>
        <p:spPr>
          <a:xfrm>
            <a:off x="6264466" y="999067"/>
            <a:ext cx="2564176" cy="2470584"/>
          </a:xfrm>
          <a:prstGeom prst="rect">
            <a:avLst/>
          </a:prstGeom>
        </p:spPr>
      </p:pic>
      <p:pic>
        <p:nvPicPr>
          <p:cNvPr id="9" name="Picture 8" descr="A graph of a bar graph&#10;&#10;Description automatically generated">
            <a:extLst>
              <a:ext uri="{FF2B5EF4-FFF2-40B4-BE49-F238E27FC236}">
                <a16:creationId xmlns:a16="http://schemas.microsoft.com/office/drawing/2014/main" id="{DD0E4374-C6E8-821E-A44D-F332FDD77880}"/>
              </a:ext>
            </a:extLst>
          </p:cNvPr>
          <p:cNvPicPr>
            <a:picLocks noChangeAspect="1"/>
          </p:cNvPicPr>
          <p:nvPr/>
        </p:nvPicPr>
        <p:blipFill>
          <a:blip r:embed="rId5"/>
          <a:stretch>
            <a:fillRect/>
          </a:stretch>
        </p:blipFill>
        <p:spPr>
          <a:xfrm>
            <a:off x="329129" y="1002068"/>
            <a:ext cx="3266501" cy="2788203"/>
          </a:xfrm>
          <a:prstGeom prst="rect">
            <a:avLst/>
          </a:prstGeom>
        </p:spPr>
      </p:pic>
    </p:spTree>
    <p:extLst>
      <p:ext uri="{BB962C8B-B14F-4D97-AF65-F5344CB8AC3E}">
        <p14:creationId xmlns:p14="http://schemas.microsoft.com/office/powerpoint/2010/main" val="339272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ea typeface="Cambria"/>
              </a:rPr>
              <a:t>Accountability IN ai crime detection</a:t>
            </a:r>
          </a:p>
        </p:txBody>
      </p:sp>
      <p:sp>
        <p:nvSpPr>
          <p:cNvPr id="3" name="Content Placeholder 2"/>
          <p:cNvSpPr>
            <a:spLocks noGrp="1"/>
          </p:cNvSpPr>
          <p:nvPr>
            <p:ph sz="half" idx="1"/>
          </p:nvPr>
        </p:nvSpPr>
        <p:spPr>
          <a:xfrm>
            <a:off x="685800" y="1269725"/>
            <a:ext cx="3369365" cy="3402495"/>
          </a:xfrm>
        </p:spPr>
        <p:txBody>
          <a:bodyPr vert="horz" lIns="91436" tIns="45718" rIns="91436" bIns="45718" rtlCol="0" anchor="t">
            <a:normAutofit fontScale="92500" lnSpcReduction="20000"/>
          </a:bodyPr>
          <a:lstStyle/>
          <a:p>
            <a:pPr marL="205740" indent="-205740"/>
            <a:r>
              <a:rPr lang="en-US" sz="2000">
                <a:ea typeface="Cambria"/>
              </a:rPr>
              <a:t>The implications of "race neutral" [11] [16]</a:t>
            </a:r>
          </a:p>
          <a:p>
            <a:pPr marL="411480" lvl="1" indent="-205740"/>
            <a:r>
              <a:rPr lang="en-US" sz="1700">
                <a:ea typeface="Cambria"/>
              </a:rPr>
              <a:t>2016 Survey: "not a proxy for race"</a:t>
            </a:r>
          </a:p>
          <a:p>
            <a:pPr marL="411480" lvl="1" indent="-205740"/>
            <a:r>
              <a:rPr lang="en-US" sz="1700">
                <a:ea typeface="Cambria"/>
              </a:rPr>
              <a:t>2013: Systemic bias rather than algorithms</a:t>
            </a:r>
          </a:p>
          <a:p>
            <a:pPr marL="205740" indent="-205740"/>
            <a:r>
              <a:rPr lang="en-US" sz="2000">
                <a:ea typeface="Cambria"/>
              </a:rPr>
              <a:t>Correcting and understanding the data [12]</a:t>
            </a:r>
          </a:p>
          <a:p>
            <a:pPr marL="411480" lvl="1" indent="-205740"/>
            <a:r>
              <a:rPr lang="en-US" sz="1800">
                <a:ea typeface="Cambria"/>
              </a:rPr>
              <a:t>“</a:t>
            </a:r>
            <a:r>
              <a:rPr lang="en-US" sz="1800">
                <a:ea typeface="+mn-lt"/>
                <a:cs typeface="+mn-lt"/>
              </a:rPr>
              <a:t>It’s not the algorithm that’s to blame, it’s the data"[13] </a:t>
            </a:r>
            <a:endParaRPr lang="en-US" sz="1600">
              <a:ea typeface="Cambria"/>
            </a:endParaRPr>
          </a:p>
          <a:p>
            <a:pPr marL="205740" indent="-205740"/>
            <a:r>
              <a:rPr lang="en-US" sz="1900">
                <a:ea typeface="Cambria"/>
              </a:rPr>
              <a:t>"</a:t>
            </a:r>
            <a:r>
              <a:rPr lang="en-US" sz="1900">
                <a:ea typeface="+mn-lt"/>
                <a:cs typeface="+mn-lt"/>
              </a:rPr>
              <a:t>recognize that the application of these tools and their subsequent decisions affect peoples’ lives</a:t>
            </a:r>
            <a:r>
              <a:rPr lang="en-US" sz="1900">
                <a:ea typeface="Cambria"/>
              </a:rPr>
              <a:t>" [5</a:t>
            </a:r>
            <a:r>
              <a:rPr lang="en-US" sz="2100">
                <a:ea typeface="Cambria"/>
              </a:rPr>
              <a:t>] [14]</a:t>
            </a:r>
            <a:endParaRPr lang="en-US" sz="2000">
              <a:ea typeface="Cambria"/>
            </a:endParaRP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Ella Dunne</a:t>
            </a:r>
            <a:endParaRPr lang="en-US" sz="1400">
              <a:latin typeface="+mj-lt"/>
              <a:ea typeface="Cambria"/>
            </a:endParaRPr>
          </a:p>
        </p:txBody>
      </p:sp>
      <p:pic>
        <p:nvPicPr>
          <p:cNvPr id="8" name="Picture 7" descr="A graph with text and numbers&#10;&#10;Description automatically generated">
            <a:extLst>
              <a:ext uri="{FF2B5EF4-FFF2-40B4-BE49-F238E27FC236}">
                <a16:creationId xmlns:a16="http://schemas.microsoft.com/office/drawing/2014/main" id="{ED75FE0C-26C8-E3D3-23EE-46BF814C9241}"/>
              </a:ext>
            </a:extLst>
          </p:cNvPr>
          <p:cNvPicPr>
            <a:picLocks noChangeAspect="1"/>
          </p:cNvPicPr>
          <p:nvPr/>
        </p:nvPicPr>
        <p:blipFill>
          <a:blip r:embed="rId3"/>
          <a:stretch>
            <a:fillRect/>
          </a:stretch>
        </p:blipFill>
        <p:spPr>
          <a:xfrm>
            <a:off x="4006783" y="1274574"/>
            <a:ext cx="4949342" cy="2798760"/>
          </a:xfrm>
          <a:prstGeom prst="rect">
            <a:avLst/>
          </a:prstGeom>
        </p:spPr>
      </p:pic>
      <p:sp>
        <p:nvSpPr>
          <p:cNvPr id="4" name="TextBox 1">
            <a:extLst>
              <a:ext uri="{FF2B5EF4-FFF2-40B4-BE49-F238E27FC236}">
                <a16:creationId xmlns:a16="http://schemas.microsoft.com/office/drawing/2014/main" id="{E5734598-52D8-371B-59BF-ED1950B65922}"/>
              </a:ext>
            </a:extLst>
          </p:cNvPr>
          <p:cNvSpPr txBox="1"/>
          <p:nvPr/>
        </p:nvSpPr>
        <p:spPr>
          <a:xfrm>
            <a:off x="8429480" y="4157379"/>
            <a:ext cx="601447" cy="341632"/>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90000"/>
              </a:lnSpc>
            </a:pPr>
            <a:r>
              <a:rPr lang="en-US">
                <a:ea typeface="Cambria"/>
              </a:rPr>
              <a:t>[15]</a:t>
            </a:r>
          </a:p>
        </p:txBody>
      </p:sp>
    </p:spTree>
    <p:extLst>
      <p:ext uri="{BB962C8B-B14F-4D97-AF65-F5344CB8AC3E}">
        <p14:creationId xmlns:p14="http://schemas.microsoft.com/office/powerpoint/2010/main" val="353745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83877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685800" y="1352551"/>
            <a:ext cx="7772400" cy="3328219"/>
          </a:xfrm>
        </p:spPr>
        <p:txBody>
          <a:bodyPr vert="horz" lIns="91440" tIns="45718" rIns="91436" bIns="45718" rtlCol="0" anchor="t">
            <a:normAutofit fontScale="47500" lnSpcReduction="20000"/>
          </a:bodyPr>
          <a:lstStyle/>
          <a:p>
            <a:pPr marL="0" indent="0">
              <a:buNone/>
            </a:pPr>
            <a:r>
              <a:rPr lang="en-US"/>
              <a:t>[1] "</a:t>
            </a:r>
            <a:r>
              <a:rPr lang="en-US">
                <a:ea typeface="+mn-lt"/>
                <a:cs typeface="+mn-lt"/>
              </a:rPr>
              <a:t>Understanding Bias: A Resource Guide</a:t>
            </a:r>
            <a:r>
              <a:rPr lang="en-US"/>
              <a:t>" (U.S. Department of Justice Community Relations Service) </a:t>
            </a:r>
            <a:r>
              <a:rPr lang="en-US">
                <a:ea typeface="+mn-lt"/>
                <a:cs typeface="+mn-lt"/>
                <a:hlinkClick r:id="rId2"/>
              </a:rPr>
              <a:t>https://www.justice.gov/file/1437326/download</a:t>
            </a:r>
            <a:r>
              <a:rPr lang="en-US">
                <a:ea typeface="+mn-lt"/>
                <a:cs typeface="+mn-lt"/>
              </a:rPr>
              <a:t>  Accessed September 22, 2023</a:t>
            </a:r>
            <a:endParaRPr lang="en-US">
              <a:solidFill>
                <a:srgbClr val="FFFFFF"/>
              </a:solidFill>
              <a:latin typeface="Cambria"/>
              <a:ea typeface="Cambria"/>
              <a:cs typeface="Calibri"/>
            </a:endParaRPr>
          </a:p>
          <a:p>
            <a:pPr marL="0" indent="0">
              <a:buNone/>
            </a:pPr>
            <a:r>
              <a:rPr lang="en-US"/>
              <a:t>[2] "</a:t>
            </a:r>
            <a:r>
              <a:rPr lang="en-US">
                <a:ea typeface="+mn-lt"/>
                <a:cs typeface="+mn-lt"/>
              </a:rPr>
              <a:t>Why can't we ignore ethics in the making of AI?</a:t>
            </a:r>
            <a:r>
              <a:rPr lang="en-US"/>
              <a:t>" (</a:t>
            </a:r>
            <a:r>
              <a:rPr lang="en-US">
                <a:solidFill>
                  <a:srgbClr val="FFFFFF"/>
                </a:solidFill>
                <a:latin typeface="Cambria"/>
                <a:ea typeface="Cambria"/>
                <a:cs typeface="Calibri"/>
              </a:rPr>
              <a:t>LinkedIn, April 24, 2023) </a:t>
            </a:r>
            <a:r>
              <a:rPr lang="en-US">
                <a:solidFill>
                  <a:srgbClr val="FFFFFF"/>
                </a:solidFill>
                <a:ea typeface="+mn-lt"/>
                <a:cs typeface="+mn-lt"/>
                <a:hlinkClick r:id="rId3"/>
              </a:rPr>
              <a:t>https://www.linkedin.com/pulse/why-cant-we-ignore-ethics-making-ai-dubdub-ai</a:t>
            </a:r>
            <a:r>
              <a:rPr lang="en-US">
                <a:solidFill>
                  <a:srgbClr val="FFFFFF"/>
                </a:solidFill>
                <a:ea typeface="+mn-lt"/>
                <a:cs typeface="+mn-lt"/>
              </a:rPr>
              <a:t>  Accessed September 22, 2023</a:t>
            </a:r>
            <a:endParaRPr lang="en-US" sz="1200">
              <a:solidFill>
                <a:srgbClr val="DDA859"/>
              </a:solidFill>
              <a:latin typeface="Calibri"/>
              <a:ea typeface="Cambria"/>
              <a:cs typeface="Calibri"/>
            </a:endParaRPr>
          </a:p>
          <a:p>
            <a:pPr marL="0" indent="0">
              <a:buNone/>
            </a:pPr>
            <a:r>
              <a:rPr lang="en-US"/>
              <a:t>[3] </a:t>
            </a:r>
            <a:r>
              <a:rPr lang="en-US">
                <a:solidFill>
                  <a:srgbClr val="FFFFFF"/>
                </a:solidFill>
                <a:latin typeface="Cambria"/>
                <a:ea typeface="Cambria"/>
                <a:cs typeface="Calibri"/>
              </a:rPr>
              <a:t>"</a:t>
            </a:r>
            <a:r>
              <a:rPr lang="en-US">
                <a:solidFill>
                  <a:srgbClr val="FFFFFF"/>
                </a:solidFill>
                <a:ea typeface="+mn-lt"/>
                <a:cs typeface="+mn-lt"/>
              </a:rPr>
              <a:t>Why avoiding bias is critical to AI success</a:t>
            </a:r>
            <a:r>
              <a:rPr lang="en-US">
                <a:solidFill>
                  <a:srgbClr val="FFFFFF"/>
                </a:solidFill>
                <a:latin typeface="Cambria"/>
                <a:ea typeface="Cambria"/>
                <a:cs typeface="Calibri"/>
              </a:rPr>
              <a:t>"(IBM)</a:t>
            </a:r>
            <a:r>
              <a:rPr lang="en-US">
                <a:solidFill>
                  <a:srgbClr val="FFFFFF"/>
                </a:solidFill>
                <a:ea typeface="+mn-lt"/>
                <a:cs typeface="Calibri"/>
              </a:rPr>
              <a:t> </a:t>
            </a:r>
            <a:r>
              <a:rPr lang="en-US">
                <a:solidFill>
                  <a:srgbClr val="FFFFFF"/>
                </a:solidFill>
                <a:ea typeface="+mn-lt"/>
                <a:cs typeface="+mn-lt"/>
                <a:hlinkClick r:id="rId4"/>
              </a:rPr>
              <a:t>https://www.ibm.com/resources/guides/predict/trustworthy-ai/avoid-bias/</a:t>
            </a:r>
            <a:r>
              <a:rPr lang="en-US">
                <a:solidFill>
                  <a:srgbClr val="FFFFFF"/>
                </a:solidFill>
                <a:ea typeface="+mn-lt"/>
                <a:cs typeface="+mn-lt"/>
              </a:rPr>
              <a:t>  Accessed September 22, 2023</a:t>
            </a:r>
            <a:endParaRPr lang="en-US" sz="1200">
              <a:solidFill>
                <a:srgbClr val="DDA859"/>
              </a:solidFill>
              <a:ea typeface="+mn-lt"/>
              <a:cs typeface="+mn-lt"/>
            </a:endParaRPr>
          </a:p>
          <a:p>
            <a:pPr marL="0" indent="0">
              <a:buNone/>
            </a:pPr>
            <a:r>
              <a:rPr lang="en-US"/>
              <a:t>[4] </a:t>
            </a:r>
            <a:r>
              <a:rPr lang="en-US">
                <a:ea typeface="+mn-lt"/>
                <a:cs typeface="+mn-lt"/>
                <a:hlinkClick r:id="rId5"/>
              </a:rPr>
              <a:t>https://www.iflexion.com/files/content/research/2_how_do_you_program_bias_into_a_machine_without_even_thinking_about_it.png </a:t>
            </a:r>
            <a:r>
              <a:rPr lang="en-US">
                <a:ea typeface="+mn-lt"/>
                <a:cs typeface="+mn-lt"/>
              </a:rPr>
              <a:t>   Accessed September 23, 2023</a:t>
            </a:r>
            <a:endParaRPr lang="en-US">
              <a:ea typeface="Cambria"/>
            </a:endParaRPr>
          </a:p>
          <a:p>
            <a:pPr marL="0" indent="0">
              <a:buNone/>
            </a:pPr>
            <a:r>
              <a:rPr lang="en-US"/>
              <a:t>[5] </a:t>
            </a:r>
            <a:r>
              <a:rPr lang="en-US">
                <a:ea typeface="+mn-lt"/>
                <a:cs typeface="+mn-lt"/>
              </a:rPr>
              <a:t>Mehrabi, Ninareh and Morstatter, Fred and Saxena, Nripsuta and Lerman, Kristina and Galstyan, Aram. "A Survey on Bias and Fairness in Machine Learning" (Association for Computing Machinery, July 2021)</a:t>
            </a:r>
            <a:r>
              <a:rPr lang="en-US">
                <a:solidFill>
                  <a:srgbClr val="FFFFFF"/>
                </a:solidFill>
                <a:latin typeface="Cambria"/>
                <a:ea typeface="Cambria"/>
                <a:cs typeface="Calibri"/>
              </a:rPr>
              <a:t> </a:t>
            </a:r>
            <a:r>
              <a:rPr lang="en-US">
                <a:solidFill>
                  <a:srgbClr val="FFFFFF"/>
                </a:solidFill>
                <a:ea typeface="+mn-lt"/>
                <a:cs typeface="+mn-lt"/>
                <a:hlinkClick r:id="rId6"/>
              </a:rPr>
              <a:t>https://dl.acm.org/doi/pdf/10.1145/3457607</a:t>
            </a:r>
            <a:r>
              <a:rPr lang="en-US">
                <a:solidFill>
                  <a:srgbClr val="FFFFFF"/>
                </a:solidFill>
                <a:ea typeface="+mn-lt"/>
                <a:cs typeface="+mn-lt"/>
              </a:rPr>
              <a:t>  Accessed September 22, 2023 </a:t>
            </a:r>
            <a:endParaRPr lang="en-US" sz="1200">
              <a:solidFill>
                <a:srgbClr val="DDA859"/>
              </a:solidFill>
              <a:ea typeface="+mn-lt"/>
              <a:cs typeface="+mn-lt"/>
            </a:endParaRPr>
          </a:p>
          <a:p>
            <a:pPr marL="0" indent="0">
              <a:buNone/>
            </a:pPr>
            <a:r>
              <a:rPr lang="en-US">
                <a:solidFill>
                  <a:srgbClr val="FFFFFF"/>
                </a:solidFill>
                <a:latin typeface="Cambria"/>
                <a:ea typeface="Cambria"/>
                <a:cs typeface="Calibri"/>
              </a:rPr>
              <a:t>[6] "Gender Shades" (MIT Media Lab and Civic Media, 2018) </a:t>
            </a:r>
            <a:r>
              <a:rPr lang="en-US">
                <a:solidFill>
                  <a:srgbClr val="FFFFFF"/>
                </a:solidFill>
                <a:ea typeface="+mn-lt"/>
                <a:cs typeface="+mn-lt"/>
                <a:hlinkClick r:id="rId7"/>
              </a:rPr>
              <a:t>http://gendershades.org/overview.html </a:t>
            </a:r>
            <a:r>
              <a:rPr lang="en-US">
                <a:solidFill>
                  <a:srgbClr val="FFFFFF"/>
                </a:solidFill>
                <a:ea typeface="+mn-lt"/>
                <a:cs typeface="+mn-lt"/>
              </a:rPr>
              <a:t>Accessed September 22, 2023</a:t>
            </a:r>
            <a:endParaRPr lang="en-US" sz="1300">
              <a:solidFill>
                <a:srgbClr val="DDA859"/>
              </a:solidFill>
              <a:latin typeface="Calibri"/>
              <a:ea typeface="Cambria"/>
              <a:cs typeface="Calibri"/>
            </a:endParaRPr>
          </a:p>
          <a:p>
            <a:pPr marL="0" indent="0">
              <a:buNone/>
            </a:pPr>
            <a:r>
              <a:rPr lang="en-US">
                <a:ea typeface="Cambria"/>
                <a:cs typeface="Calibri"/>
              </a:rPr>
              <a:t>[7]</a:t>
            </a:r>
            <a:r>
              <a:rPr lang="en-US">
                <a:solidFill>
                  <a:srgbClr val="FFFFFF"/>
                </a:solidFill>
                <a:latin typeface="Cambria"/>
                <a:ea typeface="Cambria"/>
                <a:cs typeface="Calibri"/>
              </a:rPr>
              <a:t> Hao, Karen. "</a:t>
            </a:r>
            <a:r>
              <a:rPr lang="en-US">
                <a:solidFill>
                  <a:srgbClr val="FFFFFF"/>
                </a:solidFill>
                <a:ea typeface="+mn-lt"/>
                <a:cs typeface="+mn-lt"/>
              </a:rPr>
              <a:t>AI is sending people to jail—and getting it wrong</a:t>
            </a:r>
            <a:r>
              <a:rPr lang="en-US">
                <a:solidFill>
                  <a:srgbClr val="FFFFFF"/>
                </a:solidFill>
                <a:latin typeface="Cambria"/>
                <a:ea typeface="Cambria"/>
                <a:cs typeface="Calibri"/>
              </a:rPr>
              <a:t>" (MIT Technology Review, January 21, 2019) </a:t>
            </a:r>
            <a:r>
              <a:rPr lang="en-US">
                <a:solidFill>
                  <a:srgbClr val="FFFFFF"/>
                </a:solidFill>
                <a:ea typeface="+mn-lt"/>
                <a:cs typeface="+mn-lt"/>
                <a:hlinkClick r:id="rId8"/>
              </a:rPr>
              <a:t>https://www.technologyreview.com/2019/01/21/137783/algorithms-criminal-justice-ai/</a:t>
            </a:r>
            <a:r>
              <a:rPr lang="en-US">
                <a:solidFill>
                  <a:srgbClr val="FFFFFF"/>
                </a:solidFill>
                <a:ea typeface="+mn-lt"/>
                <a:cs typeface="+mn-lt"/>
              </a:rPr>
              <a:t>  Accessed September 22, 2023</a:t>
            </a:r>
            <a:endParaRPr lang="en-US" sz="1300">
              <a:solidFill>
                <a:srgbClr val="DDA859"/>
              </a:solidFill>
              <a:latin typeface="Calibri"/>
              <a:ea typeface="Cambria"/>
              <a:cs typeface="Calibri"/>
            </a:endParaRPr>
          </a:p>
          <a:p>
            <a:pPr marL="0" indent="0">
              <a:buNone/>
            </a:pPr>
            <a:r>
              <a:rPr lang="en-US">
                <a:ea typeface="Cambria"/>
                <a:cs typeface="Calibri"/>
              </a:rPr>
              <a:t>[8]</a:t>
            </a:r>
            <a:r>
              <a:rPr lang="en-US">
                <a:solidFill>
                  <a:srgbClr val="FFFFFF"/>
                </a:solidFill>
                <a:latin typeface="Cambria"/>
                <a:ea typeface="Cambria"/>
                <a:cs typeface="Calibri"/>
              </a:rPr>
              <a:t> </a:t>
            </a:r>
            <a:r>
              <a:rPr lang="en-US" err="1">
                <a:solidFill>
                  <a:srgbClr val="FFFFFF"/>
                </a:solidFill>
                <a:latin typeface="Cambria"/>
                <a:ea typeface="Cambria"/>
                <a:cs typeface="Calibri"/>
              </a:rPr>
              <a:t>Omowole</a:t>
            </a:r>
            <a:r>
              <a:rPr lang="en-US">
                <a:solidFill>
                  <a:srgbClr val="FFFFFF"/>
                </a:solidFill>
                <a:latin typeface="Cambria"/>
                <a:ea typeface="Cambria"/>
                <a:cs typeface="Calibri"/>
              </a:rPr>
              <a:t>, </a:t>
            </a:r>
            <a:r>
              <a:rPr lang="en-US" err="1">
                <a:solidFill>
                  <a:srgbClr val="FFFFFF"/>
                </a:solidFill>
                <a:latin typeface="Cambria"/>
                <a:ea typeface="Cambria"/>
                <a:cs typeface="Calibri"/>
              </a:rPr>
              <a:t>Agbolade</a:t>
            </a:r>
            <a:r>
              <a:rPr lang="en-US">
                <a:solidFill>
                  <a:srgbClr val="FFFFFF"/>
                </a:solidFill>
                <a:latin typeface="Cambria"/>
                <a:ea typeface="Cambria"/>
                <a:cs typeface="Calibri"/>
              </a:rPr>
              <a:t>. "</a:t>
            </a:r>
            <a:r>
              <a:rPr lang="en-US">
                <a:solidFill>
                  <a:srgbClr val="FFFFFF"/>
                </a:solidFill>
                <a:ea typeface="+mn-lt"/>
                <a:cs typeface="+mn-lt"/>
              </a:rPr>
              <a:t>Research shows AI is often biased. Here's how to make algorithms work for all of us</a:t>
            </a:r>
            <a:r>
              <a:rPr lang="en-US">
                <a:solidFill>
                  <a:srgbClr val="FFFFFF"/>
                </a:solidFill>
                <a:latin typeface="Cambria"/>
                <a:ea typeface="Cambria"/>
                <a:cs typeface="Calibri"/>
              </a:rPr>
              <a:t>" (World Economic Forum, July 19, 2021) </a:t>
            </a:r>
            <a:r>
              <a:rPr lang="en-US">
                <a:solidFill>
                  <a:srgbClr val="FFFFFF"/>
                </a:solidFill>
                <a:ea typeface="+mn-lt"/>
                <a:cs typeface="+mn-lt"/>
                <a:hlinkClick r:id="rId9"/>
              </a:rPr>
              <a:t>https://www.weforum.org/agenda/2021/07/ai-machine-learning-bias-discrimination/ </a:t>
            </a:r>
            <a:r>
              <a:rPr lang="en-US">
                <a:solidFill>
                  <a:srgbClr val="FFFFFF"/>
                </a:solidFill>
                <a:ea typeface="+mn-lt"/>
                <a:cs typeface="+mn-lt"/>
              </a:rPr>
              <a:t> Accessed September 23, 2023</a:t>
            </a:r>
            <a:endParaRPr lang="en-US">
              <a:ea typeface="Cambria"/>
              <a:cs typeface="Calibri"/>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Ella Dunne</a:t>
            </a:r>
          </a:p>
        </p:txBody>
      </p:sp>
    </p:spTree>
    <p:extLst>
      <p:ext uri="{BB962C8B-B14F-4D97-AF65-F5344CB8AC3E}">
        <p14:creationId xmlns:p14="http://schemas.microsoft.com/office/powerpoint/2010/main" val="27725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vert="horz" lIns="91440" tIns="45718" rIns="91436" bIns="45718" rtlCol="0" anchor="t">
            <a:normAutofit fontScale="47500" lnSpcReduction="20000"/>
          </a:bodyPr>
          <a:lstStyle/>
          <a:p>
            <a:pPr marL="0" indent="0">
              <a:buNone/>
            </a:pPr>
            <a:r>
              <a:rPr lang="en-US"/>
              <a:t>[9]</a:t>
            </a:r>
            <a:r>
              <a:rPr lang="en-US">
                <a:ea typeface="+mn-lt"/>
                <a:cs typeface="+mn-lt"/>
              </a:rPr>
              <a:t> Jeff Larson, Surya Mattu, Lauren Kirchner and Julia Angwin</a:t>
            </a:r>
            <a:r>
              <a:rPr lang="en-US"/>
              <a:t>. "</a:t>
            </a:r>
            <a:r>
              <a:rPr lang="en-US">
                <a:ea typeface="+mn-lt"/>
                <a:cs typeface="+mn-lt"/>
              </a:rPr>
              <a:t>How We Analyzed the COMPAS Recidivism Algorithm</a:t>
            </a:r>
            <a:r>
              <a:rPr lang="en-US"/>
              <a:t>" (ProPublica, May 23, 2016) </a:t>
            </a:r>
            <a:r>
              <a:rPr lang="en-US">
                <a:ea typeface="+mn-lt"/>
                <a:cs typeface="+mn-lt"/>
                <a:hlinkClick r:id="rId2"/>
              </a:rPr>
              <a:t>https://www.propublica.org/article/how-we-analyzed-the-compas-recidivism-algorithm</a:t>
            </a:r>
            <a:r>
              <a:rPr lang="en-US">
                <a:ea typeface="+mn-lt"/>
                <a:cs typeface="+mn-lt"/>
              </a:rPr>
              <a:t> Accessed September 22, 2023</a:t>
            </a:r>
          </a:p>
          <a:p>
            <a:pPr marL="0" indent="0">
              <a:buNone/>
            </a:pPr>
            <a:r>
              <a:rPr lang="en-US"/>
              <a:t>[10] </a:t>
            </a:r>
            <a:r>
              <a:rPr lang="en-US">
                <a:ea typeface="+mn-lt"/>
                <a:cs typeface="+mn-lt"/>
              </a:rPr>
              <a:t>Dressel, Julia and Farid, Henry. "The accuracy, fairness, and limits of predicting recidivism" (</a:t>
            </a:r>
            <a:r>
              <a:rPr lang="en-US" err="1">
                <a:ea typeface="+mn-lt"/>
                <a:cs typeface="+mn-lt"/>
              </a:rPr>
              <a:t>ScienceAdvances</a:t>
            </a:r>
            <a:r>
              <a:rPr lang="en-US">
                <a:ea typeface="+mn-lt"/>
                <a:cs typeface="+mn-lt"/>
              </a:rPr>
              <a:t>, January 17, 2018)   </a:t>
            </a:r>
            <a:r>
              <a:rPr lang="en-US">
                <a:ea typeface="+mn-lt"/>
                <a:cs typeface="+mn-lt"/>
                <a:hlinkClick r:id="rId3"/>
              </a:rPr>
              <a:t>https://www.science.org/doi/full/10.1126/sciadv.aao5580</a:t>
            </a:r>
            <a:r>
              <a:rPr lang="en-US">
                <a:ea typeface="+mn-lt"/>
                <a:cs typeface="+mn-lt"/>
              </a:rPr>
              <a:t> Accessed September 22, 2023</a:t>
            </a:r>
            <a:endParaRPr lang="en-US">
              <a:ea typeface="Cambria"/>
            </a:endParaRPr>
          </a:p>
          <a:p>
            <a:pPr marL="0" indent="0">
              <a:buNone/>
            </a:pPr>
            <a:r>
              <a:rPr lang="en-US"/>
              <a:t>[11]</a:t>
            </a:r>
            <a:r>
              <a:rPr lang="en-US">
                <a:solidFill>
                  <a:srgbClr val="FFFFFF"/>
                </a:solidFill>
                <a:latin typeface="Cambria"/>
                <a:ea typeface="Cambria"/>
                <a:cs typeface="Calibri"/>
              </a:rPr>
              <a:t> </a:t>
            </a:r>
            <a:r>
              <a:rPr lang="en-US" err="1">
                <a:solidFill>
                  <a:srgbClr val="FFFFFF"/>
                </a:solidFill>
                <a:latin typeface="Cambria"/>
                <a:ea typeface="Cambria"/>
                <a:cs typeface="Calibri"/>
              </a:rPr>
              <a:t>Ugwudike</a:t>
            </a:r>
            <a:r>
              <a:rPr lang="en-US">
                <a:solidFill>
                  <a:srgbClr val="FFFFFF"/>
                </a:solidFill>
                <a:latin typeface="Cambria"/>
                <a:ea typeface="Cambria"/>
                <a:cs typeface="Calibri"/>
              </a:rPr>
              <a:t>, Pamela. "</a:t>
            </a:r>
            <a:r>
              <a:rPr lang="en-US">
                <a:solidFill>
                  <a:srgbClr val="FFFFFF"/>
                </a:solidFill>
                <a:ea typeface="+mn-lt"/>
                <a:cs typeface="+mn-lt"/>
              </a:rPr>
              <a:t>Digital prediction technologies in the justice system: The implications of a ‘race-neutral’ agenda</a:t>
            </a:r>
            <a:r>
              <a:rPr lang="en-US">
                <a:solidFill>
                  <a:srgbClr val="FFFFFF"/>
                </a:solidFill>
                <a:latin typeface="Cambria"/>
                <a:ea typeface="Cambria"/>
                <a:cs typeface="Calibri"/>
              </a:rPr>
              <a:t>" (</a:t>
            </a:r>
            <a:r>
              <a:rPr lang="en-US" err="1">
                <a:solidFill>
                  <a:srgbClr val="FFFFFF"/>
                </a:solidFill>
                <a:latin typeface="Cambria"/>
                <a:ea typeface="Cambria"/>
                <a:cs typeface="Calibri"/>
              </a:rPr>
              <a:t>SageJournals</a:t>
            </a:r>
            <a:r>
              <a:rPr lang="en-US">
                <a:solidFill>
                  <a:srgbClr val="FFFFFF"/>
                </a:solidFill>
                <a:latin typeface="Cambria"/>
                <a:ea typeface="Cambria"/>
                <a:cs typeface="Calibri"/>
              </a:rPr>
              <a:t>, January 22, 2020) </a:t>
            </a:r>
            <a:r>
              <a:rPr lang="en-US">
                <a:solidFill>
                  <a:srgbClr val="FFFFFF"/>
                </a:solidFill>
                <a:ea typeface="+mn-lt"/>
                <a:cs typeface="+mn-lt"/>
                <a:hlinkClick r:id="rId4"/>
              </a:rPr>
              <a:t>https://journals.sagepub.com/doi/abs/10.1177/1362480619896006?journalCode=tcra</a:t>
            </a:r>
            <a:r>
              <a:rPr lang="en-US">
                <a:solidFill>
                  <a:srgbClr val="FFFFFF"/>
                </a:solidFill>
                <a:ea typeface="+mn-lt"/>
                <a:cs typeface="+mn-lt"/>
              </a:rPr>
              <a:t> Accessed September 22, 2023</a:t>
            </a:r>
            <a:endParaRPr lang="en-US" sz="1300">
              <a:solidFill>
                <a:srgbClr val="DDA859"/>
              </a:solidFill>
              <a:latin typeface="Calibri"/>
              <a:ea typeface="Cambria"/>
              <a:cs typeface="Calibri"/>
            </a:endParaRPr>
          </a:p>
          <a:p>
            <a:pPr marL="0" indent="0">
              <a:buNone/>
            </a:pPr>
            <a:r>
              <a:rPr lang="en-US"/>
              <a:t>[12]"</a:t>
            </a:r>
            <a:r>
              <a:rPr lang="en-US">
                <a:ea typeface="+mn-lt"/>
                <a:cs typeface="+mn-lt"/>
              </a:rPr>
              <a:t>IBM Response to “Gender Shades: Intersectional Accuracy Disparities in Commercial Gender Classification”"(MIT Media Lab and Civic Media, 2018, January 2018) </a:t>
            </a:r>
            <a:r>
              <a:rPr lang="en-US">
                <a:ea typeface="+mn-lt"/>
                <a:cs typeface="+mn-lt"/>
                <a:hlinkClick r:id="rId5"/>
              </a:rPr>
              <a:t>http://gendershades.org/docs/ibm.pdf</a:t>
            </a:r>
            <a:r>
              <a:rPr lang="en-US">
                <a:ea typeface="+mn-lt"/>
                <a:cs typeface="+mn-lt"/>
              </a:rPr>
              <a:t> Accessed September 22, 2023</a:t>
            </a:r>
            <a:endParaRPr lang="en-US">
              <a:ea typeface="Cambria"/>
            </a:endParaRPr>
          </a:p>
          <a:p>
            <a:pPr marL="0" indent="0">
              <a:buNone/>
            </a:pPr>
            <a:r>
              <a:rPr lang="en-US" sz="1900">
                <a:solidFill>
                  <a:srgbClr val="FFFFFF"/>
                </a:solidFill>
                <a:latin typeface="Cambria"/>
                <a:ea typeface="Cambria"/>
                <a:cs typeface="Calibri"/>
              </a:rPr>
              <a:t>[13] Martineau, Kim. "</a:t>
            </a:r>
            <a:r>
              <a:rPr lang="en-US" sz="1900">
                <a:solidFill>
                  <a:srgbClr val="FFFFFF"/>
                </a:solidFill>
                <a:ea typeface="+mn-lt"/>
                <a:cs typeface="+mn-lt"/>
              </a:rPr>
              <a:t>Debugging foundation models for bias</a:t>
            </a:r>
            <a:r>
              <a:rPr lang="en-US" sz="1900">
                <a:solidFill>
                  <a:srgbClr val="FFFFFF"/>
                </a:solidFill>
                <a:latin typeface="Cambria"/>
                <a:ea typeface="Cambria"/>
                <a:cs typeface="Calibri"/>
              </a:rPr>
              <a:t>" (IBM, November 28,  2022) </a:t>
            </a:r>
            <a:r>
              <a:rPr lang="en-US" sz="1900">
                <a:solidFill>
                  <a:srgbClr val="FFFFFF"/>
                </a:solidFill>
                <a:ea typeface="+mn-lt"/>
                <a:cs typeface="Calibri"/>
              </a:rPr>
              <a:t>  </a:t>
            </a:r>
            <a:r>
              <a:rPr lang="en-US" sz="1900">
                <a:solidFill>
                  <a:srgbClr val="FFFFFF"/>
                </a:solidFill>
                <a:ea typeface="+mn-lt"/>
                <a:cs typeface="+mn-lt"/>
                <a:hlinkClick r:id="rId6"/>
              </a:rPr>
              <a:t>https://research.ibm.com/blog/debugging-AI-bias</a:t>
            </a:r>
            <a:r>
              <a:rPr lang="en-US" sz="1900">
                <a:solidFill>
                  <a:srgbClr val="FFFFFF"/>
                </a:solidFill>
                <a:ea typeface="+mn-lt"/>
                <a:cs typeface="+mn-lt"/>
              </a:rPr>
              <a:t> </a:t>
            </a:r>
            <a:r>
              <a:rPr lang="en-US">
                <a:solidFill>
                  <a:srgbClr val="FFFFFF"/>
                </a:solidFill>
                <a:ea typeface="+mn-lt"/>
                <a:cs typeface="+mn-lt"/>
              </a:rPr>
              <a:t>Accessed September 22, 2023</a:t>
            </a:r>
            <a:endParaRPr lang="en-US" sz="1300">
              <a:solidFill>
                <a:srgbClr val="DDA859"/>
              </a:solidFill>
              <a:ea typeface="+mn-lt"/>
              <a:cs typeface="+mn-lt"/>
            </a:endParaRPr>
          </a:p>
          <a:p>
            <a:pPr marL="0" indent="0">
              <a:buNone/>
            </a:pPr>
            <a:r>
              <a:rPr lang="en-US">
                <a:solidFill>
                  <a:srgbClr val="FFFFFF"/>
                </a:solidFill>
                <a:latin typeface="Cambria"/>
                <a:ea typeface="Cambria"/>
                <a:cs typeface="Calibri"/>
              </a:rPr>
              <a:t>[14]</a:t>
            </a:r>
            <a:r>
              <a:rPr lang="en-US">
                <a:solidFill>
                  <a:srgbClr val="FFFFFF"/>
                </a:solidFill>
                <a:ea typeface="+mn-lt"/>
                <a:cs typeface="Calibri"/>
              </a:rPr>
              <a:t> Lohr, Steve. "</a:t>
            </a:r>
            <a:r>
              <a:rPr lang="en-US">
                <a:solidFill>
                  <a:srgbClr val="FFFFFF"/>
                </a:solidFill>
                <a:ea typeface="+mn-lt"/>
                <a:cs typeface="+mn-lt"/>
              </a:rPr>
              <a:t>Facial Recognition Is Accurate, if You’re a White Guy</a:t>
            </a:r>
            <a:r>
              <a:rPr lang="en-US">
                <a:solidFill>
                  <a:srgbClr val="FFFFFF"/>
                </a:solidFill>
                <a:ea typeface="+mn-lt"/>
                <a:cs typeface="Calibri"/>
              </a:rPr>
              <a:t>" (The New York Times, February 9, 2018) </a:t>
            </a:r>
            <a:r>
              <a:rPr lang="en-US">
                <a:solidFill>
                  <a:srgbClr val="FFFFFF"/>
                </a:solidFill>
                <a:ea typeface="+mn-lt"/>
                <a:cs typeface="+mn-lt"/>
                <a:hlinkClick r:id="rId7"/>
              </a:rPr>
              <a:t>https://www.nytimes.com/2018/02/09/technology/facial-recognition-race-artificial-intelligence.html</a:t>
            </a:r>
            <a:r>
              <a:rPr lang="en-US">
                <a:solidFill>
                  <a:srgbClr val="FFFFFF"/>
                </a:solidFill>
                <a:ea typeface="+mn-lt"/>
                <a:cs typeface="+mn-lt"/>
              </a:rPr>
              <a:t> Accessed September 22, 2023</a:t>
            </a:r>
          </a:p>
          <a:p>
            <a:pPr marL="0" indent="0">
              <a:buNone/>
            </a:pPr>
            <a:r>
              <a:rPr lang="en-US">
                <a:ea typeface="Cambria"/>
                <a:cs typeface="Calibri"/>
              </a:rPr>
              <a:t>[15]</a:t>
            </a:r>
            <a:r>
              <a:rPr lang="en-US">
                <a:solidFill>
                  <a:srgbClr val="FFFFFF"/>
                </a:solidFill>
                <a:latin typeface="Cambria"/>
                <a:ea typeface="Cambria"/>
                <a:cs typeface="Calibri"/>
              </a:rPr>
              <a:t> </a:t>
            </a:r>
            <a:r>
              <a:rPr lang="en-US">
                <a:ea typeface="+mn-lt"/>
                <a:cs typeface="+mn-lt"/>
              </a:rPr>
              <a:t>Robert E. Worden, Sarah J. McLean, Robin S. Engel, Hannah Cochran, Nicholas Corsaro, Danielle Reynolds, Cynthia J. Najdowski and Gabrielle T. Isaza. "The Impacts of Implicit Bias Awareness Training in the NYPD." (IACP/UC Center for Police Research and Policy &amp; John F. Finn Institute for Public Safety, 2020)</a:t>
            </a:r>
            <a:r>
              <a:rPr lang="en-US">
                <a:solidFill>
                  <a:srgbClr val="FFFFFF"/>
                </a:solidFill>
                <a:latin typeface="Cambria"/>
                <a:ea typeface="Cambria"/>
                <a:cs typeface="Calibri"/>
              </a:rPr>
              <a:t> </a:t>
            </a:r>
            <a:r>
              <a:rPr lang="en-US">
                <a:solidFill>
                  <a:srgbClr val="FFFFFF"/>
                </a:solidFill>
                <a:ea typeface="+mn-lt"/>
                <a:cs typeface="+mn-lt"/>
                <a:hlinkClick r:id="rId8"/>
              </a:rPr>
              <a:t>https://www.npr.org/2020/09/10/909380525/nypd-study-implicit-bias-training-changes-minds-not-necessarily-behavior</a:t>
            </a:r>
            <a:r>
              <a:rPr lang="en-US">
                <a:solidFill>
                  <a:srgbClr val="FFFFFF"/>
                </a:solidFill>
                <a:ea typeface="+mn-lt"/>
                <a:cs typeface="+mn-lt"/>
              </a:rPr>
              <a:t> Accessed September 23, 2023</a:t>
            </a:r>
          </a:p>
          <a:p>
            <a:pPr marL="0" indent="0">
              <a:buNone/>
            </a:pPr>
            <a:r>
              <a:rPr lang="en-US">
                <a:solidFill>
                  <a:srgbClr val="FFFFFF"/>
                </a:solidFill>
                <a:latin typeface="Cambria"/>
                <a:ea typeface="Cambria"/>
                <a:cs typeface="Calibri"/>
              </a:rPr>
              <a:t>[16] Skeem, Jennifer L and </a:t>
            </a:r>
            <a:r>
              <a:rPr lang="en-US" err="1">
                <a:solidFill>
                  <a:srgbClr val="FFFFFF"/>
                </a:solidFill>
                <a:latin typeface="Cambria"/>
                <a:ea typeface="Cambria"/>
                <a:cs typeface="Calibri"/>
              </a:rPr>
              <a:t>Lowenkamp</a:t>
            </a:r>
            <a:r>
              <a:rPr lang="en-US">
                <a:solidFill>
                  <a:srgbClr val="FFFFFF"/>
                </a:solidFill>
                <a:latin typeface="Cambria"/>
                <a:ea typeface="Cambria"/>
                <a:cs typeface="Calibri"/>
              </a:rPr>
              <a:t>,</a:t>
            </a:r>
            <a:r>
              <a:rPr lang="en-US">
                <a:solidFill>
                  <a:srgbClr val="FFFFFF"/>
                </a:solidFill>
                <a:ea typeface="+mn-lt"/>
                <a:cs typeface="Calibri"/>
              </a:rPr>
              <a:t> Christopher. "Risk, Race, &amp; Recidivism: Predictive Bias and Disparate Impact" (SSRN, June 14, 2016) </a:t>
            </a:r>
            <a:r>
              <a:rPr lang="en-US">
                <a:solidFill>
                  <a:srgbClr val="FFFFFF"/>
                </a:solidFill>
                <a:ea typeface="+mn-lt"/>
                <a:cs typeface="Calibri"/>
                <a:hlinkClick r:id="rId9"/>
              </a:rPr>
              <a:t>https</a:t>
            </a:r>
            <a:r>
              <a:rPr lang="en-US">
                <a:solidFill>
                  <a:srgbClr val="FFFFFF"/>
                </a:solidFill>
                <a:ea typeface="+mn-lt"/>
                <a:cs typeface="+mn-lt"/>
                <a:hlinkClick r:id="rId9"/>
              </a:rPr>
              <a:t>://papers.ssrn.com/sol3/papers.cfm?abstract_id=2687339</a:t>
            </a:r>
            <a:r>
              <a:rPr lang="en-US">
                <a:solidFill>
                  <a:srgbClr val="FFFFFF"/>
                </a:solidFill>
                <a:ea typeface="+mn-lt"/>
                <a:cs typeface="+mn-lt"/>
              </a:rPr>
              <a:t> Accessed September 24, 2023</a:t>
            </a:r>
            <a:endParaRPr lang="en-US">
              <a:solidFill>
                <a:srgbClr val="FFFFFF"/>
              </a:solidFill>
              <a:latin typeface="Cambria"/>
              <a:ea typeface="Cambria"/>
              <a:cs typeface="Calibri"/>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Ella Dunne</a:t>
            </a:r>
          </a:p>
        </p:txBody>
      </p:sp>
    </p:spTree>
    <p:extLst>
      <p:ext uri="{BB962C8B-B14F-4D97-AF65-F5344CB8AC3E}">
        <p14:creationId xmlns:p14="http://schemas.microsoft.com/office/powerpoint/2010/main" val="241240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Unfinished, But Monetized</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Alexander Zhang</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2023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30060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Released Unfinished</a:t>
            </a:r>
          </a:p>
        </p:txBody>
      </p:sp>
      <p:sp>
        <p:nvSpPr>
          <p:cNvPr id="3" name="Content Placeholder 2"/>
          <p:cNvSpPr>
            <a:spLocks noGrp="1"/>
          </p:cNvSpPr>
          <p:nvPr>
            <p:ph sz="half" idx="1"/>
          </p:nvPr>
        </p:nvSpPr>
        <p:spPr/>
        <p:txBody>
          <a:bodyPr>
            <a:normAutofit fontScale="92500" lnSpcReduction="10000"/>
          </a:bodyPr>
          <a:lstStyle/>
          <a:p>
            <a:r>
              <a:rPr lang="en-US" dirty="0"/>
              <a:t>No Man’s Sky (2016) </a:t>
            </a:r>
          </a:p>
          <a:p>
            <a:r>
              <a:rPr lang="en-US" dirty="0"/>
              <a:t>Mass Effect Andromeda (2017)</a:t>
            </a:r>
          </a:p>
          <a:p>
            <a:r>
              <a:rPr lang="en-US" dirty="0"/>
              <a:t>Fallout 76 (2018)</a:t>
            </a:r>
          </a:p>
          <a:p>
            <a:r>
              <a:rPr lang="en-US" dirty="0"/>
              <a:t>Anthem (2019) </a:t>
            </a:r>
          </a:p>
          <a:p>
            <a:r>
              <a:rPr lang="en-US" dirty="0"/>
              <a:t>Cyberpunk 2077 (2020)</a:t>
            </a:r>
          </a:p>
          <a:p>
            <a:r>
              <a:rPr lang="en-US" dirty="0"/>
              <a:t>FNAF: Security Breach (2021)</a:t>
            </a:r>
          </a:p>
          <a:p>
            <a:r>
              <a:rPr lang="en-US" dirty="0"/>
              <a:t>Battlefield 2042 (2021)</a:t>
            </a:r>
          </a:p>
          <a:p>
            <a:r>
              <a:rPr lang="en-US" dirty="0"/>
              <a:t>STAR WARS Jedi: Survivor (2023)</a:t>
            </a:r>
          </a:p>
          <a:p>
            <a:r>
              <a:rPr lang="en-US" dirty="0"/>
              <a:t>PAYDAY 3 (2023)</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Zhang</a:t>
            </a:r>
          </a:p>
        </p:txBody>
      </p:sp>
      <p:pic>
        <p:nvPicPr>
          <p:cNvPr id="38" name="Content Placeholder 14" descr="Apology Message from CD Project Red for Cyberpunk 2077 delays">
            <a:extLst>
              <a:ext uri="{FF2B5EF4-FFF2-40B4-BE49-F238E27FC236}">
                <a16:creationId xmlns:a16="http://schemas.microsoft.com/office/drawing/2014/main" id="{41601918-B5E2-BC9D-6759-2E8F0F104F0E}"/>
              </a:ext>
            </a:extLst>
          </p:cNvPr>
          <p:cNvPicPr>
            <a:picLocks noGrp="1" noChangeAspect="1"/>
          </p:cNvPicPr>
          <p:nvPr>
            <p:ph sz="half" idx="2"/>
          </p:nvPr>
        </p:nvPicPr>
        <p:blipFill>
          <a:blip r:embed="rId3"/>
          <a:stretch>
            <a:fillRect/>
          </a:stretch>
        </p:blipFill>
        <p:spPr>
          <a:xfrm>
            <a:off x="4172987" y="1549865"/>
            <a:ext cx="4853809" cy="2730267"/>
          </a:xfrm>
        </p:spPr>
      </p:pic>
      <p:sp>
        <p:nvSpPr>
          <p:cNvPr id="40" name="TextBox 39">
            <a:extLst>
              <a:ext uri="{FF2B5EF4-FFF2-40B4-BE49-F238E27FC236}">
                <a16:creationId xmlns:a16="http://schemas.microsoft.com/office/drawing/2014/main" id="{3C5A8B27-DDEC-E931-A235-445355CBB941}"/>
              </a:ext>
            </a:extLst>
          </p:cNvPr>
          <p:cNvSpPr txBox="1"/>
          <p:nvPr/>
        </p:nvSpPr>
        <p:spPr>
          <a:xfrm>
            <a:off x="5365610" y="1147327"/>
            <a:ext cx="2468561" cy="341632"/>
          </a:xfrm>
          <a:prstGeom prst="rect">
            <a:avLst/>
          </a:prstGeom>
          <a:noFill/>
        </p:spPr>
        <p:txBody>
          <a:bodyPr wrap="none" rtlCol="0">
            <a:spAutoFit/>
          </a:bodyPr>
          <a:lstStyle/>
          <a:p>
            <a:pPr>
              <a:lnSpc>
                <a:spcPct val="90000"/>
              </a:lnSpc>
            </a:pPr>
            <a:r>
              <a:rPr lang="en-US" dirty="0"/>
              <a:t>Cyberpunk Apology [2]</a:t>
            </a:r>
          </a:p>
        </p:txBody>
      </p:sp>
    </p:spTree>
    <p:extLst>
      <p:ext uri="{BB962C8B-B14F-4D97-AF65-F5344CB8AC3E}">
        <p14:creationId xmlns:p14="http://schemas.microsoft.com/office/powerpoint/2010/main" val="188206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Release dates</a:t>
            </a:r>
          </a:p>
        </p:txBody>
      </p:sp>
      <p:sp>
        <p:nvSpPr>
          <p:cNvPr id="3" name="Content Placeholder 2"/>
          <p:cNvSpPr>
            <a:spLocks noGrp="1"/>
          </p:cNvSpPr>
          <p:nvPr>
            <p:ph sz="half" idx="1"/>
          </p:nvPr>
        </p:nvSpPr>
        <p:spPr/>
        <p:txBody>
          <a:bodyPr/>
          <a:lstStyle/>
          <a:p>
            <a:r>
              <a:rPr lang="en-US" dirty="0"/>
              <a:t>Hard deadline for Nov 12, 2021 [29]</a:t>
            </a:r>
          </a:p>
          <a:p>
            <a:r>
              <a:rPr lang="en-US" dirty="0"/>
              <a:t>May have cost $2 billion [30] </a:t>
            </a:r>
          </a:p>
          <a:p>
            <a:r>
              <a:rPr lang="en-US" dirty="0"/>
              <a:t>Initially 100k concurrent players [26]</a:t>
            </a:r>
          </a:p>
          <a:p>
            <a:r>
              <a:rPr lang="en-US" dirty="0"/>
              <a:t>Fallout 76 deadline for Nov 14, 2018 [34]</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Zhang</a:t>
            </a:r>
          </a:p>
        </p:txBody>
      </p:sp>
      <p:sp>
        <p:nvSpPr>
          <p:cNvPr id="17" name="TextBox 16">
            <a:extLst>
              <a:ext uri="{FF2B5EF4-FFF2-40B4-BE49-F238E27FC236}">
                <a16:creationId xmlns:a16="http://schemas.microsoft.com/office/drawing/2014/main" id="{7B782ABE-6BE4-849F-DD7A-D18A86DE0257}"/>
              </a:ext>
            </a:extLst>
          </p:cNvPr>
          <p:cNvSpPr txBox="1"/>
          <p:nvPr/>
        </p:nvSpPr>
        <p:spPr>
          <a:xfrm>
            <a:off x="4206436" y="1276350"/>
            <a:ext cx="4820359" cy="590931"/>
          </a:xfrm>
          <a:prstGeom prst="rect">
            <a:avLst/>
          </a:prstGeom>
          <a:noFill/>
        </p:spPr>
        <p:txBody>
          <a:bodyPr wrap="none" rtlCol="0">
            <a:spAutoFit/>
          </a:bodyPr>
          <a:lstStyle/>
          <a:p>
            <a:pPr algn="ctr">
              <a:lnSpc>
                <a:spcPct val="90000"/>
              </a:lnSpc>
            </a:pPr>
            <a:r>
              <a:rPr lang="en-US" dirty="0">
                <a:solidFill>
                  <a:srgbClr val="00B050"/>
                </a:solidFill>
              </a:rPr>
              <a:t>Battlefield 2042</a:t>
            </a:r>
            <a:r>
              <a:rPr lang="en-US" dirty="0"/>
              <a:t> vs </a:t>
            </a:r>
            <a:r>
              <a:rPr lang="en-US" dirty="0">
                <a:solidFill>
                  <a:srgbClr val="00B0F0"/>
                </a:solidFill>
              </a:rPr>
              <a:t>Battlefield V</a:t>
            </a:r>
            <a:r>
              <a:rPr lang="en-US" dirty="0"/>
              <a:t> vs </a:t>
            </a:r>
            <a:r>
              <a:rPr lang="en-US" dirty="0">
                <a:solidFill>
                  <a:schemeClr val="accent6"/>
                </a:solidFill>
              </a:rPr>
              <a:t>Battlefield 1</a:t>
            </a:r>
            <a:br>
              <a:rPr lang="en-US" dirty="0"/>
            </a:br>
            <a:r>
              <a:rPr lang="en-US" dirty="0"/>
              <a:t>Concurrent Players [26]</a:t>
            </a:r>
          </a:p>
        </p:txBody>
      </p:sp>
      <p:pic>
        <p:nvPicPr>
          <p:cNvPr id="18" name="Content Placeholder 31">
            <a:extLst>
              <a:ext uri="{FF2B5EF4-FFF2-40B4-BE49-F238E27FC236}">
                <a16:creationId xmlns:a16="http://schemas.microsoft.com/office/drawing/2014/main" id="{F1D09CC2-C640-D5EA-83B5-246DF0E6E480}"/>
              </a:ext>
            </a:extLst>
          </p:cNvPr>
          <p:cNvPicPr>
            <a:picLocks noGrp="1" noChangeAspect="1"/>
          </p:cNvPicPr>
          <p:nvPr>
            <p:ph sz="half" idx="2"/>
          </p:nvPr>
        </p:nvPicPr>
        <p:blipFill>
          <a:blip r:embed="rId3"/>
          <a:stretch>
            <a:fillRect/>
          </a:stretch>
        </p:blipFill>
        <p:spPr>
          <a:xfrm>
            <a:off x="4206436" y="1958363"/>
            <a:ext cx="4820360" cy="1500990"/>
          </a:xfrm>
        </p:spPr>
      </p:pic>
      <p:pic>
        <p:nvPicPr>
          <p:cNvPr id="19" name="Picture 18">
            <a:extLst>
              <a:ext uri="{FF2B5EF4-FFF2-40B4-BE49-F238E27FC236}">
                <a16:creationId xmlns:a16="http://schemas.microsoft.com/office/drawing/2014/main" id="{5F7EA643-84E2-83A0-4BA6-57736743DC8C}"/>
              </a:ext>
            </a:extLst>
          </p:cNvPr>
          <p:cNvPicPr>
            <a:picLocks noChangeAspect="1"/>
          </p:cNvPicPr>
          <p:nvPr/>
        </p:nvPicPr>
        <p:blipFill>
          <a:blip r:embed="rId4"/>
          <a:stretch>
            <a:fillRect/>
          </a:stretch>
        </p:blipFill>
        <p:spPr>
          <a:xfrm>
            <a:off x="4206436" y="3522059"/>
            <a:ext cx="4820360" cy="1495765"/>
          </a:xfrm>
          <a:prstGeom prst="rect">
            <a:avLst/>
          </a:prstGeom>
        </p:spPr>
      </p:pic>
    </p:spTree>
    <p:extLst>
      <p:ext uri="{BB962C8B-B14F-4D97-AF65-F5344CB8AC3E}">
        <p14:creationId xmlns:p14="http://schemas.microsoft.com/office/powerpoint/2010/main" val="2747872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Microtransactions</a:t>
            </a:r>
          </a:p>
        </p:txBody>
      </p:sp>
      <p:sp>
        <p:nvSpPr>
          <p:cNvPr id="3" name="Content Placeholder 2"/>
          <p:cNvSpPr>
            <a:spLocks noGrp="1"/>
          </p:cNvSpPr>
          <p:nvPr>
            <p:ph sz="half" idx="1"/>
          </p:nvPr>
        </p:nvSpPr>
        <p:spPr/>
        <p:txBody>
          <a:bodyPr>
            <a:normAutofit/>
          </a:bodyPr>
          <a:lstStyle/>
          <a:p>
            <a:r>
              <a:rPr lang="en-US" dirty="0"/>
              <a:t>Blizzard announced Overwatch </a:t>
            </a:r>
            <a:r>
              <a:rPr lang="en-US" dirty="0" err="1"/>
              <a:t>PvE</a:t>
            </a:r>
            <a:r>
              <a:rPr lang="en-US" dirty="0"/>
              <a:t> in 2019 [8]</a:t>
            </a:r>
          </a:p>
          <a:p>
            <a:r>
              <a:rPr lang="en-US" dirty="0" err="1"/>
              <a:t>PvE</a:t>
            </a:r>
            <a:r>
              <a:rPr lang="en-US" dirty="0"/>
              <a:t> cancelled in 2023 [9]</a:t>
            </a:r>
          </a:p>
          <a:p>
            <a:r>
              <a:rPr lang="en-US" dirty="0"/>
              <a:t>Smaller paid </a:t>
            </a:r>
            <a:r>
              <a:rPr lang="en-US" dirty="0" err="1"/>
              <a:t>PvE</a:t>
            </a:r>
            <a:r>
              <a:rPr lang="en-US" dirty="0"/>
              <a:t> announced [10]</a:t>
            </a:r>
          </a:p>
          <a:p>
            <a:r>
              <a:rPr lang="en-US" dirty="0"/>
              <a:t>6 </a:t>
            </a:r>
            <a:r>
              <a:rPr lang="en-US" dirty="0" err="1"/>
              <a:t>Battlepass</a:t>
            </a:r>
            <a:r>
              <a:rPr lang="en-US" dirty="0"/>
              <a:t> Seasons in just 1 year [11]</a:t>
            </a:r>
          </a:p>
          <a:p>
            <a:r>
              <a:rPr lang="en-US" dirty="0"/>
              <a:t>10% positive on Steam with 190k people [12]</a:t>
            </a:r>
          </a:p>
          <a:p>
            <a:r>
              <a:rPr lang="en-US" dirty="0"/>
              <a:t>Fallout 76 charges $14 for a giant sign [13]</a:t>
            </a:r>
          </a:p>
          <a:p>
            <a:endParaRPr lang="en-US" dirty="0"/>
          </a:p>
        </p:txBody>
      </p:sp>
      <p:pic>
        <p:nvPicPr>
          <p:cNvPr id="9" name="Content Placeholder 8" descr="A screenshot of a video game&#10;&#10;Description automatically generated">
            <a:extLst>
              <a:ext uri="{FF2B5EF4-FFF2-40B4-BE49-F238E27FC236}">
                <a16:creationId xmlns:a16="http://schemas.microsoft.com/office/drawing/2014/main" id="{09A8537E-89F8-988F-4D8A-91CADB4AC2ED}"/>
              </a:ext>
            </a:extLst>
          </p:cNvPr>
          <p:cNvPicPr>
            <a:picLocks noGrp="1" noChangeAspect="1"/>
          </p:cNvPicPr>
          <p:nvPr>
            <p:ph sz="half" idx="2"/>
          </p:nvPr>
        </p:nvPicPr>
        <p:blipFill>
          <a:blip r:embed="rId3"/>
          <a:stretch>
            <a:fillRect/>
          </a:stretch>
        </p:blipFill>
        <p:spPr>
          <a:xfrm>
            <a:off x="4481406" y="1438275"/>
            <a:ext cx="4545390" cy="2556781"/>
          </a:xfrm>
          <a:ln>
            <a:solidFill>
              <a:schemeClr val="bg1"/>
            </a:solidFill>
          </a:ln>
        </p:spPr>
      </p:pic>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Zhang</a:t>
            </a:r>
          </a:p>
        </p:txBody>
      </p:sp>
      <p:sp>
        <p:nvSpPr>
          <p:cNvPr id="11" name="TextBox 10">
            <a:extLst>
              <a:ext uri="{FF2B5EF4-FFF2-40B4-BE49-F238E27FC236}">
                <a16:creationId xmlns:a16="http://schemas.microsoft.com/office/drawing/2014/main" id="{778F45FE-6FE5-8191-BBEE-09D96F389C60}"/>
              </a:ext>
            </a:extLst>
          </p:cNvPr>
          <p:cNvSpPr txBox="1"/>
          <p:nvPr/>
        </p:nvSpPr>
        <p:spPr>
          <a:xfrm>
            <a:off x="5025589" y="1062020"/>
            <a:ext cx="3643049" cy="341632"/>
          </a:xfrm>
          <a:prstGeom prst="rect">
            <a:avLst/>
          </a:prstGeom>
          <a:noFill/>
        </p:spPr>
        <p:txBody>
          <a:bodyPr wrap="none" rtlCol="0">
            <a:spAutoFit/>
          </a:bodyPr>
          <a:lstStyle/>
          <a:p>
            <a:pPr>
              <a:lnSpc>
                <a:spcPct val="90000"/>
              </a:lnSpc>
            </a:pPr>
            <a:r>
              <a:rPr lang="en-US" dirty="0"/>
              <a:t>Overwatch Battle/Season Pass [24]</a:t>
            </a:r>
          </a:p>
        </p:txBody>
      </p:sp>
    </p:spTree>
    <p:extLst>
      <p:ext uri="{BB962C8B-B14F-4D97-AF65-F5344CB8AC3E}">
        <p14:creationId xmlns:p14="http://schemas.microsoft.com/office/powerpoint/2010/main" val="276916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Preordering</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Cyberpunk 2077 had 8 million pre-orders [18]</a:t>
            </a:r>
          </a:p>
          <a:p>
            <a:pPr marL="205740" indent="-205740"/>
            <a:r>
              <a:rPr lang="en-US" dirty="0">
                <a:ea typeface="Cambria"/>
              </a:rPr>
              <a:t>Worth over $500 million [18]</a:t>
            </a:r>
          </a:p>
          <a:p>
            <a:pPr marL="205740" indent="-205740"/>
            <a:r>
              <a:rPr lang="en-US" dirty="0">
                <a:ea typeface="Cambria"/>
              </a:rPr>
              <a:t>Microsoft offered full refunds [19]</a:t>
            </a:r>
          </a:p>
          <a:p>
            <a:pPr marL="205740" indent="-205740"/>
            <a:r>
              <a:rPr lang="en-US" dirty="0">
                <a:ea typeface="Cambria"/>
              </a:rPr>
              <a:t>Fallout 76 canvas bag controversy [20]</a:t>
            </a:r>
          </a:p>
        </p:txBody>
      </p:sp>
      <p:pic>
        <p:nvPicPr>
          <p:cNvPr id="9" name="Content Placeholder 8" descr="A bag with a yellow label&#10;&#10;Description automatically generated">
            <a:extLst>
              <a:ext uri="{FF2B5EF4-FFF2-40B4-BE49-F238E27FC236}">
                <a16:creationId xmlns:a16="http://schemas.microsoft.com/office/drawing/2014/main" id="{782FCEB8-7A36-4379-76BF-08C23ECD781B}"/>
              </a:ext>
            </a:extLst>
          </p:cNvPr>
          <p:cNvPicPr>
            <a:picLocks noGrp="1" noChangeAspect="1"/>
          </p:cNvPicPr>
          <p:nvPr>
            <p:ph sz="half" idx="2"/>
          </p:nvPr>
        </p:nvPicPr>
        <p:blipFill>
          <a:blip r:embed="rId3"/>
          <a:stretch>
            <a:fillRect/>
          </a:stretch>
        </p:blipFill>
        <p:spPr>
          <a:xfrm>
            <a:off x="4489812" y="1516429"/>
            <a:ext cx="2268781" cy="3025041"/>
          </a:xfrm>
          <a:ln>
            <a:solidFill>
              <a:schemeClr val="bg1"/>
            </a:solidFill>
          </a:ln>
        </p:spPr>
      </p:pic>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Zhang</a:t>
            </a:r>
          </a:p>
        </p:txBody>
      </p:sp>
      <p:sp>
        <p:nvSpPr>
          <p:cNvPr id="10" name="TextBox 9">
            <a:extLst>
              <a:ext uri="{FF2B5EF4-FFF2-40B4-BE49-F238E27FC236}">
                <a16:creationId xmlns:a16="http://schemas.microsoft.com/office/drawing/2014/main" id="{FE5FF447-4C72-93AA-CF65-42C41C403338}"/>
              </a:ext>
            </a:extLst>
          </p:cNvPr>
          <p:cNvSpPr txBox="1"/>
          <p:nvPr/>
        </p:nvSpPr>
        <p:spPr>
          <a:xfrm>
            <a:off x="4796700" y="1186550"/>
            <a:ext cx="1655005" cy="341632"/>
          </a:xfrm>
          <a:prstGeom prst="rect">
            <a:avLst/>
          </a:prstGeom>
          <a:noFill/>
        </p:spPr>
        <p:txBody>
          <a:bodyPr wrap="none" rtlCol="0">
            <a:spAutoFit/>
          </a:bodyPr>
          <a:lstStyle/>
          <a:p>
            <a:pPr>
              <a:lnSpc>
                <a:spcPct val="90000"/>
              </a:lnSpc>
            </a:pPr>
            <a:r>
              <a:rPr lang="en-US" dirty="0"/>
              <a:t>Nylon Bag [22]</a:t>
            </a:r>
          </a:p>
        </p:txBody>
      </p:sp>
      <p:pic>
        <p:nvPicPr>
          <p:cNvPr id="12" name="Picture 11" descr="A bag on a bed&#10;&#10;Description automatically generated">
            <a:extLst>
              <a:ext uri="{FF2B5EF4-FFF2-40B4-BE49-F238E27FC236}">
                <a16:creationId xmlns:a16="http://schemas.microsoft.com/office/drawing/2014/main" id="{601CA357-50AB-9260-0314-A3CCE60311AF}"/>
              </a:ext>
            </a:extLst>
          </p:cNvPr>
          <p:cNvPicPr>
            <a:picLocks noChangeAspect="1"/>
          </p:cNvPicPr>
          <p:nvPr/>
        </p:nvPicPr>
        <p:blipFill rotWithShape="1">
          <a:blip r:embed="rId4"/>
          <a:srcRect l="29125" t="18464" r="9698" b="1958"/>
          <a:stretch/>
        </p:blipFill>
        <p:spPr>
          <a:xfrm rot="5400000">
            <a:off x="6424432" y="1920804"/>
            <a:ext cx="3025044" cy="2216295"/>
          </a:xfrm>
          <a:prstGeom prst="rect">
            <a:avLst/>
          </a:prstGeom>
        </p:spPr>
      </p:pic>
      <p:sp>
        <p:nvSpPr>
          <p:cNvPr id="13" name="TextBox 12">
            <a:extLst>
              <a:ext uri="{FF2B5EF4-FFF2-40B4-BE49-F238E27FC236}">
                <a16:creationId xmlns:a16="http://schemas.microsoft.com/office/drawing/2014/main" id="{ACF832E1-EFFB-C49F-4F52-D078775650AE}"/>
              </a:ext>
            </a:extLst>
          </p:cNvPr>
          <p:cNvSpPr txBox="1"/>
          <p:nvPr/>
        </p:nvSpPr>
        <p:spPr>
          <a:xfrm>
            <a:off x="7110083" y="1168134"/>
            <a:ext cx="1760610" cy="341632"/>
          </a:xfrm>
          <a:prstGeom prst="rect">
            <a:avLst/>
          </a:prstGeom>
          <a:noFill/>
        </p:spPr>
        <p:txBody>
          <a:bodyPr wrap="none" rtlCol="0">
            <a:spAutoFit/>
          </a:bodyPr>
          <a:lstStyle/>
          <a:p>
            <a:pPr>
              <a:lnSpc>
                <a:spcPct val="90000"/>
              </a:lnSpc>
            </a:pPr>
            <a:r>
              <a:rPr lang="en-US" dirty="0"/>
              <a:t>Canvas Bag [23]</a:t>
            </a:r>
          </a:p>
        </p:txBody>
      </p:sp>
    </p:spTree>
    <p:extLst>
      <p:ext uri="{BB962C8B-B14F-4D97-AF65-F5344CB8AC3E}">
        <p14:creationId xmlns:p14="http://schemas.microsoft.com/office/powerpoint/2010/main" val="68081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ist of promised and fulfilled items for No Man's Sky.">
            <a:extLst>
              <a:ext uri="{FF2B5EF4-FFF2-40B4-BE49-F238E27FC236}">
                <a16:creationId xmlns:a16="http://schemas.microsoft.com/office/drawing/2014/main" id="{A7965B79-CF0E-71D2-4A43-9D1EE75B216E}"/>
              </a:ext>
            </a:extLst>
          </p:cNvPr>
          <p:cNvPicPr>
            <a:picLocks noGrp="1" noChangeAspect="1"/>
          </p:cNvPicPr>
          <p:nvPr>
            <p:ph sz="half" idx="2"/>
          </p:nvPr>
        </p:nvPicPr>
        <p:blipFill rotWithShape="1">
          <a:blip r:embed="rId3"/>
          <a:srcRect b="36203"/>
          <a:stretch/>
        </p:blipFill>
        <p:spPr>
          <a:xfrm>
            <a:off x="3453708" y="971959"/>
            <a:ext cx="5573087" cy="4024818"/>
          </a:xfrm>
        </p:spPr>
      </p:pic>
      <p:sp>
        <p:nvSpPr>
          <p:cNvPr id="2" name="Title 1"/>
          <p:cNvSpPr>
            <a:spLocks noGrp="1"/>
          </p:cNvSpPr>
          <p:nvPr>
            <p:ph type="title"/>
          </p:nvPr>
        </p:nvSpPr>
        <p:spPr/>
        <p:txBody>
          <a:bodyPr/>
          <a:lstStyle/>
          <a:p>
            <a:r>
              <a:rPr lang="en-US" dirty="0"/>
              <a:t>The Good</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Hollow Knight / Silksong</a:t>
            </a:r>
            <a:endParaRPr lang="en-US" dirty="0">
              <a:ea typeface="Cambria"/>
            </a:endParaRPr>
          </a:p>
          <a:p>
            <a:pPr marL="205740" indent="-205740"/>
            <a:r>
              <a:rPr lang="en-US" dirty="0"/>
              <a:t>Cuphead</a:t>
            </a:r>
            <a:endParaRPr lang="en-US" dirty="0">
              <a:ea typeface="Cambria"/>
            </a:endParaRPr>
          </a:p>
          <a:p>
            <a:pPr marL="205740" indent="-205740"/>
            <a:r>
              <a:rPr lang="en-US" dirty="0"/>
              <a:t>Elden Ring</a:t>
            </a:r>
            <a:endParaRPr lang="en-US" dirty="0">
              <a:ea typeface="Cambria"/>
            </a:endParaRPr>
          </a:p>
          <a:p>
            <a:pPr marL="205740" indent="-205740"/>
            <a:r>
              <a:rPr lang="en-US" dirty="0"/>
              <a:t>Baldur’s Gate 3</a:t>
            </a:r>
            <a:endParaRPr lang="en-US" dirty="0">
              <a:ea typeface="Cambria"/>
            </a:endParaRPr>
          </a:p>
          <a:p>
            <a:pPr marL="205740" indent="-205740"/>
            <a:endParaRPr lang="en-US" dirty="0">
              <a:ea typeface="Cambria"/>
            </a:endParaRPr>
          </a:p>
          <a:p>
            <a:pPr marL="205740" indent="-205740"/>
            <a:r>
              <a:rPr lang="en-US" dirty="0"/>
              <a:t>No Man’s Sky?</a:t>
            </a:r>
            <a:endParaRPr lang="en-US" dirty="0">
              <a:ea typeface="Cambria"/>
            </a:endParaRPr>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Zhang</a:t>
            </a:r>
          </a:p>
        </p:txBody>
      </p:sp>
    </p:spTree>
    <p:extLst>
      <p:ext uri="{BB962C8B-B14F-4D97-AF65-F5344CB8AC3E}">
        <p14:creationId xmlns:p14="http://schemas.microsoft.com/office/powerpoint/2010/main" val="2574282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Zhang</a:t>
            </a:r>
          </a:p>
        </p:txBody>
      </p:sp>
      <p:sp>
        <p:nvSpPr>
          <p:cNvPr id="9" name="TextBox 8">
            <a:extLst>
              <a:ext uri="{FF2B5EF4-FFF2-40B4-BE49-F238E27FC236}">
                <a16:creationId xmlns:a16="http://schemas.microsoft.com/office/drawing/2014/main" id="{9ADC56EB-4516-A3F5-889E-BD0AADF0EBD1}"/>
              </a:ext>
            </a:extLst>
          </p:cNvPr>
          <p:cNvSpPr txBox="1"/>
          <p:nvPr/>
        </p:nvSpPr>
        <p:spPr>
          <a:xfrm>
            <a:off x="956882" y="2019570"/>
            <a:ext cx="2311980" cy="590931"/>
          </a:xfrm>
          <a:prstGeom prst="rect">
            <a:avLst/>
          </a:prstGeom>
          <a:noFill/>
        </p:spPr>
        <p:txBody>
          <a:bodyPr wrap="none" rtlCol="0">
            <a:spAutoFit/>
          </a:bodyPr>
          <a:lstStyle/>
          <a:p>
            <a:pPr algn="ctr">
              <a:lnSpc>
                <a:spcPct val="90000"/>
              </a:lnSpc>
            </a:pPr>
            <a:r>
              <a:rPr lang="en-US" dirty="0"/>
              <a:t>Bethesda (Fallout 76)</a:t>
            </a:r>
            <a:br>
              <a:rPr lang="en-US" dirty="0"/>
            </a:br>
            <a:r>
              <a:rPr lang="en-US" dirty="0"/>
              <a:t>Net Worth [36]</a:t>
            </a:r>
          </a:p>
        </p:txBody>
      </p:sp>
      <p:pic>
        <p:nvPicPr>
          <p:cNvPr id="12" name="Content Placeholder 11">
            <a:extLst>
              <a:ext uri="{FF2B5EF4-FFF2-40B4-BE49-F238E27FC236}">
                <a16:creationId xmlns:a16="http://schemas.microsoft.com/office/drawing/2014/main" id="{EFA630FC-E269-147A-3CE9-2E5A8AE2B688}"/>
              </a:ext>
            </a:extLst>
          </p:cNvPr>
          <p:cNvPicPr>
            <a:picLocks noGrp="1" noChangeAspect="1"/>
          </p:cNvPicPr>
          <p:nvPr>
            <p:ph sz="half" idx="2"/>
          </p:nvPr>
        </p:nvPicPr>
        <p:blipFill>
          <a:blip r:embed="rId3"/>
          <a:stretch>
            <a:fillRect/>
          </a:stretch>
        </p:blipFill>
        <p:spPr>
          <a:xfrm>
            <a:off x="1065676" y="2577770"/>
            <a:ext cx="1691865" cy="1903348"/>
          </a:xfrm>
        </p:spPr>
      </p:pic>
      <p:cxnSp>
        <p:nvCxnSpPr>
          <p:cNvPr id="16" name="Straight Arrow Connector 15">
            <a:extLst>
              <a:ext uri="{FF2B5EF4-FFF2-40B4-BE49-F238E27FC236}">
                <a16:creationId xmlns:a16="http://schemas.microsoft.com/office/drawing/2014/main" id="{4A8CD277-ED0D-541C-9B48-78E410AFF9C6}"/>
              </a:ext>
            </a:extLst>
          </p:cNvPr>
          <p:cNvCxnSpPr>
            <a:cxnSpLocks/>
            <a:stCxn id="20" idx="1"/>
          </p:cNvCxnSpPr>
          <p:nvPr/>
        </p:nvCxnSpPr>
        <p:spPr>
          <a:xfrm flipH="1">
            <a:off x="2772989" y="4010794"/>
            <a:ext cx="292843" cy="3112"/>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4D9193F-2453-1EC0-6767-67D59D1A3C95}"/>
              </a:ext>
            </a:extLst>
          </p:cNvPr>
          <p:cNvSpPr txBox="1"/>
          <p:nvPr/>
        </p:nvSpPr>
        <p:spPr>
          <a:xfrm>
            <a:off x="3065832" y="3839978"/>
            <a:ext cx="1173847" cy="341632"/>
          </a:xfrm>
          <a:prstGeom prst="rect">
            <a:avLst/>
          </a:prstGeom>
          <a:noFill/>
        </p:spPr>
        <p:txBody>
          <a:bodyPr wrap="none" rtlCol="0">
            <a:spAutoFit/>
          </a:bodyPr>
          <a:lstStyle/>
          <a:p>
            <a:pPr algn="ctr">
              <a:lnSpc>
                <a:spcPct val="90000"/>
              </a:lnSpc>
            </a:pPr>
            <a:r>
              <a:rPr lang="en-US" dirty="0"/>
              <a:t>Fallout 76</a:t>
            </a:r>
          </a:p>
        </p:txBody>
      </p:sp>
      <p:sp>
        <p:nvSpPr>
          <p:cNvPr id="25" name="TextBox 24">
            <a:extLst>
              <a:ext uri="{FF2B5EF4-FFF2-40B4-BE49-F238E27FC236}">
                <a16:creationId xmlns:a16="http://schemas.microsoft.com/office/drawing/2014/main" id="{F8D2BAA0-4782-8E33-3BB0-CF609E59C54F}"/>
              </a:ext>
            </a:extLst>
          </p:cNvPr>
          <p:cNvSpPr txBox="1"/>
          <p:nvPr/>
        </p:nvSpPr>
        <p:spPr>
          <a:xfrm>
            <a:off x="5129917" y="1936388"/>
            <a:ext cx="2898550" cy="590931"/>
          </a:xfrm>
          <a:prstGeom prst="rect">
            <a:avLst/>
          </a:prstGeom>
          <a:noFill/>
        </p:spPr>
        <p:txBody>
          <a:bodyPr wrap="none" rtlCol="0">
            <a:spAutoFit/>
          </a:bodyPr>
          <a:lstStyle/>
          <a:p>
            <a:pPr algn="ctr">
              <a:lnSpc>
                <a:spcPct val="90000"/>
              </a:lnSpc>
            </a:pPr>
            <a:r>
              <a:rPr lang="en-US" dirty="0"/>
              <a:t>Bandai Namco (Elden Ring)</a:t>
            </a:r>
            <a:br>
              <a:rPr lang="en-US" dirty="0"/>
            </a:br>
            <a:r>
              <a:rPr lang="en-US" dirty="0"/>
              <a:t>Revenue [37]</a:t>
            </a:r>
          </a:p>
        </p:txBody>
      </p:sp>
      <p:pic>
        <p:nvPicPr>
          <p:cNvPr id="27" name="Picture 26">
            <a:extLst>
              <a:ext uri="{FF2B5EF4-FFF2-40B4-BE49-F238E27FC236}">
                <a16:creationId xmlns:a16="http://schemas.microsoft.com/office/drawing/2014/main" id="{AD73A71F-FF35-D373-AFBF-479579F64F58}"/>
              </a:ext>
            </a:extLst>
          </p:cNvPr>
          <p:cNvPicPr>
            <a:picLocks noChangeAspect="1"/>
          </p:cNvPicPr>
          <p:nvPr/>
        </p:nvPicPr>
        <p:blipFill>
          <a:blip r:embed="rId4"/>
          <a:stretch>
            <a:fillRect/>
          </a:stretch>
        </p:blipFill>
        <p:spPr>
          <a:xfrm>
            <a:off x="4877916" y="2575756"/>
            <a:ext cx="3402548" cy="2024795"/>
          </a:xfrm>
          <a:prstGeom prst="rect">
            <a:avLst/>
          </a:prstGeom>
        </p:spPr>
      </p:pic>
      <p:sp>
        <p:nvSpPr>
          <p:cNvPr id="32" name="TextBox 31">
            <a:extLst>
              <a:ext uri="{FF2B5EF4-FFF2-40B4-BE49-F238E27FC236}">
                <a16:creationId xmlns:a16="http://schemas.microsoft.com/office/drawing/2014/main" id="{92E3123C-B410-3E56-E27B-5FD56ADC3DE1}"/>
              </a:ext>
            </a:extLst>
          </p:cNvPr>
          <p:cNvSpPr txBox="1"/>
          <p:nvPr/>
        </p:nvSpPr>
        <p:spPr>
          <a:xfrm>
            <a:off x="3228751" y="3004558"/>
            <a:ext cx="1249060" cy="341632"/>
          </a:xfrm>
          <a:prstGeom prst="rect">
            <a:avLst/>
          </a:prstGeom>
          <a:noFill/>
        </p:spPr>
        <p:txBody>
          <a:bodyPr wrap="none" rtlCol="0">
            <a:spAutoFit/>
          </a:bodyPr>
          <a:lstStyle/>
          <a:p>
            <a:pPr algn="ctr">
              <a:lnSpc>
                <a:spcPct val="90000"/>
              </a:lnSpc>
            </a:pPr>
            <a:r>
              <a:rPr lang="en-US" dirty="0"/>
              <a:t>Elden Ring</a:t>
            </a:r>
          </a:p>
        </p:txBody>
      </p:sp>
      <p:cxnSp>
        <p:nvCxnSpPr>
          <p:cNvPr id="34" name="Straight Arrow Connector 33">
            <a:extLst>
              <a:ext uri="{FF2B5EF4-FFF2-40B4-BE49-F238E27FC236}">
                <a16:creationId xmlns:a16="http://schemas.microsoft.com/office/drawing/2014/main" id="{58583ED7-5693-1B1D-D9C2-3E6DD93DEFFB}"/>
              </a:ext>
            </a:extLst>
          </p:cNvPr>
          <p:cNvCxnSpPr>
            <a:stCxn id="32" idx="3"/>
          </p:cNvCxnSpPr>
          <p:nvPr/>
        </p:nvCxnSpPr>
        <p:spPr>
          <a:xfrm>
            <a:off x="4477811" y="3175374"/>
            <a:ext cx="400105" cy="0"/>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FE88B1C-FFD5-DD9D-4AC3-95F355D03A26}"/>
              </a:ext>
            </a:extLst>
          </p:cNvPr>
          <p:cNvSpPr txBox="1"/>
          <p:nvPr/>
        </p:nvSpPr>
        <p:spPr>
          <a:xfrm>
            <a:off x="685800" y="1306328"/>
            <a:ext cx="6122253" cy="341632"/>
          </a:xfrm>
          <a:prstGeom prst="rect">
            <a:avLst/>
          </a:prstGeom>
          <a:noFill/>
        </p:spPr>
        <p:txBody>
          <a:bodyPr wrap="none" rtlCol="0">
            <a:spAutoFit/>
          </a:bodyPr>
          <a:lstStyle/>
          <a:p>
            <a:pPr>
              <a:lnSpc>
                <a:spcPct val="90000"/>
              </a:lnSpc>
            </a:pPr>
            <a:r>
              <a:rPr lang="en-US" b="1" dirty="0"/>
              <a:t>Bad behavior does NOT lead to negative financial impact</a:t>
            </a:r>
          </a:p>
        </p:txBody>
      </p:sp>
    </p:spTree>
    <p:extLst>
      <p:ext uri="{BB962C8B-B14F-4D97-AF65-F5344CB8AC3E}">
        <p14:creationId xmlns:p14="http://schemas.microsoft.com/office/powerpoint/2010/main" val="2417594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276350"/>
            <a:ext cx="9144000" cy="3720845"/>
          </a:xfrm>
        </p:spPr>
        <p:txBody>
          <a:bodyPr lIns="91440">
            <a:normAutofit fontScale="40000" lnSpcReduction="20000"/>
          </a:bodyPr>
          <a:lstStyle/>
          <a:p>
            <a:pPr marL="0" indent="0">
              <a:buNone/>
            </a:pPr>
            <a:r>
              <a:rPr lang="en-US" dirty="0"/>
              <a:t>[1] Jason Schreier, How BioWare’s Anthem Went Wrong (04/02/2019), </a:t>
            </a:r>
            <a:r>
              <a:rPr lang="en-US" dirty="0">
                <a:hlinkClick r:id="rId3"/>
              </a:rPr>
              <a:t>https://kotaku.com/how-biowares-anthem-went-wrong-1833731964</a:t>
            </a:r>
            <a:r>
              <a:rPr lang="en-US" dirty="0"/>
              <a:t> (09/23/2023)</a:t>
            </a:r>
          </a:p>
          <a:p>
            <a:pPr marL="0" indent="0">
              <a:buNone/>
            </a:pPr>
            <a:r>
              <a:rPr lang="en-US" dirty="0"/>
              <a:t>[2] Cyberpunk 2077 Twitter, An important development update (06/18/2020) </a:t>
            </a:r>
            <a:r>
              <a:rPr lang="en-US" dirty="0">
                <a:hlinkClick r:id="rId4"/>
              </a:rPr>
              <a:t>https://twitter.com/CyberpunkGame/status/1273647385294626816</a:t>
            </a:r>
            <a:r>
              <a:rPr lang="en-US" dirty="0"/>
              <a:t> (09/23/2023)</a:t>
            </a:r>
          </a:p>
          <a:p>
            <a:pPr marL="0" indent="0">
              <a:buNone/>
            </a:pPr>
            <a:r>
              <a:rPr lang="en-US" dirty="0"/>
              <a:t>[3] Brendan </a:t>
            </a:r>
            <a:r>
              <a:rPr lang="en-US" dirty="0" err="1"/>
              <a:t>Cladwell</a:t>
            </a:r>
            <a:r>
              <a:rPr lang="en-US" dirty="0"/>
              <a:t>, The Broken Promise Of No Man’s Sky And Why It Matters (08/17/2016), </a:t>
            </a:r>
            <a:r>
              <a:rPr lang="en-US" dirty="0">
                <a:hlinkClick r:id="rId5"/>
              </a:rPr>
              <a:t>https://www.rockpapershotgun.com/broken-promises-of-no-mans-sky</a:t>
            </a:r>
            <a:r>
              <a:rPr lang="en-US" dirty="0"/>
              <a:t> (09/23/2023)</a:t>
            </a:r>
          </a:p>
          <a:p>
            <a:pPr marL="0" indent="0">
              <a:buNone/>
            </a:pPr>
            <a:r>
              <a:rPr lang="en-US" dirty="0"/>
              <a:t>[4] </a:t>
            </a:r>
            <a:r>
              <a:rPr lang="en-US" dirty="0" err="1"/>
              <a:t>Crowbcat</a:t>
            </a:r>
            <a:r>
              <a:rPr lang="en-US" dirty="0"/>
              <a:t>, New disappointment discovered : No Man’s Sky (2016) (08/16/2016), </a:t>
            </a:r>
            <a:r>
              <a:rPr lang="en-US" dirty="0">
                <a:hlinkClick r:id="rId6"/>
              </a:rPr>
              <a:t>https://www.youtube.com/watch?v=A8P2CZg3sJQ</a:t>
            </a:r>
            <a:r>
              <a:rPr lang="en-US" dirty="0"/>
              <a:t> (09/23/2023)</a:t>
            </a:r>
          </a:p>
          <a:p>
            <a:pPr marL="0" indent="0">
              <a:buNone/>
            </a:pPr>
            <a:r>
              <a:rPr lang="en-US" dirty="0"/>
              <a:t>[5] Internet Historian, The </a:t>
            </a:r>
            <a:r>
              <a:rPr lang="en-US" dirty="0" err="1"/>
              <a:t>Engoodening</a:t>
            </a:r>
            <a:r>
              <a:rPr lang="en-US" dirty="0"/>
              <a:t> of No Man’s Sky (01/08/2020), </a:t>
            </a:r>
            <a:r>
              <a:rPr lang="en-US" dirty="0">
                <a:hlinkClick r:id="rId7"/>
              </a:rPr>
              <a:t>https://www.youtube.com/watch?v=O5BJVO3PDeQ</a:t>
            </a:r>
            <a:r>
              <a:rPr lang="en-US" dirty="0"/>
              <a:t> (09/23/2023)</a:t>
            </a:r>
          </a:p>
          <a:p>
            <a:pPr marL="0" indent="0">
              <a:buNone/>
            </a:pPr>
            <a:r>
              <a:rPr lang="en-US" dirty="0"/>
              <a:t>[6] Steam Store, No Man’s Sky (08/12/2016), </a:t>
            </a:r>
            <a:r>
              <a:rPr lang="en-US" dirty="0">
                <a:hlinkClick r:id="rId8"/>
              </a:rPr>
              <a:t>https://store.steampowered.com/app/275850/No_Mans_Sky/</a:t>
            </a:r>
            <a:r>
              <a:rPr lang="en-US" dirty="0"/>
              <a:t> (09/23/2023)</a:t>
            </a:r>
          </a:p>
          <a:p>
            <a:pPr marL="0" indent="0">
              <a:buNone/>
            </a:pPr>
            <a:r>
              <a:rPr lang="en-US" dirty="0"/>
              <a:t>[7] Steam Store, PAYDAY 3 (09/21/2023), </a:t>
            </a:r>
            <a:r>
              <a:rPr lang="en-US" dirty="0">
                <a:hlinkClick r:id="rId9"/>
              </a:rPr>
              <a:t>https://store.steampowered.com/app/1272080/PAYDAY_3/</a:t>
            </a:r>
            <a:r>
              <a:rPr lang="en-US" dirty="0"/>
              <a:t> (09/25/2023)  </a:t>
            </a:r>
          </a:p>
          <a:p>
            <a:pPr marL="0" indent="0">
              <a:buNone/>
            </a:pPr>
            <a:r>
              <a:rPr lang="en-US" dirty="0"/>
              <a:t>[8] Aaron Keller, Director’s Take – Reflecting on the Future of Overwatch 2 (05/19/2023), </a:t>
            </a:r>
            <a:r>
              <a:rPr lang="en-US" dirty="0">
                <a:hlinkClick r:id="rId10"/>
              </a:rPr>
              <a:t>https://overwatch.blizzard.com/en-us/news/23952480/</a:t>
            </a:r>
            <a:r>
              <a:rPr lang="en-US" dirty="0"/>
              <a:t> (09/23/2023)</a:t>
            </a:r>
          </a:p>
          <a:p>
            <a:pPr marL="0" indent="0">
              <a:buNone/>
            </a:pPr>
            <a:r>
              <a:rPr lang="en-US" dirty="0"/>
              <a:t>[9] Blizzard Entertainment, Introducing Our Most Exciting Season Yet… Overwatch 2: Invasion (06/12/2023), </a:t>
            </a:r>
            <a:r>
              <a:rPr lang="en-US" dirty="0">
                <a:hlinkClick r:id="rId11"/>
              </a:rPr>
              <a:t>https://overwatch.blizzard.com/en-us/news/23964186/</a:t>
            </a:r>
            <a:r>
              <a:rPr lang="en-US" dirty="0"/>
              <a:t> (09/23/2023)</a:t>
            </a:r>
          </a:p>
          <a:p>
            <a:pPr marL="0" indent="0">
              <a:buNone/>
            </a:pPr>
            <a:r>
              <a:rPr lang="en-US" dirty="0"/>
              <a:t>[10] Bryn </a:t>
            </a:r>
            <a:r>
              <a:rPr lang="en-US" dirty="0" err="1"/>
              <a:t>Gelbart</a:t>
            </a:r>
            <a:r>
              <a:rPr lang="en-US" dirty="0"/>
              <a:t>, Overwatch 2: Everything Revealed at </a:t>
            </a:r>
            <a:r>
              <a:rPr lang="en-US" dirty="0" err="1"/>
              <a:t>BlizzCon</a:t>
            </a:r>
            <a:r>
              <a:rPr lang="en-US" dirty="0"/>
              <a:t> 2019 (11/02/2019), </a:t>
            </a:r>
            <a:r>
              <a:rPr lang="en-US" dirty="0">
                <a:hlinkClick r:id="rId12"/>
              </a:rPr>
              <a:t>https://gamerant.com/overwatch-2-pve-pvp-hero-maps-sojourn/</a:t>
            </a:r>
            <a:r>
              <a:rPr lang="en-US" dirty="0"/>
              <a:t> (09/23/2023)</a:t>
            </a:r>
          </a:p>
          <a:p>
            <a:pPr marL="0" indent="0">
              <a:buNone/>
            </a:pPr>
            <a:r>
              <a:rPr lang="en-US" dirty="0"/>
              <a:t>[11] Jerome Heath et al., The start and end dates for all Overwatch 2 seasons (07/26/2023), </a:t>
            </a:r>
            <a:r>
              <a:rPr lang="en-US" dirty="0">
                <a:hlinkClick r:id="rId13"/>
              </a:rPr>
              <a:t>https://dotesports.com/overwatch/news/start-end-dates-all-overwatch-2-seasons</a:t>
            </a:r>
            <a:r>
              <a:rPr lang="en-US" dirty="0"/>
              <a:t> (09/25/2023)</a:t>
            </a:r>
          </a:p>
          <a:p>
            <a:pPr marL="0" indent="0">
              <a:buNone/>
            </a:pPr>
            <a:r>
              <a:rPr lang="en-US" dirty="0"/>
              <a:t>[12] Steam Store, Overwatch 2 (08/10/2023), </a:t>
            </a:r>
            <a:r>
              <a:rPr lang="en-US" dirty="0">
                <a:hlinkClick r:id="rId14"/>
              </a:rPr>
              <a:t>https://store.steampowered.com/app/2357570/Overwatch_2/</a:t>
            </a:r>
            <a:r>
              <a:rPr lang="en-US" b="1" dirty="0"/>
              <a:t> (09/25/2023)</a:t>
            </a:r>
            <a:endParaRPr lang="en-US" dirty="0"/>
          </a:p>
          <a:p>
            <a:pPr marL="0" indent="0">
              <a:buNone/>
            </a:pPr>
            <a:r>
              <a:rPr lang="en-US" dirty="0"/>
              <a:t>[13] Wesley yin-Poole, Fallout 76 players say the Atom shop  prices are getting out of hand (12/17/2018), </a:t>
            </a:r>
            <a:r>
              <a:rPr lang="en-US" dirty="0">
                <a:hlinkClick r:id="rId15"/>
              </a:rPr>
              <a:t>https://www.eurogamer.net/fallout-76-players-say-the-atom-shop-prices-are-getting-out-of-hand</a:t>
            </a:r>
            <a:r>
              <a:rPr lang="en-US" dirty="0"/>
              <a:t> (09/23/2023)</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Zhang</a:t>
            </a:r>
          </a:p>
        </p:txBody>
      </p:sp>
    </p:spTree>
    <p:extLst>
      <p:ext uri="{BB962C8B-B14F-4D97-AF65-F5344CB8AC3E}">
        <p14:creationId xmlns:p14="http://schemas.microsoft.com/office/powerpoint/2010/main" val="16136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3" name="Footer Placeholder 2">
            <a:extLst>
              <a:ext uri="{FF2B5EF4-FFF2-40B4-BE49-F238E27FC236}">
                <a16:creationId xmlns:a16="http://schemas.microsoft.com/office/drawing/2014/main" id="{5ABF14E7-A1FF-E347-B1C8-0C07243EB9C8}"/>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286738"/>
            <a:ext cx="9144000" cy="3710458"/>
          </a:xfrm>
        </p:spPr>
        <p:txBody>
          <a:bodyPr vert="horz" lIns="91440" tIns="45718" rIns="91436" bIns="45718" rtlCol="0" anchor="t">
            <a:normAutofit fontScale="40000" lnSpcReduction="20000"/>
          </a:bodyPr>
          <a:lstStyle/>
          <a:p>
            <a:pPr marL="0" indent="0">
              <a:buNone/>
            </a:pPr>
            <a:r>
              <a:rPr lang="en-US" dirty="0"/>
              <a:t>[14] Steam Store, Baldur’s Gate 3 (08/03/2023), </a:t>
            </a:r>
            <a:r>
              <a:rPr lang="en-US" dirty="0">
                <a:hlinkClick r:id="rId3"/>
              </a:rPr>
              <a:t>https://store.steampowered.com/app/2357570/Overwatch_2/</a:t>
            </a:r>
            <a:r>
              <a:rPr lang="en-US" dirty="0"/>
              <a:t> (09/25/2023)</a:t>
            </a:r>
          </a:p>
          <a:p>
            <a:pPr marL="0" indent="0">
              <a:buNone/>
            </a:pPr>
            <a:r>
              <a:rPr lang="en-US" dirty="0"/>
              <a:t>[15] Jody Macgregor, </a:t>
            </a:r>
            <a:r>
              <a:rPr lang="en-US" dirty="0" err="1"/>
              <a:t>Bladur’s</a:t>
            </a:r>
            <a:r>
              <a:rPr lang="en-US" dirty="0"/>
              <a:t> Gate 3: release date, classes, and everything else we know (08/18/2023), </a:t>
            </a:r>
            <a:r>
              <a:rPr lang="en-US" dirty="0">
                <a:hlinkClick r:id="rId4"/>
              </a:rPr>
              <a:t>https://www.pcgamer.com/baldurs-gate-3-everything-we-know/</a:t>
            </a:r>
            <a:r>
              <a:rPr lang="en-US" dirty="0"/>
              <a:t> (09/23/2023) </a:t>
            </a:r>
          </a:p>
          <a:p>
            <a:pPr marL="0" indent="0">
              <a:buNone/>
            </a:pPr>
            <a:r>
              <a:rPr lang="en-US" dirty="0"/>
              <a:t>[16] Jordan Ramee, </a:t>
            </a:r>
            <a:r>
              <a:rPr lang="en-US" dirty="0" err="1"/>
              <a:t>Balduer’s</a:t>
            </a:r>
            <a:r>
              <a:rPr lang="en-US" dirty="0"/>
              <a:t> Gate 3 Announced, Coming From Divinity: Original Sin Studio (06/10/2019), </a:t>
            </a:r>
            <a:r>
              <a:rPr lang="en-US" dirty="0">
                <a:hlinkClick r:id="rId5"/>
              </a:rPr>
              <a:t>https://www.gamespot.com/articles/baldurs-gate-3-announced-coming-from-divinity-orig/1100-6467362/</a:t>
            </a:r>
            <a:r>
              <a:rPr lang="en-US" dirty="0"/>
              <a:t> (09/23/2023)</a:t>
            </a:r>
          </a:p>
          <a:p>
            <a:pPr marL="0" indent="0">
              <a:buNone/>
            </a:pPr>
            <a:r>
              <a:rPr lang="en-US" dirty="0"/>
              <a:t>[17] Steam Store, Baldur’s Gate 3 – Digital Deluxe Edition DLC (08/03/2023), </a:t>
            </a:r>
            <a:r>
              <a:rPr lang="en-US" dirty="0">
                <a:hlinkClick r:id="rId6"/>
              </a:rPr>
              <a:t>https://store.steampowered.com/app/2378500/Baldurs_Gate_3__Digital_Deluxe_Edition_DLC/</a:t>
            </a:r>
            <a:r>
              <a:rPr lang="en-US" dirty="0"/>
              <a:t> (09/23/2023)</a:t>
            </a:r>
          </a:p>
          <a:p>
            <a:pPr marL="0" indent="0">
              <a:buNone/>
            </a:pPr>
            <a:r>
              <a:rPr lang="en-US" dirty="0">
                <a:ea typeface="Cambria"/>
              </a:rPr>
              <a:t>[18] </a:t>
            </a:r>
            <a:r>
              <a:rPr lang="en-US" dirty="0" err="1">
                <a:ea typeface="Cambria"/>
              </a:rPr>
              <a:t>Hirun</a:t>
            </a:r>
            <a:r>
              <a:rPr lang="en-US" dirty="0">
                <a:ea typeface="Cambria"/>
              </a:rPr>
              <a:t> Cryer,</a:t>
            </a:r>
            <a:r>
              <a:rPr lang="en-US" dirty="0">
                <a:ea typeface="+mn-lt"/>
                <a:cs typeface="+mn-lt"/>
              </a:rPr>
              <a:t> Cyberpunk 2077 pre-order went over 8 million worldwide (12/10/2020), </a:t>
            </a:r>
            <a:r>
              <a:rPr lang="en-US" dirty="0">
                <a:ea typeface="+mn-lt"/>
                <a:cs typeface="+mn-lt"/>
                <a:hlinkClick r:id="rId7"/>
              </a:rPr>
              <a:t>https://www.gamesradar.com/cyberpunk-2077-pre-orders-went-over-8-million-worldwide-cd-projekt-reveals/</a:t>
            </a:r>
            <a:r>
              <a:rPr lang="en-US" dirty="0">
                <a:ea typeface="+mn-lt"/>
                <a:cs typeface="+mn-lt"/>
              </a:rPr>
              <a:t> (09/23/2023)</a:t>
            </a:r>
          </a:p>
          <a:p>
            <a:pPr marL="0" indent="0">
              <a:buNone/>
            </a:pPr>
            <a:r>
              <a:rPr lang="en-US" dirty="0">
                <a:ea typeface="+mn-lt"/>
                <a:cs typeface="+mn-lt"/>
              </a:rPr>
              <a:t>[19] Tom Warren, </a:t>
            </a:r>
            <a:r>
              <a:rPr lang="en-US" dirty="0"/>
              <a:t>Microsoft offers </a:t>
            </a:r>
            <a:r>
              <a:rPr lang="en-US" dirty="0">
                <a:ea typeface="+mn-lt"/>
                <a:cs typeface="+mn-lt"/>
              </a:rPr>
              <a:t>Cyberpunk 2077 refunds for all digital sales, but it’s not pulling the game (10/18/2020), </a:t>
            </a:r>
            <a:r>
              <a:rPr lang="en-US" dirty="0">
                <a:ea typeface="+mn-lt"/>
                <a:cs typeface="+mn-lt"/>
                <a:hlinkClick r:id="rId8"/>
              </a:rPr>
              <a:t>https://www.theverge.com/2020/12/18/22189059/microsoft-cyberpunk-2077-refunds-xbox-microsoft-store</a:t>
            </a:r>
            <a:r>
              <a:rPr lang="en-US" dirty="0">
                <a:ea typeface="+mn-lt"/>
                <a:cs typeface="+mn-lt"/>
              </a:rPr>
              <a:t> (09/23/2023)</a:t>
            </a:r>
          </a:p>
          <a:p>
            <a:pPr marL="0" indent="0">
              <a:buNone/>
            </a:pPr>
            <a:r>
              <a:rPr lang="en-US" dirty="0">
                <a:ea typeface="+mn-lt"/>
                <a:cs typeface="+mn-lt"/>
              </a:rPr>
              <a:t>[20] Dustin Bailey, Seven months later, Fallout 76’s canvas bags are finally in players’ hands (06/14/2019), </a:t>
            </a:r>
            <a:r>
              <a:rPr lang="en-US" dirty="0">
                <a:ea typeface="+mn-lt"/>
                <a:cs typeface="+mn-lt"/>
                <a:hlinkClick r:id="rId9"/>
              </a:rPr>
              <a:t>https://www.pcgamesn.com/fallout-76/canvas-bag-replacement</a:t>
            </a:r>
            <a:r>
              <a:rPr lang="en-US" dirty="0">
                <a:ea typeface="+mn-lt"/>
                <a:cs typeface="+mn-lt"/>
              </a:rPr>
              <a:t> (09/23/2023)</a:t>
            </a:r>
          </a:p>
          <a:p>
            <a:pPr marL="0" indent="0">
              <a:buNone/>
            </a:pPr>
            <a:r>
              <a:rPr lang="en-US" dirty="0"/>
              <a:t>[21] Sandeep Bhandari, How Long Did It Take to Make Cuphead (And Why) (10/02/2022), </a:t>
            </a:r>
            <a:r>
              <a:rPr lang="en-US" dirty="0">
                <a:hlinkClick r:id="rId10"/>
              </a:rPr>
              <a:t>https://exactlyhowlong.com/how-long-did-it-take-to-make-cuphead-and-why</a:t>
            </a:r>
            <a:r>
              <a:rPr lang="en-US" dirty="0"/>
              <a:t> (09/23/2023)</a:t>
            </a:r>
          </a:p>
          <a:p>
            <a:pPr marL="0" indent="0">
              <a:buNone/>
            </a:pPr>
            <a:r>
              <a:rPr lang="en-US" dirty="0">
                <a:ea typeface="Cambria"/>
              </a:rPr>
              <a:t>[22] Cynical Designer on Twitter, (11/15/2018), </a:t>
            </a:r>
            <a:r>
              <a:rPr lang="en-US" dirty="0">
                <a:ea typeface="Cambria"/>
                <a:hlinkClick r:id="rId11"/>
              </a:rPr>
              <a:t>https://twitter.com/cynicdesignco/status/1063247880054435841</a:t>
            </a:r>
            <a:r>
              <a:rPr lang="en-US" dirty="0">
                <a:ea typeface="Cambria"/>
              </a:rPr>
              <a:t> (09/23/2023)</a:t>
            </a:r>
          </a:p>
          <a:p>
            <a:pPr marL="0" indent="0">
              <a:buNone/>
            </a:pPr>
            <a:r>
              <a:rPr lang="en-US" dirty="0">
                <a:ea typeface="Cambria"/>
              </a:rPr>
              <a:t>[23] Jordan Stapleton on Twitter, (06/14/2019), </a:t>
            </a:r>
            <a:r>
              <a:rPr lang="en-US" dirty="0">
                <a:ea typeface="Cambria"/>
                <a:hlinkClick r:id="rId12"/>
              </a:rPr>
              <a:t>https://twitter.com/GTAJJ_/status/1139534228532736001</a:t>
            </a:r>
            <a:r>
              <a:rPr lang="en-US" dirty="0">
                <a:ea typeface="Cambria"/>
              </a:rPr>
              <a:t> (09/23/2023)</a:t>
            </a:r>
          </a:p>
          <a:p>
            <a:pPr marL="0" indent="0">
              <a:buNone/>
            </a:pPr>
            <a:r>
              <a:rPr lang="en-US" dirty="0">
                <a:ea typeface="Cambria"/>
              </a:rPr>
              <a:t>[24] Echo </a:t>
            </a:r>
            <a:r>
              <a:rPr lang="en-US" dirty="0" err="1">
                <a:ea typeface="Cambria"/>
              </a:rPr>
              <a:t>Apsey</a:t>
            </a:r>
            <a:r>
              <a:rPr lang="en-US" dirty="0">
                <a:ea typeface="Cambria"/>
              </a:rPr>
              <a:t>, Overwatch 2 battle pass – how it works, tiers, rewards (10/2022), </a:t>
            </a:r>
            <a:r>
              <a:rPr lang="en-US" dirty="0">
                <a:ea typeface="Cambria"/>
                <a:hlinkClick r:id="rId13"/>
              </a:rPr>
              <a:t>https://www.theloadout.com/overwatch-2/battle-pass</a:t>
            </a:r>
            <a:r>
              <a:rPr lang="en-US" dirty="0">
                <a:ea typeface="Cambria"/>
              </a:rPr>
              <a:t> (09/23/2023)</a:t>
            </a:r>
          </a:p>
          <a:p>
            <a:pPr marL="0" indent="0">
              <a:buNone/>
            </a:pPr>
            <a:r>
              <a:rPr lang="en-US" dirty="0">
                <a:ea typeface="Cambria"/>
              </a:rPr>
              <a:t>[25] Steam Store, Cuphead (09/29/2017), </a:t>
            </a:r>
            <a:r>
              <a:rPr lang="en-US" dirty="0">
                <a:ea typeface="Cambria"/>
                <a:hlinkClick r:id="rId14"/>
              </a:rPr>
              <a:t>https://store.steampowered.com/app/268910/Cuphead/</a:t>
            </a:r>
            <a:r>
              <a:rPr lang="en-US" dirty="0">
                <a:ea typeface="Cambria"/>
              </a:rPr>
              <a:t> (09/23/2023)</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Zhang</a:t>
            </a:r>
          </a:p>
        </p:txBody>
      </p:sp>
    </p:spTree>
    <p:extLst>
      <p:ext uri="{BB962C8B-B14F-4D97-AF65-F5344CB8AC3E}">
        <p14:creationId xmlns:p14="http://schemas.microsoft.com/office/powerpoint/2010/main" val="264574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276350"/>
            <a:ext cx="9144000" cy="3720845"/>
          </a:xfrm>
        </p:spPr>
        <p:txBody>
          <a:bodyPr vert="horz" lIns="91440" tIns="45718" rIns="91436" bIns="45718" rtlCol="0" anchor="t">
            <a:normAutofit fontScale="40000" lnSpcReduction="20000"/>
          </a:bodyPr>
          <a:lstStyle/>
          <a:p>
            <a:pPr marL="0" indent="0">
              <a:buNone/>
            </a:pPr>
            <a:r>
              <a:rPr lang="en-US" dirty="0">
                <a:ea typeface="Cambria"/>
              </a:rPr>
              <a:t>[26] Steam Charts, Comparison (09/25/2023), </a:t>
            </a:r>
            <a:r>
              <a:rPr lang="en-US" dirty="0">
                <a:ea typeface="Cambria"/>
                <a:hlinkClick r:id="rId3"/>
              </a:rPr>
              <a:t>https://steamcharts.com/cmp/1517290,1238840#All</a:t>
            </a:r>
            <a:r>
              <a:rPr lang="en-US" dirty="0">
                <a:ea typeface="Cambria"/>
              </a:rPr>
              <a:t> (09/25/2023)</a:t>
            </a:r>
          </a:p>
          <a:p>
            <a:pPr marL="0" indent="0">
              <a:buNone/>
            </a:pPr>
            <a:r>
              <a:rPr lang="en-US" dirty="0">
                <a:ea typeface="Cambria"/>
              </a:rPr>
              <a:t>[27] </a:t>
            </a:r>
            <a:r>
              <a:rPr lang="en-US" dirty="0" err="1">
                <a:ea typeface="Cambria"/>
              </a:rPr>
              <a:t>Zarmena</a:t>
            </a:r>
            <a:r>
              <a:rPr lang="en-US" dirty="0">
                <a:ea typeface="Cambria"/>
              </a:rPr>
              <a:t> Khan, Baldur’s Gate 3 Causing Some Devs to Worry About Fan Expectations, </a:t>
            </a:r>
            <a:r>
              <a:rPr lang="en-US" dirty="0" err="1">
                <a:ea typeface="Cambria"/>
              </a:rPr>
              <a:t>Larian</a:t>
            </a:r>
            <a:r>
              <a:rPr lang="en-US" dirty="0">
                <a:ea typeface="Cambria"/>
              </a:rPr>
              <a:t> Responds (08/11/2023), </a:t>
            </a:r>
            <a:r>
              <a:rPr lang="en-US" dirty="0">
                <a:ea typeface="Cambria"/>
                <a:hlinkClick r:id="rId4"/>
              </a:rPr>
              <a:t>https://www.playstationlifestyle.net/2023/08/11/baldurs-gate-3-worrying-other-devs-high-bar/</a:t>
            </a:r>
            <a:r>
              <a:rPr lang="en-US" dirty="0">
                <a:ea typeface="Cambria"/>
              </a:rPr>
              <a:t> (09/23/2023)</a:t>
            </a:r>
          </a:p>
          <a:p>
            <a:pPr marL="0" indent="0">
              <a:buNone/>
            </a:pPr>
            <a:r>
              <a:rPr lang="en-US" dirty="0">
                <a:ea typeface="Cambria"/>
              </a:rPr>
              <a:t>[28] Matt Cook, How long was Cyberpunk 2077 in development (11/14/2023), </a:t>
            </a:r>
            <a:r>
              <a:rPr lang="en-US" dirty="0">
                <a:ea typeface="Cambria"/>
                <a:hlinkClick r:id="rId5"/>
              </a:rPr>
              <a:t>https://www.destructoid.com/how-long-was-cyberpunk-2077-in-development/</a:t>
            </a:r>
            <a:r>
              <a:rPr lang="en-US" dirty="0">
                <a:ea typeface="Cambria"/>
              </a:rPr>
              <a:t> (09/23/2023)</a:t>
            </a:r>
          </a:p>
          <a:p>
            <a:pPr marL="0" indent="0">
              <a:buNone/>
            </a:pPr>
            <a:r>
              <a:rPr lang="en-US" dirty="0">
                <a:ea typeface="Cambria"/>
              </a:rPr>
              <a:t>[29] Christian Vaz, Battlefield 2042 release date, early access, and everything we know (10/22/2021), </a:t>
            </a:r>
            <a:r>
              <a:rPr lang="en-US" dirty="0">
                <a:ea typeface="Cambria"/>
                <a:hlinkClick r:id="rId6"/>
              </a:rPr>
              <a:t>https://www.pcgamesn.com/battlefield-2042/release-date</a:t>
            </a:r>
            <a:r>
              <a:rPr lang="en-US" dirty="0">
                <a:ea typeface="Cambria"/>
              </a:rPr>
              <a:t> (09/23/2023)</a:t>
            </a:r>
          </a:p>
          <a:p>
            <a:pPr marL="0" indent="0">
              <a:buNone/>
            </a:pPr>
            <a:r>
              <a:rPr lang="en-US" dirty="0">
                <a:ea typeface="Cambria"/>
              </a:rPr>
              <a:t>[30] Chris </a:t>
            </a:r>
            <a:r>
              <a:rPr lang="en-US" dirty="0" err="1">
                <a:ea typeface="Cambria"/>
              </a:rPr>
              <a:t>Barnewall</a:t>
            </a:r>
            <a:r>
              <a:rPr lang="en-US" dirty="0">
                <a:ea typeface="Cambria"/>
              </a:rPr>
              <a:t>, A Reporter’s Leak About ‘Battlefield 2042’ May Have Cost EA $2 Billion And Gamers Are Stunned (09/16/2021), </a:t>
            </a:r>
            <a:r>
              <a:rPr lang="en-US" dirty="0">
                <a:ea typeface="Cambria"/>
                <a:hlinkClick r:id="rId7"/>
              </a:rPr>
              <a:t>https://uproxx.com/edge/battlefield-2042-delay-ea-stock-crash-leak-reaction/</a:t>
            </a:r>
            <a:r>
              <a:rPr lang="en-US" dirty="0">
                <a:ea typeface="Cambria"/>
              </a:rPr>
              <a:t> (09/23/2023)</a:t>
            </a:r>
          </a:p>
          <a:p>
            <a:pPr marL="0" indent="0">
              <a:buNone/>
            </a:pPr>
            <a:r>
              <a:rPr lang="en-US" dirty="0">
                <a:ea typeface="Cambria"/>
              </a:rPr>
              <a:t>[31] </a:t>
            </a:r>
            <a:r>
              <a:rPr lang="en-US" dirty="0" err="1">
                <a:ea typeface="Cambria"/>
              </a:rPr>
              <a:t>Marloes</a:t>
            </a:r>
            <a:r>
              <a:rPr lang="en-US" dirty="0">
                <a:ea typeface="Cambria"/>
              </a:rPr>
              <a:t> Valentina Stella, Hollow Knight Silksong release date speculation, gameplay and trailers (09/12/2023), </a:t>
            </a:r>
            <a:r>
              <a:rPr lang="en-US" dirty="0">
                <a:ea typeface="Cambria"/>
                <a:hlinkClick r:id="rId8"/>
              </a:rPr>
              <a:t>https://www.pcgamesn.com/hollow-knight-silksong/release-date</a:t>
            </a:r>
            <a:r>
              <a:rPr lang="en-US" dirty="0">
                <a:ea typeface="Cambria"/>
              </a:rPr>
              <a:t> (09/23/2023)</a:t>
            </a:r>
          </a:p>
          <a:p>
            <a:pPr marL="0" indent="0">
              <a:buNone/>
            </a:pPr>
            <a:r>
              <a:rPr lang="en-US" dirty="0">
                <a:ea typeface="Cambria"/>
              </a:rPr>
              <a:t>[32] Xbox, Hollow knight: Silksong – Xbox Game Pass Reveal Trailer – Xbox &amp; Bethesda Games Showcase 2022 (06/12/2022), </a:t>
            </a:r>
            <a:r>
              <a:rPr lang="en-US" dirty="0">
                <a:ea typeface="Cambria"/>
                <a:hlinkClick r:id="rId9"/>
              </a:rPr>
              <a:t>https://youtu.be/JSfuFlhsxZY?si=g2_tD3MQhkrY9Ck0</a:t>
            </a:r>
            <a:r>
              <a:rPr lang="en-US" dirty="0">
                <a:ea typeface="Cambria"/>
              </a:rPr>
              <a:t> (09/23/2023)</a:t>
            </a:r>
          </a:p>
          <a:p>
            <a:pPr marL="0" indent="0">
              <a:buNone/>
            </a:pPr>
            <a:r>
              <a:rPr lang="en-US" dirty="0">
                <a:ea typeface="Cambria"/>
              </a:rPr>
              <a:t>[33] Steam Awards 2017, The Winners (01/04/2018), </a:t>
            </a:r>
            <a:r>
              <a:rPr lang="en-US" dirty="0">
                <a:ea typeface="Cambria"/>
                <a:hlinkClick r:id="rId10"/>
              </a:rPr>
              <a:t>https://store.steampowered.com/steamawards/2017</a:t>
            </a:r>
            <a:r>
              <a:rPr lang="en-US" dirty="0">
                <a:ea typeface="Cambria"/>
              </a:rPr>
              <a:t> (09/23/2023)</a:t>
            </a:r>
          </a:p>
          <a:p>
            <a:pPr marL="0" indent="0">
              <a:buNone/>
            </a:pPr>
            <a:r>
              <a:rPr lang="en-US" dirty="0">
                <a:ea typeface="Cambria"/>
              </a:rPr>
              <a:t>[34] Jordan Forward, Fallout 76 release date and multiplayer news – all the latest details (11/12/2018), </a:t>
            </a:r>
            <a:r>
              <a:rPr lang="en-US" dirty="0">
                <a:ea typeface="Cambria"/>
                <a:hlinkClick r:id="rId11"/>
              </a:rPr>
              <a:t>https://www.pcgamesn.com/fallout-76/fallout-76-release-date</a:t>
            </a:r>
            <a:r>
              <a:rPr lang="en-US" dirty="0">
                <a:ea typeface="Cambria"/>
              </a:rPr>
              <a:t> (09/23/2023)</a:t>
            </a:r>
          </a:p>
          <a:p>
            <a:pPr marL="0" indent="0">
              <a:buNone/>
            </a:pPr>
            <a:r>
              <a:rPr lang="en-US" dirty="0">
                <a:ea typeface="Cambria"/>
              </a:rPr>
              <a:t>[35] Dustin bailey, Report calls Fallout 76 a crunch “nightmare” that drained staff and pulled </a:t>
            </a:r>
            <a:r>
              <a:rPr lang="en-US" dirty="0" err="1">
                <a:ea typeface="Cambria"/>
              </a:rPr>
              <a:t>devs</a:t>
            </a:r>
            <a:r>
              <a:rPr lang="en-US" dirty="0">
                <a:ea typeface="Cambria"/>
              </a:rPr>
              <a:t> from Starfield and </a:t>
            </a:r>
            <a:r>
              <a:rPr lang="en-US" dirty="0" err="1">
                <a:ea typeface="Cambria"/>
              </a:rPr>
              <a:t>Redfall</a:t>
            </a:r>
            <a:r>
              <a:rPr lang="en-US" dirty="0">
                <a:ea typeface="Cambria"/>
              </a:rPr>
              <a:t> (10/10/2022), </a:t>
            </a:r>
            <a:r>
              <a:rPr lang="en-US" dirty="0">
                <a:ea typeface="Cambria"/>
                <a:hlinkClick r:id="rId12"/>
              </a:rPr>
              <a:t>https://www.gamesradar.com/report-calls-fallout-76-a-crunch-nightmare-that-drained-staff-and-pulled-devs-from-starfield-and-redfall/</a:t>
            </a:r>
            <a:r>
              <a:rPr lang="en-US" dirty="0">
                <a:ea typeface="Cambria"/>
              </a:rPr>
              <a:t> (09/23/2023)</a:t>
            </a:r>
          </a:p>
          <a:p>
            <a:pPr marL="0" indent="0">
              <a:buNone/>
            </a:pPr>
            <a:r>
              <a:rPr lang="en-US" dirty="0">
                <a:ea typeface="Cambria"/>
              </a:rPr>
              <a:t>[36] Jasmine, Bethesda Net Worth (05/31/2021), </a:t>
            </a:r>
            <a:r>
              <a:rPr lang="en-US" dirty="0">
                <a:ea typeface="Cambria"/>
                <a:hlinkClick r:id="rId13"/>
              </a:rPr>
              <a:t>https://whatstheirnetworth.com/richest-businessmen/companies/bethesda-net-worth/</a:t>
            </a:r>
            <a:r>
              <a:rPr lang="en-US" dirty="0">
                <a:ea typeface="Cambria"/>
              </a:rPr>
              <a:t> (09/23/2023)</a:t>
            </a:r>
          </a:p>
          <a:p>
            <a:pPr marL="0" indent="0">
              <a:buNone/>
            </a:pPr>
            <a:r>
              <a:rPr lang="en-US" dirty="0">
                <a:ea typeface="Cambria"/>
              </a:rPr>
              <a:t>[37] Companies Market Cap, Bandai Namco (09/26/2023), </a:t>
            </a:r>
            <a:r>
              <a:rPr lang="en-US" dirty="0">
                <a:ea typeface="Cambria"/>
                <a:hlinkClick r:id="rId14"/>
              </a:rPr>
              <a:t>https://companiesmarketcap.com/bandai-namco/revenue/</a:t>
            </a:r>
            <a:r>
              <a:rPr lang="en-US" dirty="0">
                <a:ea typeface="Cambria"/>
              </a:rPr>
              <a:t> (09/26/2023)</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Zhang</a:t>
            </a:r>
          </a:p>
        </p:txBody>
      </p:sp>
    </p:spTree>
    <p:extLst>
      <p:ext uri="{BB962C8B-B14F-4D97-AF65-F5344CB8AC3E}">
        <p14:creationId xmlns:p14="http://schemas.microsoft.com/office/powerpoint/2010/main" val="734529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
        <p:nvSpPr>
          <p:cNvPr id="2" name="Footer Placeholder 1">
            <a:extLst>
              <a:ext uri="{FF2B5EF4-FFF2-40B4-BE49-F238E27FC236}">
                <a16:creationId xmlns:a16="http://schemas.microsoft.com/office/drawing/2014/main" id="{505D0D35-BB88-BA43-9D8B-C619EB12F7E0}"/>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218495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
        <p:nvSpPr>
          <p:cNvPr id="2" name="Footer Placeholder 1">
            <a:extLst>
              <a:ext uri="{FF2B5EF4-FFF2-40B4-BE49-F238E27FC236}">
                <a16:creationId xmlns:a16="http://schemas.microsoft.com/office/drawing/2014/main" id="{5F987F3E-A8FD-D949-A14D-AECCFA1B2AD8}"/>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3298385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35</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
        <p:nvSpPr>
          <p:cNvPr id="4" name="Footer Placeholder 3">
            <a:extLst>
              <a:ext uri="{FF2B5EF4-FFF2-40B4-BE49-F238E27FC236}">
                <a16:creationId xmlns:a16="http://schemas.microsoft.com/office/drawing/2014/main" id="{D9EFA2BA-7751-E547-9176-31D969CA16AC}"/>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410352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lIns="91440">
            <a:normAutofit fontScale="77500" lnSpcReduction="20000"/>
          </a:bodyPr>
          <a:lstStyle/>
          <a:p>
            <a:pPr>
              <a:lnSpc>
                <a:spcPct val="120000"/>
              </a:lnSpc>
              <a:spcBef>
                <a:spcPts val="600"/>
              </a:spcBef>
            </a:pPr>
            <a:r>
              <a:rPr lang="en-US" sz="1200" dirty="0"/>
              <a:t>pp. 383 Check Priv Gov Chapter for not requiring FBI to ensure accuracy of data entered into NCIC, before March 2003?</a:t>
            </a:r>
          </a:p>
          <a:p>
            <a:pPr>
              <a:lnSpc>
                <a:spcPct val="120000"/>
              </a:lnSpc>
              <a:spcBef>
                <a:spcPts val="600"/>
              </a:spcBef>
            </a:pPr>
            <a:r>
              <a:rPr lang="en-US" sz="1200" dirty="0"/>
              <a:t>pp. 384 Implementation cost not considered. Argument assumes DB cannot exist w/out existing inaccuracies.</a:t>
            </a:r>
          </a:p>
          <a:p>
            <a:pPr>
              <a:lnSpc>
                <a:spcPct val="120000"/>
              </a:lnSpc>
              <a:spcBef>
                <a:spcPts val="600"/>
              </a:spcBef>
            </a:pPr>
            <a:r>
              <a:rPr lang="en-US" sz="1200" dirty="0"/>
              <a:t>pp. 387 Real-time system explanation misses known execution time</a:t>
            </a:r>
          </a:p>
          <a:p>
            <a:pPr>
              <a:lnSpc>
                <a:spcPct val="120000"/>
              </a:lnSpc>
              <a:spcBef>
                <a:spcPts val="600"/>
              </a:spcBef>
            </a:pPr>
            <a:r>
              <a:rPr lang="en-US" sz="1200" dirty="0"/>
              <a:t>pp. 388 PATRIOT needs track to shoot, not prevent false alarm.</a:t>
            </a:r>
          </a:p>
          <a:p>
            <a:pPr>
              <a:lnSpc>
                <a:spcPct val="120000"/>
              </a:lnSpc>
              <a:spcBef>
                <a:spcPts val="600"/>
              </a:spcBef>
            </a:pPr>
            <a:r>
              <a:rPr lang="en-US" sz="1200" dirty="0"/>
              <a:t>pp. 389 Asset assumptions in code and/or tests.</a:t>
            </a:r>
          </a:p>
          <a:p>
            <a:pPr>
              <a:lnSpc>
                <a:spcPct val="120000"/>
              </a:lnSpc>
              <a:spcBef>
                <a:spcPts val="600"/>
              </a:spcBef>
            </a:pPr>
            <a:r>
              <a:rPr lang="en-US" sz="1200" dirty="0"/>
              <a:t>UPDATE</a:t>
            </a:r>
          </a:p>
          <a:p>
            <a:pPr>
              <a:lnSpc>
                <a:spcPct val="120000"/>
              </a:lnSpc>
              <a:spcBef>
                <a:spcPts val="600"/>
              </a:spcBef>
            </a:pPr>
            <a:r>
              <a:rPr lang="en-US" sz="1200" dirty="0"/>
              <a:t>pp. 366 Any false arrests since 1989?</a:t>
            </a:r>
          </a:p>
          <a:p>
            <a:pPr>
              <a:lnSpc>
                <a:spcPct val="120000"/>
              </a:lnSpc>
              <a:spcBef>
                <a:spcPts val="600"/>
              </a:spcBef>
            </a:pPr>
            <a:r>
              <a:rPr lang="en-US" sz="1200" dirty="0"/>
              <a:t>pp. 375 Always encapsulate units! Not clear if SW involved.</a:t>
            </a:r>
          </a:p>
          <a:p>
            <a:pPr>
              <a:lnSpc>
                <a:spcPct val="120000"/>
              </a:lnSpc>
              <a:spcBef>
                <a:spcPts val="600"/>
              </a:spcBef>
            </a:pPr>
            <a:r>
              <a:rPr lang="en-US" sz="1200" dirty="0"/>
              <a:t>pp. 376 Any SW diffs between Mars Missions?</a:t>
            </a:r>
          </a:p>
          <a:p>
            <a:pPr>
              <a:lnSpc>
                <a:spcPct val="120000"/>
              </a:lnSpc>
              <a:spcBef>
                <a:spcPts val="600"/>
              </a:spcBef>
            </a:pPr>
            <a:r>
              <a:rPr lang="en-US" sz="1200" dirty="0"/>
              <a:t>pp. 378 Why did the Tokyo Stock Exchange refuse?</a:t>
            </a:r>
          </a:p>
          <a:p>
            <a:pPr>
              <a:lnSpc>
                <a:spcPct val="120000"/>
              </a:lnSpc>
              <a:spcBef>
                <a:spcPts val="600"/>
              </a:spcBef>
            </a:pPr>
            <a:r>
              <a:rPr lang="en-US" sz="1200" dirty="0"/>
              <a:t>pp. 380 Republicans and Florida?</a:t>
            </a:r>
          </a:p>
          <a:p>
            <a:pPr>
              <a:lnSpc>
                <a:spcPct val="120000"/>
              </a:lnSpc>
              <a:spcBef>
                <a:spcPts val="600"/>
              </a:spcBef>
            </a:pPr>
            <a:r>
              <a:rPr lang="en-US" sz="1200" dirty="0"/>
              <a:t>pp. 381. Do the second thoughts on DRE machines make the interview at end Chapter’s end less relevant?</a:t>
            </a:r>
          </a:p>
        </p:txBody>
      </p:sp>
      <p:sp>
        <p:nvSpPr>
          <p:cNvPr id="11" name="Content Placeholder 10"/>
          <p:cNvSpPr>
            <a:spLocks noGrp="1"/>
          </p:cNvSpPr>
          <p:nvPr>
            <p:ph sz="half" idx="2"/>
          </p:nvPr>
        </p:nvSpPr>
        <p:spPr/>
        <p:txBody>
          <a:bodyPr lIns="91440">
            <a:normAutofit fontScale="77500" lnSpcReduction="20000"/>
          </a:bodyPr>
          <a:lstStyle/>
          <a:p>
            <a:pPr>
              <a:lnSpc>
                <a:spcPct val="120000"/>
              </a:lnSpc>
              <a:spcBef>
                <a:spcPts val="600"/>
              </a:spcBef>
            </a:pPr>
            <a:r>
              <a:rPr lang="en-US" sz="1200" dirty="0"/>
              <a:t>pp. 389 No simulation examples since 2002?</a:t>
            </a:r>
          </a:p>
          <a:p>
            <a:pPr>
              <a:lnSpc>
                <a:spcPct val="120000"/>
              </a:lnSpc>
              <a:spcBef>
                <a:spcPts val="600"/>
              </a:spcBef>
            </a:pPr>
            <a:r>
              <a:rPr lang="en-US" sz="1200" dirty="0"/>
              <a:t>pp. 390 Did The Limits to Growth predictions motivate people to change?</a:t>
            </a:r>
          </a:p>
          <a:p>
            <a:pPr>
              <a:lnSpc>
                <a:spcPct val="120000"/>
              </a:lnSpc>
              <a:spcBef>
                <a:spcPts val="600"/>
              </a:spcBef>
            </a:pPr>
            <a:r>
              <a:rPr lang="en-US" sz="1200" dirty="0"/>
              <a:t>pp. 392 What happened to Verification?</a:t>
            </a:r>
          </a:p>
          <a:p>
            <a:pPr>
              <a:lnSpc>
                <a:spcPct val="120000"/>
              </a:lnSpc>
              <a:spcBef>
                <a:spcPts val="600"/>
              </a:spcBef>
            </a:pPr>
            <a:r>
              <a:rPr lang="en-US" sz="1200" dirty="0"/>
              <a:t>pp. 394 “satisfies the specification” = verification. “needs of the user” = validation.</a:t>
            </a:r>
          </a:p>
          <a:p>
            <a:pPr>
              <a:lnSpc>
                <a:spcPct val="120000"/>
              </a:lnSpc>
              <a:spcBef>
                <a:spcPts val="600"/>
              </a:spcBef>
            </a:pPr>
            <a:r>
              <a:rPr lang="en-US" sz="1200" dirty="0"/>
              <a:t>pp. 395 SW quality since 2009?</a:t>
            </a:r>
          </a:p>
          <a:p>
            <a:pPr>
              <a:lnSpc>
                <a:spcPct val="120000"/>
              </a:lnSpc>
              <a:spcBef>
                <a:spcPts val="600"/>
              </a:spcBef>
            </a:pPr>
            <a:r>
              <a:rPr lang="en-US" sz="1200" dirty="0"/>
              <a:t>pp. 396 Gender bias nice addition!</a:t>
            </a:r>
          </a:p>
          <a:p>
            <a:pPr>
              <a:lnSpc>
                <a:spcPct val="120000"/>
              </a:lnSpc>
              <a:spcBef>
                <a:spcPts val="600"/>
              </a:spcBef>
            </a:pPr>
            <a:r>
              <a:rPr lang="en-US" sz="1200" dirty="0"/>
              <a:t>pp. 406 21, source from 2004, is it implemented yet? 23 like game release question in next chapter.</a:t>
            </a:r>
          </a:p>
          <a:p>
            <a:pPr>
              <a:lnSpc>
                <a:spcPct val="120000"/>
              </a:lnSpc>
              <a:spcBef>
                <a:spcPts val="600"/>
              </a:spcBef>
            </a:pPr>
            <a:r>
              <a:rPr lang="en-US" sz="1200" dirty="0"/>
              <a:t>Questions I liked: 10, 12, 16, 17, 18, 20, 21</a:t>
            </a:r>
          </a:p>
        </p:txBody>
      </p:sp>
      <p:sp>
        <p:nvSpPr>
          <p:cNvPr id="5" name="Slide Number Placeholder 4"/>
          <p:cNvSpPr>
            <a:spLocks noGrp="1"/>
          </p:cNvSpPr>
          <p:nvPr>
            <p:ph type="sldNum" sz="quarter" idx="12"/>
          </p:nvPr>
        </p:nvSpPr>
        <p:spPr/>
        <p:txBody>
          <a:bodyPr/>
          <a:lstStyle/>
          <a:p>
            <a:fld id="{A2A17EAB-8B51-5C40-8776-6683E51FA7A0}" type="slidenum">
              <a:rPr lang="en-US" smtClean="0"/>
              <a:t>36</a:t>
            </a:fld>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37</a:t>
            </a:fld>
            <a:endParaRPr lang="en-US"/>
          </a:p>
        </p:txBody>
      </p:sp>
      <p:sp>
        <p:nvSpPr>
          <p:cNvPr id="4" name="Footer Placeholder 3">
            <a:extLst>
              <a:ext uri="{FF2B5EF4-FFF2-40B4-BE49-F238E27FC236}">
                <a16:creationId xmlns:a16="http://schemas.microsoft.com/office/drawing/2014/main" id="{DEC9BA9D-2D43-0B42-AAFD-F33D39AF2738}"/>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43367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0913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Students Present</a:t>
            </a:r>
          </a:p>
          <a:p>
            <a:pPr marL="457200" indent="-457200">
              <a:buFont typeface="+mj-lt"/>
              <a:buAutoNum type="arabicPeriod"/>
            </a:pPr>
            <a:r>
              <a:rPr lang="en-US" dirty="0"/>
              <a:t>Review</a:t>
            </a:r>
          </a:p>
          <a:p>
            <a:pPr marL="457200" indent="-457200">
              <a:buFont typeface="+mj-lt"/>
              <a:buAutoNum type="arabicPeriod"/>
            </a:pPr>
            <a:r>
              <a:rPr lang="en-US" dirty="0"/>
              <a:t>Assignment</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005"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3621560"/>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2023 Keith A. Pray</a:t>
            </a:r>
            <a:endParaRPr lang="en-US"/>
          </a:p>
        </p:txBody>
      </p:sp>
      <p:sp>
        <p:nvSpPr>
          <p:cNvPr id="10" name="Action Button: Movie 9">
            <a:hlinkClick r:id="rId5" highlightClick="1"/>
            <a:extLst>
              <a:ext uri="{FF2B5EF4-FFF2-40B4-BE49-F238E27FC236}">
                <a16:creationId xmlns:a16="http://schemas.microsoft.com/office/drawing/2014/main" id="{A2551F5C-9A9C-394D-9522-06D7B3D9D105}"/>
              </a:ext>
            </a:extLst>
          </p:cNvPr>
          <p:cNvSpPr/>
          <p:nvPr/>
        </p:nvSpPr>
        <p:spPr>
          <a:xfrm>
            <a:off x="401262" y="44205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26" name="Picture 2" descr="Why Electronic Voting Is Still A Bad Idea - YouTube">
            <a:hlinkClick r:id="rId5"/>
            <a:extLst>
              <a:ext uri="{FF2B5EF4-FFF2-40B4-BE49-F238E27FC236}">
                <a16:creationId xmlns:a16="http://schemas.microsoft.com/office/drawing/2014/main" id="{8E6BFA3D-CC46-2B4F-B645-3A184BEA1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188" y="4336162"/>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004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Students Present</a:t>
            </a:r>
          </a:p>
          <a:p>
            <a:pPr marL="457200" indent="-457200">
              <a:buFont typeface="+mj-lt"/>
              <a:buAutoNum type="arabicPeriod"/>
            </a:pPr>
            <a:r>
              <a:rPr lang="en-US" dirty="0"/>
              <a:t>Review</a:t>
            </a:r>
          </a:p>
          <a:p>
            <a:pPr marL="457200" indent="-457200">
              <a:buFont typeface="+mj-lt"/>
              <a:buAutoNum type="arabicPeriod"/>
            </a:pPr>
            <a:r>
              <a:rPr lang="en-US" dirty="0"/>
              <a:t>Assignment</a:t>
            </a:r>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3" name="Footer Placeholder 2">
            <a:extLst>
              <a:ext uri="{FF2B5EF4-FFF2-40B4-BE49-F238E27FC236}">
                <a16:creationId xmlns:a16="http://schemas.microsoft.com/office/drawing/2014/main" id="{23E7C01E-4B7E-5643-AF1A-8D95D8076300}"/>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562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You are a software engineer in the employee-owned company from Chapter 9 In-class Exercises # 24.</a:t>
            </a:r>
          </a:p>
          <a:p>
            <a:pPr lvl="1"/>
            <a:r>
              <a:rPr lang="en-US" dirty="0"/>
              <a:t>Should the company produce the game based on a current war?</a:t>
            </a:r>
          </a:p>
          <a:p>
            <a:pPr lvl="1"/>
            <a:r>
              <a:rPr lang="en-US" dirty="0"/>
              <a:t>Use the SWE Code Of Ethics as the basis for your argument</a:t>
            </a:r>
          </a:p>
          <a:p>
            <a:pPr lvl="1"/>
            <a:r>
              <a:rPr lang="en-US" dirty="0"/>
              <a:t>Use high quality sources and supporting data</a:t>
            </a:r>
          </a:p>
          <a:p>
            <a:r>
              <a:rPr lang="en-US" dirty="0"/>
              <a:t>Optional 1 page paper, lowest paper grade will be dropped</a:t>
            </a:r>
          </a:p>
          <a:p>
            <a:r>
              <a:rPr lang="en-US" dirty="0"/>
              <a:t>Add to Group Project Web Site</a:t>
            </a:r>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4" name="Footer Placeholder 3">
            <a:extLst>
              <a:ext uri="{FF2B5EF4-FFF2-40B4-BE49-F238E27FC236}">
                <a16:creationId xmlns:a16="http://schemas.microsoft.com/office/drawing/2014/main" id="{AAB32764-3208-D644-8113-0DB9FF16263E}"/>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79401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Who is responsible for early screen time harms?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Nora Cleary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327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Harms of early introduction to the digital world</a:t>
            </a:r>
          </a:p>
        </p:txBody>
      </p:sp>
      <p:sp>
        <p:nvSpPr>
          <p:cNvPr id="3" name="Content Placeholder 2"/>
          <p:cNvSpPr>
            <a:spLocks noGrp="1"/>
          </p:cNvSpPr>
          <p:nvPr>
            <p:ph sz="half" idx="1"/>
          </p:nvPr>
        </p:nvSpPr>
        <p:spPr/>
        <p:txBody>
          <a:bodyPr>
            <a:normAutofit/>
          </a:bodyPr>
          <a:lstStyle/>
          <a:p>
            <a:pPr marL="0" indent="0">
              <a:buNone/>
            </a:pPr>
            <a:r>
              <a:rPr lang="en-US" sz="2000" dirty="0"/>
              <a:t>Emotional Development:</a:t>
            </a:r>
          </a:p>
          <a:p>
            <a:r>
              <a:rPr lang="en-US" dirty="0"/>
              <a:t>Media Emotion Regulation – “dependency on screens to manage emotions” [1]</a:t>
            </a:r>
          </a:p>
          <a:p>
            <a:r>
              <a:rPr lang="en-US" dirty="0"/>
              <a:t>Negative Emotionality – Tantrums, isolation, impulsivity</a:t>
            </a:r>
          </a:p>
          <a:p>
            <a:pPr lvl="1"/>
            <a:r>
              <a:rPr lang="en-US" sz="1800" b="0" i="0" u="none" strike="noStrike" dirty="0">
                <a:effectLst/>
                <a:latin typeface="Georgia" panose="02040502050405020303" pitchFamily="18" charset="0"/>
              </a:rPr>
              <a:t>Media emotion regulation is positively associated with negative emotionality</a:t>
            </a:r>
          </a:p>
          <a:p>
            <a:pPr lvl="1"/>
            <a:r>
              <a:rPr lang="en-US" sz="1800" b="0" i="0" u="none" strike="noStrike" dirty="0">
                <a:effectLst/>
                <a:latin typeface="Georgia" panose="02040502050405020303" pitchFamily="18" charset="0"/>
              </a:rPr>
              <a:t>β = 0.22, </a:t>
            </a:r>
            <a:r>
              <a:rPr lang="en-US" sz="1800" b="0" i="1" u="none" strike="noStrike" dirty="0">
                <a:effectLst/>
                <a:latin typeface="Georgia" panose="02040502050405020303" pitchFamily="18" charset="0"/>
              </a:rPr>
              <a:t>p</a:t>
            </a:r>
            <a:r>
              <a:rPr lang="en-US" sz="1800" b="0" i="0" u="none" strike="noStrike" dirty="0">
                <a:effectLst/>
                <a:latin typeface="Georgia" panose="02040502050405020303" pitchFamily="18" charset="0"/>
              </a:rPr>
              <a:t> = .001 [1]</a:t>
            </a:r>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Nora Cleary</a:t>
            </a:r>
          </a:p>
        </p:txBody>
      </p:sp>
      <p:pic>
        <p:nvPicPr>
          <p:cNvPr id="1028" name="Picture 4">
            <a:extLst>
              <a:ext uri="{FF2B5EF4-FFF2-40B4-BE49-F238E27FC236}">
                <a16:creationId xmlns:a16="http://schemas.microsoft.com/office/drawing/2014/main" id="{91FAA8D1-9043-AEA1-630B-1817475A72B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1352551"/>
            <a:ext cx="4449592" cy="27513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7415ED-A800-839D-D7D5-2CC4DF6267CF}"/>
              </a:ext>
            </a:extLst>
          </p:cNvPr>
          <p:cNvSpPr txBox="1"/>
          <p:nvPr/>
        </p:nvSpPr>
        <p:spPr>
          <a:xfrm>
            <a:off x="4845788" y="4147018"/>
            <a:ext cx="3597215" cy="923330"/>
          </a:xfrm>
          <a:prstGeom prst="rect">
            <a:avLst/>
          </a:prstGeom>
          <a:noFill/>
        </p:spPr>
        <p:txBody>
          <a:bodyPr wrap="square" rtlCol="0">
            <a:spAutoFit/>
          </a:bodyPr>
          <a:lstStyle/>
          <a:p>
            <a:pPr algn="ctr">
              <a:lnSpc>
                <a:spcPct val="90000"/>
              </a:lnSpc>
            </a:pPr>
            <a:r>
              <a:rPr lang="en-US" sz="1600" dirty="0"/>
              <a:t>Parents give screens to upset children in order to pacify them [1]</a:t>
            </a:r>
          </a:p>
          <a:p>
            <a:pPr>
              <a:lnSpc>
                <a:spcPct val="90000"/>
              </a:lnSpc>
            </a:pPr>
            <a:endParaRPr lang="en-US" sz="2800" dirty="0"/>
          </a:p>
        </p:txBody>
      </p:sp>
    </p:spTree>
    <p:extLst>
      <p:ext uri="{BB962C8B-B14F-4D97-AF65-F5344CB8AC3E}">
        <p14:creationId xmlns:p14="http://schemas.microsoft.com/office/powerpoint/2010/main" val="207572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Harms of early introduction to the digital world</a:t>
            </a:r>
          </a:p>
        </p:txBody>
      </p:sp>
      <p:sp>
        <p:nvSpPr>
          <p:cNvPr id="3" name="Content Placeholder 2"/>
          <p:cNvSpPr>
            <a:spLocks noGrp="1"/>
          </p:cNvSpPr>
          <p:nvPr>
            <p:ph sz="half" idx="1"/>
          </p:nvPr>
        </p:nvSpPr>
        <p:spPr/>
        <p:txBody>
          <a:bodyPr/>
          <a:lstStyle/>
          <a:p>
            <a:pPr marL="0" indent="0">
              <a:buNone/>
            </a:pPr>
            <a:r>
              <a:rPr lang="en-US" sz="2000" dirty="0"/>
              <a:t>Physical Development:</a:t>
            </a:r>
          </a:p>
          <a:p>
            <a:r>
              <a:rPr lang="en-US" dirty="0"/>
              <a:t>Early exposure to screens damages eye-sight</a:t>
            </a:r>
          </a:p>
          <a:p>
            <a:pPr lvl="1"/>
            <a:r>
              <a:rPr lang="en-US" sz="1800" dirty="0"/>
              <a:t>Astigmatism – “</a:t>
            </a:r>
            <a:r>
              <a:rPr lang="en-US" sz="1800" b="0" i="0" dirty="0">
                <a:effectLst/>
              </a:rPr>
              <a:t>imperfection in the curvature of the eye that causes blurred vision” [2]</a:t>
            </a:r>
            <a:endParaRPr lang="en-US" sz="1800" dirty="0"/>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Nora Cleary</a:t>
            </a:r>
          </a:p>
        </p:txBody>
      </p:sp>
      <p:pic>
        <p:nvPicPr>
          <p:cNvPr id="2054" name="Picture 6" descr="Ijerph 17 02216 g001">
            <a:extLst>
              <a:ext uri="{FF2B5EF4-FFF2-40B4-BE49-F238E27FC236}">
                <a16:creationId xmlns:a16="http://schemas.microsoft.com/office/drawing/2014/main" id="{7FCA78B6-4914-6076-C2B6-56AB4C909F0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49775"/>
          <a:stretch/>
        </p:blipFill>
        <p:spPr bwMode="auto">
          <a:xfrm>
            <a:off x="4341838" y="923011"/>
            <a:ext cx="4238282" cy="32486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867D04-2C26-A9FC-E78D-D3DAF2FA6F65}"/>
              </a:ext>
            </a:extLst>
          </p:cNvPr>
          <p:cNvSpPr txBox="1"/>
          <p:nvPr/>
        </p:nvSpPr>
        <p:spPr>
          <a:xfrm>
            <a:off x="4594079" y="4171707"/>
            <a:ext cx="3733800" cy="757130"/>
          </a:xfrm>
          <a:prstGeom prst="rect">
            <a:avLst/>
          </a:prstGeom>
          <a:noFill/>
        </p:spPr>
        <p:txBody>
          <a:bodyPr wrap="square" rtlCol="0">
            <a:spAutoFit/>
          </a:bodyPr>
          <a:lstStyle/>
          <a:p>
            <a:pPr algn="ctr">
              <a:lnSpc>
                <a:spcPct val="90000"/>
              </a:lnSpc>
            </a:pPr>
            <a:r>
              <a:rPr lang="en-US" sz="1600" b="0" i="0" dirty="0">
                <a:effectLst/>
                <a:latin typeface="Cambria" panose="02040503050406030204" pitchFamily="18" charset="0"/>
                <a:ea typeface="Cambria" panose="02040503050406030204" pitchFamily="18" charset="0"/>
                <a:cs typeface="Calibri" panose="020F0502020204030204" pitchFamily="34" charset="0"/>
              </a:rPr>
              <a:t>“Associations between the age of first screen exposure and preschool astigmatism” [2]</a:t>
            </a:r>
            <a:endParaRPr lang="en-US" sz="1600"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661402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42508</TotalTime>
  <Words>10138</Words>
  <Application>Microsoft Macintosh PowerPoint</Application>
  <PresentationFormat>On-screen Show (16:9)</PresentationFormat>
  <Paragraphs>667</Paragraphs>
  <Slides>37</Slides>
  <Notes>35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Arial,Sans-Serif</vt:lpstr>
      <vt:lpstr>Bookman Old Style</vt:lpstr>
      <vt:lpstr>Calibri</vt:lpstr>
      <vt:lpstr>Cambria</vt:lpstr>
      <vt:lpstr>Georgia</vt:lpstr>
      <vt:lpstr>Open Sans</vt:lpstr>
      <vt:lpstr>Söhne</vt:lpstr>
      <vt:lpstr>Red Radial 16x9</vt:lpstr>
      <vt:lpstr>Class 9 Errors Failures Risks</vt:lpstr>
      <vt:lpstr>Overview</vt:lpstr>
      <vt:lpstr>PowerPoint Presentation</vt:lpstr>
      <vt:lpstr>Overview</vt:lpstr>
      <vt:lpstr>Overview</vt:lpstr>
      <vt:lpstr>Assignment</vt:lpstr>
      <vt:lpstr>Who is responsible for early screen time harms?</vt:lpstr>
      <vt:lpstr>Harms of early introduction to the digital world</vt:lpstr>
      <vt:lpstr>Harms of early introduction to the digital world</vt:lpstr>
      <vt:lpstr>Harms of early introduction to the digital world</vt:lpstr>
      <vt:lpstr>Should the government ban screens for children?</vt:lpstr>
      <vt:lpstr>Not all screens are evil</vt:lpstr>
      <vt:lpstr>conclusion</vt:lpstr>
      <vt:lpstr>References</vt:lpstr>
      <vt:lpstr>Ai Crime detection</vt:lpstr>
      <vt:lpstr>Conclusion – The risk of bias</vt:lpstr>
      <vt:lpstr>How BIAS influences algorithms</vt:lpstr>
      <vt:lpstr>CASE Study: COMPAS – Crime prevention</vt:lpstr>
      <vt:lpstr>Accountability IN ai crime detection</vt:lpstr>
      <vt:lpstr>References</vt:lpstr>
      <vt:lpstr>References</vt:lpstr>
      <vt:lpstr>Unfinished, But Monetized</vt:lpstr>
      <vt:lpstr>Released Unfinished</vt:lpstr>
      <vt:lpstr>Hard Release dates</vt:lpstr>
      <vt:lpstr>Microtransactions</vt:lpstr>
      <vt:lpstr>Preordering</vt:lpstr>
      <vt:lpstr>The Good</vt:lpstr>
      <vt:lpstr>Conclusion</vt:lpstr>
      <vt:lpstr>References</vt:lpstr>
      <vt:lpstr>References</vt:lpstr>
      <vt:lpstr>References</vt:lpstr>
      <vt:lpstr>Class 9 The End</vt:lpstr>
      <vt:lpstr>Reliability Of Statistics</vt:lpstr>
      <vt:lpstr>Some Measures</vt:lpstr>
      <vt:lpstr>PowerPoint Presentation</vt:lpstr>
      <vt:lpstr>My Reading Notes</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523</cp:revision>
  <dcterms:created xsi:type="dcterms:W3CDTF">2014-08-25T02:19:16Z</dcterms:created>
  <dcterms:modified xsi:type="dcterms:W3CDTF">2023-09-26T23:41:56Z</dcterms:modified>
</cp:coreProperties>
</file>