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4"/>
  </p:notesMasterIdLst>
  <p:handoutMasterIdLst>
    <p:handoutMasterId r:id="rId45"/>
  </p:handoutMasterIdLst>
  <p:sldIdLst>
    <p:sldId id="256" r:id="rId2"/>
    <p:sldId id="337" r:id="rId3"/>
    <p:sldId id="259" r:id="rId4"/>
    <p:sldId id="261" r:id="rId5"/>
    <p:sldId id="264" r:id="rId6"/>
    <p:sldId id="320" r:id="rId7"/>
    <p:sldId id="321" r:id="rId8"/>
    <p:sldId id="323" r:id="rId9"/>
    <p:sldId id="322" r:id="rId10"/>
    <p:sldId id="325" r:id="rId11"/>
    <p:sldId id="324" r:id="rId12"/>
    <p:sldId id="327" r:id="rId13"/>
    <p:sldId id="326" r:id="rId14"/>
    <p:sldId id="318" r:id="rId15"/>
    <p:sldId id="304" r:id="rId16"/>
    <p:sldId id="267" r:id="rId17"/>
    <p:sldId id="303" r:id="rId18"/>
    <p:sldId id="305" r:id="rId19"/>
    <p:sldId id="340" r:id="rId20"/>
    <p:sldId id="341" r:id="rId21"/>
    <p:sldId id="270" r:id="rId22"/>
    <p:sldId id="342" r:id="rId23"/>
    <p:sldId id="343" r:id="rId24"/>
    <p:sldId id="344" r:id="rId25"/>
    <p:sldId id="351" r:id="rId26"/>
    <p:sldId id="268" r:id="rId27"/>
    <p:sldId id="277" r:id="rId28"/>
    <p:sldId id="271" r:id="rId29"/>
    <p:sldId id="272" r:id="rId30"/>
    <p:sldId id="273" r:id="rId31"/>
    <p:sldId id="274" r:id="rId32"/>
    <p:sldId id="275" r:id="rId33"/>
    <p:sldId id="276" r:id="rId34"/>
    <p:sldId id="352" r:id="rId35"/>
    <p:sldId id="353" r:id="rId36"/>
    <p:sldId id="354" r:id="rId37"/>
    <p:sldId id="355" r:id="rId38"/>
    <p:sldId id="356" r:id="rId39"/>
    <p:sldId id="357" r:id="rId40"/>
    <p:sldId id="358" r:id="rId41"/>
    <p:sldId id="269" r:id="rId42"/>
    <p:sldId id="315" r:id="rId4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D24C7C4E-32E0-8649-8495-55C0B6F008B2}">
          <p14:sldIdLst>
            <p14:sldId id="256"/>
            <p14:sldId id="337"/>
            <p14:sldId id="259"/>
            <p14:sldId id="261"/>
            <p14:sldId id="264"/>
            <p14:sldId id="320"/>
            <p14:sldId id="321"/>
            <p14:sldId id="323"/>
            <p14:sldId id="322"/>
            <p14:sldId id="325"/>
            <p14:sldId id="324"/>
            <p14:sldId id="327"/>
            <p14:sldId id="326"/>
            <p14:sldId id="318"/>
            <p14:sldId id="304"/>
            <p14:sldId id="267"/>
            <p14:sldId id="303"/>
            <p14:sldId id="305"/>
          </p14:sldIdLst>
        </p14:section>
        <p14:section name="Students" id="{930F6A5C-996B-F644-A366-0334989268C8}">
          <p14:sldIdLst>
            <p14:sldId id="340"/>
            <p14:sldId id="341"/>
            <p14:sldId id="270"/>
            <p14:sldId id="342"/>
            <p14:sldId id="343"/>
            <p14:sldId id="344"/>
            <p14:sldId id="351"/>
            <p14:sldId id="268"/>
            <p14:sldId id="277"/>
            <p14:sldId id="271"/>
            <p14:sldId id="272"/>
            <p14:sldId id="273"/>
            <p14:sldId id="274"/>
            <p14:sldId id="275"/>
            <p14:sldId id="276"/>
            <p14:sldId id="352"/>
            <p14:sldId id="353"/>
            <p14:sldId id="354"/>
            <p14:sldId id="355"/>
            <p14:sldId id="356"/>
            <p14:sldId id="357"/>
            <p14:sldId id="358"/>
          </p14:sldIdLst>
        </p14:section>
        <p14:section name="Common" id="{816C9087-CAEC-4B4F-A749-57EDEC908EE0}">
          <p14:sldIdLst>
            <p14:sldId id="269"/>
            <p14:sldId id="315"/>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91" autoAdjust="0"/>
    <p:restoredTop sz="74774" autoAdjust="0"/>
  </p:normalViewPr>
  <p:slideViewPr>
    <p:cSldViewPr snapToGrid="0" snapToObjects="1">
      <p:cViewPr varScale="1">
        <p:scale>
          <a:sx n="153" d="100"/>
          <a:sy n="153" d="100"/>
        </p:scale>
        <p:origin x="872" y="200"/>
      </p:cViewPr>
      <p:guideLst>
        <p:guide orient="horz" pos="1620"/>
        <p:guide pos="2880"/>
      </p:guideLst>
    </p:cSldViewPr>
  </p:slideViewPr>
  <p:notesTextViewPr>
    <p:cViewPr>
      <p:scale>
        <a:sx n="100" d="100"/>
        <a:sy n="100" d="100"/>
      </p:scale>
      <p:origin x="0" y="0"/>
    </p:cViewPr>
  </p:notesTextViewPr>
  <p:sorterViewPr>
    <p:cViewPr>
      <p:scale>
        <a:sx n="1" d="1"/>
        <a:sy n="1" d="1"/>
      </p:scale>
      <p:origin x="0" y="45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9/7/23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9/7/23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s://www.statista.com/chart/8910/prevalence-of-music-piracy/" TargetMode="External"/><Relationship Id="rId3" Type="http://schemas.openxmlformats.org/officeDocument/2006/relationships/hyperlink" Target="https://torrentfreak.com/online-piracy-continues-to-rise-with-the-us-firmly-in-the-lead-221011/#:~:text=Piracy%20is%20on%20the%20rise,after%20the%20Covid%20release%20slowdown" TargetMode="External"/><Relationship Id="rId7" Type="http://schemas.openxmlformats.org/officeDocument/2006/relationships/hyperlink" Target="https://www.statista.com/chart/18507/stimated-total-number-of-views-of-digital-pirated-content/"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www.youtube.com/watch?app=desktop&amp;v=ujzWqrU202w" TargetMode="External"/><Relationship Id="rId5" Type="http://schemas.openxmlformats.org/officeDocument/2006/relationships/hyperlink" Target="https://www.duplichecker.com/blog/is-it-ethical-and-legal-to-download-tiktok-videos.php" TargetMode="External"/><Relationship Id="rId4" Type="http://schemas.openxmlformats.org/officeDocument/2006/relationships/hyperlink" Target="https://www.justia.com/entertainment-law/piracy-in-the-entertainment-industry/#:~:text=Impact%20of%20Piracy%20on%20the%20Entertainment%20Industry&amp;text=The%20entertainment%20industry%20loses%20billions,jobs%20and%20careers%20at%20risk" TargetMode="External"/><Relationship Id="rId9" Type="http://schemas.openxmlformats.org/officeDocument/2006/relationships/hyperlink" Target="https://www.sharetopros.com/blog/the-effects-of-piracy-on-artists.php#:~:text=Labels%20and%20artists%20and%20the,enough%20funding%20from%20the%20consumers"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latin typeface="Arial" pitchFamily="-109" charset="0"/>
                <a:ea typeface="ＭＳ Ｐゴシック" pitchFamily="-109" charset="-128"/>
                <a:cs typeface="ＭＳ Ｐゴシック" pitchFamily="-109" charset="-128"/>
              </a:rPr>
              <a:t>Weird Al </a:t>
            </a:r>
            <a:r>
              <a:rPr lang="en-US" b="1" dirty="0" err="1">
                <a:latin typeface="Arial" pitchFamily="-109" charset="0"/>
                <a:ea typeface="ＭＳ Ｐゴシック" pitchFamily="-109" charset="-128"/>
                <a:cs typeface="ＭＳ Ｐゴシック" pitchFamily="-109" charset="-128"/>
              </a:rPr>
              <a:t>Yankovic</a:t>
            </a:r>
            <a:r>
              <a:rPr lang="en-US" b="1" dirty="0">
                <a:latin typeface="Arial" pitchFamily="-109" charset="0"/>
                <a:ea typeface="ＭＳ Ｐゴシック" pitchFamily="-109" charset="-128"/>
                <a:cs typeface="ＭＳ Ｐゴシック" pitchFamily="-109" charset="-128"/>
              </a:rPr>
              <a:t> “Don’t Download This Song” (3:53)</a:t>
            </a:r>
            <a:br>
              <a:rPr lang="en-US" b="1" dirty="0">
                <a:latin typeface="Arial" pitchFamily="-109" charset="0"/>
                <a:ea typeface="ＭＳ Ｐゴシック" pitchFamily="-109" charset="-128"/>
                <a:cs typeface="ＭＳ Ｐゴシック" pitchFamily="-109" charset="-128"/>
              </a:rPr>
            </a:br>
            <a:r>
              <a:rPr lang="en-US" b="0" dirty="0">
                <a:latin typeface="Arial" pitchFamily="-109" charset="0"/>
                <a:ea typeface="ＭＳ Ｐゴシック" pitchFamily="-109" charset="-128"/>
                <a:cs typeface="ＭＳ Ｐゴシック" pitchFamily="-109" charset="-128"/>
              </a:rPr>
              <a:t>2006-08-21 released exclusively as digital download</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=zGM8PT1eAvY</a:t>
            </a:r>
          </a:p>
          <a:p>
            <a:pPr eaLnBrk="1" hangingPunct="1"/>
            <a:endParaRPr lang="en-US" dirty="0">
              <a:latin typeface="Arial" pitchFamily="-109" charset="0"/>
              <a:ea typeface="ＭＳ Ｐゴシック" pitchFamily="-109" charset="-128"/>
              <a:cs typeface="ＭＳ Ｐゴシック" pitchFamily="-109" charset="-128"/>
            </a:endParaRPr>
          </a:p>
          <a:p>
            <a:pPr eaLnBrk="1" hangingPunct="1"/>
            <a:r>
              <a:rPr lang="en-US" dirty="0">
                <a:latin typeface="Arial" pitchFamily="-109" charset="0"/>
                <a:ea typeface="ＭＳ Ｐゴシック" pitchFamily="-109" charset="-128"/>
                <a:cs typeface="ＭＳ Ｐゴシック" pitchFamily="-109" charset="-128"/>
              </a:rPr>
              <a:t>Some Analysis Points:</a:t>
            </a:r>
          </a:p>
          <a:p>
            <a:pPr eaLnBrk="1" hangingPunct="1"/>
            <a:r>
              <a:rPr lang="en-US" dirty="0">
                <a:latin typeface="Arial" pitchFamily="-109" charset="0"/>
                <a:ea typeface="ＭＳ Ｐゴシック" pitchFamily="-109" charset="-128"/>
                <a:cs typeface="ＭＳ Ｐゴシック" pitchFamily="-109" charset="-128"/>
              </a:rPr>
              <a:t>- Slippery Slope Fallacy</a:t>
            </a:r>
            <a:br>
              <a:rPr lang="en-US" dirty="0">
                <a:latin typeface="Arial" pitchFamily="-109" charset="0"/>
                <a:ea typeface="ＭＳ Ｐゴシック" pitchFamily="-109" charset="-128"/>
                <a:cs typeface="ＭＳ Ｐゴシック" pitchFamily="-109" charset="-128"/>
              </a:rPr>
            </a:br>
            <a:r>
              <a:rPr lang="en-US" dirty="0">
                <a:latin typeface="Arial" pitchFamily="-109" charset="0"/>
                <a:ea typeface="ＭＳ Ｐゴシック" pitchFamily="-109" charset="-128"/>
                <a:cs typeface="ＭＳ Ｐゴシック" pitchFamily="-109" charset="-128"/>
              </a:rPr>
              <a:t>- CDs were most common way to obtain music</a:t>
            </a:r>
            <a:br>
              <a:rPr lang="en-US" dirty="0">
                <a:latin typeface="Arial" pitchFamily="-109" charset="0"/>
                <a:ea typeface="ＭＳ Ｐゴシック" pitchFamily="-109" charset="-128"/>
                <a:cs typeface="ＭＳ Ｐゴシック" pitchFamily="-109" charset="-128"/>
              </a:rPr>
            </a:br>
            <a:r>
              <a:rPr lang="en-US" dirty="0">
                <a:latin typeface="Arial" pitchFamily="-109" charset="0"/>
                <a:ea typeface="ＭＳ Ｐゴシック" pitchFamily="-109" charset="-128"/>
                <a:cs typeface="ＭＳ Ｐゴシック" pitchFamily="-109" charset="-128"/>
              </a:rPr>
              <a:t>- Winner take all society</a:t>
            </a:r>
          </a:p>
          <a:p>
            <a:pPr eaLnBrk="1" hangingPunct="1"/>
            <a:r>
              <a:rPr lang="en-US" dirty="0">
                <a:latin typeface="Arial" pitchFamily="-109" charset="0"/>
                <a:ea typeface="ＭＳ Ｐゴシック" pitchFamily="-109" charset="-128"/>
                <a:cs typeface="ＭＳ Ｐゴシック" pitchFamily="-109" charset="-128"/>
              </a:rPr>
              <a:t>- Virtue ethics, guilt, shame</a:t>
            </a:r>
          </a:p>
          <a:p>
            <a:pPr marL="171450" indent="-171450" eaLnBrk="1" hangingPunct="1">
              <a:buFontTx/>
              <a:buChar cha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Patent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 mechanism, process, or composition of matter.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Must be: Novel. Useful. Non-obvious. Described clearly. Must do what it says.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Usual term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Utility and plant patents: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Design patents last 14 years. (ornamental design of functional item)</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Provisional patent gives 1 year, before</a:t>
            </a:r>
            <a:r>
              <a:rPr lang="en-US" baseline="0" dirty="0">
                <a:latin typeface="Arial" pitchFamily="-109" charset="0"/>
                <a:ea typeface="ＭＳ Ｐゴシック" pitchFamily="-109" charset="-128"/>
                <a:cs typeface="ＭＳ Ｐゴシック" pitchFamily="-109" charset="-128"/>
              </a:rPr>
              <a:t> full patent</a:t>
            </a: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1541276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Patent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 mechanism, process, or composition of matter.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Must be: Novel. Useful. Non-obvious. Described clearly. Must do what it says.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Usual term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Utility and plant patents: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Design patents last 14 years. (ornamental design of functional item)</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Provisional patent gives 1 year, before</a:t>
            </a:r>
            <a:r>
              <a:rPr lang="en-US" baseline="0" dirty="0">
                <a:latin typeface="Arial" pitchFamily="-109" charset="0"/>
                <a:ea typeface="ＭＳ Ｐゴシック" pitchFamily="-109" charset="-128"/>
                <a:cs typeface="ＭＳ Ｐゴシック" pitchFamily="-109" charset="-128"/>
              </a:rPr>
              <a:t> full patent</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312556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Trade Secret</a:t>
            </a:r>
          </a:p>
          <a:p>
            <a:pPr marL="628650" lvl="1"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Anything with business value</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You must take steps to keep it secret: Non Disclosure Agreement, protected storage, compartmentalization, etc.</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As long as the secret is kept</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Enforceable by: Contracts, Laws against industrial espionage.</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3946818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Trade Secret</a:t>
            </a:r>
          </a:p>
          <a:p>
            <a:pPr marL="628650" lvl="1"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Anything with business value</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You must take steps to keep it secret: Non Disclosure Agreement, protected storage, compartmentalization, etc.</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As long as the secret is kept</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Enforceable by: Contracts, Laws against industrial espionage.</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2929834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But first take a look at:</a:t>
            </a:r>
          </a:p>
          <a:p>
            <a:pPr eaLnBrk="1" hangingPunct="1"/>
            <a:r>
              <a:rPr lang="en-US" dirty="0">
                <a:latin typeface="Arial" charset="0"/>
                <a:ea typeface="ＭＳ Ｐゴシック" charset="-128"/>
                <a:cs typeface="ＭＳ Ｐゴシック" charset="-128"/>
              </a:rPr>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Copyright: Forever Less One Day (6:27)</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www.youtube.com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watch?v</a:t>
            </a:r>
            <a:r>
              <a:rPr lang="en-US" dirty="0">
                <a:latin typeface="Arial" charset="0"/>
                <a:ea typeface="ＭＳ Ｐゴシック" charset="-128"/>
                <a:cs typeface="ＭＳ Ｐゴシック" charset="-128"/>
              </a:rPr>
              <a:t>=tk862BbjWx4</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Tom Scott</a:t>
            </a:r>
          </a:p>
          <a:p>
            <a:pPr eaLnBrk="1" hangingPunct="1"/>
            <a:r>
              <a:rPr lang="en-US" dirty="0">
                <a:latin typeface="Arial" charset="0"/>
                <a:ea typeface="ＭＳ Ｐゴシック" charset="-128"/>
                <a:cs typeface="ＭＳ Ｐゴシック" charset="-128"/>
              </a:rPr>
              <a:t>http://</a:t>
            </a:r>
            <a:r>
              <a:rPr lang="en-US" dirty="0" err="1">
                <a:latin typeface="Arial" charset="0"/>
                <a:ea typeface="ＭＳ Ｐゴシック" charset="-128"/>
                <a:cs typeface="ＭＳ Ｐゴシック" charset="-128"/>
              </a:rPr>
              <a:t>tomscott.com</a:t>
            </a:r>
            <a:endParaRPr lang="en-US" dirty="0">
              <a:latin typeface="Arial" charset="0"/>
              <a:ea typeface="ＭＳ Ｐゴシック" charset="-128"/>
              <a:cs typeface="ＭＳ Ｐゴシック" charset="-128"/>
            </a:endParaRPr>
          </a:p>
          <a:p>
            <a:pPr eaLnBrk="1" hangingPunct="1"/>
            <a:r>
              <a:rPr lang="en-US" b="1" dirty="0">
                <a:latin typeface="Arial" charset="0"/>
                <a:ea typeface="ＭＳ Ｐゴシック" charset="-128"/>
                <a:cs typeface="ＭＳ Ｐゴシック" charset="-128"/>
              </a:rPr>
              <a:t>Welcome To</a:t>
            </a:r>
            <a:r>
              <a:rPr lang="en-US" b="1" baseline="0" dirty="0">
                <a:latin typeface="Arial" charset="0"/>
                <a:ea typeface="ＭＳ Ｐゴシック" charset="-128"/>
                <a:cs typeface="ＭＳ Ｐゴシック" charset="-128"/>
              </a:rPr>
              <a:t> Life (2:44)</a:t>
            </a:r>
            <a:endParaRPr lang="en-US" b="1"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www.youtube.com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watch?v</a:t>
            </a:r>
            <a:r>
              <a:rPr lang="en-US" dirty="0">
                <a:latin typeface="Arial" charset="0"/>
                <a:ea typeface="ＭＳ Ｐゴシック" charset="-128"/>
                <a:cs typeface="ＭＳ Ｐゴシック" charset="-128"/>
              </a:rPr>
              <a:t>=IFe9wiDfb0E&amp;feature=</a:t>
            </a:r>
            <a:r>
              <a:rPr lang="en-US" dirty="0" err="1">
                <a:latin typeface="Arial" charset="0"/>
                <a:ea typeface="ＭＳ Ｐゴシック" charset="-128"/>
                <a:cs typeface="ＭＳ Ｐゴシック" charset="-128"/>
              </a:rPr>
              <a:t>youtu.be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Argument: Digital media use has increased over the years with social media online streaming of music, tv shows and movies. This digital media bullrush has led to the increase of piracy and piracy negatively affects the owners of content.</a:t>
            </a:r>
          </a:p>
        </p:txBody>
      </p:sp>
      <p:sp>
        <p:nvSpPr>
          <p:cNvPr id="4" name="Slide Number Placeholder 3"/>
          <p:cNvSpPr>
            <a:spLocks noGrp="1"/>
          </p:cNvSpPr>
          <p:nvPr>
            <p:ph type="sldNum" sz="quarter" idx="5"/>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2795402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Save for next time:</a:t>
            </a:r>
          </a:p>
          <a:p>
            <a:pPr marL="171450" indent="-171450">
              <a:buFont typeface="Arial" panose="020B0604020202020204" pitchFamily="34" charset="0"/>
              <a:buChar char="•"/>
            </a:pPr>
            <a:r>
              <a:rPr lang="en-US" dirty="0"/>
              <a:t>Define terms</a:t>
            </a:r>
          </a:p>
          <a:p>
            <a:pPr marL="171450" indent="-171450">
              <a:buFont typeface="Arial" panose="020B0604020202020204" pitchFamily="34" charset="0"/>
              <a:buChar char="•"/>
            </a:pPr>
            <a:r>
              <a:rPr lang="en-US" dirty="0"/>
              <a:t>Quantify</a:t>
            </a:r>
          </a:p>
          <a:p>
            <a:pPr marL="628650" lvl="1" indent="-171450">
              <a:buFont typeface="Arial" panose="020B0604020202020204" pitchFamily="34" charset="0"/>
              <a:buChar char="•"/>
            </a:pPr>
            <a:r>
              <a:rPr lang="en-US" dirty="0"/>
              <a:t>Not terms like: less, more, a lot, huge, great, big, tiny, drastic, etc.</a:t>
            </a:r>
          </a:p>
          <a:p>
            <a:pPr marL="171450" indent="-171450">
              <a:buFont typeface="Arial" panose="020B0604020202020204" pitchFamily="34" charset="0"/>
              <a:buChar char="•"/>
            </a:pPr>
            <a:r>
              <a:rPr lang="en-US" dirty="0"/>
              <a:t>Avoid absolutes</a:t>
            </a:r>
          </a:p>
          <a:p>
            <a:pPr marL="628650" lvl="1" indent="-171450">
              <a:buFont typeface="Arial" panose="020B0604020202020204" pitchFamily="34" charset="0"/>
              <a:buChar char="•"/>
            </a:pPr>
            <a:r>
              <a:rPr lang="en-US" dirty="0"/>
              <a:t>Terms like: all, none, always, never</a:t>
            </a:r>
          </a:p>
          <a:p>
            <a:pPr marL="628650" lvl="1" indent="-171450">
              <a:buFont typeface="Arial" panose="020B0604020202020204" pitchFamily="34" charset="0"/>
              <a:buChar char="•"/>
            </a:pPr>
            <a:r>
              <a:rPr lang="en-US" dirty="0"/>
              <a:t>Difficult to prove, easy to show false</a:t>
            </a:r>
          </a:p>
          <a:p>
            <a:pPr marL="171450" indent="-171450">
              <a:buFont typeface="Arial" panose="020B0604020202020204" pitchFamily="34" charset="0"/>
              <a:buChar char="•"/>
            </a:pPr>
            <a:r>
              <a:rPr lang="en-US" dirty="0"/>
              <a:t>Read paper aloud to proof</a:t>
            </a:r>
          </a:p>
          <a:p>
            <a:pPr marL="171450" indent="-171450">
              <a:buFont typeface="Arial" panose="020B0604020202020204" pitchFamily="34" charset="0"/>
              <a:buChar char="•"/>
            </a:pPr>
            <a:r>
              <a:rPr lang="en-US" dirty="0"/>
              <a:t>Read assignment</a:t>
            </a:r>
          </a:p>
          <a:p>
            <a:pPr marL="628650" lvl="1" indent="-171450">
              <a:buFont typeface="Arial" panose="020B0604020202020204" pitchFamily="34" charset="0"/>
              <a:buChar char="•"/>
            </a:pPr>
            <a:r>
              <a:rPr lang="en-US" dirty="0"/>
              <a:t>many time lines missing (and space used describing history instead of providing argument)</a:t>
            </a:r>
          </a:p>
          <a:p>
            <a:pPr marL="628650" lvl="1" indent="-171450">
              <a:buFont typeface="Arial" panose="020B0604020202020204" pitchFamily="34" charset="0"/>
              <a:buChar char="•"/>
            </a:pPr>
            <a:r>
              <a:rPr lang="en-US" dirty="0"/>
              <a:t>many conclusions did not answer prompt</a:t>
            </a:r>
          </a:p>
          <a:p>
            <a:pPr marL="171450" indent="-171450" eaLnBrk="1" hangingPunct="1">
              <a:buFont typeface="Arial"/>
              <a:buChar char="•"/>
            </a:pPr>
            <a:r>
              <a:rPr lang="en-US" baseline="0" dirty="0">
                <a:latin typeface="Arial" charset="0"/>
                <a:ea typeface="ＭＳ Ｐゴシック" charset="-128"/>
                <a:cs typeface="ＭＳ Ｐゴシック" charset="-128"/>
              </a:rPr>
              <a:t>Be sure to put quotes around entire quote</a:t>
            </a:r>
          </a:p>
          <a:p>
            <a:pPr marL="171450" indent="-171450" eaLnBrk="1" hangingPunct="1">
              <a:buFont typeface="Arial"/>
              <a:buChar char="•"/>
            </a:pPr>
            <a:r>
              <a:rPr lang="en-US" dirty="0"/>
              <a:t>State a strong, clear conclusion</a:t>
            </a:r>
          </a:p>
          <a:p>
            <a:pPr marL="628628" lvl="1" indent="-171450" eaLnBrk="1" hangingPunct="1">
              <a:buFont typeface="Arial"/>
              <a:buChar char="•"/>
            </a:pPr>
            <a:r>
              <a:rPr lang="en-US" dirty="0"/>
              <a:t>First statement preferred</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Provide Counter Point and Rebuttal</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Counter Point and Rebuttal should directly relate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Print 2 sided and save a tree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Hyperbole is the best thing ever!</a:t>
            </a:r>
          </a:p>
          <a:p>
            <a:pPr marL="628628" marR="0" lvl="1" indent="-171450" algn="l" defTabSz="457178" rtl="0" eaLnBrk="1" fontAlgn="auto" latinLnBrk="0" hangingPunct="1">
              <a:lnSpc>
                <a:spcPct val="100000"/>
              </a:lnSpc>
              <a:spcBef>
                <a:spcPts val="0"/>
              </a:spcBef>
              <a:spcAft>
                <a:spcPts val="0"/>
              </a:spcAft>
              <a:buClrTx/>
              <a:buSzTx/>
              <a:buFont typeface="Arial"/>
              <a:buChar char="•"/>
              <a:tabLst/>
              <a:defRPr/>
            </a:pPr>
            <a:r>
              <a:rPr lang="en-US" dirty="0"/>
              <a:t>but not in these papers</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Be wary of counter point strawman fallacy</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Text book is not a primary source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Use template, saves time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Beware of fallacies</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Avoid blogs, encyclopedias, and text book. These are generally not primary and high quality sources.</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193966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All of the content that we enjoy nowadays has been transferred online. The way we listen to music, the way we watch programs and movies and how we entertain ourselves with social media</a:t>
            </a:r>
          </a:p>
          <a:p>
            <a:pPr marL="171450" indent="-171450">
              <a:buFont typeface="Arial" panose="020B0604020202020204" pitchFamily="34" charset="0"/>
              <a:buChar char="•"/>
            </a:pPr>
            <a:r>
              <a:rPr lang="en-US" dirty="0"/>
              <a:t>People are finding ways to pirate digital media every time a new outlet or trend occur. Its important to know how prevalent digital media has become</a:t>
            </a:r>
          </a:p>
          <a:p>
            <a:pPr marL="171450" indent="-171450">
              <a:buFont typeface="Arial" panose="020B0604020202020204" pitchFamily="34" charset="0"/>
              <a:buChar char="•"/>
            </a:pPr>
            <a:r>
              <a:rPr lang="en-US" dirty="0"/>
              <a:t>Piracy has been happening for many years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It is harder for movies to reach higher box office numbers in comparison to the amount they spend to make and produce movies due to piracy</a:t>
            </a:r>
          </a:p>
          <a:p>
            <a:pPr marL="171450" indent="-171450">
              <a:buFont typeface="Arial" panose="020B0604020202020204" pitchFamily="34" charset="0"/>
              <a:buChar char="•"/>
            </a:pPr>
            <a:r>
              <a:rPr lang="en-US" dirty="0"/>
              <a:t>Since the pandemic, more and more people are pirating movies and shows off illegal websites so they don’t have to go out and pay to watch a show or a movie</a:t>
            </a:r>
          </a:p>
          <a:p>
            <a:pPr marL="171450" indent="-171450">
              <a:buFont typeface="Arial" panose="020B0604020202020204" pitchFamily="34" charset="0"/>
              <a:buChar char="•"/>
            </a:pPr>
            <a:r>
              <a:rPr lang="en-US" dirty="0"/>
              <a:t>Since less people will pay to stream or watch movies in theaters, less profits are made so less money can go to actors and content creators</a:t>
            </a:r>
          </a:p>
          <a:p>
            <a:pPr marL="171450" indent="-171450">
              <a:buFont typeface="Arial" panose="020B0604020202020204" pitchFamily="34" charset="0"/>
              <a:buChar char="•"/>
            </a:pPr>
            <a:r>
              <a:rPr lang="en-US" dirty="0"/>
              <a:t>The less money they get paid especially for the work conditions they are in, the more they get annoyed. This has lead to the writers strike recently which has delayed many shows and movies</a:t>
            </a:r>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1450169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TikTok is this new social media outlet that lets you create videos and slideshows based off skits and dances</a:t>
            </a:r>
          </a:p>
          <a:p>
            <a:pPr marL="171450" indent="-171450">
              <a:buFont typeface="Arial" panose="020B0604020202020204" pitchFamily="34" charset="0"/>
              <a:buChar char="•"/>
            </a:pPr>
            <a:r>
              <a:rPr lang="en-US" dirty="0"/>
              <a:t>Creators have the ability to let their viewers save their videos but with a watermark so if they share the video, then the recipients of the videos can notice who made the video and possibly check out their content</a:t>
            </a:r>
          </a:p>
          <a:p>
            <a:pPr marL="171450" indent="-171450">
              <a:buFont typeface="Arial" panose="020B0604020202020204" pitchFamily="34" charset="0"/>
              <a:buChar char="•"/>
            </a:pPr>
            <a:r>
              <a:rPr lang="en-US" dirty="0"/>
              <a:t>But there are now TikTok video downloaders online so that they can get rid of the watermark so creators wont get any recognition anymore and people can post the same content and they wont be able to profit off their original content they put out</a:t>
            </a:r>
          </a:p>
          <a:p>
            <a:pPr marL="171450" indent="-171450">
              <a:buFont typeface="Arial" panose="020B0604020202020204" pitchFamily="34" charset="0"/>
              <a:buChar char="•"/>
            </a:pPr>
            <a:r>
              <a:rPr lang="en-US" dirty="0"/>
              <a:t>The creators make less money so they might be less inclined to make more videos, so less content is created </a:t>
            </a:r>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19959969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People have been illegally downloading music off websites for 2+ decades</a:t>
            </a:r>
          </a:p>
          <a:p>
            <a:pPr marL="171450" indent="-171450">
              <a:buFont typeface="Arial" panose="020B0604020202020204" pitchFamily="34" charset="0"/>
              <a:buChar char="•"/>
            </a:pPr>
            <a:r>
              <a:rPr lang="en-US" dirty="0"/>
              <a:t>When people illegally download music, the artists don’t get credit off that stream</a:t>
            </a:r>
          </a:p>
          <a:p>
            <a:pPr marL="171450" indent="-171450">
              <a:buFont typeface="Arial" panose="020B0604020202020204" pitchFamily="34" charset="0"/>
              <a:buChar char="•"/>
            </a:pPr>
            <a:r>
              <a:rPr lang="en-US" dirty="0"/>
              <a:t>So artists make less money</a:t>
            </a:r>
          </a:p>
          <a:p>
            <a:pPr marL="171450" indent="-171450">
              <a:buFont typeface="Arial" panose="020B0604020202020204" pitchFamily="34" charset="0"/>
              <a:buChar char="•"/>
            </a:pPr>
            <a:r>
              <a:rPr lang="en-US" dirty="0"/>
              <a:t>Many artists are in bad record deals so they lose even more money since a lot of their profits go to the record company and not the artists themselves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1849016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Links for my references</a:t>
            </a:r>
          </a:p>
          <a:p>
            <a:pPr rtl="0">
              <a:spcBef>
                <a:spcPts val="0"/>
              </a:spcBef>
              <a:spcAft>
                <a:spcPts val="0"/>
              </a:spcAft>
            </a:pPr>
            <a:r>
              <a:rPr lang="en-US" sz="1800" b="0" i="0" u="sng" strike="noStrike" dirty="0">
                <a:solidFill>
                  <a:srgbClr val="1155CC"/>
                </a:solidFill>
                <a:effectLst/>
                <a:latin typeface="Arial" panose="020B0604020202020204" pitchFamily="34" charset="0"/>
                <a:hlinkClick r:id="rId3"/>
              </a:rPr>
              <a:t>https://torrentfreak.com/online-piracy-continues-to-rise-with-the-us-firmly-in-the-lead-221011/#:~:text=Piracy%20is%20on%20the%20rise,after%20the%20 Covid%20release%20 slowdown</a:t>
            </a:r>
            <a:r>
              <a:rPr lang="en-US" sz="1800" b="0" i="0" u="none" strike="noStrike" dirty="0">
                <a:solidFill>
                  <a:srgbClr val="000000"/>
                </a:solidFill>
                <a:effectLst/>
                <a:latin typeface="Arial" panose="020B0604020202020204" pitchFamily="34" charset="0"/>
              </a:rPr>
              <a:t>. (der Sar)</a:t>
            </a:r>
            <a:endParaRPr lang="en-US" b="0" dirty="0">
              <a:effectLst/>
            </a:endParaRPr>
          </a:p>
          <a:p>
            <a:pPr rtl="0">
              <a:spcBef>
                <a:spcPts val="0"/>
              </a:spcBef>
              <a:spcAft>
                <a:spcPts val="0"/>
              </a:spcAft>
            </a:pPr>
            <a:br>
              <a:rPr lang="en-US" b="0" dirty="0">
                <a:effectLst/>
              </a:rPr>
            </a:br>
            <a:r>
              <a:rPr lang="en-US" sz="1800" b="0" i="0" u="sng" strike="noStrike" dirty="0">
                <a:solidFill>
                  <a:srgbClr val="1155CC"/>
                </a:solidFill>
                <a:effectLst/>
                <a:latin typeface="Arial" panose="020B0604020202020204" pitchFamily="34" charset="0"/>
                <a:hlinkClick r:id="rId4"/>
              </a:rPr>
              <a:t>https://www.justia.com/entertainment-law/piracy-in-the-entertainment-industry/#:~:text=Impact%20of%20Piracy%20on%20the%20Entertainment%20Industry&amp;text=The%20entertainment%20industry%20loses%20billions,jobs%20and%20careers%20at%20risk</a:t>
            </a:r>
            <a:r>
              <a:rPr lang="en-US" sz="1800" b="0" i="0" u="none" strike="noStrike" dirty="0">
                <a:solidFill>
                  <a:srgbClr val="000000"/>
                </a:solidFill>
                <a:effectLst/>
                <a:latin typeface="Arial" panose="020B0604020202020204" pitchFamily="34" charset="0"/>
              </a:rPr>
              <a:t>.  (“Piracy in the Entertainment Industry &amp; Legal Penalties”)</a:t>
            </a:r>
            <a:endParaRPr lang="en-US" b="0" dirty="0">
              <a:effectLst/>
            </a:endParaRPr>
          </a:p>
          <a:p>
            <a:pPr rtl="0">
              <a:spcBef>
                <a:spcPts val="0"/>
              </a:spcBef>
              <a:spcAft>
                <a:spcPts val="0"/>
              </a:spcAft>
            </a:pPr>
            <a:br>
              <a:rPr lang="en-US" b="0" dirty="0">
                <a:effectLst/>
              </a:rPr>
            </a:br>
            <a:r>
              <a:rPr lang="en-US" sz="1800" b="0" i="0" u="sng" strike="noStrike" dirty="0">
                <a:solidFill>
                  <a:srgbClr val="1155CC"/>
                </a:solidFill>
                <a:effectLst/>
                <a:latin typeface="Arial" panose="020B0604020202020204" pitchFamily="34" charset="0"/>
                <a:hlinkClick r:id="rId5"/>
              </a:rPr>
              <a:t>https://www.duplichecker.com/blog/is-it-ethical-and-legal-to-download-tiktok-videos.php</a:t>
            </a:r>
            <a:r>
              <a:rPr lang="en-US" sz="1800" b="0" i="0" u="none" strike="noStrike" dirty="0">
                <a:solidFill>
                  <a:srgbClr val="000000"/>
                </a:solidFill>
                <a:effectLst/>
                <a:latin typeface="Arial" panose="020B0604020202020204" pitchFamily="34" charset="0"/>
              </a:rPr>
              <a:t> </a:t>
            </a:r>
            <a:endParaRPr lang="en-US" b="0" dirty="0">
              <a:effectLst/>
            </a:endParaRPr>
          </a:p>
          <a:p>
            <a:pPr rtl="0">
              <a:spcBef>
                <a:spcPts val="0"/>
              </a:spcBef>
              <a:spcAft>
                <a:spcPts val="0"/>
              </a:spcAft>
            </a:pPr>
            <a:br>
              <a:rPr lang="en-US" b="0" dirty="0">
                <a:effectLst/>
              </a:rPr>
            </a:br>
            <a:r>
              <a:rPr lang="en-US" sz="1800" b="0" i="0" u="sng" strike="noStrike" dirty="0">
                <a:solidFill>
                  <a:srgbClr val="1155CC"/>
                </a:solidFill>
                <a:effectLst/>
                <a:latin typeface="Arial" panose="020B0604020202020204" pitchFamily="34" charset="0"/>
                <a:hlinkClick r:id="rId6"/>
              </a:rPr>
              <a:t>https://www.youtube.com/watch?app=desktop&amp;v=ujzWqrU202w</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Nace</a:t>
            </a:r>
            <a:r>
              <a:rPr lang="en-US" sz="1800" b="0" i="0" u="none" strike="noStrike" dirty="0">
                <a:solidFill>
                  <a:srgbClr val="000000"/>
                </a:solidFill>
                <a:effectLst/>
                <a:latin typeface="Arial" panose="020B0604020202020204" pitchFamily="34" charset="0"/>
              </a:rPr>
              <a:t>)</a:t>
            </a:r>
            <a:endParaRPr lang="en-US" b="0" dirty="0">
              <a:effectLst/>
            </a:endParaRPr>
          </a:p>
          <a:p>
            <a:pPr rtl="0">
              <a:spcBef>
                <a:spcPts val="0"/>
              </a:spcBef>
              <a:spcAft>
                <a:spcPts val="0"/>
              </a:spcAft>
            </a:pPr>
            <a:br>
              <a:rPr lang="en-US" b="0" dirty="0">
                <a:effectLst/>
              </a:rPr>
            </a:br>
            <a:r>
              <a:rPr lang="en-US" sz="1800" b="0" i="0" u="sng" strike="noStrike" dirty="0">
                <a:solidFill>
                  <a:srgbClr val="1155CC"/>
                </a:solidFill>
                <a:effectLst/>
                <a:latin typeface="Arial" panose="020B0604020202020204" pitchFamily="34" charset="0"/>
                <a:hlinkClick r:id="rId7"/>
              </a:rPr>
              <a:t>https://www.statista.com/chart/18507/stimated-total-number-of-views-of-digital-pirated-content/</a:t>
            </a:r>
            <a:r>
              <a:rPr lang="en-US" sz="1800" b="0" i="0" u="none" strike="noStrike" dirty="0">
                <a:solidFill>
                  <a:srgbClr val="000000"/>
                </a:solidFill>
                <a:effectLst/>
                <a:latin typeface="Arial" panose="020B0604020202020204" pitchFamily="34" charset="0"/>
              </a:rPr>
              <a:t> (McCarthy)</a:t>
            </a:r>
            <a:endParaRPr lang="en-US" b="0" dirty="0">
              <a:effectLst/>
            </a:endParaRPr>
          </a:p>
          <a:p>
            <a:pPr rtl="0">
              <a:spcBef>
                <a:spcPts val="0"/>
              </a:spcBef>
              <a:spcAft>
                <a:spcPts val="0"/>
              </a:spcAft>
            </a:pPr>
            <a:br>
              <a:rPr lang="en-US" b="0" dirty="0">
                <a:effectLst/>
              </a:rPr>
            </a:br>
            <a:r>
              <a:rPr lang="en-US" sz="1800" b="0" i="0" u="sng" strike="noStrike" dirty="0">
                <a:solidFill>
                  <a:srgbClr val="1155CC"/>
                </a:solidFill>
                <a:effectLst/>
                <a:latin typeface="Arial" panose="020B0604020202020204" pitchFamily="34" charset="0"/>
                <a:hlinkClick r:id="rId8"/>
              </a:rPr>
              <a:t>https://www.statista.com/chart/8910/prevalence-of-music-piracy/</a:t>
            </a:r>
            <a:r>
              <a:rPr lang="en-US" sz="1800" b="0" i="0" u="none" strike="noStrike" dirty="0">
                <a:solidFill>
                  <a:srgbClr val="000000"/>
                </a:solidFill>
                <a:effectLst/>
                <a:latin typeface="Arial" panose="020B0604020202020204" pitchFamily="34" charset="0"/>
              </a:rPr>
              <a:t> (Richter)</a:t>
            </a:r>
            <a:endParaRPr lang="en-US" b="0" dirty="0">
              <a:effectLst/>
            </a:endParaRPr>
          </a:p>
          <a:p>
            <a:br>
              <a:rPr lang="en-US" b="0" dirty="0">
                <a:effectLst/>
              </a:rPr>
            </a:br>
            <a:r>
              <a:rPr lang="en-US" sz="1800" b="0" i="0" u="sng" strike="noStrike" dirty="0">
                <a:solidFill>
                  <a:srgbClr val="1155CC"/>
                </a:solidFill>
                <a:effectLst/>
                <a:latin typeface="Arial" panose="020B0604020202020204" pitchFamily="34" charset="0"/>
                <a:hlinkClick r:id="rId9"/>
              </a:rPr>
              <a:t>https://www.sharetopros.com/blog/the-effects-of-piracy-on-artists.php#:~:text=Labels%20and%20artists%20and%20the,enough%20funding%20from%20the%20consumers</a:t>
            </a:r>
            <a:r>
              <a:rPr lang="en-US" sz="1800" b="0" i="0" u="none" strike="noStrike" dirty="0">
                <a:solidFill>
                  <a:srgbClr val="000000"/>
                </a:solidFill>
                <a:effectLst/>
                <a:latin typeface="Arial" panose="020B0604020202020204" pitchFamily="34" charset="0"/>
              </a:rPr>
              <a:t>. </a:t>
            </a:r>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11055201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fast, the funny, and the fair use: the ethics of short-term reaction videos</a:t>
            </a:r>
          </a:p>
        </p:txBody>
      </p:sp>
      <p:sp>
        <p:nvSpPr>
          <p:cNvPr id="4" name="Slide Number Placeholder 3"/>
          <p:cNvSpPr>
            <a:spLocks noGrp="1"/>
          </p:cNvSpPr>
          <p:nvPr>
            <p:ph type="sldNum" sz="quarter" idx="5"/>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36551372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it’s safe to assume that everyone here at least generally knows what a </a:t>
            </a:r>
            <a:r>
              <a:rPr lang="en-US" dirty="0" err="1"/>
              <a:t>tiktok</a:t>
            </a:r>
            <a:r>
              <a:rPr lang="en-US" dirty="0"/>
              <a:t> is. </a:t>
            </a:r>
          </a:p>
          <a:p>
            <a:r>
              <a:rPr lang="en-US" dirty="0"/>
              <a:t>Most students know the general layout of a </a:t>
            </a:r>
            <a:r>
              <a:rPr lang="en-US" dirty="0" err="1"/>
              <a:t>tiktok</a:t>
            </a:r>
            <a:endParaRPr lang="en-US" dirty="0"/>
          </a:p>
          <a:p>
            <a:r>
              <a:rPr lang="en-US" dirty="0"/>
              <a:t>A reaction is when you insert yourself into someone else’s video to presumable make some kind of comment of the media.</a:t>
            </a:r>
          </a:p>
          <a:p>
            <a:r>
              <a:rPr lang="en-US" dirty="0"/>
              <a:t>This photo is a man on tik </a:t>
            </a:r>
            <a:r>
              <a:rPr lang="en-US" dirty="0" err="1"/>
              <a:t>tok</a:t>
            </a:r>
            <a:r>
              <a:rPr lang="en-US" dirty="0"/>
              <a:t> reacting …</a:t>
            </a:r>
          </a:p>
          <a:p>
            <a:r>
              <a:rPr lang="en-US" dirty="0"/>
              <a:t>I believe content is not nearly “transformative” enough to stand on it’s own.</a:t>
            </a:r>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get into those four points. When weighing whether a case is fair use, Section 107 of the copyright act weighs the following:</a:t>
            </a:r>
          </a:p>
          <a:p>
            <a:r>
              <a:rPr lang="en-US" dirty="0"/>
              <a:t>What is the purpose and character of the use? What is the nature of the work being copied? How much of the copyrighted work is being used? And How will this use affect the market for the copyrighted work?</a:t>
            </a:r>
          </a:p>
          <a:p>
            <a:r>
              <a:rPr lang="en-US" dirty="0"/>
              <a:t>I believe that short form reactions weigh into the negative for enough of these questions to be considered as not fair use.</a:t>
            </a:r>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23981669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question to be asked is “what is the purpose and character of the use.” in the past, the two categories that would be most relevant to be accepted as fair use would be if the content was some kind of either commentary (such as a criticism) or was transformative in nature. In 2016, in the Matt vs. Kleins case, Ethan and Hila Klein, also known on </a:t>
            </a:r>
            <a:r>
              <a:rPr lang="en-US" dirty="0" err="1"/>
              <a:t>youtube</a:t>
            </a:r>
            <a:r>
              <a:rPr lang="en-US" dirty="0"/>
              <a:t> as h3h3 productions, were prompted to takedown their video by another youtuber named Matt after he issued them a DMCA order, claiming a video they had made criticizing his video and using clips of was not fair use. Later, when they made a video talking about the case, he also send them a defamation claim. However, the Kleins stood their ground, and the court ruled that their commentary was found to be under fair use with heavy weighing on the “purpose and character” of the use, and because the video was a criticism of another, it was considered to be a classic example of criticism for fair use. Reaction do not necessarily fall under this category, since they are the people’s reactions, rather than actual criticism, which usually provide very little actual insight into the video itself brining to question the actual purpose of the use.</a:t>
            </a:r>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17714562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claim could be that reaction videos are somehow “transformative” in nature, with the reaction providing enough creativity to make it distinct. In the Equals Three v. </a:t>
            </a:r>
            <a:r>
              <a:rPr lang="en-US" dirty="0" err="1"/>
              <a:t>Jukin</a:t>
            </a:r>
            <a:r>
              <a:rPr lang="en-US" dirty="0"/>
              <a:t> Media case, Equals three was sent a letter by </a:t>
            </a:r>
            <a:r>
              <a:rPr lang="en-US" dirty="0" err="1"/>
              <a:t>Jukin</a:t>
            </a:r>
            <a:r>
              <a:rPr lang="en-US" dirty="0"/>
              <a:t> Media indicating that they had infringed on their copyright by uploading videos containing clips that they had obtained licensing for. Equals Three responded by requesting the court to state that there videos were in fact fair use. In the ruling, they found 17 of the 18 videos to be “highly creative” through not only commentary but also voice overs and creative editing. Think taking something like clips of cats yawing and maybe drawing a mustache on it and making it say “man, am I so tired!” Reaction </a:t>
            </a:r>
            <a:r>
              <a:rPr lang="en-US" dirty="0" err="1"/>
              <a:t>vidoes</a:t>
            </a:r>
            <a:r>
              <a:rPr lang="en-US" dirty="0"/>
              <a:t> would also not fall into this “transformative” content section, as they will only show themselves on half of the screen, making no attempt to alter the video itself, and provide their reaction rather than actual commentary. Thus, there is not substantial evidence for reaction videos to have a clear purpose or character when creating their content.</a:t>
            </a:r>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887839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Comments, observations, questions on IP Chapter?</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point to consider is the nature of the work being copied. This can vary greatly, since reaction channels by nature will react to just about anything. What’s important to consider is that generally, they will only react to a single clip at a time. To look at how this section has been view in the past, we can look to the Equals three v. </a:t>
            </a:r>
            <a:r>
              <a:rPr lang="en-US" dirty="0" err="1"/>
              <a:t>Jukon</a:t>
            </a:r>
            <a:r>
              <a:rPr lang="en-US" dirty="0"/>
              <a:t> Media and find that it was considered only as slight weight. Still, in the book there was mention of Mashups, and while there is no official court case pertaining to them, it is generally viewed that something like an A vs. B mashup, which is comparable to a reaction </a:t>
            </a:r>
            <a:r>
              <a:rPr lang="en-US" dirty="0" err="1"/>
              <a:t>tiktok</a:t>
            </a:r>
            <a:r>
              <a:rPr lang="en-US" dirty="0"/>
              <a:t> since they are only reacting to a single clip, as apposed to a sophisticated </a:t>
            </a:r>
            <a:r>
              <a:rPr lang="en-US" dirty="0" err="1"/>
              <a:t>maship</a:t>
            </a:r>
            <a:r>
              <a:rPr lang="en-US" dirty="0"/>
              <a:t> where they would take many different clips to transform it into something new.</a:t>
            </a:r>
          </a:p>
        </p:txBody>
      </p:sp>
      <p:sp>
        <p:nvSpPr>
          <p:cNvPr id="4" name="Slide Number Placeholder 3"/>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26204771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being point when comparing fair use is how much of the copyrighted content is being used. While it’s true most react channels will almost never show a copyrighted work in it’s entirety, maybe 10-15 seconds at best, it’s important to consider the full length of the actual short-term video itself. The average length of </a:t>
            </a:r>
            <a:r>
              <a:rPr lang="en-US" dirty="0" err="1"/>
              <a:t>tiktok</a:t>
            </a:r>
            <a:r>
              <a:rPr lang="en-US" dirty="0"/>
              <a:t> in 2022 is 35.4 seconds, or in other words, at best half of the entire video is spent showing the copyrighted content on screen. While it makes sense, especially during a </a:t>
            </a:r>
            <a:r>
              <a:rPr lang="en-US" dirty="0" err="1"/>
              <a:t>critism</a:t>
            </a:r>
            <a:r>
              <a:rPr lang="en-US" dirty="0"/>
              <a:t>, to show a small clip of the work to be </a:t>
            </a:r>
            <a:r>
              <a:rPr lang="en-US" dirty="0" err="1"/>
              <a:t>critisised</a:t>
            </a:r>
            <a:r>
              <a:rPr lang="en-US" dirty="0"/>
              <a:t> and then spend a few minutes digesting what has just been shown and then giving your opinion on the matter, these videos are people simply talking over a video being played. This does bring into question if it is even possible to make content that is transformative enough to be its own work in such a short timeframe.</a:t>
            </a:r>
          </a:p>
        </p:txBody>
      </p:sp>
      <p:sp>
        <p:nvSpPr>
          <p:cNvPr id="4" name="Slide Number Placeholder 3"/>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18923872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onto what I believe to be one of the more important parts behind short-term reactions and a large motivation for their existence: monetization. The question of “how will this use affect the market for the copyrighted work? A counter argument for this is that reaction channels actually don’t earn that much money from the views themselves. The actual payout for views on TikTok is .02 to .04 cents per 1000 views, meaning only about $40-50 per 1M views. Instead, they make most money through branding and sponsorships they do on their channel. They also could bring attention to smaller channels by showing the content, and bringing in a larger audience to enjoy the work. </a:t>
            </a:r>
          </a:p>
        </p:txBody>
      </p:sp>
      <p:sp>
        <p:nvSpPr>
          <p:cNvPr id="4" name="Slide Number Placeholder 3"/>
          <p:cNvSpPr>
            <a:spLocks noGrp="1"/>
          </p:cNvSpPr>
          <p:nvPr>
            <p:ph type="sldNum" sz="quarter" idx="10"/>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30162905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theories fall apart in practice, however. While it is possible for a channel to get exposure from their clips being played, it is not strictly required for credit to be given to the creators of videos in the reactions, and even when they are on a fast-moving platform like TikTok users are unlikely to spend the time searching for the account of the user who originally created the content. Also, most ways that users make money like Sponsorship or Branding almost always require a minimum view count and subscriber count to be considered, and for channels that create original content on such a fast moving platform, every view counts when they post, and by bigger channels taking away those views, they are substantially affecting the market.</a:t>
            </a:r>
          </a:p>
        </p:txBody>
      </p:sp>
      <p:sp>
        <p:nvSpPr>
          <p:cNvPr id="4" name="Slide Number Placeholder 3"/>
          <p:cNvSpPr>
            <a:spLocks noGrp="1"/>
          </p:cNvSpPr>
          <p:nvPr>
            <p:ph type="sldNum" sz="quarter" idx="10"/>
          </p:nvPr>
        </p:nvSpPr>
        <p:spPr/>
        <p:txBody>
          <a:bodyPr/>
          <a:lstStyle/>
          <a:p>
            <a:fld id="{270700B2-88B9-1642-B8EB-F86842378D04}" type="slidenum">
              <a:rPr lang="en-US" smtClean="0"/>
              <a:t>33</a:t>
            </a:fld>
            <a:endParaRPr lang="en-US"/>
          </a:p>
        </p:txBody>
      </p:sp>
    </p:spTree>
    <p:extLst>
      <p:ext uri="{BB962C8B-B14F-4D97-AF65-F5344CB8AC3E}">
        <p14:creationId xmlns:p14="http://schemas.microsoft.com/office/powerpoint/2010/main" val="37743472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- 2011</a:t>
            </a:r>
          </a:p>
          <a:p>
            <a:r>
              <a:rPr lang="en-US" dirty="0"/>
              <a:t>- Took a photographer’s camera and took multiple selfies, possibly unintentional</a:t>
            </a:r>
          </a:p>
          <a:p>
            <a:r>
              <a:rPr lang="en-US" dirty="0"/>
              <a:t>- PETA argued that since the monkey took the picture, the photographer didn’t own it</a:t>
            </a:r>
          </a:p>
          <a:p>
            <a:r>
              <a:rPr lang="en-US" dirty="0"/>
              <a:t>- Clearly shows that an ai cannot own an image or other work</a:t>
            </a:r>
          </a:p>
          <a:p>
            <a:r>
              <a:rPr lang="en-US" dirty="0"/>
              <a:t>- The right to own a copyright is reserved to humans only</a:t>
            </a:r>
          </a:p>
        </p:txBody>
      </p:sp>
      <p:sp>
        <p:nvSpPr>
          <p:cNvPr id="4" name="Slide Number Placeholder 3"/>
          <p:cNvSpPr>
            <a:spLocks noGrp="1"/>
          </p:cNvSpPr>
          <p:nvPr>
            <p:ph type="sldNum" sz="quarter" idx="10"/>
          </p:nvPr>
        </p:nvSpPr>
        <p:spPr/>
        <p:txBody>
          <a:bodyPr/>
          <a:lstStyle/>
          <a:p>
            <a:fld id="{270700B2-88B9-1642-B8EB-F86842378D04}" type="slidenum">
              <a:rPr lang="en-US" smtClean="0"/>
              <a:t>36</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AI models need to be trained with sample images</a:t>
            </a:r>
          </a:p>
          <a:p>
            <a:r>
              <a:rPr lang="en-US" dirty="0"/>
              <a:t>- How can this affect if AI images can be copyrighted?</a:t>
            </a:r>
          </a:p>
          <a:p>
            <a:endParaRPr lang="en-US" dirty="0"/>
          </a:p>
          <a:p>
            <a:r>
              <a:rPr lang="en-US" dirty="0"/>
              <a:t>- Stability AI created Stable Diffusion, one of the most popular</a:t>
            </a:r>
          </a:p>
          <a:p>
            <a:r>
              <a:rPr lang="en-US" dirty="0"/>
              <a:t>- Artists sued Stability and </a:t>
            </a:r>
            <a:r>
              <a:rPr lang="en-US" dirty="0" err="1"/>
              <a:t>Midjourney</a:t>
            </a:r>
            <a:endParaRPr lang="en-US" dirty="0"/>
          </a:p>
          <a:p>
            <a:r>
              <a:rPr lang="en-US" dirty="0"/>
              <a:t>- AI images could accurately mimic the style of an artist</a:t>
            </a:r>
          </a:p>
          <a:p>
            <a:endParaRPr lang="en-US" dirty="0"/>
          </a:p>
          <a:p>
            <a:r>
              <a:rPr lang="en-US" dirty="0"/>
              <a:t>- No answers yet</a:t>
            </a:r>
          </a:p>
          <a:p>
            <a:endParaRPr lang="en-US" dirty="0"/>
          </a:p>
          <a:p>
            <a:r>
              <a:rPr lang="en-US" dirty="0"/>
              <a:t>- Although they probably won’t win, this could help to support that these images cannot be copyrighted</a:t>
            </a:r>
          </a:p>
        </p:txBody>
      </p:sp>
      <p:sp>
        <p:nvSpPr>
          <p:cNvPr id="4" name="Slide Number Placeholder 3"/>
          <p:cNvSpPr>
            <a:spLocks noGrp="1"/>
          </p:cNvSpPr>
          <p:nvPr>
            <p:ph type="sldNum" sz="quarter" idx="10"/>
          </p:nvPr>
        </p:nvSpPr>
        <p:spPr/>
        <p:txBody>
          <a:bodyPr/>
          <a:lstStyle/>
          <a:p>
            <a:fld id="{270700B2-88B9-1642-B8EB-F86842378D04}" type="slidenum">
              <a:rPr lang="en-US" smtClean="0"/>
              <a:t>37</a:t>
            </a:fld>
            <a:endParaRPr lang="en-US"/>
          </a:p>
        </p:txBody>
      </p:sp>
    </p:spTree>
    <p:extLst>
      <p:ext uri="{BB962C8B-B14F-4D97-AF65-F5344CB8AC3E}">
        <p14:creationId xmlns:p14="http://schemas.microsoft.com/office/powerpoint/2010/main" val="32056366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Thankfully when it comes to copyright laws</a:t>
            </a:r>
          </a:p>
          <a:p>
            <a:r>
              <a:rPr lang="en-US" dirty="0"/>
              <a:t>- Very clear that AI art by itself cannot be copyrighted</a:t>
            </a:r>
          </a:p>
          <a:p>
            <a:endParaRPr lang="en-US" dirty="0"/>
          </a:p>
          <a:p>
            <a:r>
              <a:rPr lang="en-US" dirty="0"/>
              <a:t>- AI art can be used as part of a larger work if it meets a certain amount of originality and human creativity</a:t>
            </a:r>
          </a:p>
          <a:p>
            <a:endParaRPr lang="en-US" dirty="0"/>
          </a:p>
          <a:p>
            <a:r>
              <a:rPr lang="en-US" dirty="0"/>
              <a:t>- Picture is AI generated, and therefore not copyrighted</a:t>
            </a:r>
          </a:p>
        </p:txBody>
      </p:sp>
      <p:sp>
        <p:nvSpPr>
          <p:cNvPr id="4" name="Slide Number Placeholder 3"/>
          <p:cNvSpPr>
            <a:spLocks noGrp="1"/>
          </p:cNvSpPr>
          <p:nvPr>
            <p:ph type="sldNum" sz="quarter" idx="10"/>
          </p:nvPr>
        </p:nvSpPr>
        <p:spPr/>
        <p:txBody>
          <a:bodyPr/>
          <a:lstStyle/>
          <a:p>
            <a:fld id="{270700B2-88B9-1642-B8EB-F86842378D04}" type="slidenum">
              <a:rPr lang="en-US" smtClean="0"/>
              <a:t>38</a:t>
            </a:fld>
            <a:endParaRPr lang="en-US"/>
          </a:p>
        </p:txBody>
      </p:sp>
    </p:spTree>
    <p:extLst>
      <p:ext uri="{BB962C8B-B14F-4D97-AF65-F5344CB8AC3E}">
        <p14:creationId xmlns:p14="http://schemas.microsoft.com/office/powerpoint/2010/main" val="10563567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While copyright had a simple answer, it’s hard to say from a moral standpoint</a:t>
            </a:r>
          </a:p>
          <a:p>
            <a:r>
              <a:rPr lang="en-US" dirty="0"/>
              <a:t>- Although there isn’t a lot of things to compare this to (very modern problem)…</a:t>
            </a:r>
          </a:p>
          <a:p>
            <a:r>
              <a:rPr lang="en-US" dirty="0"/>
              <a:t>- Was in the reading</a:t>
            </a:r>
          </a:p>
          <a:p>
            <a:r>
              <a:rPr lang="en-US" dirty="0"/>
              <a:t>- Judge ruled that the use of Kelly’s images was fair, so this could too</a:t>
            </a:r>
          </a:p>
          <a:p>
            <a:r>
              <a:rPr lang="en-US" dirty="0"/>
              <a:t>- It is quite likely that this lawsuit will have the same outcome, Getty lawsuit is more likely to be successful</a:t>
            </a:r>
          </a:p>
          <a:p>
            <a:endParaRPr lang="en-US" dirty="0"/>
          </a:p>
          <a:p>
            <a:r>
              <a:rPr lang="en-US" dirty="0"/>
              <a:t>- Pictured is </a:t>
            </a:r>
            <a:r>
              <a:rPr lang="en-US" b="0" i="0" dirty="0">
                <a:solidFill>
                  <a:srgbClr val="101010"/>
                </a:solidFill>
                <a:effectLst/>
                <a:latin typeface="Publico Text"/>
              </a:rPr>
              <a:t>Karla Ortiz, one of the three artists suing Stable Diffusion and </a:t>
            </a:r>
            <a:r>
              <a:rPr lang="en-US" b="0" i="0" dirty="0" err="1">
                <a:solidFill>
                  <a:srgbClr val="101010"/>
                </a:solidFill>
                <a:effectLst/>
                <a:latin typeface="Publico Text"/>
              </a:rPr>
              <a:t>Midjourney</a:t>
            </a:r>
            <a:endParaRPr lang="en-US" b="0" i="0" dirty="0">
              <a:solidFill>
                <a:srgbClr val="101010"/>
              </a:solidFill>
              <a:effectLst/>
              <a:latin typeface="Publico Text"/>
            </a:endParaRPr>
          </a:p>
          <a:p>
            <a:endParaRPr lang="en-US" dirty="0"/>
          </a:p>
          <a:p>
            <a:r>
              <a:rPr lang="en-US" dirty="0"/>
              <a:t>- If the artists don’t own the work, then who should?</a:t>
            </a:r>
          </a:p>
          <a:p>
            <a:r>
              <a:rPr lang="en-US" dirty="0"/>
              <a:t>- We don’t have the answers yet, these events are unfolding in real time</a:t>
            </a:r>
          </a:p>
        </p:txBody>
      </p:sp>
      <p:sp>
        <p:nvSpPr>
          <p:cNvPr id="4" name="Slide Number Placeholder 3"/>
          <p:cNvSpPr>
            <a:spLocks noGrp="1"/>
          </p:cNvSpPr>
          <p:nvPr>
            <p:ph type="sldNum" sz="quarter" idx="10"/>
          </p:nvPr>
        </p:nvSpPr>
        <p:spPr/>
        <p:txBody>
          <a:bodyPr/>
          <a:lstStyle/>
          <a:p>
            <a:fld id="{270700B2-88B9-1642-B8EB-F86842378D04}" type="slidenum">
              <a:rPr lang="en-US" smtClean="0"/>
              <a:t>39</a:t>
            </a:fld>
            <a:endParaRPr lang="en-US"/>
          </a:p>
        </p:txBody>
      </p:sp>
    </p:spTree>
    <p:extLst>
      <p:ext uri="{BB962C8B-B14F-4D97-AF65-F5344CB8AC3E}">
        <p14:creationId xmlns:p14="http://schemas.microsoft.com/office/powerpoint/2010/main" val="23061119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41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42</a:t>
            </a:fld>
            <a:endParaRPr lang="en-US" dirty="0"/>
          </a:p>
        </p:txBody>
      </p:sp>
    </p:spTree>
    <p:extLst>
      <p:ext uri="{BB962C8B-B14F-4D97-AF65-F5344CB8AC3E}">
        <p14:creationId xmlns:p14="http://schemas.microsoft.com/office/powerpoint/2010/main" val="601857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SaaS = Software As A Service</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[1] 2021-04-05: </a:t>
            </a:r>
            <a:r>
              <a:rPr lang="en-US" sz="1200" kern="1200" dirty="0">
                <a:solidFill>
                  <a:schemeClr val="tx1"/>
                </a:solidFill>
                <a:effectLst/>
                <a:latin typeface="+mn-lt"/>
                <a:ea typeface="+mn-ea"/>
                <a:cs typeface="+mn-cs"/>
              </a:rPr>
              <a:t>SUPREME COURT OF THE UNITED STATES Syllabus GOOGLE LLC v. ORACLE AMERICA, INC. </a:t>
            </a:r>
            <a:r>
              <a:rPr lang="en-US" baseline="0" dirty="0"/>
              <a:t> </a:t>
            </a:r>
            <a:br>
              <a:rPr lang="en-US" baseline="0" dirty="0"/>
            </a:br>
            <a:r>
              <a:rPr lang="en-US" baseline="0" dirty="0"/>
              <a:t>https://</a:t>
            </a:r>
            <a:r>
              <a:rPr lang="en-US" baseline="0" dirty="0" err="1"/>
              <a:t>www.supremecourt.gov</a:t>
            </a:r>
            <a:r>
              <a:rPr lang="en-US" baseline="0" dirty="0"/>
              <a:t>/opinions/20pdf/18-956_d18f.pdf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Accessed 2021-09-09</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latin typeface="Arial" pitchFamily="-109" charset="0"/>
                <a:ea typeface="ＭＳ Ｐゴシック" pitchFamily="-109" charset="-128"/>
                <a:cs typeface="ＭＳ Ｐゴシック" pitchFamily="-109" charset="-128"/>
              </a:rPr>
              <a:t>Trademark</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Used to denote a product or service.</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Apply in specific areas of commerce. Only applies in specified area of business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Indefinite term as long as in use and protected against becoming a common noun or verb.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You do not have to register a trademark unless you want to bring</a:t>
            </a:r>
            <a:r>
              <a:rPr lang="en-US" baseline="0" dirty="0">
                <a:latin typeface="Arial" pitchFamily="-109" charset="0"/>
                <a:ea typeface="ＭＳ Ｐゴシック" pitchFamily="-109" charset="-128"/>
                <a:cs typeface="ＭＳ Ｐゴシック" pitchFamily="-109" charset="-128"/>
              </a:rPr>
              <a:t> litigation before a federal court (there are other benefits too, but what are they?)</a:t>
            </a:r>
          </a:p>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Copyright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Expression, not ideas: Fuzzy. E.g. derivative works, characters, merchandising, plots.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Mickey Mouse, Tarzan.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Default : Original Author, Exception: work for hire, Transferred: yes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Rights: Publication, Performance / exhibition, Adaptation to other media, Excerpting, Attribution, Derivative works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Term: Lifetime of author plus 70 years., 95 years for companies.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Governed by US law and international treaties (e.g. WIPO).</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News reporting, reviews, etc., Scholarly / educational use, </a:t>
            </a:r>
            <a:r>
              <a:rPr lang="en-US" u="sng" dirty="0">
                <a:latin typeface="Arial" pitchFamily="-109" charset="0"/>
                <a:ea typeface="ＭＳ Ｐゴシック" pitchFamily="-109" charset="-128"/>
                <a:cs typeface="ＭＳ Ｐゴシック" pitchFamily="-109" charset="-128"/>
              </a:rPr>
              <a:t>Private</a:t>
            </a:r>
            <a:r>
              <a:rPr lang="en-US" dirty="0">
                <a:latin typeface="Arial" pitchFamily="-109" charset="0"/>
                <a:ea typeface="ＭＳ Ｐゴシック" pitchFamily="-109" charset="-128"/>
                <a:cs typeface="ＭＳ Ｐゴシック" pitchFamily="-109" charset="-128"/>
              </a:rPr>
              <a:t>, non-commercial use, Lending libraries and archives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restrictions: Admission charge, Re-transmission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 Read, view, play, etc., Copy for personal use., Time-shift,</a:t>
            </a:r>
            <a:r>
              <a:rPr lang="en-US" baseline="0" dirty="0">
                <a:latin typeface="Arial" pitchFamily="-109" charset="0"/>
                <a:ea typeface="ＭＳ Ｐゴシック" pitchFamily="-109" charset="-128"/>
                <a:cs typeface="ＭＳ Ｐゴシック" pitchFamily="-109" charset="-128"/>
              </a:rPr>
              <a:t> Space-shift</a:t>
            </a:r>
            <a:endParaRPr lang="en-US" dirty="0">
              <a:latin typeface="Arial" pitchFamily="-109" charset="0"/>
              <a:ea typeface="ＭＳ Ｐゴシック" pitchFamily="-109" charset="-128"/>
              <a:cs typeface="ＭＳ Ｐゴシック" pitchFamily="-109" charset="-128"/>
            </a:endParaRP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cannot: Copy for others., Transfer to someone else but  keep a copy., Show / perform it publicly.</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What about video rentals?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Rationale: Encourage creativity. Encourage dissemination. Balance between private and public good. It’s a social contract.</a:t>
            </a:r>
          </a:p>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Patent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 mechanism, process, or composition of matter.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Must be: Novel. Useful. Non-obvious. Described clearly. Must do what it says.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Usual term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Utility and plant patents: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Design patents last 14 years. (ornamental design of functional item)</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Provisional patent gives 1 year, before</a:t>
            </a:r>
            <a:r>
              <a:rPr lang="en-US" baseline="0" dirty="0">
                <a:latin typeface="Arial" pitchFamily="-109" charset="0"/>
                <a:ea typeface="ＭＳ Ｐゴシック" pitchFamily="-109" charset="-128"/>
                <a:cs typeface="ＭＳ Ｐゴシック" pitchFamily="-109" charset="-128"/>
              </a:rPr>
              <a:t> full patent</a:t>
            </a:r>
          </a:p>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Trade Secret</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You must take steps.</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Enforceable by: Contracts, Laws against industrial espionage.</a:t>
            </a: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latin typeface="Arial" pitchFamily="-109" charset="0"/>
                <a:ea typeface="ＭＳ Ｐゴシック" pitchFamily="-109" charset="-128"/>
                <a:cs typeface="ＭＳ Ｐゴシック" pitchFamily="-109" charset="-128"/>
              </a:rPr>
              <a:t>Trademark</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Used to denote a product or service.</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Apply in specific areas of commerce. Only applies in specified area of business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Indefinite term as long as in use and protected against becoming a common noun or verb.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You do not have to register a trademark unless you want to bring</a:t>
            </a:r>
            <a:r>
              <a:rPr lang="en-US" baseline="0" dirty="0">
                <a:latin typeface="Arial" pitchFamily="-109" charset="0"/>
                <a:ea typeface="ＭＳ Ｐゴシック" pitchFamily="-109" charset="-128"/>
                <a:cs typeface="ＭＳ Ｐゴシック" pitchFamily="-109" charset="-128"/>
              </a:rPr>
              <a:t> litigation before a federal court (there are other benefits too, but what are they?)</a:t>
            </a: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10486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latin typeface="Arial" pitchFamily="-109" charset="0"/>
                <a:ea typeface="ＭＳ Ｐゴシック" pitchFamily="-109" charset="-128"/>
                <a:cs typeface="ＭＳ Ｐゴシック" pitchFamily="-109" charset="-128"/>
              </a:rPr>
              <a:t>Trademark</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Used to denote a product or service.</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Apply in specific areas of commerce. Only applies in specified area of business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Indefinite term as long as in use and protected against becoming a common noun or verb.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You do not have to register a trademark unless you want to bring</a:t>
            </a:r>
            <a:r>
              <a:rPr lang="en-US" baseline="0" dirty="0">
                <a:latin typeface="Arial" pitchFamily="-109" charset="0"/>
                <a:ea typeface="ＭＳ Ｐゴシック" pitchFamily="-109" charset="-128"/>
                <a:cs typeface="ＭＳ Ｐゴシック" pitchFamily="-109" charset="-128"/>
              </a:rPr>
              <a:t> litigation before a federal court (there are other benefits too, but what are they?)</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2465464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Copyright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Expression, not ideas: Fuzzy. E.g. derivative works, characters, merchandising, plots.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Mickey Mouse, Tarzan.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Default : Original Author, Exception: work for hire, Transferred: yes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Rights: Publication, Performance / exhibition, Adaptation to other media, Excerpting, Attribution, Derivative works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Term: Lifetime of author plus 70 years., 95 years for companies.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Governed by US law and international treaties (e.g. WIPO).</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News reporting, reviews, etc., Scholarly / educational use, </a:t>
            </a:r>
            <a:r>
              <a:rPr lang="en-US" u="sng" dirty="0">
                <a:latin typeface="Arial" pitchFamily="-109" charset="0"/>
                <a:ea typeface="ＭＳ Ｐゴシック" pitchFamily="-109" charset="-128"/>
                <a:cs typeface="ＭＳ Ｐゴシック" pitchFamily="-109" charset="-128"/>
              </a:rPr>
              <a:t>Private</a:t>
            </a:r>
            <a:r>
              <a:rPr lang="en-US" dirty="0">
                <a:latin typeface="Arial" pitchFamily="-109" charset="0"/>
                <a:ea typeface="ＭＳ Ｐゴシック" pitchFamily="-109" charset="-128"/>
                <a:cs typeface="ＭＳ Ｐゴシック" pitchFamily="-109" charset="-128"/>
              </a:rPr>
              <a:t>, non-commercial use, Lending libraries and archives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restrictions: Admission charge, Re-transmission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 Read, view, play, etc., Copy for personal use., Time-shift,</a:t>
            </a:r>
            <a:r>
              <a:rPr lang="en-US" baseline="0" dirty="0">
                <a:latin typeface="Arial" pitchFamily="-109" charset="0"/>
                <a:ea typeface="ＭＳ Ｐゴシック" pitchFamily="-109" charset="-128"/>
                <a:cs typeface="ＭＳ Ｐゴシック" pitchFamily="-109" charset="-128"/>
              </a:rPr>
              <a:t> Space-shift</a:t>
            </a:r>
            <a:endParaRPr lang="en-US" dirty="0">
              <a:latin typeface="Arial" pitchFamily="-109" charset="0"/>
              <a:ea typeface="ＭＳ Ｐゴシック" pitchFamily="-109" charset="-128"/>
              <a:cs typeface="ＭＳ Ｐゴシック" pitchFamily="-109" charset="-128"/>
            </a:endParaRP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cannot: Copy for others., Transfer to someone else but  keep a copy., Show / perform it publicly.</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What about video rentals?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Rationale: Encourage creativity. Encourage dissemination. Balance between private and public good. It’s a social contract.</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64095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Copyright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Expression, not ideas: Fuzzy. E.g. derivative works, characters, merchandising, plots.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Mickey Mouse, Tarzan.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Default : Original Author, Exception: work for hire, Transferred: yes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Rights: Publication, Performance / exhibition, Adaptation to other media, Excerpting, Attribution, Derivative works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Term: Lifetime of author plus 70 years., 95 years for companies.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Governed by US law and international treaties (e.g. WIPO).</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News reporting, reviews, etc., Scholarly / educational use, </a:t>
            </a:r>
            <a:r>
              <a:rPr lang="en-US" u="sng" dirty="0">
                <a:latin typeface="Arial" pitchFamily="-109" charset="0"/>
                <a:ea typeface="ＭＳ Ｐゴシック" pitchFamily="-109" charset="-128"/>
                <a:cs typeface="ＭＳ Ｐゴシック" pitchFamily="-109" charset="-128"/>
              </a:rPr>
              <a:t>Private</a:t>
            </a:r>
            <a:r>
              <a:rPr lang="en-US" dirty="0">
                <a:latin typeface="Arial" pitchFamily="-109" charset="0"/>
                <a:ea typeface="ＭＳ Ｐゴシック" pitchFamily="-109" charset="-128"/>
                <a:cs typeface="ＭＳ Ｐゴシック" pitchFamily="-109" charset="-128"/>
              </a:rPr>
              <a:t>, non-commercial use, Lending libraries and archives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restrictions: Admission charge, Re-transmission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 Read, view, play, etc., Copy for personal use., Time-shift,</a:t>
            </a:r>
            <a:r>
              <a:rPr lang="en-US" baseline="0" dirty="0">
                <a:latin typeface="Arial" pitchFamily="-109" charset="0"/>
                <a:ea typeface="ＭＳ Ｐゴシック" pitchFamily="-109" charset="-128"/>
                <a:cs typeface="ＭＳ Ｐゴシック" pitchFamily="-109" charset="-128"/>
              </a:rPr>
              <a:t> Space-shift</a:t>
            </a:r>
            <a:endParaRPr lang="en-US" dirty="0">
              <a:latin typeface="Arial" pitchFamily="-109" charset="0"/>
              <a:ea typeface="ＭＳ Ｐゴシック" pitchFamily="-109" charset="-128"/>
              <a:cs typeface="ＭＳ Ｐゴシック" pitchFamily="-109" charset="-128"/>
            </a:endParaRP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cannot: Copy for others., Transfer to someone else but  keep a copy., Show / perform it publicly.</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What about video rentals?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Rationale: Encourage creativity. Encourage dissemination. Balance between private and public good. It’s a social contract.</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3160503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2023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2023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2023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2023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zGM8PT1eAv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tk862BbjWx4"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https://www.youtube.com/watch?v=IFe9wiDfb0E&amp;feature=youtu.be"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ocialimps.keithpray.net/assignments/paper-guideline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8" Type="http://schemas.openxmlformats.org/officeDocument/2006/relationships/hyperlink" Target="https://nealschaffer.com/how-much-does-tiktok-pay/" TargetMode="External"/><Relationship Id="rId3" Type="http://schemas.openxmlformats.org/officeDocument/2006/relationships/hyperlink" Target="https://www.dww.com/articles/critical-commentary-video-found-to-be-fair-use" TargetMode="External"/><Relationship Id="rId7" Type="http://schemas.openxmlformats.org/officeDocument/2006/relationships/hyperlink" Target="https://www.theleap.co/blog/how-much-does-tiktok-pay/#:~:text=Top%20creators%20say%20that%20TikTok,more%20monetization%20tips%20for%20creators" TargetMode="External"/><Relationship Id="rId2" Type="http://schemas.openxmlformats.org/officeDocument/2006/relationships/hyperlink" Target="https://www.tiktok.com/@willswagmoney/video/7092553665176816939" TargetMode="External"/><Relationship Id="rId1" Type="http://schemas.openxmlformats.org/officeDocument/2006/relationships/slideLayout" Target="../slideLayouts/slideLayout2.xml"/><Relationship Id="rId6" Type="http://schemas.openxmlformats.org/officeDocument/2006/relationships/hyperlink" Target="https://www.statista.com/statistics/1372569/tiktok-video-duration-by-number-of-views/#:~:text=From%20August%202022%20to%20January,around%2036.4%20seconds%20in%20length" TargetMode="External"/><Relationship Id="rId5" Type="http://schemas.openxmlformats.org/officeDocument/2006/relationships/hyperlink" Target="https://www.dwt.com/blogs/media-law-monitor/2016/07/fair-use-viral-videos-and-correcting-the-record-ab%209/7/2023" TargetMode="External"/><Relationship Id="rId4" Type="http://schemas.openxmlformats.org/officeDocument/2006/relationships/hyperlink" Target="https://www.youtube.com/watch?v=9eN0CIyF2ok&amp;ab_channel=h3h3Productions"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www.theverge.com/2023/2/6/23587393/ai-art-copyright-lawsuit-getty-images-stable-diffusion" TargetMode="External"/><Relationship Id="rId2" Type="http://schemas.openxmlformats.org/officeDocument/2006/relationships/hyperlink" Target="https://www.npr.org/sections/thetwo-way/2017/09/12/550417823/-animal-rights-advocates-photographer-compromise-over-ownership-of-monkey-selfie" TargetMode="External"/><Relationship Id="rId1" Type="http://schemas.openxmlformats.org/officeDocument/2006/relationships/slideLayout" Target="../slideLayouts/slideLayout2.xml"/><Relationship Id="rId6" Type="http://schemas.openxmlformats.org/officeDocument/2006/relationships/hyperlink" Target="https://itsartlaw.org/2022/11/21/artistic-or-artificial-ai/" TargetMode="External"/><Relationship Id="rId5" Type="http://schemas.openxmlformats.org/officeDocument/2006/relationships/hyperlink" Target="https://www.copyright.gov/what-is-copyright/" TargetMode="External"/><Relationship Id="rId4" Type="http://schemas.openxmlformats.org/officeDocument/2006/relationships/hyperlink" Target="https://www.cbsnews.com/sanfrancisco/news/ai-visual-artists-fight-back-repurposing-work-sf-federal-court/"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5</a:t>
            </a:r>
            <a:br>
              <a:rPr lang="en-US" dirty="0"/>
            </a:br>
            <a:r>
              <a:rPr lang="en-US" dirty="0"/>
              <a:t>Intellectual Property</a:t>
            </a:r>
          </a:p>
        </p:txBody>
      </p:sp>
      <p:grpSp>
        <p:nvGrpSpPr>
          <p:cNvPr id="7" name="Group 6">
            <a:extLst>
              <a:ext uri="{FF2B5EF4-FFF2-40B4-BE49-F238E27FC236}">
                <a16:creationId xmlns:a16="http://schemas.microsoft.com/office/drawing/2014/main" id="{49DA77B9-678E-3048-ADB3-2F79EE14E987}"/>
              </a:ext>
            </a:extLst>
          </p:cNvPr>
          <p:cNvGrpSpPr/>
          <p:nvPr/>
        </p:nvGrpSpPr>
        <p:grpSpPr>
          <a:xfrm>
            <a:off x="655163" y="3987729"/>
            <a:ext cx="914400" cy="868964"/>
            <a:chOff x="655163" y="3987729"/>
            <a:chExt cx="914400" cy="868964"/>
          </a:xfrm>
        </p:grpSpPr>
        <p:sp>
          <p:nvSpPr>
            <p:cNvPr id="4" name="Action Button: Movie 3">
              <a:hlinkClick r:id="rId3" highlightClick="1"/>
              <a:extLst>
                <a:ext uri="{FF2B5EF4-FFF2-40B4-BE49-F238E27FC236}">
                  <a16:creationId xmlns:a16="http://schemas.microsoft.com/office/drawing/2014/main" id="{0B5FBC03-FE8D-C546-8C86-ABDAC851671C}"/>
                </a:ext>
              </a:extLst>
            </p:cNvPr>
            <p:cNvSpPr/>
            <p:nvPr/>
          </p:nvSpPr>
          <p:spPr>
            <a:xfrm>
              <a:off x="914400" y="3987729"/>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5" name="Picture 2" descr="https://492152-1554050-1-raikfcquaxqncofqfm.stackpathdns.com/wp-content/uploads/2019/10/dontdownloadthissong-675-sized.png">
              <a:hlinkClick r:id="rId3"/>
              <a:extLst>
                <a:ext uri="{FF2B5EF4-FFF2-40B4-BE49-F238E27FC236}">
                  <a16:creationId xmlns:a16="http://schemas.microsoft.com/office/drawing/2014/main" id="{05EB6802-21D4-A94E-ABC5-3D1A456FA6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163" y="4342343"/>
              <a:ext cx="914400" cy="5143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215896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84046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7326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480240"/>
            <a:ext cx="3733800" cy="472606"/>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02214"/>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6" name="Content Placeholder 5"/>
          <p:cNvSpPr>
            <a:spLocks noGrp="1"/>
          </p:cNvSpPr>
          <p:nvPr>
            <p:ph sz="half" idx="2"/>
          </p:nvPr>
        </p:nvSpPr>
        <p:spPr/>
        <p:txBody>
          <a:bodyPr>
            <a:normAutofit lnSpcReduction="10000"/>
          </a:bodyPr>
          <a:lstStyle/>
          <a:p>
            <a:pPr marL="342900" indent="-342900">
              <a:buFont typeface="+mj-lt"/>
              <a:buAutoNum type="alphaUcPeriod"/>
            </a:pPr>
            <a:r>
              <a:rPr lang="en-US" dirty="0"/>
              <a:t>What does it protect?</a:t>
            </a:r>
          </a:p>
          <a:p>
            <a:pPr lvl="1"/>
            <a:r>
              <a:rPr lang="en-US" dirty="0"/>
              <a:t> 				</a:t>
            </a:r>
          </a:p>
          <a:p>
            <a:pPr marL="342900" indent="-342900">
              <a:buFont typeface="+mj-lt"/>
              <a:buAutoNum type="alphaUcPeriod"/>
            </a:pPr>
            <a:r>
              <a:rPr lang="en-US" dirty="0"/>
              <a:t>Qualifications required?</a:t>
            </a:r>
          </a:p>
          <a:p>
            <a:pPr lvl="1"/>
            <a:r>
              <a:rPr lang="en-US" dirty="0"/>
              <a:t> 				</a:t>
            </a:r>
          </a:p>
          <a:p>
            <a:pPr marL="342900" indent="-342900">
              <a:buFont typeface="+mj-lt"/>
              <a:buAutoNum type="alphaUcPeriod"/>
            </a:pPr>
            <a:r>
              <a:rPr lang="en-US" dirty="0"/>
              <a:t>How long does protection last?</a:t>
            </a:r>
          </a:p>
          <a:p>
            <a:pPr lvl="1"/>
            <a:r>
              <a:rPr lang="en-US" dirty="0"/>
              <a:t> </a:t>
            </a:r>
          </a:p>
          <a:p>
            <a:pPr lvl="1"/>
            <a:r>
              <a:rPr lang="en-US" dirty="0"/>
              <a:t> </a:t>
            </a:r>
          </a:p>
          <a:p>
            <a:pPr lvl="1"/>
            <a:r>
              <a:rPr lang="en-US" dirty="0"/>
              <a:t> </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10</a:t>
            </a:fld>
            <a:endParaRPr lang="en-US"/>
          </a:p>
        </p:txBody>
      </p:sp>
      <p:sp>
        <p:nvSpPr>
          <p:cNvPr id="14" name="Content Placeholder 2">
            <a:extLst>
              <a:ext uri="{FF2B5EF4-FFF2-40B4-BE49-F238E27FC236}">
                <a16:creationId xmlns:a16="http://schemas.microsoft.com/office/drawing/2014/main" id="{FE737610-BEEC-774A-9C0E-9E1C3C342B9A}"/>
              </a:ext>
            </a:extLst>
          </p:cNvPr>
          <p:cNvSpPr txBox="1">
            <a:spLocks/>
          </p:cNvSpPr>
          <p:nvPr/>
        </p:nvSpPr>
        <p:spPr>
          <a:xfrm>
            <a:off x="685800" y="1352551"/>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457200" indent="-457200">
              <a:buFont typeface="+mj-lt"/>
              <a:buAutoNum type="arabicPeriod"/>
            </a:pPr>
            <a:r>
              <a:rPr lang="en-US"/>
              <a:t>Trademark</a:t>
            </a:r>
          </a:p>
          <a:p>
            <a:pPr marL="457200" indent="-457200">
              <a:buFont typeface="+mj-lt"/>
              <a:buAutoNum type="arabicPeriod"/>
            </a:pPr>
            <a:r>
              <a:rPr lang="en-US"/>
              <a:t>Copyright</a:t>
            </a:r>
          </a:p>
          <a:p>
            <a:pPr marL="457200" indent="-457200">
              <a:buFont typeface="+mj-lt"/>
              <a:buAutoNum type="arabicPeriod"/>
            </a:pPr>
            <a:r>
              <a:rPr lang="en-US"/>
              <a:t>Patent</a:t>
            </a:r>
          </a:p>
          <a:p>
            <a:pPr marL="457200" indent="-457200">
              <a:buFont typeface="+mj-lt"/>
              <a:buAutoNum type="arabicPeriod"/>
            </a:pPr>
            <a:r>
              <a:rPr lang="en-US"/>
              <a:t>Trade Secret</a:t>
            </a:r>
            <a:endParaRPr lang="en-US" dirty="0"/>
          </a:p>
        </p:txBody>
      </p:sp>
    </p:spTree>
    <p:extLst>
      <p:ext uri="{BB962C8B-B14F-4D97-AF65-F5344CB8AC3E}">
        <p14:creationId xmlns:p14="http://schemas.microsoft.com/office/powerpoint/2010/main" val="2862982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215896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84046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7326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480240"/>
            <a:ext cx="3733800" cy="472606"/>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02214"/>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6" name="Content Placeholder 5"/>
          <p:cNvSpPr>
            <a:spLocks noGrp="1"/>
          </p:cNvSpPr>
          <p:nvPr>
            <p:ph sz="half" idx="2"/>
          </p:nvPr>
        </p:nvSpPr>
        <p:spPr/>
        <p:txBody>
          <a:bodyPr>
            <a:normAutofit lnSpcReduction="10000"/>
          </a:bodyPr>
          <a:lstStyle/>
          <a:p>
            <a:pPr marL="342900" indent="-342900">
              <a:buFont typeface="+mj-lt"/>
              <a:buAutoNum type="alphaUcPeriod"/>
            </a:pPr>
            <a:r>
              <a:rPr lang="en-US" dirty="0"/>
              <a:t>What does it protect?</a:t>
            </a:r>
          </a:p>
          <a:p>
            <a:pPr lvl="1"/>
            <a:r>
              <a:rPr lang="en-US" dirty="0"/>
              <a:t>Mechanism, process, composition of matter</a:t>
            </a:r>
          </a:p>
          <a:p>
            <a:pPr marL="342900" indent="-342900">
              <a:buFont typeface="+mj-lt"/>
              <a:buAutoNum type="alphaUcPeriod"/>
            </a:pPr>
            <a:r>
              <a:rPr lang="en-US" dirty="0"/>
              <a:t>Qualifications required?</a:t>
            </a:r>
          </a:p>
          <a:p>
            <a:pPr lvl="1"/>
            <a:r>
              <a:rPr lang="en-US" dirty="0"/>
              <a:t>Novel, useful, non-obvious, described clearly, must function </a:t>
            </a:r>
          </a:p>
          <a:p>
            <a:pPr marL="342900" indent="-342900">
              <a:buFont typeface="+mj-lt"/>
              <a:buAutoNum type="alphaUcPeriod"/>
            </a:pPr>
            <a:r>
              <a:rPr lang="en-US" dirty="0"/>
              <a:t>How long does protection last?</a:t>
            </a:r>
          </a:p>
          <a:p>
            <a:pPr lvl="1"/>
            <a:r>
              <a:rPr lang="en-US" dirty="0"/>
              <a:t>Utility and plant: 20 years</a:t>
            </a:r>
          </a:p>
          <a:p>
            <a:pPr lvl="1"/>
            <a:r>
              <a:rPr lang="en-US" dirty="0"/>
              <a:t>Design: 14 years</a:t>
            </a:r>
          </a:p>
          <a:p>
            <a:pPr lvl="1"/>
            <a:r>
              <a:rPr lang="en-US" dirty="0"/>
              <a:t>Provisional adds 1 year</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11</a:t>
            </a:fld>
            <a:endParaRPr lang="en-US"/>
          </a:p>
        </p:txBody>
      </p:sp>
      <p:sp>
        <p:nvSpPr>
          <p:cNvPr id="14" name="Content Placeholder 2">
            <a:extLst>
              <a:ext uri="{FF2B5EF4-FFF2-40B4-BE49-F238E27FC236}">
                <a16:creationId xmlns:a16="http://schemas.microsoft.com/office/drawing/2014/main" id="{FE737610-BEEC-774A-9C0E-9E1C3C342B9A}"/>
              </a:ext>
            </a:extLst>
          </p:cNvPr>
          <p:cNvSpPr txBox="1">
            <a:spLocks/>
          </p:cNvSpPr>
          <p:nvPr/>
        </p:nvSpPr>
        <p:spPr>
          <a:xfrm>
            <a:off x="685800" y="1352551"/>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457200" indent="-457200">
              <a:buFont typeface="+mj-lt"/>
              <a:buAutoNum type="arabicPeriod"/>
            </a:pPr>
            <a:r>
              <a:rPr lang="en-US"/>
              <a:t>Trademark</a:t>
            </a:r>
          </a:p>
          <a:p>
            <a:pPr marL="457200" indent="-457200">
              <a:buFont typeface="+mj-lt"/>
              <a:buAutoNum type="arabicPeriod"/>
            </a:pPr>
            <a:r>
              <a:rPr lang="en-US"/>
              <a:t>Copyright</a:t>
            </a:r>
          </a:p>
          <a:p>
            <a:pPr marL="457200" indent="-457200">
              <a:buFont typeface="+mj-lt"/>
              <a:buAutoNum type="arabicPeriod"/>
            </a:pPr>
            <a:r>
              <a:rPr lang="en-US"/>
              <a:t>Patent</a:t>
            </a:r>
          </a:p>
          <a:p>
            <a:pPr marL="457200" indent="-457200">
              <a:buFont typeface="+mj-lt"/>
              <a:buAutoNum type="arabicPeriod"/>
            </a:pPr>
            <a:r>
              <a:rPr lang="en-US"/>
              <a:t>Trade Secret</a:t>
            </a:r>
            <a:endParaRPr lang="en-US" dirty="0"/>
          </a:p>
        </p:txBody>
      </p:sp>
    </p:spTree>
    <p:extLst>
      <p:ext uri="{BB962C8B-B14F-4D97-AF65-F5344CB8AC3E}">
        <p14:creationId xmlns:p14="http://schemas.microsoft.com/office/powerpoint/2010/main" val="2711830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25564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36153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25367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388188"/>
            <a:ext cx="3733800" cy="472606"/>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54139"/>
            <a:ext cx="3733800" cy="33904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 </a:t>
            </a:r>
          </a:p>
          <a:p>
            <a:pPr marL="342900" indent="-342900">
              <a:buFont typeface="+mj-lt"/>
              <a:buAutoNum type="alphaUcPeriod"/>
            </a:pPr>
            <a:r>
              <a:rPr lang="en-US" dirty="0"/>
              <a:t>Qualifications required?</a:t>
            </a:r>
          </a:p>
          <a:p>
            <a:pPr lvl="1"/>
            <a:r>
              <a:rPr lang="en-US" dirty="0"/>
              <a:t> 				</a:t>
            </a:r>
          </a:p>
          <a:p>
            <a:pPr marL="342900" indent="-342900">
              <a:buFont typeface="+mj-lt"/>
              <a:buAutoNum type="alphaUcPeriod"/>
            </a:pPr>
            <a:r>
              <a:rPr lang="en-US" dirty="0"/>
              <a:t>How long does protection last?</a:t>
            </a:r>
          </a:p>
          <a:p>
            <a:pPr lvl="1"/>
            <a:r>
              <a:rPr lang="en-US" dirty="0"/>
              <a:t> </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12</a:t>
            </a:fld>
            <a:endParaRPr lang="en-US"/>
          </a:p>
        </p:txBody>
      </p:sp>
      <p:sp>
        <p:nvSpPr>
          <p:cNvPr id="14" name="Content Placeholder 2">
            <a:extLst>
              <a:ext uri="{FF2B5EF4-FFF2-40B4-BE49-F238E27FC236}">
                <a16:creationId xmlns:a16="http://schemas.microsoft.com/office/drawing/2014/main" id="{FE737610-BEEC-774A-9C0E-9E1C3C342B9A}"/>
              </a:ext>
            </a:extLst>
          </p:cNvPr>
          <p:cNvSpPr txBox="1">
            <a:spLocks/>
          </p:cNvSpPr>
          <p:nvPr/>
        </p:nvSpPr>
        <p:spPr>
          <a:xfrm>
            <a:off x="685800" y="1352551"/>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457200" indent="-457200">
              <a:buFont typeface="+mj-lt"/>
              <a:buAutoNum type="arabicPeriod"/>
            </a:pPr>
            <a:r>
              <a:rPr lang="en-US"/>
              <a:t>Trademark</a:t>
            </a:r>
          </a:p>
          <a:p>
            <a:pPr marL="457200" indent="-457200">
              <a:buFont typeface="+mj-lt"/>
              <a:buAutoNum type="arabicPeriod"/>
            </a:pPr>
            <a:r>
              <a:rPr lang="en-US"/>
              <a:t>Copyright</a:t>
            </a:r>
          </a:p>
          <a:p>
            <a:pPr marL="457200" indent="-457200">
              <a:buFont typeface="+mj-lt"/>
              <a:buAutoNum type="arabicPeriod"/>
            </a:pPr>
            <a:r>
              <a:rPr lang="en-US"/>
              <a:t>Patent</a:t>
            </a:r>
          </a:p>
          <a:p>
            <a:pPr marL="457200" indent="-457200">
              <a:buFont typeface="+mj-lt"/>
              <a:buAutoNum type="arabicPeriod"/>
            </a:pPr>
            <a:r>
              <a:rPr lang="en-US"/>
              <a:t>Trade Secret</a:t>
            </a:r>
            <a:endParaRPr lang="en-US" dirty="0"/>
          </a:p>
        </p:txBody>
      </p:sp>
    </p:spTree>
    <p:extLst>
      <p:ext uri="{BB962C8B-B14F-4D97-AF65-F5344CB8AC3E}">
        <p14:creationId xmlns:p14="http://schemas.microsoft.com/office/powerpoint/2010/main" val="140663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25564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36153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25367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388188"/>
            <a:ext cx="3733800" cy="472606"/>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54139"/>
            <a:ext cx="3733800" cy="33904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Anything</a:t>
            </a:r>
          </a:p>
          <a:p>
            <a:pPr marL="342900" indent="-342900">
              <a:buFont typeface="+mj-lt"/>
              <a:buAutoNum type="alphaUcPeriod"/>
            </a:pPr>
            <a:r>
              <a:rPr lang="en-US" dirty="0"/>
              <a:t>Qualifications required?</a:t>
            </a:r>
          </a:p>
          <a:p>
            <a:pPr lvl="1"/>
            <a:r>
              <a:rPr lang="en-US" dirty="0"/>
              <a:t>Must take steps to keep secret, e.g. Non-Disclosure Agreements, contracts</a:t>
            </a:r>
          </a:p>
          <a:p>
            <a:pPr marL="342900" indent="-342900">
              <a:buFont typeface="+mj-lt"/>
              <a:buAutoNum type="alphaUcPeriod"/>
            </a:pPr>
            <a:r>
              <a:rPr lang="en-US" dirty="0"/>
              <a:t>How long does protection last?</a:t>
            </a:r>
          </a:p>
          <a:p>
            <a:pPr lvl="1"/>
            <a:r>
              <a:rPr lang="en-US" dirty="0"/>
              <a:t>As long as kept secret</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13</a:t>
            </a:fld>
            <a:endParaRPr lang="en-US"/>
          </a:p>
        </p:txBody>
      </p:sp>
      <p:sp>
        <p:nvSpPr>
          <p:cNvPr id="14" name="Content Placeholder 2">
            <a:extLst>
              <a:ext uri="{FF2B5EF4-FFF2-40B4-BE49-F238E27FC236}">
                <a16:creationId xmlns:a16="http://schemas.microsoft.com/office/drawing/2014/main" id="{FE737610-BEEC-774A-9C0E-9E1C3C342B9A}"/>
              </a:ext>
            </a:extLst>
          </p:cNvPr>
          <p:cNvSpPr txBox="1">
            <a:spLocks/>
          </p:cNvSpPr>
          <p:nvPr/>
        </p:nvSpPr>
        <p:spPr>
          <a:xfrm>
            <a:off x="685800" y="1352551"/>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457200" indent="-457200">
              <a:buFont typeface="+mj-lt"/>
              <a:buAutoNum type="arabicPeriod"/>
            </a:pPr>
            <a:r>
              <a:rPr lang="en-US"/>
              <a:t>Trademark</a:t>
            </a:r>
          </a:p>
          <a:p>
            <a:pPr marL="457200" indent="-457200">
              <a:buFont typeface="+mj-lt"/>
              <a:buAutoNum type="arabicPeriod"/>
            </a:pPr>
            <a:r>
              <a:rPr lang="en-US"/>
              <a:t>Copyright</a:t>
            </a:r>
          </a:p>
          <a:p>
            <a:pPr marL="457200" indent="-457200">
              <a:buFont typeface="+mj-lt"/>
              <a:buAutoNum type="arabicPeriod"/>
            </a:pPr>
            <a:r>
              <a:rPr lang="en-US"/>
              <a:t>Patent</a:t>
            </a:r>
          </a:p>
          <a:p>
            <a:pPr marL="457200" indent="-457200">
              <a:buFont typeface="+mj-lt"/>
              <a:buAutoNum type="arabicPeriod"/>
            </a:pPr>
            <a:r>
              <a:rPr lang="en-US"/>
              <a:t>Trade Secret</a:t>
            </a:r>
            <a:endParaRPr lang="en-US" dirty="0"/>
          </a:p>
        </p:txBody>
      </p:sp>
    </p:spTree>
    <p:extLst>
      <p:ext uri="{BB962C8B-B14F-4D97-AF65-F5344CB8AC3E}">
        <p14:creationId xmlns:p14="http://schemas.microsoft.com/office/powerpoint/2010/main" val="1073318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2422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2023 Keith A. Pray</a:t>
            </a:r>
            <a:endParaRPr lang="en-US" dirty="0"/>
          </a:p>
        </p:txBody>
      </p:sp>
      <p:sp>
        <p:nvSpPr>
          <p:cNvPr id="3" name="Slide Number Placeholder 2"/>
          <p:cNvSpPr>
            <a:spLocks noGrp="1"/>
          </p:cNvSpPr>
          <p:nvPr>
            <p:ph type="sldNum" sz="quarter" idx="12"/>
          </p:nvPr>
        </p:nvSpPr>
        <p:spPr/>
        <p:txBody>
          <a:bodyPr/>
          <a:lstStyle/>
          <a:p>
            <a:fld id="{A2A17EAB-8B51-5C40-8776-6683E51FA7A0}" type="slidenum">
              <a:rPr lang="en-US" smtClean="0"/>
              <a:t>14</a:t>
            </a:fld>
            <a:endParaRPr lang="en-US"/>
          </a:p>
        </p:txBody>
      </p:sp>
      <p:grpSp>
        <p:nvGrpSpPr>
          <p:cNvPr id="2" name="Group 1">
            <a:extLst>
              <a:ext uri="{FF2B5EF4-FFF2-40B4-BE49-F238E27FC236}">
                <a16:creationId xmlns:a16="http://schemas.microsoft.com/office/drawing/2014/main" id="{B2C22B96-8132-CE4E-AC9C-A95C301F52DC}"/>
              </a:ext>
            </a:extLst>
          </p:cNvPr>
          <p:cNvGrpSpPr/>
          <p:nvPr/>
        </p:nvGrpSpPr>
        <p:grpSpPr>
          <a:xfrm>
            <a:off x="3002564" y="4311396"/>
            <a:ext cx="3138872" cy="685800"/>
            <a:chOff x="2880928" y="4311396"/>
            <a:chExt cx="3138872" cy="685800"/>
          </a:xfrm>
        </p:grpSpPr>
        <p:sp>
          <p:nvSpPr>
            <p:cNvPr id="9" name="Action Button: Movie 8">
              <a:hlinkClick r:id="rId3" highlightClick="1"/>
              <a:extLst>
                <a:ext uri="{FF2B5EF4-FFF2-40B4-BE49-F238E27FC236}">
                  <a16:creationId xmlns:a16="http://schemas.microsoft.com/office/drawing/2014/main" id="{1247116C-9265-BD44-8D98-4C697B5514B7}"/>
                </a:ext>
              </a:extLst>
            </p:cNvPr>
            <p:cNvSpPr/>
            <p:nvPr/>
          </p:nvSpPr>
          <p:spPr>
            <a:xfrm>
              <a:off x="3901186" y="449335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0" name="Action Button: Movie 9">
              <a:hlinkClick r:id="rId4" highlightClick="1"/>
              <a:extLst>
                <a:ext uri="{FF2B5EF4-FFF2-40B4-BE49-F238E27FC236}">
                  <a16:creationId xmlns:a16="http://schemas.microsoft.com/office/drawing/2014/main" id="{69417184-E6FF-3C40-931E-C45C8A352C8D}"/>
                </a:ext>
              </a:extLst>
            </p:cNvPr>
            <p:cNvSpPr/>
            <p:nvPr/>
          </p:nvSpPr>
          <p:spPr>
            <a:xfrm>
              <a:off x="4611807" y="449335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11" name="Picture 12" descr="Video for welcome to life tom scott">
              <a:hlinkClick r:id="rId4"/>
              <a:extLst>
                <a:ext uri="{FF2B5EF4-FFF2-40B4-BE49-F238E27FC236}">
                  <a16:creationId xmlns:a16="http://schemas.microsoft.com/office/drawing/2014/main" id="{DC29AB0D-24A7-8F4C-98DC-631F5F73E6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4311396"/>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opyright: Forever Less One Day - YouTube">
              <a:hlinkClick r:id="rId3"/>
              <a:extLst>
                <a:ext uri="{FF2B5EF4-FFF2-40B4-BE49-F238E27FC236}">
                  <a16:creationId xmlns:a16="http://schemas.microsoft.com/office/drawing/2014/main" id="{283C63D6-EA4C-4B4E-9538-2A40C5EA2A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0928" y="4396740"/>
              <a:ext cx="914400" cy="51511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239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 - Self Search 1/3 </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72" name="Down Arrow 71"/>
          <p:cNvSpPr/>
          <p:nvPr/>
        </p:nvSpPr>
        <p:spPr bwMode="auto">
          <a:xfrm>
            <a:off x="801108" y="1910980"/>
            <a:ext cx="533400" cy="914400"/>
          </a:xfrm>
          <a:prstGeom prst="down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aphicFrame>
        <p:nvGraphicFramePr>
          <p:cNvPr id="73" name="Table 72"/>
          <p:cNvGraphicFramePr>
            <a:graphicFrameLocks noGrp="1"/>
          </p:cNvGraphicFramePr>
          <p:nvPr>
            <p:extLst>
              <p:ext uri="{D42A27DB-BD31-4B8C-83A1-F6EECF244321}">
                <p14:modId xmlns:p14="http://schemas.microsoft.com/office/powerpoint/2010/main" val="2482732484"/>
              </p:ext>
            </p:extLst>
          </p:nvPr>
        </p:nvGraphicFramePr>
        <p:xfrm>
          <a:off x="160811" y="2822964"/>
          <a:ext cx="1828800" cy="2103120"/>
        </p:xfrm>
        <a:graphic>
          <a:graphicData uri="http://schemas.openxmlformats.org/drawingml/2006/table">
            <a:tbl>
              <a:tblPr firstRow="1" bandRow="1">
                <a:tableStyleId>{073A0DAA-6AF3-43AB-8588-CEC1D06C72B9}</a:tableStyleId>
              </a:tblPr>
              <a:tblGrid>
                <a:gridCol w="1828800">
                  <a:extLst>
                    <a:ext uri="{9D8B030D-6E8A-4147-A177-3AD203B41FA5}">
                      <a16:colId xmlns:a16="http://schemas.microsoft.com/office/drawing/2014/main" val="20000"/>
                    </a:ext>
                  </a:extLst>
                </a:gridCol>
              </a:tblGrid>
              <a:tr h="365760">
                <a:tc>
                  <a:txBody>
                    <a:bodyPr/>
                    <a:lstStyle/>
                    <a:p>
                      <a:r>
                        <a:rPr lang="en-US" dirty="0"/>
                        <a:t>Search Methods</a:t>
                      </a:r>
                    </a:p>
                  </a:txBody>
                  <a:tcPr/>
                </a:tc>
                <a:extLst>
                  <a:ext uri="{0D108BD9-81ED-4DB2-BD59-A6C34878D82A}">
                    <a16:rowId xmlns:a16="http://schemas.microsoft.com/office/drawing/2014/main" val="10000"/>
                  </a:ext>
                </a:extLst>
              </a:tr>
              <a:tr h="365760">
                <a:tc>
                  <a:txBody>
                    <a:bodyPr/>
                    <a:lstStyle/>
                    <a:p>
                      <a:r>
                        <a:rPr lang="en-US" dirty="0"/>
                        <a:t>…</a:t>
                      </a:r>
                    </a:p>
                  </a:txBody>
                  <a:tcPr/>
                </a:tc>
                <a:extLst>
                  <a:ext uri="{0D108BD9-81ED-4DB2-BD59-A6C34878D82A}">
                    <a16:rowId xmlns:a16="http://schemas.microsoft.com/office/drawing/2014/main" val="10001"/>
                  </a:ext>
                </a:extLst>
              </a:tr>
              <a:tr h="365760">
                <a:tc>
                  <a:txBody>
                    <a:bodyPr/>
                    <a:lstStyle/>
                    <a:p>
                      <a:r>
                        <a:rPr lang="en-US" dirty="0"/>
                        <a:t>…</a:t>
                      </a:r>
                    </a:p>
                  </a:txBody>
                  <a:tcPr/>
                </a:tc>
                <a:extLst>
                  <a:ext uri="{0D108BD9-81ED-4DB2-BD59-A6C34878D82A}">
                    <a16:rowId xmlns:a16="http://schemas.microsoft.com/office/drawing/2014/main" val="10002"/>
                  </a:ext>
                </a:extLst>
              </a:tr>
              <a:tr h="365760">
                <a:tc>
                  <a:txBody>
                    <a:bodyPr/>
                    <a:lstStyle/>
                    <a:p>
                      <a:r>
                        <a:rPr lang="en-US" dirty="0"/>
                        <a:t>…</a:t>
                      </a:r>
                    </a:p>
                  </a:txBody>
                  <a:tcPr/>
                </a:tc>
                <a:extLst>
                  <a:ext uri="{0D108BD9-81ED-4DB2-BD59-A6C34878D82A}">
                    <a16:rowId xmlns:a16="http://schemas.microsoft.com/office/drawing/2014/main" val="10003"/>
                  </a:ext>
                </a:extLst>
              </a:tr>
              <a:tr h="365760">
                <a:tc>
                  <a:txBody>
                    <a:bodyPr/>
                    <a:lstStyle/>
                    <a:p>
                      <a:r>
                        <a:rPr lang="en-US" dirty="0"/>
                        <a:t>…</a:t>
                      </a:r>
                    </a:p>
                  </a:txBody>
                  <a:tcPr/>
                </a:tc>
                <a:extLst>
                  <a:ext uri="{0D108BD9-81ED-4DB2-BD59-A6C34878D82A}">
                    <a16:rowId xmlns:a16="http://schemas.microsoft.com/office/drawing/2014/main" val="10004"/>
                  </a:ext>
                </a:extLst>
              </a:tr>
            </a:tbl>
          </a:graphicData>
        </a:graphic>
      </p:graphicFrame>
      <p:sp>
        <p:nvSpPr>
          <p:cNvPr id="74" name="Right Arrow 73"/>
          <p:cNvSpPr/>
          <p:nvPr/>
        </p:nvSpPr>
        <p:spPr bwMode="auto">
          <a:xfrm>
            <a:off x="1989611" y="3604401"/>
            <a:ext cx="1073864" cy="917079"/>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Filter</a:t>
            </a:r>
          </a:p>
        </p:txBody>
      </p:sp>
      <p:sp>
        <p:nvSpPr>
          <p:cNvPr id="75" name="Multidocument 74"/>
          <p:cNvSpPr>
            <a:spLocks noChangeAspect="1"/>
          </p:cNvSpPr>
          <p:nvPr/>
        </p:nvSpPr>
        <p:spPr bwMode="auto">
          <a:xfrm>
            <a:off x="3063475" y="3536586"/>
            <a:ext cx="1600200" cy="1600200"/>
          </a:xfrm>
          <a:prstGeom prst="flowChartMultidocumen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Profile</a:t>
            </a:r>
          </a:p>
          <a:p>
            <a:pPr marL="0" marR="0" indent="0" algn="ctr" defTabSz="914400" rtl="0" eaLnBrk="1" fontAlgn="base" latinLnBrk="0" hangingPunct="1">
              <a:lnSpc>
                <a:spcPct val="100000"/>
              </a:lnSpc>
              <a:spcBef>
                <a:spcPct val="0"/>
              </a:spcBef>
              <a:spcAft>
                <a:spcPct val="0"/>
              </a:spcAft>
              <a:buClrTx/>
              <a:buSzTx/>
              <a:buFontTx/>
              <a:buNone/>
              <a:tabLst/>
            </a:pPr>
            <a:r>
              <a:rPr lang="en-US" dirty="0">
                <a:latin typeface="Times New Roman" pitchFamily="76" charset="0"/>
              </a:rPr>
              <a:t>Could Be You</a:t>
            </a:r>
            <a:endParaRPr kumimoji="0" lang="en-US" sz="2400" b="0" i="0" u="none" strike="noStrike" cap="none" normalizeH="0" baseline="0" dirty="0">
              <a:ln>
                <a:noFill/>
              </a:ln>
              <a:solidFill>
                <a:schemeClr val="tx2"/>
              </a:solidFill>
              <a:effectLst/>
              <a:latin typeface="Times New Roman" pitchFamily="76" charset="0"/>
            </a:endParaRPr>
          </a:p>
        </p:txBody>
      </p:sp>
      <p:sp>
        <p:nvSpPr>
          <p:cNvPr id="76" name="Document 75"/>
          <p:cNvSpPr>
            <a:spLocks noChangeAspect="1"/>
          </p:cNvSpPr>
          <p:nvPr/>
        </p:nvSpPr>
        <p:spPr bwMode="auto">
          <a:xfrm>
            <a:off x="4214821" y="1051343"/>
            <a:ext cx="1600200" cy="1600200"/>
          </a:xfrm>
          <a:prstGeom prst="flowChartDocumen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What Really</a:t>
            </a:r>
          </a:p>
          <a:p>
            <a:pPr marL="0" marR="0" indent="0" algn="ctr" defTabSz="914400" rtl="0" eaLnBrk="1" fontAlgn="base" latinLnBrk="0" hangingPunct="1">
              <a:lnSpc>
                <a:spcPct val="100000"/>
              </a:lnSpc>
              <a:spcBef>
                <a:spcPct val="0"/>
              </a:spcBef>
              <a:spcAft>
                <a:spcPct val="0"/>
              </a:spcAft>
              <a:buClrTx/>
              <a:buSzTx/>
              <a:buFontTx/>
              <a:buNone/>
              <a:tabLst/>
            </a:pPr>
            <a:r>
              <a:rPr lang="en-US" dirty="0">
                <a:solidFill>
                  <a:srgbClr val="000000"/>
                </a:solidFill>
                <a:latin typeface="Times New Roman" pitchFamily="76" charset="0"/>
              </a:rPr>
              <a:t>Is You?</a:t>
            </a:r>
            <a:endParaRPr kumimoji="0" lang="en-US" sz="2400" b="0" i="0" u="none" strike="noStrike" cap="none" normalizeH="0" baseline="0" dirty="0">
              <a:ln>
                <a:noFill/>
              </a:ln>
              <a:solidFill>
                <a:srgbClr val="000000"/>
              </a:solidFill>
              <a:effectLst/>
              <a:latin typeface="Times New Roman" pitchFamily="76" charset="0"/>
            </a:endParaRPr>
          </a:p>
        </p:txBody>
      </p:sp>
      <p:sp>
        <p:nvSpPr>
          <p:cNvPr id="77" name="Right Arrow 76"/>
          <p:cNvSpPr/>
          <p:nvPr/>
        </p:nvSpPr>
        <p:spPr bwMode="auto">
          <a:xfrm rot="18968425">
            <a:off x="3677889" y="2538399"/>
            <a:ext cx="1073864" cy="917079"/>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Filter</a:t>
            </a:r>
          </a:p>
        </p:txBody>
      </p:sp>
      <p:cxnSp>
        <p:nvCxnSpPr>
          <p:cNvPr id="79" name="Straight Arrow Connector 78"/>
          <p:cNvCxnSpPr>
            <a:stCxn id="75" idx="3"/>
            <a:endCxn id="185" idx="1"/>
          </p:cNvCxnSpPr>
          <p:nvPr/>
        </p:nvCxnSpPr>
        <p:spPr bwMode="auto">
          <a:xfrm flipV="1">
            <a:off x="4663675" y="3081492"/>
            <a:ext cx="750045" cy="1255194"/>
          </a:xfrm>
          <a:prstGeom prst="straightConnector1">
            <a:avLst/>
          </a:prstGeom>
          <a:ln>
            <a:headEnd type="none" w="med" len="med"/>
            <a:tailEnd type="triangle" w="lg" len="lg"/>
          </a:ln>
        </p:spPr>
        <p:style>
          <a:lnRef idx="1">
            <a:schemeClr val="dk1"/>
          </a:lnRef>
          <a:fillRef idx="2">
            <a:schemeClr val="dk1"/>
          </a:fillRef>
          <a:effectRef idx="1">
            <a:schemeClr val="dk1"/>
          </a:effectRef>
          <a:fontRef idx="minor">
            <a:schemeClr val="dk1"/>
          </a:fontRef>
        </p:style>
      </p:cxnSp>
      <p:cxnSp>
        <p:nvCxnSpPr>
          <p:cNvPr id="80" name="Straight Arrow Connector 79"/>
          <p:cNvCxnSpPr>
            <a:stCxn id="76" idx="2"/>
            <a:endCxn id="185" idx="1"/>
          </p:cNvCxnSpPr>
          <p:nvPr/>
        </p:nvCxnSpPr>
        <p:spPr bwMode="auto">
          <a:xfrm>
            <a:off x="5014921" y="2545752"/>
            <a:ext cx="398799" cy="535740"/>
          </a:xfrm>
          <a:prstGeom prst="straightConnector1">
            <a:avLst/>
          </a:prstGeom>
          <a:ln>
            <a:headEnd type="none" w="med" len="med"/>
            <a:tailEnd type="triangle" w="lg" len="lg"/>
          </a:ln>
        </p:spPr>
        <p:style>
          <a:lnRef idx="1">
            <a:schemeClr val="dk1"/>
          </a:lnRef>
          <a:fillRef idx="2">
            <a:schemeClr val="dk1"/>
          </a:fillRef>
          <a:effectRef idx="1">
            <a:schemeClr val="dk1"/>
          </a:effectRef>
          <a:fontRef idx="minor">
            <a:schemeClr val="dk1"/>
          </a:fontRef>
        </p:style>
      </p:cxnSp>
      <p:grpSp>
        <p:nvGrpSpPr>
          <p:cNvPr id="96" name="Group 95"/>
          <p:cNvGrpSpPr/>
          <p:nvPr/>
        </p:nvGrpSpPr>
        <p:grpSpPr>
          <a:xfrm>
            <a:off x="7167034" y="1938492"/>
            <a:ext cx="1752600" cy="2286000"/>
            <a:chOff x="7277100" y="1316181"/>
            <a:chExt cx="1752600" cy="2286000"/>
          </a:xfrm>
        </p:grpSpPr>
        <p:sp>
          <p:nvSpPr>
            <p:cNvPr id="78" name="Folded Corner 77"/>
            <p:cNvSpPr/>
            <p:nvPr/>
          </p:nvSpPr>
          <p:spPr bwMode="auto">
            <a:xfrm>
              <a:off x="7277100" y="1316181"/>
              <a:ext cx="1752600" cy="2286000"/>
            </a:xfrm>
            <a:prstGeom prst="foldedCorner">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1 Page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Paper</a:t>
              </a:r>
            </a:p>
          </p:txBody>
        </p:sp>
        <p:sp>
          <p:nvSpPr>
            <p:cNvPr id="82" name="5-Point Star 81"/>
            <p:cNvSpPr>
              <a:spLocks noChangeAspect="1"/>
            </p:cNvSpPr>
            <p:nvPr/>
          </p:nvSpPr>
          <p:spPr bwMode="auto">
            <a:xfrm>
              <a:off x="8456815" y="1421753"/>
              <a:ext cx="481584" cy="481584"/>
            </a:xfrm>
            <a:prstGeom prst="star5">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990033"/>
                </a:solidFill>
                <a:effectLst/>
                <a:latin typeface="Times New Roman" pitchFamily="76" charset="0"/>
              </a:endParaRPr>
            </a:p>
          </p:txBody>
        </p:sp>
      </p:grpSp>
      <p:grpSp>
        <p:nvGrpSpPr>
          <p:cNvPr id="123" name="Group 122"/>
          <p:cNvGrpSpPr/>
          <p:nvPr/>
        </p:nvGrpSpPr>
        <p:grpSpPr>
          <a:xfrm>
            <a:off x="160811" y="1165643"/>
            <a:ext cx="2065811" cy="685800"/>
            <a:chOff x="1441121" y="1034680"/>
            <a:chExt cx="2065811" cy="685800"/>
          </a:xfrm>
        </p:grpSpPr>
        <p:grpSp>
          <p:nvGrpSpPr>
            <p:cNvPr id="45" name="Group 44"/>
            <p:cNvGrpSpPr/>
            <p:nvPr/>
          </p:nvGrpSpPr>
          <p:grpSpPr>
            <a:xfrm flipH="1">
              <a:off x="1441121" y="1034680"/>
              <a:ext cx="1608611" cy="228600"/>
              <a:chOff x="-45503" y="3429000"/>
              <a:chExt cx="1608611" cy="228600"/>
            </a:xfrm>
          </p:grpSpPr>
          <p:sp>
            <p:nvSpPr>
              <p:cNvPr id="46" name="Smiley Face 45"/>
              <p:cNvSpPr/>
              <p:nvPr/>
            </p:nvSpPr>
            <p:spPr bwMode="auto">
              <a:xfrm>
                <a:off x="1830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54" name="Smiley Face 53"/>
              <p:cNvSpPr/>
              <p:nvPr/>
            </p:nvSpPr>
            <p:spPr bwMode="auto">
              <a:xfrm>
                <a:off x="4116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6" name="Smiley Face 65"/>
              <p:cNvSpPr/>
              <p:nvPr/>
            </p:nvSpPr>
            <p:spPr bwMode="auto">
              <a:xfrm>
                <a:off x="6402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7" name="Smiley Face 66"/>
              <p:cNvSpPr/>
              <p:nvPr/>
            </p:nvSpPr>
            <p:spPr bwMode="auto">
              <a:xfrm>
                <a:off x="11059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8" name="Smiley Face 67"/>
              <p:cNvSpPr/>
              <p:nvPr/>
            </p:nvSpPr>
            <p:spPr bwMode="auto">
              <a:xfrm>
                <a:off x="876300"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9" name="Smiley Face 68"/>
              <p:cNvSpPr/>
              <p:nvPr/>
            </p:nvSpPr>
            <p:spPr bwMode="auto">
              <a:xfrm>
                <a:off x="13345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71" name="Smiley Face 70"/>
              <p:cNvSpPr/>
              <p:nvPr/>
            </p:nvSpPr>
            <p:spPr bwMode="auto">
              <a:xfrm>
                <a:off x="-45503"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nvGrpSpPr>
            <p:cNvPr id="99" name="Group 98"/>
            <p:cNvGrpSpPr/>
            <p:nvPr/>
          </p:nvGrpSpPr>
          <p:grpSpPr>
            <a:xfrm flipH="1">
              <a:off x="1593521" y="1187080"/>
              <a:ext cx="1608611" cy="228600"/>
              <a:chOff x="-45503" y="3429000"/>
              <a:chExt cx="1608611" cy="228600"/>
            </a:xfrm>
          </p:grpSpPr>
          <p:sp>
            <p:nvSpPr>
              <p:cNvPr id="100" name="Smiley Face 99"/>
              <p:cNvSpPr/>
              <p:nvPr/>
            </p:nvSpPr>
            <p:spPr bwMode="auto">
              <a:xfrm>
                <a:off x="1830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1" name="Smiley Face 100"/>
              <p:cNvSpPr/>
              <p:nvPr/>
            </p:nvSpPr>
            <p:spPr bwMode="auto">
              <a:xfrm>
                <a:off x="4116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2" name="Smiley Face 101"/>
              <p:cNvSpPr/>
              <p:nvPr/>
            </p:nvSpPr>
            <p:spPr bwMode="auto">
              <a:xfrm>
                <a:off x="6402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3" name="Smiley Face 102"/>
              <p:cNvSpPr/>
              <p:nvPr/>
            </p:nvSpPr>
            <p:spPr bwMode="auto">
              <a:xfrm>
                <a:off x="11059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4" name="Smiley Face 103"/>
              <p:cNvSpPr/>
              <p:nvPr/>
            </p:nvSpPr>
            <p:spPr bwMode="auto">
              <a:xfrm>
                <a:off x="876300"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5" name="Smiley Face 104"/>
              <p:cNvSpPr/>
              <p:nvPr/>
            </p:nvSpPr>
            <p:spPr bwMode="auto">
              <a:xfrm>
                <a:off x="13345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6" name="Smiley Face 105"/>
              <p:cNvSpPr/>
              <p:nvPr/>
            </p:nvSpPr>
            <p:spPr bwMode="auto">
              <a:xfrm>
                <a:off x="-45503"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nvGrpSpPr>
            <p:cNvPr id="107" name="Group 106"/>
            <p:cNvGrpSpPr/>
            <p:nvPr/>
          </p:nvGrpSpPr>
          <p:grpSpPr>
            <a:xfrm flipH="1">
              <a:off x="1745921" y="1339480"/>
              <a:ext cx="1608611" cy="228600"/>
              <a:chOff x="-45503" y="3429000"/>
              <a:chExt cx="1608611" cy="228600"/>
            </a:xfrm>
          </p:grpSpPr>
          <p:sp>
            <p:nvSpPr>
              <p:cNvPr id="108" name="Smiley Face 107"/>
              <p:cNvSpPr/>
              <p:nvPr/>
            </p:nvSpPr>
            <p:spPr bwMode="auto">
              <a:xfrm>
                <a:off x="1830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9" name="Smiley Face 108"/>
              <p:cNvSpPr/>
              <p:nvPr/>
            </p:nvSpPr>
            <p:spPr bwMode="auto">
              <a:xfrm>
                <a:off x="4116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0" name="Smiley Face 109"/>
              <p:cNvSpPr/>
              <p:nvPr/>
            </p:nvSpPr>
            <p:spPr bwMode="auto">
              <a:xfrm>
                <a:off x="6402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1" name="Smiley Face 110"/>
              <p:cNvSpPr/>
              <p:nvPr/>
            </p:nvSpPr>
            <p:spPr bwMode="auto">
              <a:xfrm>
                <a:off x="11059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2" name="Smiley Face 111"/>
              <p:cNvSpPr/>
              <p:nvPr/>
            </p:nvSpPr>
            <p:spPr bwMode="auto">
              <a:xfrm>
                <a:off x="876300"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3" name="Smiley Face 112"/>
              <p:cNvSpPr/>
              <p:nvPr/>
            </p:nvSpPr>
            <p:spPr bwMode="auto">
              <a:xfrm>
                <a:off x="13345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4" name="Smiley Face 113"/>
              <p:cNvSpPr/>
              <p:nvPr/>
            </p:nvSpPr>
            <p:spPr bwMode="auto">
              <a:xfrm>
                <a:off x="-45503"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nvGrpSpPr>
            <p:cNvPr id="115" name="Group 114"/>
            <p:cNvGrpSpPr/>
            <p:nvPr/>
          </p:nvGrpSpPr>
          <p:grpSpPr>
            <a:xfrm flipH="1">
              <a:off x="1898321" y="1491880"/>
              <a:ext cx="1608611" cy="228600"/>
              <a:chOff x="-45503" y="3429000"/>
              <a:chExt cx="1608611" cy="228600"/>
            </a:xfrm>
          </p:grpSpPr>
          <p:sp>
            <p:nvSpPr>
              <p:cNvPr id="116" name="Smiley Face 115"/>
              <p:cNvSpPr/>
              <p:nvPr/>
            </p:nvSpPr>
            <p:spPr bwMode="auto">
              <a:xfrm>
                <a:off x="1830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7" name="Smiley Face 116"/>
              <p:cNvSpPr/>
              <p:nvPr/>
            </p:nvSpPr>
            <p:spPr bwMode="auto">
              <a:xfrm>
                <a:off x="4116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8" name="Smiley Face 117"/>
              <p:cNvSpPr/>
              <p:nvPr/>
            </p:nvSpPr>
            <p:spPr bwMode="auto">
              <a:xfrm>
                <a:off x="6402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9" name="Smiley Face 118"/>
              <p:cNvSpPr/>
              <p:nvPr/>
            </p:nvSpPr>
            <p:spPr bwMode="auto">
              <a:xfrm>
                <a:off x="11059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20" name="Smiley Face 119"/>
              <p:cNvSpPr/>
              <p:nvPr/>
            </p:nvSpPr>
            <p:spPr bwMode="auto">
              <a:xfrm>
                <a:off x="876300"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21" name="Smiley Face 120"/>
              <p:cNvSpPr/>
              <p:nvPr/>
            </p:nvSpPr>
            <p:spPr bwMode="auto">
              <a:xfrm>
                <a:off x="13345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22" name="Smiley Face 121"/>
              <p:cNvSpPr/>
              <p:nvPr/>
            </p:nvSpPr>
            <p:spPr bwMode="auto">
              <a:xfrm>
                <a:off x="-45503"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sp>
        <p:nvSpPr>
          <p:cNvPr id="185" name="Right Arrow 184"/>
          <p:cNvSpPr/>
          <p:nvPr/>
        </p:nvSpPr>
        <p:spPr bwMode="auto">
          <a:xfrm>
            <a:off x="5413720" y="2622952"/>
            <a:ext cx="1753314" cy="917079"/>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Inspiration</a:t>
            </a:r>
          </a:p>
        </p:txBody>
      </p:sp>
      <p:sp>
        <p:nvSpPr>
          <p:cNvPr id="5" name="Slide Number Placeholder 4"/>
          <p:cNvSpPr>
            <a:spLocks noGrp="1"/>
          </p:cNvSpPr>
          <p:nvPr>
            <p:ph type="sldNum" sz="quarter" idx="12"/>
          </p:nvPr>
        </p:nvSpPr>
        <p:spPr/>
        <p:txBody>
          <a:bodyPr/>
          <a:lstStyle/>
          <a:p>
            <a:fld id="{A2A17EAB-8B51-5C40-8776-6683E51FA7A0}" type="slidenum">
              <a:rPr lang="en-US" smtClean="0"/>
              <a:t>15</a:t>
            </a:fld>
            <a:endParaRPr lang="en-US"/>
          </a:p>
        </p:txBody>
      </p:sp>
    </p:spTree>
    <p:extLst>
      <p:ext uri="{BB962C8B-B14F-4D97-AF65-F5344CB8AC3E}">
        <p14:creationId xmlns:p14="http://schemas.microsoft.com/office/powerpoint/2010/main" val="3245212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 - Self Search 2/3 </a:t>
            </a:r>
            <a:br>
              <a:rPr lang="en-US" dirty="0"/>
            </a:br>
            <a:r>
              <a:rPr lang="en-US" dirty="0"/>
              <a:t>Discussion Board</a:t>
            </a:r>
          </a:p>
        </p:txBody>
      </p:sp>
      <p:sp>
        <p:nvSpPr>
          <p:cNvPr id="3" name="Content Placeholder 2"/>
          <p:cNvSpPr>
            <a:spLocks noGrp="1"/>
          </p:cNvSpPr>
          <p:nvPr>
            <p:ph sz="half" idx="1"/>
          </p:nvPr>
        </p:nvSpPr>
        <p:spPr/>
        <p:txBody>
          <a:bodyPr>
            <a:normAutofit lnSpcReduction="10000"/>
          </a:bodyPr>
          <a:lstStyle/>
          <a:p>
            <a:r>
              <a:rPr lang="en-US" dirty="0"/>
              <a:t>Post search techniques</a:t>
            </a:r>
          </a:p>
          <a:p>
            <a:pPr lvl="1"/>
            <a:r>
              <a:rPr lang="en-US" dirty="0"/>
              <a:t>Do not repeat entries.</a:t>
            </a:r>
          </a:p>
          <a:p>
            <a:r>
              <a:rPr lang="en-US" dirty="0"/>
              <a:t>Use techniques listed to produce a profile that could be you.</a:t>
            </a:r>
          </a:p>
          <a:p>
            <a:pPr lvl="1"/>
            <a:r>
              <a:rPr lang="en-US" dirty="0"/>
              <a:t>Not responsible for techniques posted less than 24 hours before due</a:t>
            </a:r>
          </a:p>
          <a:p>
            <a:r>
              <a:rPr lang="en-US" dirty="0"/>
              <a:t>Filter first profile so that the information is for you.</a:t>
            </a:r>
          </a:p>
          <a:p>
            <a:r>
              <a:rPr lang="en-US" dirty="0"/>
              <a:t>Provide as paper appendix</a:t>
            </a:r>
          </a:p>
          <a:p>
            <a:pPr lvl="1"/>
            <a:r>
              <a:rPr lang="en-US" dirty="0"/>
              <a:t>Summary is fine. No details needed unless you for making a point.</a:t>
            </a:r>
          </a:p>
        </p:txBody>
      </p:sp>
      <p:sp>
        <p:nvSpPr>
          <p:cNvPr id="6" name="Content Placeholder 5"/>
          <p:cNvSpPr>
            <a:spLocks noGrp="1"/>
          </p:cNvSpPr>
          <p:nvPr>
            <p:ph sz="half" idx="2"/>
          </p:nvPr>
        </p:nvSpPr>
        <p:spPr/>
        <p:txBody>
          <a:bodyPr>
            <a:normAutofit lnSpcReduction="10000"/>
          </a:bodyPr>
          <a:lstStyle/>
          <a:p>
            <a:r>
              <a:rPr lang="en-US" dirty="0"/>
              <a:t>Consider:</a:t>
            </a:r>
          </a:p>
          <a:p>
            <a:pPr lvl="1"/>
            <a:r>
              <a:rPr lang="en-US" dirty="0"/>
              <a:t>Exactly how did the data get there?</a:t>
            </a:r>
          </a:p>
          <a:p>
            <a:pPr lvl="1"/>
            <a:r>
              <a:rPr lang="en-US" dirty="0"/>
              <a:t>How can this data be used?</a:t>
            </a:r>
          </a:p>
          <a:p>
            <a:pPr lvl="1"/>
            <a:r>
              <a:rPr lang="en-US" dirty="0"/>
              <a:t>Is this a secondary use?</a:t>
            </a:r>
          </a:p>
          <a:p>
            <a:pPr lvl="1"/>
            <a:r>
              <a:rPr lang="en-US" dirty="0"/>
              <a:t>Did you authorized use of the data? If not and you want to, request its use be discontinued and share the experience. </a:t>
            </a:r>
          </a:p>
          <a:p>
            <a:r>
              <a:rPr lang="en-US" dirty="0"/>
              <a:t>Be creative, anyone can type a name into Google</a:t>
            </a:r>
          </a:p>
          <a:p>
            <a:r>
              <a:rPr lang="en-US" dirty="0"/>
              <a:t>Do not pay for search services</a:t>
            </a:r>
          </a:p>
          <a:p>
            <a:r>
              <a:rPr lang="en-US" dirty="0"/>
              <a:t>Subscribe to the Discussion Board</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16</a:t>
            </a:fld>
            <a:endParaRPr lang="en-US"/>
          </a:p>
        </p:txBody>
      </p:sp>
    </p:spTree>
    <p:extLst>
      <p:ext uri="{BB962C8B-B14F-4D97-AF65-F5344CB8AC3E}">
        <p14:creationId xmlns:p14="http://schemas.microsoft.com/office/powerpoint/2010/main" val="663296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 - Self Search 3/3 </a:t>
            </a:r>
            <a:br>
              <a:rPr lang="en-US" dirty="0"/>
            </a:br>
            <a:r>
              <a:rPr lang="en-US" dirty="0"/>
              <a:t>1 Page Paper</a:t>
            </a:r>
          </a:p>
        </p:txBody>
      </p:sp>
      <p:sp>
        <p:nvSpPr>
          <p:cNvPr id="3" name="Content Placeholder 2"/>
          <p:cNvSpPr>
            <a:spLocks noGrp="1"/>
          </p:cNvSpPr>
          <p:nvPr>
            <p:ph idx="1"/>
          </p:nvPr>
        </p:nvSpPr>
        <p:spPr/>
        <p:txBody>
          <a:bodyPr>
            <a:normAutofit fontScale="92500" lnSpcReduction="10000"/>
          </a:bodyPr>
          <a:lstStyle/>
          <a:p>
            <a:r>
              <a:rPr lang="en-US" dirty="0"/>
              <a:t>Decide how, if at all, you, or people in general, should change their online activities.</a:t>
            </a:r>
          </a:p>
          <a:p>
            <a:r>
              <a:rPr lang="en-US" dirty="0"/>
              <a:t>Example considerations:</a:t>
            </a:r>
          </a:p>
          <a:p>
            <a:pPr lvl="1"/>
            <a:r>
              <a:rPr lang="en-US" dirty="0"/>
              <a:t>What impression would the profile make on a potential employer?</a:t>
            </a:r>
          </a:p>
          <a:p>
            <a:pPr lvl="1"/>
            <a:r>
              <a:rPr lang="en-US" dirty="0"/>
              <a:t>What would an elder family member (or equivalent) think?</a:t>
            </a:r>
          </a:p>
          <a:p>
            <a:pPr lvl="1"/>
            <a:r>
              <a:rPr lang="en-US" dirty="0"/>
              <a:t>Are you comfortable with what you found or did not find?</a:t>
            </a:r>
          </a:p>
          <a:p>
            <a:pPr lvl="1"/>
            <a:r>
              <a:rPr lang="en-US" dirty="0"/>
              <a:t>Do you believe protecting your privacy is important or needed?</a:t>
            </a:r>
          </a:p>
          <a:p>
            <a:r>
              <a:rPr lang="en-US" dirty="0"/>
              <a:t>Refer to search results to support your conclusion</a:t>
            </a:r>
          </a:p>
          <a:p>
            <a:r>
              <a:rPr lang="en-US" dirty="0"/>
              <a:t>5 High quality sources still required</a:t>
            </a:r>
          </a:p>
          <a:p>
            <a:pPr lvl="1"/>
            <a:r>
              <a:rPr lang="en-US" dirty="0"/>
              <a:t>Sites used in search techniques do not count</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Tree>
    <p:extLst>
      <p:ext uri="{BB962C8B-B14F-4D97-AF65-F5344CB8AC3E}">
        <p14:creationId xmlns:p14="http://schemas.microsoft.com/office/powerpoint/2010/main" val="679332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5916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18</a:t>
            </a:fld>
            <a:endParaRPr lang="en-US"/>
          </a:p>
        </p:txBody>
      </p:sp>
    </p:spTree>
    <p:extLst>
      <p:ext uri="{BB962C8B-B14F-4D97-AF65-F5344CB8AC3E}">
        <p14:creationId xmlns:p14="http://schemas.microsoft.com/office/powerpoint/2010/main" val="361640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Owning digital Media</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Kenneth Smith</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2023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19</a:t>
            </a:fld>
            <a:endParaRPr lang="en-US"/>
          </a:p>
        </p:txBody>
      </p:sp>
    </p:spTree>
    <p:extLst>
      <p:ext uri="{BB962C8B-B14F-4D97-AF65-F5344CB8AC3E}">
        <p14:creationId xmlns:p14="http://schemas.microsoft.com/office/powerpoint/2010/main" val="3196548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Papers</a:t>
            </a:r>
          </a:p>
        </p:txBody>
      </p:sp>
      <p:sp>
        <p:nvSpPr>
          <p:cNvPr id="3" name="Content Placeholder 2"/>
          <p:cNvSpPr>
            <a:spLocks noGrp="1"/>
          </p:cNvSpPr>
          <p:nvPr>
            <p:ph sz="half" idx="1"/>
          </p:nvPr>
        </p:nvSpPr>
        <p:spPr>
          <a:xfrm>
            <a:off x="127535" y="1049155"/>
            <a:ext cx="3733800" cy="3948041"/>
          </a:xfrm>
        </p:spPr>
        <p:txBody>
          <a:bodyPr>
            <a:normAutofit/>
          </a:bodyPr>
          <a:lstStyle/>
          <a:p>
            <a:pPr marL="171450" indent="-171450">
              <a:buFont typeface="Arial"/>
              <a:buChar char="•"/>
            </a:pPr>
            <a:r>
              <a:rPr lang="en-US" dirty="0"/>
              <a:t>Use template, saves time</a:t>
            </a:r>
          </a:p>
          <a:p>
            <a:r>
              <a:rPr lang="en-US" dirty="0"/>
              <a:t>Quantify </a:t>
            </a:r>
          </a:p>
          <a:p>
            <a:pPr lvl="1"/>
            <a:r>
              <a:rPr lang="en-US" dirty="0"/>
              <a:t>Not terms like: less, more, a lot, huge, great, big, tiny, drastic, quicker, faster, easier, etc.</a:t>
            </a:r>
          </a:p>
          <a:p>
            <a:pPr marL="171450" indent="-171450">
              <a:buFont typeface="Arial" panose="020B0604020202020204" pitchFamily="34" charset="0"/>
              <a:buChar char="•"/>
            </a:pPr>
            <a:r>
              <a:rPr lang="en-US" dirty="0"/>
              <a:t>Avoid absolutes</a:t>
            </a:r>
          </a:p>
          <a:p>
            <a:pPr marL="628650" lvl="1" indent="-171450">
              <a:buFont typeface="Arial" panose="020B0604020202020204" pitchFamily="34" charset="0"/>
              <a:buChar char="•"/>
            </a:pPr>
            <a:r>
              <a:rPr lang="en-US" dirty="0"/>
              <a:t>Terms like: all, none, always, never</a:t>
            </a:r>
          </a:p>
          <a:p>
            <a:pPr marL="628650" lvl="1" indent="-171450">
              <a:buFont typeface="Arial" panose="020B0604020202020204" pitchFamily="34" charset="0"/>
              <a:buChar char="•"/>
            </a:pPr>
            <a:r>
              <a:rPr lang="en-US" dirty="0"/>
              <a:t>Difficult to prove, easy to show false</a:t>
            </a:r>
          </a:p>
          <a:p>
            <a:r>
              <a:rPr lang="en-US" dirty="0"/>
              <a:t>Cite as specified [1]</a:t>
            </a:r>
          </a:p>
          <a:p>
            <a:r>
              <a:rPr lang="en-US" dirty="0"/>
              <a:t>Read paper aloud to proof</a:t>
            </a:r>
          </a:p>
          <a:p>
            <a:r>
              <a:rPr lang="en-US" dirty="0">
                <a:hlinkClick r:id="rId3"/>
              </a:rPr>
              <a:t>http://socialimps.keithpray.net/assignments/paper-guidelines/</a:t>
            </a:r>
            <a:endParaRPr lang="en-US" dirty="0"/>
          </a:p>
        </p:txBody>
      </p:sp>
      <p:sp>
        <p:nvSpPr>
          <p:cNvPr id="4" name="Footer Placeholder 3"/>
          <p:cNvSpPr>
            <a:spLocks noGrp="1"/>
          </p:cNvSpPr>
          <p:nvPr>
            <p:ph type="ftr" sz="quarter" idx="11"/>
          </p:nvPr>
        </p:nvSpPr>
        <p:spPr>
          <a:xfrm>
            <a:off x="0" y="4997196"/>
            <a:ext cx="5562600" cy="146304"/>
          </a:xfrm>
        </p:spPr>
        <p:txBody>
          <a:bodyPr/>
          <a:lstStyle/>
          <a:p>
            <a:r>
              <a:rPr lang="sk-SK"/>
              <a:t>© 2022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a:t>
            </a:fld>
            <a:endParaRPr lang="en-US"/>
          </a:p>
        </p:txBody>
      </p:sp>
      <p:pic>
        <p:nvPicPr>
          <p:cNvPr id="6" name="Picture 5">
            <a:extLst>
              <a:ext uri="{FF2B5EF4-FFF2-40B4-BE49-F238E27FC236}">
                <a16:creationId xmlns:a16="http://schemas.microsoft.com/office/drawing/2014/main" id="{02B088C6-8174-814F-8603-3DC2918D4F3C}"/>
              </a:ext>
            </a:extLst>
          </p:cNvPr>
          <p:cNvPicPr>
            <a:picLocks noChangeAspect="1"/>
          </p:cNvPicPr>
          <p:nvPr/>
        </p:nvPicPr>
        <p:blipFill>
          <a:blip r:embed="rId4"/>
          <a:stretch>
            <a:fillRect/>
          </a:stretch>
        </p:blipFill>
        <p:spPr>
          <a:xfrm>
            <a:off x="3861335" y="515954"/>
            <a:ext cx="5282665" cy="4313187"/>
          </a:xfrm>
          <a:prstGeom prst="rect">
            <a:avLst/>
          </a:prstGeom>
        </p:spPr>
      </p:pic>
      <p:sp>
        <p:nvSpPr>
          <p:cNvPr id="7" name="Rounded Rectangular Callout 6">
            <a:extLst>
              <a:ext uri="{FF2B5EF4-FFF2-40B4-BE49-F238E27FC236}">
                <a16:creationId xmlns:a16="http://schemas.microsoft.com/office/drawing/2014/main" id="{9D6683EE-8B6D-0D92-7AA3-38895654ACB4}"/>
              </a:ext>
            </a:extLst>
          </p:cNvPr>
          <p:cNvSpPr/>
          <p:nvPr/>
        </p:nvSpPr>
        <p:spPr>
          <a:xfrm>
            <a:off x="4216667" y="1509486"/>
            <a:ext cx="2286000" cy="1778000"/>
          </a:xfrm>
          <a:prstGeom prst="wedgeRoundRectCallout">
            <a:avLst>
              <a:gd name="adj1" fmla="val -19881"/>
              <a:gd name="adj2" fmla="val 43724"/>
              <a:gd name="adj3" fmla="val 16667"/>
            </a:avLst>
          </a:prstGeom>
          <a:solidFill>
            <a:schemeClr val="bg2"/>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t>We will release grades this weekend and review the average next class.</a:t>
            </a:r>
          </a:p>
        </p:txBody>
      </p:sp>
    </p:spTree>
    <p:extLst>
      <p:ext uri="{BB962C8B-B14F-4D97-AF65-F5344CB8AC3E}">
        <p14:creationId xmlns:p14="http://schemas.microsoft.com/office/powerpoint/2010/main" val="216472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1950"/>
            <a:ext cx="7331529" cy="914400"/>
          </a:xfrm>
        </p:spPr>
        <p:txBody>
          <a:bodyPr/>
          <a:lstStyle/>
          <a:p>
            <a:r>
              <a:rPr lang="en-US" dirty="0"/>
              <a:t>Digital media isn’t good for intellectual property</a:t>
            </a:r>
          </a:p>
        </p:txBody>
      </p:sp>
      <p:sp>
        <p:nvSpPr>
          <p:cNvPr id="3" name="Content Placeholder 2"/>
          <p:cNvSpPr>
            <a:spLocks noGrp="1"/>
          </p:cNvSpPr>
          <p:nvPr>
            <p:ph sz="half" idx="1"/>
          </p:nvPr>
        </p:nvSpPr>
        <p:spPr/>
        <p:txBody>
          <a:bodyPr/>
          <a:lstStyle/>
          <a:p>
            <a:r>
              <a:rPr lang="en-US" dirty="0"/>
              <a:t>Digital consumption is at an all time high</a:t>
            </a:r>
          </a:p>
          <a:p>
            <a:r>
              <a:rPr lang="en-US" dirty="0"/>
              <a:t>Pirating has become much more popular[1]</a:t>
            </a:r>
          </a:p>
          <a:p>
            <a:r>
              <a:rPr lang="en-US" dirty="0"/>
              <a:t>More and more piracy occurs when more and more content is pushed out</a:t>
            </a:r>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Kenneth Smith</a:t>
            </a:r>
            <a:endParaRPr lang="en-US" sz="1400" dirty="0">
              <a:solidFill>
                <a:schemeClr val="tx1"/>
              </a:solidFill>
              <a:latin typeface="+mj-lt"/>
            </a:endParaRPr>
          </a:p>
        </p:txBody>
      </p:sp>
      <p:sp>
        <p:nvSpPr>
          <p:cNvPr id="9" name="TextBox 8">
            <a:extLst>
              <a:ext uri="{FF2B5EF4-FFF2-40B4-BE49-F238E27FC236}">
                <a16:creationId xmlns:a16="http://schemas.microsoft.com/office/drawing/2014/main" id="{CD9A2254-9BD4-358C-8F75-829CF07A6D44}"/>
              </a:ext>
            </a:extLst>
          </p:cNvPr>
          <p:cNvSpPr txBox="1"/>
          <p:nvPr/>
        </p:nvSpPr>
        <p:spPr>
          <a:xfrm>
            <a:off x="4657725" y="4666608"/>
            <a:ext cx="4596492" cy="369332"/>
          </a:xfrm>
          <a:prstGeom prst="rect">
            <a:avLst/>
          </a:prstGeom>
          <a:noFill/>
        </p:spPr>
        <p:txBody>
          <a:bodyPr wrap="square">
            <a:spAutoFit/>
          </a:bodyPr>
          <a:lstStyle/>
          <a:p>
            <a:r>
              <a:rPr lang="en-US" dirty="0"/>
              <a:t>[5]</a:t>
            </a:r>
          </a:p>
        </p:txBody>
      </p:sp>
      <p:pic>
        <p:nvPicPr>
          <p:cNvPr id="4098" name="Picture 2" descr="Infographic: Pirated Video Gets Viewed Over 200 Billion Times A Year | Statista">
            <a:extLst>
              <a:ext uri="{FF2B5EF4-FFF2-40B4-BE49-F238E27FC236}">
                <a16:creationId xmlns:a16="http://schemas.microsoft.com/office/drawing/2014/main" id="{2A5C5321-447D-74DE-EA96-62F3B3895F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011730"/>
            <a:ext cx="3733800" cy="3693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637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piracy affects the entertainment industry</a:t>
            </a:r>
          </a:p>
        </p:txBody>
      </p:sp>
      <p:sp>
        <p:nvSpPr>
          <p:cNvPr id="3" name="Content Placeholder 2"/>
          <p:cNvSpPr>
            <a:spLocks noGrp="1"/>
          </p:cNvSpPr>
          <p:nvPr>
            <p:ph sz="half" idx="1"/>
          </p:nvPr>
        </p:nvSpPr>
        <p:spPr/>
        <p:txBody>
          <a:bodyPr/>
          <a:lstStyle/>
          <a:p>
            <a:r>
              <a:rPr lang="en-US" dirty="0"/>
              <a:t>Fewer people are watching movies in theaters nowadays</a:t>
            </a:r>
          </a:p>
          <a:p>
            <a:r>
              <a:rPr lang="en-US" dirty="0"/>
              <a:t>People download more movies and less people go into theaters</a:t>
            </a:r>
          </a:p>
          <a:p>
            <a:r>
              <a:rPr lang="en-US" dirty="0"/>
              <a:t>Fewer people in theaters which leads to fewer profits[2]</a:t>
            </a:r>
          </a:p>
          <a:p>
            <a:r>
              <a:rPr lang="en-US" dirty="0"/>
              <a:t>Writers and actors are on strike right now</a:t>
            </a:r>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Kenneth Smith</a:t>
            </a:r>
            <a:endParaRPr lang="en-US" sz="1400" dirty="0">
              <a:solidFill>
                <a:schemeClr val="tx1"/>
              </a:solidFill>
              <a:latin typeface="+mj-lt"/>
            </a:endParaRPr>
          </a:p>
        </p:txBody>
      </p:sp>
      <p:sp>
        <p:nvSpPr>
          <p:cNvPr id="9" name="TextBox 8">
            <a:extLst>
              <a:ext uri="{FF2B5EF4-FFF2-40B4-BE49-F238E27FC236}">
                <a16:creationId xmlns:a16="http://schemas.microsoft.com/office/drawing/2014/main" id="{D29D705B-F58B-5FFC-047A-698A5C48FEFF}"/>
              </a:ext>
            </a:extLst>
          </p:cNvPr>
          <p:cNvSpPr txBox="1"/>
          <p:nvPr/>
        </p:nvSpPr>
        <p:spPr>
          <a:xfrm>
            <a:off x="4649561" y="4622812"/>
            <a:ext cx="4596492" cy="369332"/>
          </a:xfrm>
          <a:prstGeom prst="rect">
            <a:avLst/>
          </a:prstGeom>
          <a:noFill/>
        </p:spPr>
        <p:txBody>
          <a:bodyPr wrap="square">
            <a:spAutoFit/>
          </a:bodyPr>
          <a:lstStyle/>
          <a:p>
            <a:r>
              <a:rPr lang="en-US" dirty="0"/>
              <a:t>[1]</a:t>
            </a:r>
          </a:p>
        </p:txBody>
      </p:sp>
      <p:pic>
        <p:nvPicPr>
          <p:cNvPr id="2050" name="Picture 2">
            <a:extLst>
              <a:ext uri="{FF2B5EF4-FFF2-40B4-BE49-F238E27FC236}">
                <a16:creationId xmlns:a16="http://schemas.microsoft.com/office/drawing/2014/main" id="{5275CCAC-0E45-9A8F-DDA0-2C990E0F4C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9560" y="1352551"/>
            <a:ext cx="3869599"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731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Piracy in social media</a:t>
            </a:r>
          </a:p>
        </p:txBody>
      </p:sp>
      <p:sp>
        <p:nvSpPr>
          <p:cNvPr id="3" name="Content Placeholder 2"/>
          <p:cNvSpPr>
            <a:spLocks noGrp="1"/>
          </p:cNvSpPr>
          <p:nvPr>
            <p:ph sz="half" idx="1"/>
          </p:nvPr>
        </p:nvSpPr>
        <p:spPr/>
        <p:txBody>
          <a:bodyPr/>
          <a:lstStyle/>
          <a:p>
            <a:r>
              <a:rPr lang="en-US" dirty="0"/>
              <a:t>You can download </a:t>
            </a:r>
            <a:r>
              <a:rPr lang="en-US" dirty="0" err="1"/>
              <a:t>Tiktok’s</a:t>
            </a:r>
            <a:r>
              <a:rPr lang="en-US" dirty="0"/>
              <a:t> and view offline</a:t>
            </a:r>
          </a:p>
          <a:p>
            <a:r>
              <a:rPr lang="en-US" dirty="0"/>
              <a:t>Online video downloaders to save without a watermark[3]</a:t>
            </a:r>
          </a:p>
          <a:p>
            <a:r>
              <a:rPr lang="en-US" dirty="0"/>
              <a:t>Creators won’t generate as much from their content</a:t>
            </a:r>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Kenneth Smith</a:t>
            </a:r>
          </a:p>
        </p:txBody>
      </p:sp>
      <p:sp>
        <p:nvSpPr>
          <p:cNvPr id="9" name="TextBox 8">
            <a:extLst>
              <a:ext uri="{FF2B5EF4-FFF2-40B4-BE49-F238E27FC236}">
                <a16:creationId xmlns:a16="http://schemas.microsoft.com/office/drawing/2014/main" id="{2271BAD6-146E-24AE-11FA-81108FABAD38}"/>
              </a:ext>
            </a:extLst>
          </p:cNvPr>
          <p:cNvSpPr txBox="1"/>
          <p:nvPr/>
        </p:nvSpPr>
        <p:spPr>
          <a:xfrm>
            <a:off x="4641397" y="4669720"/>
            <a:ext cx="4596492" cy="369332"/>
          </a:xfrm>
          <a:prstGeom prst="rect">
            <a:avLst/>
          </a:prstGeom>
          <a:noFill/>
        </p:spPr>
        <p:txBody>
          <a:bodyPr wrap="square">
            <a:spAutoFit/>
          </a:bodyPr>
          <a:lstStyle/>
          <a:p>
            <a:r>
              <a:rPr lang="en-US" dirty="0"/>
              <a:t>[4]</a:t>
            </a:r>
          </a:p>
        </p:txBody>
      </p:sp>
      <p:pic>
        <p:nvPicPr>
          <p:cNvPr id="3074" name="Picture 2" descr="How To Turn Off Save Video On TikTok - YouTube">
            <a:extLst>
              <a:ext uri="{FF2B5EF4-FFF2-40B4-BE49-F238E27FC236}">
                <a16:creationId xmlns:a16="http://schemas.microsoft.com/office/drawing/2014/main" id="{6CE9B5B2-2EBE-C9DB-E43D-77BCE0724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352551"/>
            <a:ext cx="379476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015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Piracy in Music</a:t>
            </a:r>
          </a:p>
        </p:txBody>
      </p:sp>
      <p:sp>
        <p:nvSpPr>
          <p:cNvPr id="3" name="Content Placeholder 2"/>
          <p:cNvSpPr>
            <a:spLocks noGrp="1"/>
          </p:cNvSpPr>
          <p:nvPr>
            <p:ph sz="half" idx="1"/>
          </p:nvPr>
        </p:nvSpPr>
        <p:spPr/>
        <p:txBody>
          <a:bodyPr/>
          <a:lstStyle/>
          <a:p>
            <a:r>
              <a:rPr lang="en-US" dirty="0"/>
              <a:t>People have been pirating music for years</a:t>
            </a:r>
          </a:p>
          <a:p>
            <a:r>
              <a:rPr lang="en-US" dirty="0"/>
              <a:t>People have used music downloaders to save music and not let artists collect streams[7]</a:t>
            </a:r>
          </a:p>
          <a:p>
            <a:r>
              <a:rPr lang="en-US" dirty="0"/>
              <a:t>Artists make less and less go to their pockets since they must split a lot of their money with their record companies</a:t>
            </a:r>
          </a:p>
          <a:p>
            <a:endParaRPr lang="en-US" dirty="0"/>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Kenneth Smith</a:t>
            </a:r>
            <a:endParaRPr lang="en-US" sz="1400" dirty="0">
              <a:solidFill>
                <a:schemeClr val="tx1"/>
              </a:solidFill>
              <a:latin typeface="+mj-lt"/>
            </a:endParaRPr>
          </a:p>
        </p:txBody>
      </p:sp>
      <p:pic>
        <p:nvPicPr>
          <p:cNvPr id="1026" name="Picture 2" descr="Chart: Music Piracy Still Prevalent in the Age of Streaming | Statista">
            <a:extLst>
              <a:ext uri="{FF2B5EF4-FFF2-40B4-BE49-F238E27FC236}">
                <a16:creationId xmlns:a16="http://schemas.microsoft.com/office/drawing/2014/main" id="{17E58C59-B541-02DC-04D0-A6515DAC97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850" y="1332936"/>
            <a:ext cx="4227648" cy="30124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49DEB83-9CEB-8C8E-DF7E-FB6D4ACDC3F2}"/>
              </a:ext>
            </a:extLst>
          </p:cNvPr>
          <p:cNvSpPr txBox="1"/>
          <p:nvPr/>
        </p:nvSpPr>
        <p:spPr>
          <a:xfrm>
            <a:off x="4665890" y="4271004"/>
            <a:ext cx="4596492" cy="369332"/>
          </a:xfrm>
          <a:prstGeom prst="rect">
            <a:avLst/>
          </a:prstGeom>
          <a:noFill/>
        </p:spPr>
        <p:txBody>
          <a:bodyPr wrap="square">
            <a:spAutoFit/>
          </a:bodyPr>
          <a:lstStyle/>
          <a:p>
            <a:r>
              <a:rPr lang="en-US" dirty="0"/>
              <a:t>[6]</a:t>
            </a:r>
          </a:p>
        </p:txBody>
      </p:sp>
    </p:spTree>
    <p:extLst>
      <p:ext uri="{BB962C8B-B14F-4D97-AF65-F5344CB8AC3E}">
        <p14:creationId xmlns:p14="http://schemas.microsoft.com/office/powerpoint/2010/main" val="3727707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62500" lnSpcReduction="20000"/>
          </a:bodyPr>
          <a:lstStyle/>
          <a:p>
            <a:pPr marL="0" indent="0">
              <a:buNone/>
            </a:pPr>
            <a:r>
              <a:rPr lang="en-US" dirty="0"/>
              <a:t>[1] </a:t>
            </a:r>
            <a:r>
              <a:rPr lang="en-US" sz="1800" b="0" i="0" u="none" strike="noStrike" dirty="0">
                <a:effectLst/>
                <a:latin typeface="Arial" panose="020B0604020202020204" pitchFamily="34" charset="0"/>
              </a:rPr>
              <a:t>der Sar, Ernesto Van. “Online Piracy Continues to Rise With the US Firmly in the Lead.” </a:t>
            </a:r>
            <a:r>
              <a:rPr lang="en-US" sz="1800" b="0" i="1" u="none" strike="noStrike" dirty="0">
                <a:effectLst/>
                <a:latin typeface="Arial" panose="020B0604020202020204" pitchFamily="34" charset="0"/>
              </a:rPr>
              <a:t>TorrentFreak</a:t>
            </a:r>
            <a:r>
              <a:rPr lang="en-US" sz="1800" b="0" i="0" u="none" strike="noStrike" dirty="0">
                <a:effectLst/>
                <a:latin typeface="Arial" panose="020B0604020202020204" pitchFamily="34" charset="0"/>
              </a:rPr>
              <a:t>, 11 October 2022, https://torrentfreak.com/online-piracy-continues-to-rise-with-the-us-firmly-in-the-lead-221011/. Accessed 5 September 2023</a:t>
            </a:r>
            <a:endParaRPr lang="en-US" dirty="0"/>
          </a:p>
          <a:p>
            <a:pPr marL="0" indent="0">
              <a:buNone/>
            </a:pPr>
            <a:r>
              <a:rPr lang="en-US" dirty="0"/>
              <a:t>[2] </a:t>
            </a:r>
            <a:r>
              <a:rPr lang="en-US" sz="1800" b="0" i="0" u="none" strike="noStrike" dirty="0">
                <a:effectLst/>
                <a:latin typeface="Arial" panose="020B0604020202020204" pitchFamily="34" charset="0"/>
              </a:rPr>
              <a:t>“Piracy in the Entertainment Industry &amp; Legal Penalties.” </a:t>
            </a:r>
            <a:r>
              <a:rPr lang="en-US" sz="1800" b="0" i="1" u="none" strike="noStrike" dirty="0" err="1">
                <a:effectLst/>
                <a:latin typeface="Arial" panose="020B0604020202020204" pitchFamily="34" charset="0"/>
              </a:rPr>
              <a:t>Justia</a:t>
            </a:r>
            <a:r>
              <a:rPr lang="en-US" sz="1800" b="0" i="0" u="none" strike="noStrike" dirty="0">
                <a:effectLst/>
                <a:latin typeface="Arial" panose="020B0604020202020204" pitchFamily="34" charset="0"/>
              </a:rPr>
              <a:t>, 7 July 2023, https://www.justia.com/entertainment-law/piracy-in-the-entertainment-industry/. Accessed 6 September 2023.</a:t>
            </a:r>
            <a:endParaRPr lang="en-US" dirty="0"/>
          </a:p>
          <a:p>
            <a:pPr marL="0" indent="0">
              <a:buNone/>
            </a:pPr>
            <a:r>
              <a:rPr lang="en-US" dirty="0"/>
              <a:t>[3] </a:t>
            </a:r>
            <a:r>
              <a:rPr lang="en-US" sz="1800" b="0" i="0" u="none" strike="noStrike" dirty="0">
                <a:effectLst/>
                <a:latin typeface="Arial" panose="020B0604020202020204" pitchFamily="34" charset="0"/>
              </a:rPr>
              <a:t>“Is It Ethical and Legal to Download TikTok Videos?” </a:t>
            </a:r>
            <a:r>
              <a:rPr lang="en-US" sz="1800" b="0" i="1" u="none" strike="noStrike" dirty="0">
                <a:effectLst/>
                <a:latin typeface="Arial" panose="020B0604020202020204" pitchFamily="34" charset="0"/>
              </a:rPr>
              <a:t>Plagiarism Checker</a:t>
            </a:r>
            <a:r>
              <a:rPr lang="en-US" sz="1800" b="0" i="0" u="none" strike="noStrike" dirty="0">
                <a:effectLst/>
                <a:latin typeface="Arial" panose="020B0604020202020204" pitchFamily="34" charset="0"/>
              </a:rPr>
              <a:t>, 2 January 2023, https://www.duplichecker.com/blog/is-it-ethical-and-legal-to-download-tiktok-videos.php. Accessed 6 September 2023.</a:t>
            </a:r>
            <a:endParaRPr lang="en-US" dirty="0"/>
          </a:p>
          <a:p>
            <a:pPr marL="0" indent="0">
              <a:buNone/>
            </a:pPr>
            <a:r>
              <a:rPr lang="en-US" dirty="0"/>
              <a:t>[4] </a:t>
            </a:r>
            <a:r>
              <a:rPr lang="en-US" sz="1800" b="0" i="0" u="none" strike="noStrike" dirty="0" err="1">
                <a:effectLst/>
                <a:latin typeface="Arial" panose="020B0604020202020204" pitchFamily="34" charset="0"/>
              </a:rPr>
              <a:t>Nace</a:t>
            </a:r>
            <a:r>
              <a:rPr lang="en-US" sz="1800" b="0" i="0" u="none" strike="noStrike" dirty="0">
                <a:effectLst/>
                <a:latin typeface="Arial" panose="020B0604020202020204" pitchFamily="34" charset="0"/>
              </a:rPr>
              <a:t>, Trevor. “How To Turn Off Save Video On TikTok.” </a:t>
            </a:r>
            <a:r>
              <a:rPr lang="en-US" sz="1800" b="0" i="1" u="none" strike="noStrike" dirty="0">
                <a:effectLst/>
                <a:latin typeface="Arial" panose="020B0604020202020204" pitchFamily="34" charset="0"/>
              </a:rPr>
              <a:t>YouTube</a:t>
            </a:r>
            <a:r>
              <a:rPr lang="en-US" sz="1800" b="0" i="0" u="none" strike="noStrike" dirty="0">
                <a:effectLst/>
                <a:latin typeface="Arial" panose="020B0604020202020204" pitchFamily="34" charset="0"/>
              </a:rPr>
              <a:t>, 24 August 2022, https://www.youtube.com/watch?app=desktop&amp;v=ujzWqrU202w. Accessed 6 September 2023.</a:t>
            </a:r>
            <a:endParaRPr lang="en-US" dirty="0"/>
          </a:p>
          <a:p>
            <a:pPr marL="0" indent="0">
              <a:buNone/>
            </a:pPr>
            <a:r>
              <a:rPr lang="en-US" dirty="0"/>
              <a:t>[5] </a:t>
            </a:r>
            <a:r>
              <a:rPr lang="en-US" sz="1800" b="0" i="0" u="none" strike="noStrike" dirty="0">
                <a:effectLst/>
                <a:latin typeface="Arial" panose="020B0604020202020204" pitchFamily="34" charset="0"/>
              </a:rPr>
              <a:t>McCarthy, Niall. “Infographic: Pirated Video Gets Viewed Over 200 Billion Times A Year.” </a:t>
            </a:r>
            <a:r>
              <a:rPr lang="en-US" sz="1800" b="0" i="1" u="none" strike="noStrike" dirty="0">
                <a:effectLst/>
                <a:latin typeface="Arial" panose="020B0604020202020204" pitchFamily="34" charset="0"/>
              </a:rPr>
              <a:t>Statista</a:t>
            </a:r>
            <a:r>
              <a:rPr lang="en-US" sz="1800" b="0" i="0" u="none" strike="noStrike" dirty="0">
                <a:effectLst/>
                <a:latin typeface="Arial" panose="020B0604020202020204" pitchFamily="34" charset="0"/>
              </a:rPr>
              <a:t>, 26 June 2019, https://www.statista.com/chart/18507/stimated-total-number-of-views-of-digital-pirated-content/. Accessed 7 September 2023.</a:t>
            </a:r>
            <a:endParaRPr lang="en-US" dirty="0"/>
          </a:p>
          <a:p>
            <a:pPr marL="0" indent="0">
              <a:buNone/>
            </a:pPr>
            <a:r>
              <a:rPr lang="en-US" dirty="0"/>
              <a:t>[6] </a:t>
            </a:r>
            <a:r>
              <a:rPr lang="en-US" sz="1800" b="0" i="0" u="none" strike="noStrike" dirty="0">
                <a:effectLst/>
                <a:latin typeface="Arial" panose="020B0604020202020204" pitchFamily="34" charset="0"/>
              </a:rPr>
              <a:t>Richter, Felix. “Infographic: Music Piracy Still Prevalent in the Age of Streaming.” </a:t>
            </a:r>
            <a:r>
              <a:rPr lang="en-US" sz="1800" b="0" i="1" u="none" strike="noStrike" dirty="0">
                <a:effectLst/>
                <a:latin typeface="Arial" panose="020B0604020202020204" pitchFamily="34" charset="0"/>
              </a:rPr>
              <a:t>Statista</a:t>
            </a:r>
            <a:r>
              <a:rPr lang="en-US" sz="1800" b="0" i="0" u="none" strike="noStrike" dirty="0">
                <a:effectLst/>
                <a:latin typeface="Arial" panose="020B0604020202020204" pitchFamily="34" charset="0"/>
              </a:rPr>
              <a:t>, 10 April 2017, https://www.statista.com/chart/8910/prevalence-of-music-piracy/. Accessed 7 September 2023.</a:t>
            </a:r>
          </a:p>
          <a:p>
            <a:pPr marL="0" indent="0">
              <a:buNone/>
            </a:pPr>
            <a:r>
              <a:rPr lang="en-US" sz="1800" dirty="0">
                <a:latin typeface="Arial" panose="020B0604020202020204" pitchFamily="34" charset="0"/>
              </a:rPr>
              <a:t>[7] </a:t>
            </a:r>
            <a:r>
              <a:rPr lang="en-US" sz="1800" b="0" i="0" u="none" strike="noStrike" dirty="0">
                <a:effectLst/>
                <a:latin typeface="Arial" panose="020B0604020202020204" pitchFamily="34" charset="0"/>
              </a:rPr>
              <a:t>“The Effects of Piracy on Artists?” </a:t>
            </a:r>
            <a:r>
              <a:rPr lang="en-US" sz="1800" b="0" i="1" u="none" strike="noStrike" dirty="0" err="1">
                <a:effectLst/>
                <a:latin typeface="Arial" panose="020B0604020202020204" pitchFamily="34" charset="0"/>
              </a:rPr>
              <a:t>SharePro</a:t>
            </a:r>
            <a:r>
              <a:rPr lang="en-US" sz="1800" b="0" i="0" u="none" strike="noStrike" dirty="0">
                <a:effectLst/>
                <a:latin typeface="Arial" panose="020B0604020202020204" pitchFamily="34" charset="0"/>
              </a:rPr>
              <a:t>, 29 April 2023, https://www.sharetopros.com/blog/the-effects-of-piracy-on-artists.php. Accessed 7 September 2023.</a:t>
            </a:r>
            <a:endParaRPr lang="en-US" dirty="0"/>
          </a:p>
          <a:p>
            <a:pPr marL="0" indent="0">
              <a:buNone/>
            </a:pPr>
            <a:r>
              <a:rPr lang="en-US" dirty="0"/>
              <a:t>…</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24</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Kenneth Smith</a:t>
            </a:r>
            <a:endParaRPr lang="en-US" sz="1400" dirty="0">
              <a:solidFill>
                <a:schemeClr val="tx1"/>
              </a:solidFill>
              <a:latin typeface="+mj-lt"/>
            </a:endParaRPr>
          </a:p>
        </p:txBody>
      </p:sp>
    </p:spTree>
    <p:extLst>
      <p:ext uri="{BB962C8B-B14F-4D97-AF65-F5344CB8AC3E}">
        <p14:creationId xmlns:p14="http://schemas.microsoft.com/office/powerpoint/2010/main" val="705052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The Fast, The Funny, and The Fair USE: </a:t>
            </a:r>
            <a:br>
              <a:rPr lang="en-US" dirty="0"/>
            </a:br>
            <a:r>
              <a:rPr lang="en-US" dirty="0"/>
              <a:t>The Ethics of Short-Term Reaction Videos</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Caleb French</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2023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25</a:t>
            </a:fld>
            <a:endParaRPr lang="en-US"/>
          </a:p>
        </p:txBody>
      </p:sp>
    </p:spTree>
    <p:extLst>
      <p:ext uri="{BB962C8B-B14F-4D97-AF65-F5344CB8AC3E}">
        <p14:creationId xmlns:p14="http://schemas.microsoft.com/office/powerpoint/2010/main" val="63274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Short-Form reaction videos are abusing the notion of Fair use for profit</a:t>
            </a:r>
          </a:p>
        </p:txBody>
      </p:sp>
      <p:sp>
        <p:nvSpPr>
          <p:cNvPr id="3" name="Content Placeholder 2"/>
          <p:cNvSpPr>
            <a:spLocks noGrp="1"/>
          </p:cNvSpPr>
          <p:nvPr>
            <p:ph sz="half" idx="1"/>
          </p:nvPr>
        </p:nvSpPr>
        <p:spPr/>
        <p:txBody>
          <a:bodyPr/>
          <a:lstStyle/>
          <a:p>
            <a:r>
              <a:rPr lang="en-US" dirty="0"/>
              <a:t>Do not substantially weigh enough into the 4 points of the Copyright Act to be considered “Fair Use”.[1]</a:t>
            </a:r>
          </a:p>
          <a:p>
            <a:r>
              <a:rPr lang="en-US" dirty="0"/>
              <a:t>Content is not nearly “transformative” enough to stand on its own</a:t>
            </a:r>
          </a:p>
          <a:p>
            <a:endParaRPr lang="en-US" dirty="0"/>
          </a:p>
        </p:txBody>
      </p:sp>
      <p:sp>
        <p:nvSpPr>
          <p:cNvPr id="5" name="Footer Placeholder 4"/>
          <p:cNvSpPr>
            <a:spLocks noGrp="1"/>
          </p:cNvSpPr>
          <p:nvPr>
            <p:ph type="ftr" sz="quarter" idx="11"/>
          </p:nvPr>
        </p:nvSpPr>
        <p:spPr/>
        <p:txBody>
          <a:bodyPr/>
          <a:lstStyle/>
          <a:p>
            <a:r>
              <a:rPr lang="sk-SK" dirty="0"/>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Caleb French</a:t>
            </a:r>
          </a:p>
        </p:txBody>
      </p:sp>
      <p:pic>
        <p:nvPicPr>
          <p:cNvPr id="9" name="Picture 8">
            <a:extLst>
              <a:ext uri="{FF2B5EF4-FFF2-40B4-BE49-F238E27FC236}">
                <a16:creationId xmlns:a16="http://schemas.microsoft.com/office/drawing/2014/main" id="{BCD812FF-0D53-A541-0C17-5EECAD8532C0}"/>
              </a:ext>
            </a:extLst>
          </p:cNvPr>
          <p:cNvPicPr>
            <a:picLocks noChangeAspect="1"/>
          </p:cNvPicPr>
          <p:nvPr/>
        </p:nvPicPr>
        <p:blipFill>
          <a:blip r:embed="rId3"/>
          <a:stretch>
            <a:fillRect/>
          </a:stretch>
        </p:blipFill>
        <p:spPr>
          <a:xfrm>
            <a:off x="4615965" y="1352551"/>
            <a:ext cx="4136010" cy="3352800"/>
          </a:xfrm>
          <a:prstGeom prst="rect">
            <a:avLst/>
          </a:prstGeom>
        </p:spPr>
      </p:pic>
      <p:sp>
        <p:nvSpPr>
          <p:cNvPr id="15" name="Content Placeholder 2">
            <a:extLst>
              <a:ext uri="{FF2B5EF4-FFF2-40B4-BE49-F238E27FC236}">
                <a16:creationId xmlns:a16="http://schemas.microsoft.com/office/drawing/2014/main" id="{817A9BFB-499E-E49D-AFC2-E57206FDED90}"/>
              </a:ext>
            </a:extLst>
          </p:cNvPr>
          <p:cNvSpPr txBox="1">
            <a:spLocks/>
          </p:cNvSpPr>
          <p:nvPr/>
        </p:nvSpPr>
        <p:spPr>
          <a:xfrm>
            <a:off x="4615966" y="4808185"/>
            <a:ext cx="4136009"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lgn="ctr">
              <a:buNone/>
            </a:pPr>
            <a:r>
              <a:rPr lang="en-US" sz="1200" dirty="0"/>
              <a:t>An ironic photo regarding reaction channels. [2]</a:t>
            </a:r>
          </a:p>
        </p:txBody>
      </p:sp>
    </p:spTree>
    <p:extLst>
      <p:ext uri="{BB962C8B-B14F-4D97-AF65-F5344CB8AC3E}">
        <p14:creationId xmlns:p14="http://schemas.microsoft.com/office/powerpoint/2010/main" val="2075725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107 of the Copyright ACT: Fair Use</a:t>
            </a:r>
          </a:p>
        </p:txBody>
      </p:sp>
      <p:sp>
        <p:nvSpPr>
          <p:cNvPr id="3" name="Content Placeholder 2"/>
          <p:cNvSpPr>
            <a:spLocks noGrp="1"/>
          </p:cNvSpPr>
          <p:nvPr>
            <p:ph sz="half" idx="1"/>
          </p:nvPr>
        </p:nvSpPr>
        <p:spPr>
          <a:xfrm>
            <a:off x="685800" y="1352551"/>
            <a:ext cx="7957868" cy="2986536"/>
          </a:xfrm>
        </p:spPr>
        <p:txBody>
          <a:bodyPr/>
          <a:lstStyle/>
          <a:p>
            <a:r>
              <a:rPr lang="en-US" dirty="0"/>
              <a:t>What is the purpose and character of the use? </a:t>
            </a:r>
          </a:p>
          <a:p>
            <a:r>
              <a:rPr lang="en-US" dirty="0"/>
              <a:t>What is the nature of the work being copied? </a:t>
            </a:r>
          </a:p>
          <a:p>
            <a:r>
              <a:rPr lang="en-US" dirty="0"/>
              <a:t>How much of the copyrighted work is being used?</a:t>
            </a:r>
          </a:p>
          <a:p>
            <a:r>
              <a:rPr lang="en-US" dirty="0"/>
              <a:t>How will this use affect the market for the copyrighted work? </a:t>
            </a:r>
          </a:p>
        </p:txBody>
      </p:sp>
      <p:sp>
        <p:nvSpPr>
          <p:cNvPr id="5" name="Footer Placeholder 4"/>
          <p:cNvSpPr>
            <a:spLocks noGrp="1"/>
          </p:cNvSpPr>
          <p:nvPr>
            <p:ph type="ftr" sz="quarter" idx="11"/>
          </p:nvPr>
        </p:nvSpPr>
        <p:spPr/>
        <p:txBody>
          <a:bodyPr/>
          <a:lstStyle/>
          <a:p>
            <a:r>
              <a:rPr lang="sk-SK" dirty="0"/>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Caleb French</a:t>
            </a:r>
          </a:p>
        </p:txBody>
      </p:sp>
    </p:spTree>
    <p:extLst>
      <p:ext uri="{BB962C8B-B14F-4D97-AF65-F5344CB8AC3E}">
        <p14:creationId xmlns:p14="http://schemas.microsoft.com/office/powerpoint/2010/main" val="4264675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1950"/>
            <a:ext cx="7397151" cy="914400"/>
          </a:xfrm>
        </p:spPr>
        <p:txBody>
          <a:bodyPr/>
          <a:lstStyle/>
          <a:p>
            <a:r>
              <a:rPr lang="en-US" dirty="0"/>
              <a:t>What Is The purpose and character of the USE?</a:t>
            </a:r>
          </a:p>
        </p:txBody>
      </p:sp>
      <p:sp>
        <p:nvSpPr>
          <p:cNvPr id="3" name="Content Placeholder 2"/>
          <p:cNvSpPr>
            <a:spLocks noGrp="1"/>
          </p:cNvSpPr>
          <p:nvPr>
            <p:ph sz="half" idx="1"/>
          </p:nvPr>
        </p:nvSpPr>
        <p:spPr/>
        <p:txBody>
          <a:bodyPr/>
          <a:lstStyle/>
          <a:p>
            <a:r>
              <a:rPr lang="en-US" dirty="0"/>
              <a:t>Claims to be “commentary” have heavy weighing's on the “purpose and character” of the use [3]</a:t>
            </a:r>
          </a:p>
          <a:p>
            <a:r>
              <a:rPr lang="en-US" dirty="0"/>
              <a:t>Matt vs. Kleins included DMCA charge as well as a later defamation claim </a:t>
            </a:r>
          </a:p>
          <a:p>
            <a:r>
              <a:rPr lang="en-US" dirty="0"/>
              <a:t>Reactions are usually giving their own reactions, rather than actual criticism or commentary on the video itself.</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Caleb French</a:t>
            </a:r>
          </a:p>
        </p:txBody>
      </p:sp>
      <p:pic>
        <p:nvPicPr>
          <p:cNvPr id="11" name="Picture 10">
            <a:extLst>
              <a:ext uri="{FF2B5EF4-FFF2-40B4-BE49-F238E27FC236}">
                <a16:creationId xmlns:a16="http://schemas.microsoft.com/office/drawing/2014/main" id="{BA45FD4D-1574-7042-9402-FF0204D2E40B}"/>
              </a:ext>
            </a:extLst>
          </p:cNvPr>
          <p:cNvPicPr>
            <a:picLocks noChangeAspect="1"/>
          </p:cNvPicPr>
          <p:nvPr/>
        </p:nvPicPr>
        <p:blipFill>
          <a:blip r:embed="rId3"/>
          <a:stretch>
            <a:fillRect/>
          </a:stretch>
        </p:blipFill>
        <p:spPr>
          <a:xfrm>
            <a:off x="4724402" y="1766472"/>
            <a:ext cx="3913906" cy="2045752"/>
          </a:xfrm>
          <a:prstGeom prst="rect">
            <a:avLst/>
          </a:prstGeom>
        </p:spPr>
      </p:pic>
      <p:sp>
        <p:nvSpPr>
          <p:cNvPr id="12" name="Content Placeholder 2">
            <a:extLst>
              <a:ext uri="{FF2B5EF4-FFF2-40B4-BE49-F238E27FC236}">
                <a16:creationId xmlns:a16="http://schemas.microsoft.com/office/drawing/2014/main" id="{8A533CE2-270E-E160-BACF-6E558DF277C2}"/>
              </a:ext>
            </a:extLst>
          </p:cNvPr>
          <p:cNvSpPr txBox="1">
            <a:spLocks/>
          </p:cNvSpPr>
          <p:nvPr/>
        </p:nvSpPr>
        <p:spPr>
          <a:xfrm>
            <a:off x="4615966" y="3967031"/>
            <a:ext cx="4136009" cy="335315"/>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lgn="ctr">
              <a:buNone/>
            </a:pPr>
            <a:r>
              <a:rPr lang="en-US" sz="1200" dirty="0"/>
              <a:t>Ethan and Hila Klein after winning landmark case. [4]</a:t>
            </a:r>
          </a:p>
        </p:txBody>
      </p:sp>
    </p:spTree>
    <p:extLst>
      <p:ext uri="{BB962C8B-B14F-4D97-AF65-F5344CB8AC3E}">
        <p14:creationId xmlns:p14="http://schemas.microsoft.com/office/powerpoint/2010/main" val="1309765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1950"/>
            <a:ext cx="7215996" cy="914400"/>
          </a:xfrm>
        </p:spPr>
        <p:txBody>
          <a:bodyPr/>
          <a:lstStyle/>
          <a:p>
            <a:r>
              <a:rPr lang="en-US" dirty="0"/>
              <a:t>What Is The purpose and character of the USE?</a:t>
            </a:r>
          </a:p>
        </p:txBody>
      </p:sp>
      <p:sp>
        <p:nvSpPr>
          <p:cNvPr id="3" name="Content Placeholder 2"/>
          <p:cNvSpPr>
            <a:spLocks noGrp="1"/>
          </p:cNvSpPr>
          <p:nvPr>
            <p:ph sz="half" idx="1"/>
          </p:nvPr>
        </p:nvSpPr>
        <p:spPr>
          <a:xfrm>
            <a:off x="685799" y="1352551"/>
            <a:ext cx="7931989" cy="3048409"/>
          </a:xfrm>
        </p:spPr>
        <p:txBody>
          <a:bodyPr/>
          <a:lstStyle/>
          <a:p>
            <a:r>
              <a:rPr lang="en-US" dirty="0"/>
              <a:t>Claim to be “transformative” in nature, with their reaction providing enough creativity to make it distinct. </a:t>
            </a:r>
          </a:p>
          <a:p>
            <a:r>
              <a:rPr lang="en-US" dirty="0"/>
              <a:t>Equals Three v. </a:t>
            </a:r>
            <a:r>
              <a:rPr lang="en-US" dirty="0" err="1"/>
              <a:t>Jukin</a:t>
            </a:r>
            <a:r>
              <a:rPr lang="en-US" dirty="0"/>
              <a:t> Media, 17 of 18 videos ruled “highly creative” through not only commentary but also voice over + creative editing [5]</a:t>
            </a:r>
          </a:p>
          <a:p>
            <a:r>
              <a:rPr lang="en-US" dirty="0"/>
              <a:t>Reaction videos show themselves in half of screen, not altering the actual video itself.</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Caleb French</a:t>
            </a:r>
          </a:p>
        </p:txBody>
      </p:sp>
    </p:spTree>
    <p:extLst>
      <p:ext uri="{BB962C8B-B14F-4D97-AF65-F5344CB8AC3E}">
        <p14:creationId xmlns:p14="http://schemas.microsoft.com/office/powerpoint/2010/main" val="2941760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2023 Keith A. Pray</a:t>
            </a:r>
            <a:endParaRPr lang="en-US" dirty="0"/>
          </a:p>
        </p:txBody>
      </p:sp>
      <p:sp>
        <p:nvSpPr>
          <p:cNvPr id="3" name="Slide Number Placeholder 2"/>
          <p:cNvSpPr>
            <a:spLocks noGrp="1"/>
          </p:cNvSpPr>
          <p:nvPr>
            <p:ph type="sldNum" sz="quarter" idx="12"/>
          </p:nvPr>
        </p:nvSpPr>
        <p:spPr/>
        <p:txBody>
          <a:bodyPr/>
          <a:lstStyle/>
          <a:p>
            <a:fld id="{A2A17EAB-8B51-5C40-8776-6683E51FA7A0}" type="slidenum">
              <a:rPr lang="en-US" smtClean="0"/>
              <a:t>3</a:t>
            </a:fld>
            <a:endParaRPr lang="en-US"/>
          </a:p>
        </p:txBody>
      </p:sp>
      <p:pic>
        <p:nvPicPr>
          <p:cNvPr id="9" name="Picture 8">
            <a:extLst>
              <a:ext uri="{FF2B5EF4-FFF2-40B4-BE49-F238E27FC236}">
                <a16:creationId xmlns:a16="http://schemas.microsoft.com/office/drawing/2014/main" id="{4396F9FB-A338-6848-9E93-427B4451AD47}"/>
              </a:ext>
            </a:extLst>
          </p:cNvPr>
          <p:cNvPicPr>
            <a:picLocks noChangeAspect="1"/>
          </p:cNvPicPr>
          <p:nvPr/>
        </p:nvPicPr>
        <p:blipFill>
          <a:blip r:embed="rId3"/>
          <a:stretch>
            <a:fillRect/>
          </a:stretch>
        </p:blipFill>
        <p:spPr>
          <a:xfrm>
            <a:off x="1027416" y="2674058"/>
            <a:ext cx="7941923" cy="2469442"/>
          </a:xfrm>
          <a:prstGeom prst="rect">
            <a:avLst/>
          </a:prstGeom>
        </p:spPr>
      </p:pic>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nature of work being copied?</a:t>
            </a:r>
          </a:p>
        </p:txBody>
      </p:sp>
      <p:sp>
        <p:nvSpPr>
          <p:cNvPr id="3" name="Content Placeholder 2"/>
          <p:cNvSpPr>
            <a:spLocks noGrp="1"/>
          </p:cNvSpPr>
          <p:nvPr>
            <p:ph sz="half" idx="1"/>
          </p:nvPr>
        </p:nvSpPr>
        <p:spPr>
          <a:xfrm>
            <a:off x="685800" y="1352551"/>
            <a:ext cx="7833360" cy="2667358"/>
          </a:xfrm>
        </p:spPr>
        <p:txBody>
          <a:bodyPr/>
          <a:lstStyle/>
          <a:p>
            <a:r>
              <a:rPr lang="en-US" dirty="0"/>
              <a:t>This tends to vary greatly, since reaction channels will “react” to just about anything</a:t>
            </a:r>
          </a:p>
          <a:p>
            <a:r>
              <a:rPr lang="en-US" dirty="0"/>
              <a:t>Generally, only react to a single clip at a time.</a:t>
            </a:r>
          </a:p>
          <a:p>
            <a:r>
              <a:rPr lang="en-US" dirty="0"/>
              <a:t>Equals Three v. </a:t>
            </a:r>
            <a:r>
              <a:rPr lang="en-US" dirty="0" err="1"/>
              <a:t>Jukon</a:t>
            </a:r>
            <a:r>
              <a:rPr lang="en-US" dirty="0"/>
              <a:t> Media considered as slight weight. [5]</a:t>
            </a:r>
          </a:p>
          <a:p>
            <a:r>
              <a:rPr lang="en-US" dirty="0"/>
              <a:t>Mashups, with A vs. B versus a sophisticated mashup [1]</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Caleb French</a:t>
            </a:r>
          </a:p>
        </p:txBody>
      </p:sp>
    </p:spTree>
    <p:extLst>
      <p:ext uri="{BB962C8B-B14F-4D97-AF65-F5344CB8AC3E}">
        <p14:creationId xmlns:p14="http://schemas.microsoft.com/office/powerpoint/2010/main" val="15845919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1950"/>
            <a:ext cx="7328140" cy="914400"/>
          </a:xfrm>
        </p:spPr>
        <p:txBody>
          <a:bodyPr/>
          <a:lstStyle/>
          <a:p>
            <a:r>
              <a:rPr lang="en-US" dirty="0"/>
              <a:t>How much of Copyrighted Content is being used?</a:t>
            </a:r>
          </a:p>
        </p:txBody>
      </p:sp>
      <p:sp>
        <p:nvSpPr>
          <p:cNvPr id="3" name="Content Placeholder 2"/>
          <p:cNvSpPr>
            <a:spLocks noGrp="1"/>
          </p:cNvSpPr>
          <p:nvPr>
            <p:ph sz="half" idx="1"/>
          </p:nvPr>
        </p:nvSpPr>
        <p:spPr/>
        <p:txBody>
          <a:bodyPr>
            <a:normAutofit lnSpcReduction="10000"/>
          </a:bodyPr>
          <a:lstStyle/>
          <a:p>
            <a:r>
              <a:rPr lang="en-US" dirty="0"/>
              <a:t>React channels will almost never show a work in its entirety, usually limiting to 10-15 seconds at best</a:t>
            </a:r>
          </a:p>
          <a:p>
            <a:r>
              <a:rPr lang="en-US" dirty="0"/>
              <a:t>The average length of a TikTok video is 35.4 seconds, half of the entire video is the content being reacted to [6]</a:t>
            </a:r>
          </a:p>
          <a:p>
            <a:r>
              <a:rPr lang="en-US" dirty="0"/>
              <a:t>Is it possible to make content that is transformative enough to be its own work in such a short timeframe?</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Caleb French</a:t>
            </a:r>
          </a:p>
        </p:txBody>
      </p:sp>
      <p:pic>
        <p:nvPicPr>
          <p:cNvPr id="11" name="Picture 10" descr="A graph of blue bars&#10;&#10;Description automatically generated">
            <a:extLst>
              <a:ext uri="{FF2B5EF4-FFF2-40B4-BE49-F238E27FC236}">
                <a16:creationId xmlns:a16="http://schemas.microsoft.com/office/drawing/2014/main" id="{29997CD0-A959-7F9A-B1D2-E748072E3FFB}"/>
              </a:ext>
            </a:extLst>
          </p:cNvPr>
          <p:cNvPicPr>
            <a:picLocks noChangeAspect="1"/>
          </p:cNvPicPr>
          <p:nvPr/>
        </p:nvPicPr>
        <p:blipFill>
          <a:blip r:embed="rId3"/>
          <a:stretch>
            <a:fillRect/>
          </a:stretch>
        </p:blipFill>
        <p:spPr>
          <a:xfrm>
            <a:off x="4419600" y="1194464"/>
            <a:ext cx="4315607" cy="3206496"/>
          </a:xfrm>
          <a:prstGeom prst="rect">
            <a:avLst/>
          </a:prstGeom>
        </p:spPr>
      </p:pic>
      <p:sp>
        <p:nvSpPr>
          <p:cNvPr id="12" name="Content Placeholder 2">
            <a:extLst>
              <a:ext uri="{FF2B5EF4-FFF2-40B4-BE49-F238E27FC236}">
                <a16:creationId xmlns:a16="http://schemas.microsoft.com/office/drawing/2014/main" id="{AA16A886-7C1B-1153-CECB-077782D05DDE}"/>
              </a:ext>
            </a:extLst>
          </p:cNvPr>
          <p:cNvSpPr txBox="1">
            <a:spLocks/>
          </p:cNvSpPr>
          <p:nvPr/>
        </p:nvSpPr>
        <p:spPr>
          <a:xfrm>
            <a:off x="4615966" y="4515958"/>
            <a:ext cx="4136009" cy="335315"/>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lgn="ctr">
              <a:buNone/>
            </a:pPr>
            <a:r>
              <a:rPr lang="en-US" sz="1200" dirty="0"/>
              <a:t>Statistics on the average TikTok video Length. [6]</a:t>
            </a:r>
          </a:p>
        </p:txBody>
      </p:sp>
    </p:spTree>
    <p:extLst>
      <p:ext uri="{BB962C8B-B14F-4D97-AF65-F5344CB8AC3E}">
        <p14:creationId xmlns:p14="http://schemas.microsoft.com/office/powerpoint/2010/main" val="14687348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235" y="361950"/>
            <a:ext cx="6987396" cy="914400"/>
          </a:xfrm>
        </p:spPr>
        <p:txBody>
          <a:bodyPr/>
          <a:lstStyle/>
          <a:p>
            <a:r>
              <a:rPr lang="en-US" dirty="0"/>
              <a:t>How will this use affect the market for the copyrighted work?</a:t>
            </a:r>
          </a:p>
        </p:txBody>
      </p:sp>
      <p:sp>
        <p:nvSpPr>
          <p:cNvPr id="3" name="Content Placeholder 2"/>
          <p:cNvSpPr>
            <a:spLocks noGrp="1"/>
          </p:cNvSpPr>
          <p:nvPr>
            <p:ph sz="half" idx="1"/>
          </p:nvPr>
        </p:nvSpPr>
        <p:spPr>
          <a:xfrm>
            <a:off x="685800" y="1352551"/>
            <a:ext cx="7833360" cy="3352800"/>
          </a:xfrm>
        </p:spPr>
        <p:txBody>
          <a:bodyPr>
            <a:normAutofit/>
          </a:bodyPr>
          <a:lstStyle/>
          <a:p>
            <a:r>
              <a:rPr lang="en-US" dirty="0"/>
              <a:t>The main monetary issue posed by using others work in “reactions” is it will reduce views for the original creator</a:t>
            </a:r>
          </a:p>
          <a:p>
            <a:r>
              <a:rPr lang="en-US" dirty="0"/>
              <a:t>The actual amount of money generated by views alone is not significant when compared to the total income a reactor makes (only about $40-$50 per 1M views) [7]</a:t>
            </a:r>
          </a:p>
          <a:p>
            <a:r>
              <a:rPr lang="en-US" dirty="0"/>
              <a:t>The reaction channel may even give some exposure to the smaller channel</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Caleb French</a:t>
            </a:r>
          </a:p>
        </p:txBody>
      </p:sp>
    </p:spTree>
    <p:extLst>
      <p:ext uri="{BB962C8B-B14F-4D97-AF65-F5344CB8AC3E}">
        <p14:creationId xmlns:p14="http://schemas.microsoft.com/office/powerpoint/2010/main" val="6492407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1950"/>
            <a:ext cx="7052094" cy="914400"/>
          </a:xfrm>
        </p:spPr>
        <p:txBody>
          <a:bodyPr/>
          <a:lstStyle/>
          <a:p>
            <a:r>
              <a:rPr lang="en-US" dirty="0"/>
              <a:t>How will this use affect the market for the copyrighted work?</a:t>
            </a:r>
          </a:p>
        </p:txBody>
      </p:sp>
      <p:sp>
        <p:nvSpPr>
          <p:cNvPr id="3" name="Content Placeholder 2"/>
          <p:cNvSpPr>
            <a:spLocks noGrp="1"/>
          </p:cNvSpPr>
          <p:nvPr>
            <p:ph sz="half" idx="1"/>
          </p:nvPr>
        </p:nvSpPr>
        <p:spPr>
          <a:xfrm>
            <a:off x="685800" y="1352551"/>
            <a:ext cx="7833360" cy="2650106"/>
          </a:xfrm>
        </p:spPr>
        <p:txBody>
          <a:bodyPr>
            <a:normAutofit/>
          </a:bodyPr>
          <a:lstStyle/>
          <a:p>
            <a:r>
              <a:rPr lang="en-US" dirty="0"/>
              <a:t>While possible, it is not required to credit individuals who created original clips, so credit may not be given.</a:t>
            </a:r>
          </a:p>
          <a:p>
            <a:r>
              <a:rPr lang="en-US" dirty="0"/>
              <a:t>Most of the ways channels do make views is based off view count, with monetization through sponsorships will pay depending on views. [8]</a:t>
            </a:r>
          </a:p>
          <a:p>
            <a:r>
              <a:rPr lang="en-US" dirty="0"/>
              <a:t>By taking away views from smaller channels that are arguable more in need of those views, they are substantially affecting the market.</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Caleb French</a:t>
            </a:r>
          </a:p>
        </p:txBody>
      </p:sp>
    </p:spTree>
    <p:extLst>
      <p:ext uri="{BB962C8B-B14F-4D97-AF65-F5344CB8AC3E}">
        <p14:creationId xmlns:p14="http://schemas.microsoft.com/office/powerpoint/2010/main" val="34551760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47500" lnSpcReduction="20000"/>
          </a:bodyPr>
          <a:lstStyle/>
          <a:p>
            <a:pPr marL="0" indent="0">
              <a:buNone/>
            </a:pPr>
            <a:r>
              <a:rPr lang="en-US" dirty="0"/>
              <a:t>[1] Michael J. Quinn, Ethics in the information age. (Addison-Wesley, 2020), pp. 469, 457</a:t>
            </a:r>
          </a:p>
          <a:p>
            <a:pPr marL="0" indent="0">
              <a:buNone/>
            </a:pPr>
            <a:r>
              <a:rPr lang="en-US" dirty="0"/>
              <a:t>[2] </a:t>
            </a:r>
            <a:r>
              <a:rPr lang="en-US" dirty="0" err="1"/>
              <a:t>willswagmoney</a:t>
            </a:r>
            <a:r>
              <a:rPr lang="en-US" dirty="0"/>
              <a:t>; youtube.fe4r; </a:t>
            </a:r>
            <a:r>
              <a:rPr lang="en-US" dirty="0" err="1"/>
              <a:t>imdontai</a:t>
            </a:r>
            <a:r>
              <a:rPr lang="en-US" dirty="0"/>
              <a:t>; </a:t>
            </a:r>
            <a:r>
              <a:rPr lang="en-US" dirty="0" err="1"/>
              <a:t>jaden</a:t>
            </a:r>
            <a:r>
              <a:rPr lang="en-US" dirty="0"/>
              <a:t> smith; </a:t>
            </a:r>
            <a:r>
              <a:rPr lang="en-US" dirty="0" err="1"/>
              <a:t>bigboi</a:t>
            </a:r>
            <a:r>
              <a:rPr lang="en-US" dirty="0"/>
              <a:t>, #duet with @ttvfe4r_me_ this is also a tik </a:t>
            </a:r>
            <a:r>
              <a:rPr lang="en-US" dirty="0" err="1"/>
              <a:t>tok</a:t>
            </a:r>
            <a:r>
              <a:rPr lang="en-US" dirty="0"/>
              <a:t>… #mycrazyplayground, (TikTok, 4/30/2020),  </a:t>
            </a:r>
            <a:r>
              <a:rPr lang="en-US" dirty="0">
                <a:hlinkClick r:id="rId2"/>
              </a:rPr>
              <a:t>https://www.tiktok.com/@willswagmoney/video/7092553665176816939</a:t>
            </a:r>
            <a:r>
              <a:rPr lang="en-US" dirty="0"/>
              <a:t>) 9/7/2023</a:t>
            </a:r>
          </a:p>
          <a:p>
            <a:pPr marL="0" indent="0">
              <a:buNone/>
            </a:pPr>
            <a:r>
              <a:rPr lang="en-US" dirty="0"/>
              <a:t>[3] Lisa Danay, Critical Commentary Video Found To Be Fair Use, (E-TIPS ISSUE, 9/6/2017) </a:t>
            </a:r>
            <a:r>
              <a:rPr lang="en-US" dirty="0">
                <a:hlinkClick r:id="rId3"/>
              </a:rPr>
              <a:t>https://www.dww.com/articles/critical-commentary-video-found-to-be-fair-use</a:t>
            </a:r>
            <a:r>
              <a:rPr lang="en-US" dirty="0"/>
              <a:t> 9/7/2023</a:t>
            </a:r>
          </a:p>
          <a:p>
            <a:pPr marL="0" indent="0">
              <a:buNone/>
            </a:pPr>
            <a:r>
              <a:rPr lang="en-US" dirty="0"/>
              <a:t>[4] Ethan Klein; Hila Klein, WE WON THE LAWSUIT!, (</a:t>
            </a:r>
            <a:r>
              <a:rPr lang="en-US" dirty="0" err="1"/>
              <a:t>Youtube</a:t>
            </a:r>
            <a:r>
              <a:rPr lang="en-US" dirty="0"/>
              <a:t>, 8/23/2017) </a:t>
            </a:r>
            <a:r>
              <a:rPr lang="en-US" dirty="0">
                <a:hlinkClick r:id="rId4"/>
              </a:rPr>
              <a:t>https://www.youtube.com/watch?v=9eN0CIyF2ok&amp;ab_channel=h3h3Productions</a:t>
            </a:r>
            <a:r>
              <a:rPr lang="en-US" dirty="0"/>
              <a:t> 9/7/2023</a:t>
            </a:r>
          </a:p>
          <a:p>
            <a:pPr marL="0" indent="0">
              <a:buNone/>
            </a:pPr>
            <a:r>
              <a:rPr lang="en-US" dirty="0"/>
              <a:t>[5] Jason Harow, Fair Use, Viral Videos, and Correcting the Record About the </a:t>
            </a:r>
            <a:r>
              <a:rPr lang="en-US" dirty="0" err="1"/>
              <a:t>Jukin</a:t>
            </a:r>
            <a:r>
              <a:rPr lang="en-US" dirty="0"/>
              <a:t> Case (Tremaine LLP., September 2016) </a:t>
            </a:r>
            <a:r>
              <a:rPr lang="en-US" dirty="0">
                <a:hlinkClick r:id="rId5"/>
              </a:rPr>
              <a:t>https://www.dwt.com/blogs/media-law-monitor/2016/07/fair-use-viral-videos-and-correcting-the-record-ab 9/7/2023</a:t>
            </a:r>
            <a:endParaRPr lang="en-US" dirty="0"/>
          </a:p>
          <a:p>
            <a:pPr marL="0" indent="0">
              <a:buNone/>
            </a:pPr>
            <a:r>
              <a:rPr lang="en-US" dirty="0"/>
              <a:t>[6] Ceci L, TikTok: video duration 2022-2023, by video views, (Statista, 3/17/2023) </a:t>
            </a:r>
            <a:r>
              <a:rPr lang="en-US" dirty="0">
                <a:hlinkClick r:id="rId6"/>
              </a:rPr>
              <a:t>https://www.statista.com/statistics/1372569/tiktok-video-duration-by-number-of-views/#:~:text=From%20August%202022%20to%20January,around%2036.4%20seconds%20in%20length</a:t>
            </a:r>
            <a:r>
              <a:rPr lang="en-US" dirty="0"/>
              <a:t> 9/7/2023</a:t>
            </a:r>
          </a:p>
          <a:p>
            <a:pPr marL="0" indent="0">
              <a:buNone/>
            </a:pPr>
            <a:r>
              <a:rPr lang="en-US" dirty="0"/>
              <a:t>[7] Kelsey McLellan, How Much Does TikTok Pay You?, (The Leap, 6/2/2023) </a:t>
            </a:r>
            <a:r>
              <a:rPr lang="en-US" dirty="0">
                <a:hlinkClick r:id="rId7"/>
              </a:rPr>
              <a:t>https://www.theleap.co/blog/how-much-does-tiktok-pay/#:~:text=Top%20creators%20say%20that%20TikTok,more%20monetization%20tips%20for%20creators</a:t>
            </a:r>
            <a:r>
              <a:rPr lang="en-US" dirty="0"/>
              <a:t>. 9/7/2023</a:t>
            </a:r>
          </a:p>
          <a:p>
            <a:pPr marL="0" indent="0">
              <a:buNone/>
            </a:pPr>
            <a:r>
              <a:rPr lang="en-US" dirty="0"/>
              <a:t>[8] Neal Schaffer, How Much Does TikTok Pay Content Creators and Influencers? (WordPress, 8/5/2023) </a:t>
            </a:r>
            <a:r>
              <a:rPr lang="en-US" dirty="0">
                <a:hlinkClick r:id="rId8"/>
              </a:rPr>
              <a:t>https://nealschaffer.com/how-much-does-tiktok-pay/</a:t>
            </a:r>
            <a:r>
              <a:rPr lang="en-US" dirty="0"/>
              <a:t> 9/7/2023</a:t>
            </a:r>
          </a:p>
          <a:p>
            <a:pPr marL="0" indent="0">
              <a:buNone/>
            </a:pPr>
            <a:endParaRPr lang="en-US" dirty="0"/>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34</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Caleb French</a:t>
            </a:r>
          </a:p>
        </p:txBody>
      </p:sp>
    </p:spTree>
    <p:extLst>
      <p:ext uri="{BB962C8B-B14F-4D97-AF65-F5344CB8AC3E}">
        <p14:creationId xmlns:p14="http://schemas.microsoft.com/office/powerpoint/2010/main" val="40218973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Who owns AI Art?</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Nicholas Giangregorio</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2023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35</a:t>
            </a:fld>
            <a:endParaRPr lang="en-US"/>
          </a:p>
        </p:txBody>
      </p:sp>
    </p:spTree>
    <p:extLst>
      <p:ext uri="{BB962C8B-B14F-4D97-AF65-F5344CB8AC3E}">
        <p14:creationId xmlns:p14="http://schemas.microsoft.com/office/powerpoint/2010/main" val="5586265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non-humans own copyrighted material?</a:t>
            </a:r>
          </a:p>
        </p:txBody>
      </p:sp>
      <p:sp>
        <p:nvSpPr>
          <p:cNvPr id="3" name="Content Placeholder 2"/>
          <p:cNvSpPr>
            <a:spLocks noGrp="1"/>
          </p:cNvSpPr>
          <p:nvPr>
            <p:ph sz="half" idx="1"/>
          </p:nvPr>
        </p:nvSpPr>
        <p:spPr/>
        <p:txBody>
          <a:bodyPr/>
          <a:lstStyle/>
          <a:p>
            <a:r>
              <a:rPr lang="en-US" dirty="0"/>
              <a:t>Consider the case of Naruto the Macaque</a:t>
            </a:r>
          </a:p>
          <a:p>
            <a:r>
              <a:rPr lang="en-US" dirty="0"/>
              <a:t>PETA sued, claiming that the photo belongs to the monkey [1]</a:t>
            </a:r>
          </a:p>
          <a:p>
            <a:r>
              <a:rPr lang="en-US" dirty="0"/>
              <a:t>Courts ruled in favor of photographer David Slater</a:t>
            </a:r>
          </a:p>
          <a:p>
            <a:r>
              <a:rPr lang="en-US" dirty="0"/>
              <a:t>The same can almost certainly be applied to machines</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Nicholas Giangregorio</a:t>
            </a:r>
          </a:p>
        </p:txBody>
      </p:sp>
      <p:pic>
        <p:nvPicPr>
          <p:cNvPr id="1028" name="Picture 4" descr="One of the selfies taken by the monkey">
            <a:extLst>
              <a:ext uri="{FF2B5EF4-FFF2-40B4-BE49-F238E27FC236}">
                <a16:creationId xmlns:a16="http://schemas.microsoft.com/office/drawing/2014/main" id="{91BBC9DA-15A6-6CBB-BA56-8C6F10A115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0058" y="1554969"/>
            <a:ext cx="3026248" cy="22702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0C41408-D1CF-F2D7-17C5-A50EC205A6AE}"/>
              </a:ext>
            </a:extLst>
          </p:cNvPr>
          <p:cNvSpPr txBox="1"/>
          <p:nvPr/>
        </p:nvSpPr>
        <p:spPr>
          <a:xfrm>
            <a:off x="5750058" y="3974533"/>
            <a:ext cx="3482109" cy="258532"/>
          </a:xfrm>
          <a:prstGeom prst="rect">
            <a:avLst/>
          </a:prstGeom>
          <a:noFill/>
        </p:spPr>
        <p:txBody>
          <a:bodyPr wrap="square" rtlCol="0">
            <a:spAutoFit/>
          </a:bodyPr>
          <a:lstStyle/>
          <a:p>
            <a:pPr>
              <a:lnSpc>
                <a:spcPct val="90000"/>
              </a:lnSpc>
            </a:pPr>
            <a:r>
              <a:rPr lang="en-US" sz="1200" dirty="0"/>
              <a:t>One of the many photos taken by Naruto [1]</a:t>
            </a:r>
          </a:p>
        </p:txBody>
      </p:sp>
    </p:spTree>
    <p:extLst>
      <p:ext uri="{BB962C8B-B14F-4D97-AF65-F5344CB8AC3E}">
        <p14:creationId xmlns:p14="http://schemas.microsoft.com/office/powerpoint/2010/main" val="36704436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38149"/>
            <a:ext cx="7772400" cy="914400"/>
          </a:xfrm>
        </p:spPr>
        <p:txBody>
          <a:bodyPr/>
          <a:lstStyle/>
          <a:p>
            <a:r>
              <a:rPr lang="en-US" dirty="0"/>
              <a:t>What about the images that train AI models?</a:t>
            </a:r>
          </a:p>
        </p:txBody>
      </p:sp>
      <p:sp>
        <p:nvSpPr>
          <p:cNvPr id="3" name="Content Placeholder 2"/>
          <p:cNvSpPr>
            <a:spLocks noGrp="1"/>
          </p:cNvSpPr>
          <p:nvPr>
            <p:ph sz="half" idx="1"/>
          </p:nvPr>
        </p:nvSpPr>
        <p:spPr/>
        <p:txBody>
          <a:bodyPr/>
          <a:lstStyle/>
          <a:p>
            <a:r>
              <a:rPr lang="en-US" dirty="0"/>
              <a:t>In January Getty Images sued Stability AI  [2]</a:t>
            </a:r>
          </a:p>
          <a:p>
            <a:r>
              <a:rPr lang="en-US" dirty="0"/>
              <a:t>Around the same time, three artists filed a class action lawsuit against multiple AI developers [3]</a:t>
            </a:r>
          </a:p>
          <a:p>
            <a:r>
              <a:rPr lang="en-US" dirty="0"/>
              <a:t>Is this considered a “derivative work”?</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Nicholas Giangregorio</a:t>
            </a:r>
          </a:p>
        </p:txBody>
      </p:sp>
      <p:pic>
        <p:nvPicPr>
          <p:cNvPr id="11" name="Picture 10" descr="The similarities between the two images are undeniable">
            <a:extLst>
              <a:ext uri="{FF2B5EF4-FFF2-40B4-BE49-F238E27FC236}">
                <a16:creationId xmlns:a16="http://schemas.microsoft.com/office/drawing/2014/main" id="{2A0A4B24-B7D7-C447-A336-CE28D444285B}"/>
              </a:ext>
            </a:extLst>
          </p:cNvPr>
          <p:cNvPicPr>
            <a:picLocks noChangeAspect="1"/>
          </p:cNvPicPr>
          <p:nvPr/>
        </p:nvPicPr>
        <p:blipFill>
          <a:blip r:embed="rId3"/>
          <a:stretch>
            <a:fillRect/>
          </a:stretch>
        </p:blipFill>
        <p:spPr>
          <a:xfrm>
            <a:off x="4931861" y="1526038"/>
            <a:ext cx="3937850" cy="2625233"/>
          </a:xfrm>
          <a:prstGeom prst="rect">
            <a:avLst/>
          </a:prstGeom>
        </p:spPr>
      </p:pic>
      <p:sp>
        <p:nvSpPr>
          <p:cNvPr id="4" name="TextBox 3">
            <a:extLst>
              <a:ext uri="{FF2B5EF4-FFF2-40B4-BE49-F238E27FC236}">
                <a16:creationId xmlns:a16="http://schemas.microsoft.com/office/drawing/2014/main" id="{06627662-C67F-1E33-9B13-6F25C31A478C}"/>
              </a:ext>
            </a:extLst>
          </p:cNvPr>
          <p:cNvSpPr txBox="1"/>
          <p:nvPr/>
        </p:nvSpPr>
        <p:spPr>
          <a:xfrm>
            <a:off x="5336307" y="4179625"/>
            <a:ext cx="3419765" cy="424732"/>
          </a:xfrm>
          <a:prstGeom prst="rect">
            <a:avLst/>
          </a:prstGeom>
          <a:noFill/>
        </p:spPr>
        <p:txBody>
          <a:bodyPr wrap="square" rtlCol="0">
            <a:spAutoFit/>
          </a:bodyPr>
          <a:lstStyle/>
          <a:p>
            <a:pPr>
              <a:lnSpc>
                <a:spcPct val="90000"/>
              </a:lnSpc>
            </a:pPr>
            <a:r>
              <a:rPr lang="en-US" sz="1200" dirty="0"/>
              <a:t>A comparison between photo on Getty Images and an image generated using Stable Diffusion [2]</a:t>
            </a:r>
          </a:p>
        </p:txBody>
      </p:sp>
    </p:spTree>
    <p:extLst>
      <p:ext uri="{BB962C8B-B14F-4D97-AF65-F5344CB8AC3E}">
        <p14:creationId xmlns:p14="http://schemas.microsoft.com/office/powerpoint/2010/main" val="11455712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conclusion</a:t>
            </a:r>
          </a:p>
        </p:txBody>
      </p:sp>
      <p:sp>
        <p:nvSpPr>
          <p:cNvPr id="5" name="Footer Placeholder 4"/>
          <p:cNvSpPr>
            <a:spLocks noGrp="1"/>
          </p:cNvSpPr>
          <p:nvPr>
            <p:ph type="ftr" sz="quarter" idx="11"/>
          </p:nvPr>
        </p:nvSpPr>
        <p:spPr/>
        <p:txBody>
          <a:bodyPr/>
          <a:lstStyle/>
          <a:p>
            <a:r>
              <a:rPr lang="sk-SK" dirty="0"/>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Nicholas Giangregorio</a:t>
            </a:r>
          </a:p>
        </p:txBody>
      </p:sp>
      <p:pic>
        <p:nvPicPr>
          <p:cNvPr id="4" name="Picture 3" descr="Art is not copyrighted, but is from source 5">
            <a:extLst>
              <a:ext uri="{FF2B5EF4-FFF2-40B4-BE49-F238E27FC236}">
                <a16:creationId xmlns:a16="http://schemas.microsoft.com/office/drawing/2014/main" id="{02B399D1-6554-BF6E-918C-AFF9837528FA}"/>
              </a:ext>
            </a:extLst>
          </p:cNvPr>
          <p:cNvPicPr>
            <a:picLocks noChangeAspect="1"/>
          </p:cNvPicPr>
          <p:nvPr/>
        </p:nvPicPr>
        <p:blipFill rotWithShape="1">
          <a:blip r:embed="rId3"/>
          <a:srcRect t="6568" b="7324"/>
          <a:stretch/>
        </p:blipFill>
        <p:spPr>
          <a:xfrm>
            <a:off x="3795938" y="3144168"/>
            <a:ext cx="4925702" cy="1731004"/>
          </a:xfrm>
          <a:prstGeom prst="rect">
            <a:avLst/>
          </a:prstGeom>
        </p:spPr>
      </p:pic>
      <p:sp>
        <p:nvSpPr>
          <p:cNvPr id="3" name="Content Placeholder 2"/>
          <p:cNvSpPr>
            <a:spLocks noGrp="1"/>
          </p:cNvSpPr>
          <p:nvPr>
            <p:ph sz="half" idx="1"/>
          </p:nvPr>
        </p:nvSpPr>
        <p:spPr>
          <a:xfrm>
            <a:off x="685799" y="1352552"/>
            <a:ext cx="5705221" cy="2960288"/>
          </a:xfrm>
        </p:spPr>
        <p:txBody>
          <a:bodyPr/>
          <a:lstStyle/>
          <a:p>
            <a:r>
              <a:rPr lang="en-US" dirty="0"/>
              <a:t>AI art cannot be copyrighted by itself.</a:t>
            </a:r>
          </a:p>
          <a:p>
            <a:r>
              <a:rPr lang="en-US" dirty="0"/>
              <a:t>According to copyright.gov, copyrighted works need to have “a human author and have a minimal degree of creativity” [4]</a:t>
            </a:r>
          </a:p>
          <a:p>
            <a:r>
              <a:rPr lang="en-US" dirty="0"/>
              <a:t>Interestingly, AI generated content can be used for a copyrighted work [5]</a:t>
            </a:r>
          </a:p>
        </p:txBody>
      </p:sp>
      <p:sp>
        <p:nvSpPr>
          <p:cNvPr id="8" name="TextBox 7">
            <a:extLst>
              <a:ext uri="{FF2B5EF4-FFF2-40B4-BE49-F238E27FC236}">
                <a16:creationId xmlns:a16="http://schemas.microsoft.com/office/drawing/2014/main" id="{3443302A-BB66-93DE-2849-4F846CA4C1FA}"/>
              </a:ext>
            </a:extLst>
          </p:cNvPr>
          <p:cNvSpPr txBox="1"/>
          <p:nvPr/>
        </p:nvSpPr>
        <p:spPr>
          <a:xfrm>
            <a:off x="6978023" y="2658424"/>
            <a:ext cx="2165977" cy="424732"/>
          </a:xfrm>
          <a:prstGeom prst="rect">
            <a:avLst/>
          </a:prstGeom>
          <a:noFill/>
        </p:spPr>
        <p:txBody>
          <a:bodyPr wrap="square" rtlCol="0">
            <a:spAutoFit/>
          </a:bodyPr>
          <a:lstStyle/>
          <a:p>
            <a:pPr>
              <a:lnSpc>
                <a:spcPct val="90000"/>
              </a:lnSpc>
            </a:pPr>
            <a:r>
              <a:rPr lang="en-US" sz="1200" dirty="0"/>
              <a:t>A series of artistic images generated using DALL·E 2 [5]</a:t>
            </a:r>
          </a:p>
        </p:txBody>
      </p:sp>
    </p:spTree>
    <p:extLst>
      <p:ext uri="{BB962C8B-B14F-4D97-AF65-F5344CB8AC3E}">
        <p14:creationId xmlns:p14="http://schemas.microsoft.com/office/powerpoint/2010/main" val="11850247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 are still many questions</a:t>
            </a:r>
          </a:p>
        </p:txBody>
      </p:sp>
      <p:sp>
        <p:nvSpPr>
          <p:cNvPr id="3" name="Content Placeholder 2"/>
          <p:cNvSpPr>
            <a:spLocks noGrp="1"/>
          </p:cNvSpPr>
          <p:nvPr>
            <p:ph sz="half" idx="1"/>
          </p:nvPr>
        </p:nvSpPr>
        <p:spPr>
          <a:xfrm>
            <a:off x="685800" y="1352551"/>
            <a:ext cx="3768844" cy="3352800"/>
          </a:xfrm>
        </p:spPr>
        <p:txBody>
          <a:bodyPr/>
          <a:lstStyle/>
          <a:p>
            <a:r>
              <a:rPr lang="en-US" dirty="0"/>
              <a:t>Who actually OWNS these images?</a:t>
            </a:r>
          </a:p>
          <a:p>
            <a:r>
              <a:rPr lang="en-US" dirty="0"/>
              <a:t>Think back to Kelly v. Arriba Soft… [6]</a:t>
            </a:r>
          </a:p>
          <a:p>
            <a:r>
              <a:rPr lang="en-US" dirty="0"/>
              <a:t>People who created the model, or the people who wrote the prompts?</a:t>
            </a:r>
          </a:p>
          <a:p>
            <a:endParaRPr lang="en-US" dirty="0"/>
          </a:p>
          <a:p>
            <a:r>
              <a:rPr lang="en-US" dirty="0"/>
              <a:t>Only time will tell</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Nicholas Giangregorio</a:t>
            </a:r>
          </a:p>
        </p:txBody>
      </p:sp>
      <p:pic>
        <p:nvPicPr>
          <p:cNvPr id="3074" name="Picture 2">
            <a:extLst>
              <a:ext uri="{FF2B5EF4-FFF2-40B4-BE49-F238E27FC236}">
                <a16:creationId xmlns:a16="http://schemas.microsoft.com/office/drawing/2014/main" id="{A875041A-2DD6-5D2F-B131-5A8743781E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664" y="2308004"/>
            <a:ext cx="4518131" cy="254327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D0F1515-B502-A1BC-5A89-3453C67C2EF1}"/>
              </a:ext>
            </a:extLst>
          </p:cNvPr>
          <p:cNvSpPr txBox="1"/>
          <p:nvPr/>
        </p:nvSpPr>
        <p:spPr>
          <a:xfrm>
            <a:off x="6165222" y="1737350"/>
            <a:ext cx="2165977" cy="424732"/>
          </a:xfrm>
          <a:prstGeom prst="rect">
            <a:avLst/>
          </a:prstGeom>
          <a:noFill/>
        </p:spPr>
        <p:txBody>
          <a:bodyPr wrap="square" rtlCol="0">
            <a:spAutoFit/>
          </a:bodyPr>
          <a:lstStyle/>
          <a:p>
            <a:pPr>
              <a:lnSpc>
                <a:spcPct val="90000"/>
              </a:lnSpc>
            </a:pPr>
            <a:r>
              <a:rPr lang="en-US" sz="1200" dirty="0"/>
              <a:t>Karla Ortiz, currently suing multiple AI companies [3]</a:t>
            </a:r>
          </a:p>
        </p:txBody>
      </p:sp>
    </p:spTree>
    <p:extLst>
      <p:ext uri="{BB962C8B-B14F-4D97-AF65-F5344CB8AC3E}">
        <p14:creationId xmlns:p14="http://schemas.microsoft.com/office/powerpoint/2010/main" val="716367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a:xfrm>
            <a:off x="400691" y="1017142"/>
            <a:ext cx="4179013" cy="3980054"/>
          </a:xfrm>
        </p:spPr>
        <p:txBody>
          <a:bodyPr>
            <a:normAutofit fontScale="47500" lnSpcReduction="20000"/>
          </a:bodyPr>
          <a:lstStyle/>
          <a:p>
            <a:r>
              <a:rPr lang="is-IS" dirty="0"/>
              <a:t>pp. 172 “not have bothered to invent it.“ or had the time. Any music entering public domain, not just classical. Why does orchestra budget matter? Public domain year 1997/1999 from source published in 1996? </a:t>
            </a:r>
            <a:endParaRPr lang="en-US" dirty="0"/>
          </a:p>
          <a:p>
            <a:r>
              <a:rPr lang="en-US" dirty="0"/>
              <a:t>pp. 174 SaaS, Google Search example? “…before he </a:t>
            </a:r>
            <a:r>
              <a:rPr lang="en-US" b="1" dirty="0"/>
              <a:t>gave</a:t>
            </a:r>
            <a:r>
              <a:rPr lang="en-US" dirty="0"/>
              <a:t> them the plot.”? “</a:t>
            </a:r>
            <a:r>
              <a:rPr lang="is-IS" dirty="0"/>
              <a:t>…cannot erase the memories...” Paycheck (2003)</a:t>
            </a:r>
            <a:endParaRPr lang="en-US" dirty="0"/>
          </a:p>
          <a:p>
            <a:r>
              <a:rPr lang="en-US" dirty="0"/>
              <a:t>pp. 176 When was instant photography invented?</a:t>
            </a:r>
          </a:p>
          <a:p>
            <a:r>
              <a:rPr lang="en-US" dirty="0"/>
              <a:t>pp. 177 $134 billion, copyright leading export 2010, now?</a:t>
            </a:r>
          </a:p>
          <a:p>
            <a:r>
              <a:rPr lang="en-US" dirty="0"/>
              <a:t>pp. 178 ”not profited” but violated right to distribute and reproduce…</a:t>
            </a:r>
          </a:p>
          <a:p>
            <a:r>
              <a:rPr lang="en-US" dirty="0"/>
              <a:t>pp. 179 Mickey Mouse – CGP Grey “Copyright: Forever Less One Day”</a:t>
            </a:r>
          </a:p>
          <a:p>
            <a:r>
              <a:rPr lang="en-US" dirty="0"/>
              <a:t>pp. 180 $150K for VP seems low.</a:t>
            </a:r>
          </a:p>
          <a:p>
            <a:r>
              <a:rPr lang="en-US" dirty="0"/>
              <a:t>pp. 182 Felicity is also an affected party.</a:t>
            </a:r>
          </a:p>
          <a:p>
            <a:r>
              <a:rPr lang="en-US" dirty="0"/>
              <a:t>pp. 185 4.4 #2 preferred assuming means published works more likely fair use. See pp. 190</a:t>
            </a:r>
          </a:p>
          <a:p>
            <a:r>
              <a:rPr lang="en-US" dirty="0"/>
              <a:t>pp. 190 Will Google do the same for music and movies as books?</a:t>
            </a:r>
          </a:p>
          <a:p>
            <a:r>
              <a:rPr lang="en-US" dirty="0"/>
              <a:t>pp. 191 What about lawsuits over a single hook sample? Revenue != profit. (also pp. 201)</a:t>
            </a:r>
          </a:p>
          <a:p>
            <a:r>
              <a:rPr lang="en-US" dirty="0"/>
              <a:t>pp. 195 Blocking 100% seems impossible.</a:t>
            </a:r>
          </a:p>
          <a:p>
            <a:r>
              <a:rPr lang="en-US" dirty="0"/>
              <a:t>pp. 199 Any legitimate </a:t>
            </a:r>
            <a:r>
              <a:rPr lang="en-US" dirty="0" err="1"/>
              <a:t>BitTorrent</a:t>
            </a:r>
            <a:r>
              <a:rPr lang="en-US" dirty="0"/>
              <a:t> use examples since 2005?</a:t>
            </a:r>
          </a:p>
          <a:p>
            <a:r>
              <a:rPr lang="en-US" dirty="0"/>
              <a:t>pp. 2021 How many subscribe now compared to 2015?</a:t>
            </a:r>
          </a:p>
        </p:txBody>
      </p:sp>
      <p:sp>
        <p:nvSpPr>
          <p:cNvPr id="11" name="Content Placeholder 10"/>
          <p:cNvSpPr>
            <a:spLocks noGrp="1"/>
          </p:cNvSpPr>
          <p:nvPr>
            <p:ph sz="half" idx="2"/>
          </p:nvPr>
        </p:nvSpPr>
        <p:spPr>
          <a:xfrm>
            <a:off x="4574568" y="1017142"/>
            <a:ext cx="4179013" cy="3980054"/>
          </a:xfrm>
        </p:spPr>
        <p:txBody>
          <a:bodyPr>
            <a:normAutofit fontScale="47500" lnSpcReduction="20000"/>
          </a:bodyPr>
          <a:lstStyle/>
          <a:p>
            <a:r>
              <a:rPr lang="en-US" dirty="0"/>
              <a:t>pp. 202 “licensing agreement </a:t>
            </a:r>
            <a:r>
              <a:rPr lang="is-IS" dirty="0"/>
              <a:t>… hardware”? Confidential source code very outdated.</a:t>
            </a:r>
            <a:endParaRPr lang="en-US" dirty="0"/>
          </a:p>
          <a:p>
            <a:r>
              <a:rPr lang="en-US" dirty="0"/>
              <a:t>pp. 203 4.7.3 references?</a:t>
            </a:r>
          </a:p>
          <a:p>
            <a:r>
              <a:rPr lang="en-US" dirty="0"/>
              <a:t>pp. 204 2021-04-05 Supreme Court find fair use in favor of Google [1]</a:t>
            </a:r>
          </a:p>
          <a:p>
            <a:r>
              <a:rPr lang="en-US" dirty="0"/>
              <a:t>pp. 207 What did the smartphone patent wars cost consumers?</a:t>
            </a:r>
          </a:p>
          <a:p>
            <a:r>
              <a:rPr lang="en-US" dirty="0"/>
              <a:t>pp. 208 Pouring can of tomato juice into ocean != hard work/labor</a:t>
            </a:r>
          </a:p>
          <a:p>
            <a:r>
              <a:rPr lang="en-US" dirty="0"/>
              <a:t>pp. 210 Developers often need the tool they make and share.  Good reputation can lead to more financial remuneration. Producers are currently allowed to share, just not forced. 3</a:t>
            </a:r>
            <a:r>
              <a:rPr lang="en-US" baseline="30000" dirty="0"/>
              <a:t>rd</a:t>
            </a:r>
            <a:r>
              <a:rPr lang="en-US" dirty="0"/>
              <a:t> claim used by opposing argument too.</a:t>
            </a:r>
          </a:p>
          <a:p>
            <a:r>
              <a:rPr lang="en-US" dirty="0"/>
              <a:t>pp. 212 Perhaps friends should not ask you to break the law? </a:t>
            </a:r>
          </a:p>
          <a:p>
            <a:r>
              <a:rPr lang="en-US" dirty="0"/>
              <a:t>pp. 213 With Dev/Sec/Ops adoption trending is long release cycles still true? Any successful businesses operate as a support service? Shift to service may be most compelling.</a:t>
            </a:r>
          </a:p>
          <a:p>
            <a:r>
              <a:rPr lang="en-US" dirty="0"/>
              <a:t>pp. 214 Is Perl still most popular? Source? Quality study from 2003, change?</a:t>
            </a:r>
          </a:p>
          <a:p>
            <a:r>
              <a:rPr lang="en-US" dirty="0"/>
              <a:t>pp. 215 who uses tape?</a:t>
            </a:r>
          </a:p>
          <a:p>
            <a:r>
              <a:rPr lang="en-US" dirty="0"/>
              <a:t>pp. 216 “human-readable, lawyer-readable</a:t>
            </a:r>
            <a:r>
              <a:rPr lang="is-IS" dirty="0"/>
              <a:t>…” How strong is Creative Commons chain of reasoning?</a:t>
            </a:r>
          </a:p>
          <a:p>
            <a:r>
              <a:rPr lang="is-IS" dirty="0"/>
              <a:t>pp. 229 Interview has nothing to do with computing</a:t>
            </a:r>
          </a:p>
          <a:p>
            <a:r>
              <a:rPr lang="is-IS" dirty="0"/>
              <a:t>Questions I liked: 20</a:t>
            </a:r>
            <a:endParaRPr lang="en-US" dirty="0"/>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1081641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352550"/>
            <a:ext cx="7772400" cy="3428999"/>
          </a:xfrm>
        </p:spPr>
        <p:txBody>
          <a:bodyPr lIns="91440">
            <a:normAutofit fontScale="70000" lnSpcReduction="20000"/>
          </a:bodyPr>
          <a:lstStyle/>
          <a:p>
            <a:pPr marL="0" indent="0">
              <a:buNone/>
            </a:pPr>
            <a:r>
              <a:rPr lang="en-US" dirty="0"/>
              <a:t>[1] Jason </a:t>
            </a:r>
            <a:r>
              <a:rPr lang="en-US" dirty="0" err="1"/>
              <a:t>Slotkin</a:t>
            </a:r>
            <a:r>
              <a:rPr lang="en-US" dirty="0"/>
              <a:t>, “'Monkey Selfie' Lawsuit Ends With Settlement Between PETA, Photographer”, (9/12/17), </a:t>
            </a:r>
            <a:r>
              <a:rPr lang="en-US" dirty="0">
                <a:hlinkClick r:id="rId2"/>
              </a:rPr>
              <a:t>https://www.npr.org/sections/thetwo-way/2017/09/12/550417823/-animal-rights-advocates-photographer-compromise-over-ownership-of-monkey-selfie</a:t>
            </a:r>
            <a:endParaRPr lang="en-US" dirty="0"/>
          </a:p>
          <a:p>
            <a:pPr marL="0" indent="0">
              <a:buNone/>
            </a:pPr>
            <a:r>
              <a:rPr lang="en-US" dirty="0"/>
              <a:t>[2] James Vincent, “Getty Images sues AI art generator Stable Diffusion in the US for copyright infringement”, (02/06/23) </a:t>
            </a:r>
            <a:r>
              <a:rPr lang="en-US" dirty="0">
                <a:hlinkClick r:id="rId3"/>
              </a:rPr>
              <a:t>https://www.theverge.com/2023/2/6/23587393/ai-art-copyright-lawsuit-getty-images-stable-diffusion</a:t>
            </a:r>
            <a:endParaRPr lang="en-US" dirty="0"/>
          </a:p>
          <a:p>
            <a:pPr marL="0" indent="0">
              <a:buNone/>
            </a:pPr>
            <a:r>
              <a:rPr lang="en-US" dirty="0"/>
              <a:t>[3] CBS News. “Visual artists sue AI companies in SF federal court for repurposing their work”, (08/21/23) </a:t>
            </a:r>
            <a:r>
              <a:rPr lang="en-US" dirty="0">
                <a:hlinkClick r:id="rId4"/>
              </a:rPr>
              <a:t>https://www.cbsnews.com/sanfrancisco/news/ai-visual-artists-fight-back-repurposing-work-sf-federal-court/</a:t>
            </a:r>
            <a:endParaRPr lang="en-US" dirty="0"/>
          </a:p>
          <a:p>
            <a:pPr marL="0" indent="0">
              <a:buNone/>
            </a:pPr>
            <a:r>
              <a:rPr lang="en-US" dirty="0"/>
              <a:t>[4] “What is Copyright?” </a:t>
            </a:r>
            <a:r>
              <a:rPr lang="en-US" dirty="0">
                <a:hlinkClick r:id="rId5"/>
              </a:rPr>
              <a:t>https://www.copyright.gov/what-is-copyright/</a:t>
            </a:r>
            <a:endParaRPr lang="en-US" dirty="0"/>
          </a:p>
          <a:p>
            <a:pPr marL="0" indent="0">
              <a:buNone/>
            </a:pPr>
            <a:r>
              <a:rPr lang="en-US" dirty="0"/>
              <a:t>[5] </a:t>
            </a:r>
            <a:r>
              <a:rPr lang="en-US" dirty="0" err="1"/>
              <a:t>Atreya</a:t>
            </a:r>
            <a:r>
              <a:rPr lang="en-US" dirty="0"/>
              <a:t> Mathur, “Art-</a:t>
            </a:r>
            <a:r>
              <a:rPr lang="en-US" dirty="0" err="1"/>
              <a:t>istic</a:t>
            </a:r>
            <a:r>
              <a:rPr lang="en-US" dirty="0"/>
              <a:t> or Art-</a:t>
            </a:r>
            <a:r>
              <a:rPr lang="en-US" dirty="0" err="1"/>
              <a:t>ificial</a:t>
            </a:r>
            <a:r>
              <a:rPr lang="en-US" dirty="0"/>
              <a:t>?”, (11/21/23) </a:t>
            </a:r>
            <a:r>
              <a:rPr lang="en-US" dirty="0">
                <a:hlinkClick r:id="rId6"/>
              </a:rPr>
              <a:t>https://itsartlaw.org/2022/11/21/artistic-or-artificial-ai/</a:t>
            </a:r>
            <a:endParaRPr lang="en-US" dirty="0"/>
          </a:p>
          <a:p>
            <a:pPr marL="0" indent="0">
              <a:buNone/>
            </a:pPr>
            <a:r>
              <a:rPr lang="en-US" dirty="0"/>
              <a:t>[6] United States Court of Appeals for the Ninth Circuit. Leslie A. Kelly</a:t>
            </a:r>
          </a:p>
          <a:p>
            <a:pPr marL="0" indent="0">
              <a:buNone/>
            </a:pPr>
            <a:r>
              <a:rPr lang="en-US" dirty="0"/>
              <a:t>v. Arriba Soft Corporation, 336 F.3d 811 (July 7, 2003).</a:t>
            </a:r>
          </a:p>
        </p:txBody>
      </p:sp>
      <p:sp>
        <p:nvSpPr>
          <p:cNvPr id="4" name="Footer Placeholder 3"/>
          <p:cNvSpPr>
            <a:spLocks noGrp="1"/>
          </p:cNvSpPr>
          <p:nvPr>
            <p:ph type="ftr" sz="quarter" idx="11"/>
          </p:nvPr>
        </p:nvSpPr>
        <p:spPr/>
        <p:txBody>
          <a:bodyPr/>
          <a:lstStyle/>
          <a:p>
            <a:r>
              <a:rPr lang="sk-SK" dirty="0"/>
              <a:t>© 2023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40</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Nicholas Giangregorio</a:t>
            </a:r>
          </a:p>
        </p:txBody>
      </p:sp>
    </p:spTree>
    <p:extLst>
      <p:ext uri="{BB962C8B-B14F-4D97-AF65-F5344CB8AC3E}">
        <p14:creationId xmlns:p14="http://schemas.microsoft.com/office/powerpoint/2010/main" val="1389196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5</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2023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42</a:t>
            </a:fld>
            <a:endParaRPr lang="en-US"/>
          </a:p>
        </p:txBody>
      </p:sp>
    </p:spTree>
    <p:extLst>
      <p:ext uri="{BB962C8B-B14F-4D97-AF65-F5344CB8AC3E}">
        <p14:creationId xmlns:p14="http://schemas.microsoft.com/office/powerpoint/2010/main" val="2928596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endParaRPr lang="en-US" dirty="0"/>
          </a:p>
          <a:p>
            <a:pPr marL="342900" indent="-342900">
              <a:buFont typeface="+mj-lt"/>
              <a:buAutoNum type="alphaUcPeriod"/>
            </a:pPr>
            <a:r>
              <a:rPr lang="en-US" dirty="0"/>
              <a:t>Qualifications required?</a:t>
            </a:r>
          </a:p>
          <a:p>
            <a:pPr lvl="1"/>
            <a:endParaRPr lang="en-US" dirty="0"/>
          </a:p>
          <a:p>
            <a:pPr marL="342900" indent="-342900">
              <a:buFont typeface="+mj-lt"/>
              <a:buAutoNum type="alphaUcPeriod"/>
            </a:pPr>
            <a:r>
              <a:rPr lang="en-US" dirty="0"/>
              <a:t>How long does protection last?</a:t>
            </a:r>
          </a:p>
          <a:p>
            <a:pPr lvl="1"/>
            <a:endParaRPr lang="en-US" dirty="0"/>
          </a:p>
          <a:p>
            <a:pPr marL="342900" indent="-342900">
              <a:buFont typeface="+mj-lt"/>
              <a:buAutoNum type="alphaUcPeriod"/>
            </a:pPr>
            <a:endParaRPr lang="en-US" dirty="0"/>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3262248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1352551"/>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72745"/>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34376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060350"/>
            <a:ext cx="3733800" cy="699992"/>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672745"/>
            <a:ext cx="990600" cy="2087597"/>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 </a:t>
            </a:r>
          </a:p>
          <a:p>
            <a:pPr marL="342900" indent="-342900">
              <a:buFont typeface="+mj-lt"/>
              <a:buAutoNum type="alphaUcPeriod"/>
            </a:pPr>
            <a:r>
              <a:rPr lang="en-US" dirty="0"/>
              <a:t>Qualifications required?</a:t>
            </a:r>
          </a:p>
          <a:p>
            <a:pPr lvl="1"/>
            <a:r>
              <a:rPr lang="en-US" dirty="0"/>
              <a:t> </a:t>
            </a:r>
          </a:p>
          <a:p>
            <a:pPr marL="342900" indent="-342900">
              <a:buFont typeface="+mj-lt"/>
              <a:buAutoNum type="alphaUcPeriod"/>
            </a:pPr>
            <a:r>
              <a:rPr lang="en-US" dirty="0"/>
              <a:t>How long does protection last?</a:t>
            </a:r>
          </a:p>
          <a:p>
            <a:pPr lvl="1"/>
            <a:r>
              <a:rPr lang="en-US" dirty="0"/>
              <a:t>							</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1710598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135255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72745"/>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34376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060350"/>
            <a:ext cx="3733800" cy="699992"/>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40779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Mark denoting product or service</a:t>
            </a:r>
          </a:p>
          <a:p>
            <a:pPr marL="342900" indent="-342900">
              <a:buFont typeface="+mj-lt"/>
              <a:buAutoNum type="alphaUcPeriod"/>
            </a:pPr>
            <a:r>
              <a:rPr lang="en-US" dirty="0"/>
              <a:t>Qualifications required?</a:t>
            </a:r>
          </a:p>
          <a:p>
            <a:pPr lvl="1"/>
            <a:r>
              <a:rPr lang="en-US" dirty="0"/>
              <a:t>Unique in specific area of commerce</a:t>
            </a:r>
          </a:p>
          <a:p>
            <a:pPr marL="342900" indent="-342900">
              <a:buFont typeface="+mj-lt"/>
              <a:buAutoNum type="alphaUcPeriod"/>
            </a:pPr>
            <a:r>
              <a:rPr lang="en-US" dirty="0"/>
              <a:t>How long does protection last?</a:t>
            </a:r>
          </a:p>
          <a:p>
            <a:pPr lvl="1"/>
            <a:r>
              <a:rPr lang="en-US" dirty="0"/>
              <a:t>While in use and protected against common noun or verb usage. Need to register to sue.</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3187853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17489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40779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5564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72744"/>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 				</a:t>
            </a:r>
          </a:p>
          <a:p>
            <a:pPr marL="342900" indent="-342900">
              <a:buFont typeface="+mj-lt"/>
              <a:buAutoNum type="alphaUcPeriod"/>
            </a:pPr>
            <a:r>
              <a:rPr lang="en-US" dirty="0"/>
              <a:t>Qualifications required?</a:t>
            </a:r>
          </a:p>
          <a:p>
            <a:pPr lvl="1"/>
            <a:r>
              <a:rPr lang="en-US" dirty="0"/>
              <a:t> </a:t>
            </a:r>
          </a:p>
          <a:p>
            <a:pPr marL="342900" indent="-342900">
              <a:buFont typeface="+mj-lt"/>
              <a:buAutoNum type="alphaUcPeriod"/>
            </a:pPr>
            <a:r>
              <a:rPr lang="en-US" dirty="0"/>
              <a:t>How long does protection last?</a:t>
            </a:r>
          </a:p>
          <a:p>
            <a:pPr lvl="1"/>
            <a:r>
              <a:rPr lang="en-US" dirty="0"/>
              <a:t> 				</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4124093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17489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40779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5564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72744"/>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Expression, not ideas. Derivative work, publication, performance</a:t>
            </a:r>
          </a:p>
          <a:p>
            <a:pPr marL="342900" indent="-342900">
              <a:buFont typeface="+mj-lt"/>
              <a:buAutoNum type="alphaUcPeriod"/>
            </a:pPr>
            <a:r>
              <a:rPr lang="en-US" dirty="0"/>
              <a:t>Qualifications required?</a:t>
            </a:r>
          </a:p>
          <a:p>
            <a:pPr lvl="1"/>
            <a:r>
              <a:rPr lang="en-US" dirty="0"/>
              <a:t>Original</a:t>
            </a:r>
          </a:p>
          <a:p>
            <a:pPr marL="342900" indent="-342900">
              <a:buFont typeface="+mj-lt"/>
              <a:buAutoNum type="alphaUcPeriod"/>
            </a:pPr>
            <a:r>
              <a:rPr lang="en-US" dirty="0"/>
              <a:t>How long does protection last?</a:t>
            </a:r>
          </a:p>
          <a:p>
            <a:pPr lvl="1"/>
            <a:r>
              <a:rPr lang="en-US" dirty="0"/>
              <a:t>Author lifetime + 70 years, 95 years for companies</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58599665"/>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31544</TotalTime>
  <Words>7243</Words>
  <Application>Microsoft Macintosh PowerPoint</Application>
  <PresentationFormat>On-screen Show (16:9)</PresentationFormat>
  <Paragraphs>681</Paragraphs>
  <Slides>42</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Cambria</vt:lpstr>
      <vt:lpstr>Publico Text</vt:lpstr>
      <vt:lpstr>Times New Roman</vt:lpstr>
      <vt:lpstr>Red Radial 16x9</vt:lpstr>
      <vt:lpstr>Class 5 Intellectual Property</vt:lpstr>
      <vt:lpstr>Papers</vt:lpstr>
      <vt:lpstr>Overview</vt:lpstr>
      <vt:lpstr>My Reading Notes</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Overview</vt:lpstr>
      <vt:lpstr>Assignment - Self Search 1/3 </vt:lpstr>
      <vt:lpstr>Assignment - Self Search 2/3  Discussion Board</vt:lpstr>
      <vt:lpstr>Assignment - Self Search 3/3  1 Page Paper</vt:lpstr>
      <vt:lpstr>Overview</vt:lpstr>
      <vt:lpstr>Owning digital Media</vt:lpstr>
      <vt:lpstr>Digital media isn’t good for intellectual property</vt:lpstr>
      <vt:lpstr>How piracy affects the entertainment industry</vt:lpstr>
      <vt:lpstr>Piracy in social media</vt:lpstr>
      <vt:lpstr>Piracy in Music</vt:lpstr>
      <vt:lpstr>References</vt:lpstr>
      <vt:lpstr>The Fast, The Funny, and The Fair USE:  The Ethics of Short-Term Reaction Videos</vt:lpstr>
      <vt:lpstr>Short-Form reaction videos are abusing the notion of Fair use for profit</vt:lpstr>
      <vt:lpstr>Section 107 of the Copyright ACT: Fair Use</vt:lpstr>
      <vt:lpstr>What Is The purpose and character of the USE?</vt:lpstr>
      <vt:lpstr>What Is The purpose and character of the USE?</vt:lpstr>
      <vt:lpstr>What is the nature of work being copied?</vt:lpstr>
      <vt:lpstr>How much of Copyrighted Content is being used?</vt:lpstr>
      <vt:lpstr>How will this use affect the market for the copyrighted work?</vt:lpstr>
      <vt:lpstr>How will this use affect the market for the copyrighted work?</vt:lpstr>
      <vt:lpstr>References</vt:lpstr>
      <vt:lpstr>Who owns AI Art?</vt:lpstr>
      <vt:lpstr>Can non-humans own copyrighted material?</vt:lpstr>
      <vt:lpstr>What about the images that train AI models?</vt:lpstr>
      <vt:lpstr>Simple conclusion</vt:lpstr>
      <vt:lpstr>There are still many questions</vt:lpstr>
      <vt:lpstr>References</vt:lpstr>
      <vt:lpstr>Class 5 The End</vt:lpstr>
      <vt:lpstr>what works well Online With Zoom</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421</cp:revision>
  <dcterms:created xsi:type="dcterms:W3CDTF">2014-08-25T02:19:16Z</dcterms:created>
  <dcterms:modified xsi:type="dcterms:W3CDTF">2023-09-08T19:37:19Z</dcterms:modified>
</cp:coreProperties>
</file>