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256" r:id="rId2"/>
    <p:sldId id="608" r:id="rId3"/>
    <p:sldId id="672" r:id="rId4"/>
    <p:sldId id="641" r:id="rId5"/>
    <p:sldId id="272" r:id="rId6"/>
    <p:sldId id="705" r:id="rId7"/>
    <p:sldId id="257" r:id="rId8"/>
    <p:sldId id="258" r:id="rId9"/>
    <p:sldId id="259" r:id="rId10"/>
    <p:sldId id="260" r:id="rId11"/>
    <p:sldId id="261" r:id="rId12"/>
    <p:sldId id="262" r:id="rId13"/>
    <p:sldId id="263" r:id="rId14"/>
    <p:sldId id="264" r:id="rId15"/>
    <p:sldId id="265" r:id="rId16"/>
    <p:sldId id="266" r:id="rId17"/>
    <p:sldId id="267" r:id="rId18"/>
    <p:sldId id="270" r:id="rId19"/>
    <p:sldId id="706" r:id="rId20"/>
    <p:sldId id="268" r:id="rId21"/>
    <p:sldId id="707" r:id="rId22"/>
    <p:sldId id="271" r:id="rId23"/>
    <p:sldId id="708" r:id="rId24"/>
    <p:sldId id="709" r:id="rId25"/>
    <p:sldId id="710" r:id="rId26"/>
    <p:sldId id="711" r:id="rId27"/>
    <p:sldId id="712" r:id="rId28"/>
    <p:sldId id="713" r:id="rId29"/>
    <p:sldId id="714" r:id="rId30"/>
    <p:sldId id="276" r:id="rId31"/>
    <p:sldId id="277" r:id="rId32"/>
    <p:sldId id="715" r:id="rId33"/>
    <p:sldId id="673" r:id="rId34"/>
    <p:sldId id="704" r:id="rId35"/>
    <p:sldId id="609" r:id="rId36"/>
    <p:sldId id="610" r:id="rId37"/>
    <p:sldId id="26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72"/>
            <p14:sldId id="641"/>
            <p14:sldId id="272"/>
          </p14:sldIdLst>
        </p14:section>
        <p14:section name="Students" id="{98A4CB69-D533-B044-959E-70CE1E65BA60}">
          <p14:sldIdLst>
            <p14:sldId id="705"/>
            <p14:sldId id="257"/>
            <p14:sldId id="258"/>
            <p14:sldId id="259"/>
            <p14:sldId id="260"/>
            <p14:sldId id="261"/>
            <p14:sldId id="262"/>
            <p14:sldId id="263"/>
            <p14:sldId id="264"/>
            <p14:sldId id="265"/>
            <p14:sldId id="266"/>
            <p14:sldId id="267"/>
            <p14:sldId id="270"/>
            <p14:sldId id="706"/>
            <p14:sldId id="268"/>
            <p14:sldId id="707"/>
            <p14:sldId id="271"/>
            <p14:sldId id="708"/>
            <p14:sldId id="709"/>
            <p14:sldId id="710"/>
            <p14:sldId id="711"/>
            <p14:sldId id="712"/>
            <p14:sldId id="713"/>
            <p14:sldId id="714"/>
            <p14:sldId id="276"/>
            <p14:sldId id="277"/>
            <p14:sldId id="715"/>
          </p14:sldIdLst>
        </p14:section>
        <p14:section name="Common" id="{52F535B8-693D-D148-93BE-0078B2A61C27}">
          <p14:sldIdLst>
            <p14:sldId id="673"/>
            <p14:sldId id="704"/>
            <p14:sldId id="609"/>
            <p14:sldId id="610"/>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7" autoAdjust="0"/>
    <p:restoredTop sz="79258" autoAdjust="0"/>
  </p:normalViewPr>
  <p:slideViewPr>
    <p:cSldViewPr snapToGrid="0" snapToObjects="1">
      <p:cViewPr varScale="1">
        <p:scale>
          <a:sx n="132" d="100"/>
          <a:sy n="132" d="100"/>
        </p:scale>
        <p:origin x="176" y="136"/>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5/3/22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bc.co.uk/bbcthree/article/4a466b39-8b03-4717-bde8-822760b430f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uchealth.com/services/robotic-surgery/patient-information/davinci-surgical-syste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751ba17c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12751ba17cb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Samsung fined $5.7 million in 2018, by the Italian Authority for Market and Competition, for pushing updates that slow older phone models, similar to Apple. [5]</a:t>
            </a:r>
            <a:endParaRPr/>
          </a:p>
          <a:p>
            <a:pPr marL="205766" lvl="0" indent="-191796" algn="l" rtl="0">
              <a:spcBef>
                <a:spcPts val="0"/>
              </a:spcBef>
              <a:spcAft>
                <a:spcPts val="0"/>
              </a:spcAft>
              <a:buSzPts val="1400"/>
              <a:buChar char="•"/>
            </a:pPr>
            <a:r>
              <a:rPr lang="en-US"/>
              <a:t>Samsung phone batteries are frequently glued down, making it impossible to replace or repair without special equipment or knowledge. [6]</a:t>
            </a:r>
            <a:endParaRPr/>
          </a:p>
        </p:txBody>
      </p:sp>
      <p:sp>
        <p:nvSpPr>
          <p:cNvPr id="133" name="Google Shape;133;g12751ba17cb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32195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274b6d07a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274b6d07a6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50 million tons of e-waste, discarded electronic parts, was created in 2019 alone, only 20% got recycled. [2]</a:t>
            </a:r>
            <a:endParaRPr/>
          </a:p>
          <a:p>
            <a:pPr marL="205766" lvl="0" indent="-191796" algn="l" rtl="0">
              <a:spcBef>
                <a:spcPts val="0"/>
              </a:spcBef>
              <a:spcAft>
                <a:spcPts val="0"/>
              </a:spcAft>
              <a:buSzPts val="1400"/>
              <a:buChar char="•"/>
            </a:pPr>
            <a:r>
              <a:rPr lang="en-US"/>
              <a:t>Processed metals used in these electronics, like copper, lithium, and mercury, leach into and poison the environment.</a:t>
            </a:r>
            <a:endParaRPr/>
          </a:p>
        </p:txBody>
      </p:sp>
      <p:sp>
        <p:nvSpPr>
          <p:cNvPr id="144" name="Google Shape;144;g1274b6d07a6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7927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2751ba17c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2751ba17c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Lithium-ion batteries, frequently used in modern electronics, may light fires in transport or at the landfills they end up in. [7] Unfortunately, only 5% of lithium-ion batteries get recycled. [8]</a:t>
            </a:r>
            <a:endParaRPr/>
          </a:p>
        </p:txBody>
      </p:sp>
      <p:sp>
        <p:nvSpPr>
          <p:cNvPr id="156" name="Google Shape;156;g12751ba17c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62834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751ba17c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12751ba17cb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Printers and their cartridges are also a chemical hazard. Many popular ink cartridges use volatile organic compounds, which easily evaporate into the air, get into the soil, and contaminate water. [9] The non-biodegradable plastic in non-refillable and non-reusable cartridges also cause a lot of greenhouse gas emissions in their productions.</a:t>
            </a:r>
            <a:endParaRPr/>
          </a:p>
          <a:p>
            <a:pPr marL="205766" lvl="0" indent="-191796" algn="l" rtl="0">
              <a:spcBef>
                <a:spcPts val="0"/>
              </a:spcBef>
              <a:spcAft>
                <a:spcPts val="0"/>
              </a:spcAft>
              <a:buSzPts val="1400"/>
              <a:buChar char="•"/>
            </a:pPr>
            <a:r>
              <a:rPr lang="en-US"/>
              <a:t>The mining of metals used in the products causes tailings, the waste materials after the target mineral is extracted, which seeps into the environment and contaminates it, and then the smelting process also releases pollutants into the air and earth.</a:t>
            </a:r>
            <a:endParaRPr/>
          </a:p>
        </p:txBody>
      </p:sp>
      <p:sp>
        <p:nvSpPr>
          <p:cNvPr id="167" name="Google Shape;167;g12751ba17cb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81479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26be39177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126be391773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endParaRPr/>
          </a:p>
        </p:txBody>
      </p:sp>
      <p:sp>
        <p:nvSpPr>
          <p:cNvPr id="178" name="Google Shape;178;g126be391773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23075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6be39177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26be39177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endParaRPr/>
          </a:p>
        </p:txBody>
      </p:sp>
      <p:sp>
        <p:nvSpPr>
          <p:cNvPr id="189" name="Google Shape;189;g126be391773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959344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6be39177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126be39177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endParaRPr/>
          </a:p>
        </p:txBody>
      </p:sp>
      <p:sp>
        <p:nvSpPr>
          <p:cNvPr id="200" name="Google Shape;200;g126be39177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46445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573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2751ba17cb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12751ba17c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433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2016 Russian interference in US Election</a:t>
            </a:r>
          </a:p>
          <a:p>
            <a:endParaRPr lang="en-US" sz="1700" dirty="0"/>
          </a:p>
          <a:p>
            <a:pPr lvl="1"/>
            <a:r>
              <a:rPr lang="en-US" u="sng" dirty="0"/>
              <a:t>263,769,228</a:t>
            </a:r>
            <a:r>
              <a:rPr lang="en-US" dirty="0"/>
              <a:t> engagements with Russian backed content[1].</a:t>
            </a:r>
          </a:p>
          <a:p>
            <a:pPr lvl="1"/>
            <a:endParaRPr lang="en-US" dirty="0"/>
          </a:p>
          <a:p>
            <a:pPr lvl="1"/>
            <a:r>
              <a:rPr lang="en-US" dirty="0"/>
              <a:t>The amount of engagement was extremely significant.</a:t>
            </a:r>
          </a:p>
          <a:p>
            <a:pPr lvl="1"/>
            <a:endParaRPr lang="en-US" dirty="0"/>
          </a:p>
          <a:p>
            <a:pPr lvl="1"/>
            <a:r>
              <a:rPr lang="en-US" dirty="0"/>
              <a:t>Example:</a:t>
            </a:r>
          </a:p>
          <a:p>
            <a:pPr lvl="1"/>
            <a:r>
              <a:rPr lang="en-US" dirty="0"/>
              <a:t>The photo on the right which shows how something as easily fact checkable as this was widely spread without any research</a:t>
            </a:r>
          </a:p>
          <a:p>
            <a:pPr lvl="1"/>
            <a:endParaRPr lang="en-US" dirty="0"/>
          </a:p>
          <a:p>
            <a:pPr lvl="1"/>
            <a:r>
              <a:rPr lang="en-US" dirty="0"/>
              <a:t>-- People are unlikely to check if something is true before spreading it </a:t>
            </a:r>
          </a:p>
          <a:p>
            <a:pPr lvl="1"/>
            <a:endParaRPr lang="en-US" dirty="0"/>
          </a:p>
          <a:p>
            <a:pPr lvl="1"/>
            <a:r>
              <a:rPr lang="en-US" dirty="0"/>
              <a:t>An estimated 4.9% of and 6.2% of the liberal and conservative users respectively were bots.[2]</a:t>
            </a:r>
          </a:p>
          <a:p>
            <a:pPr lvl="1"/>
            <a:endParaRPr lang="en-US" dirty="0"/>
          </a:p>
          <a:p>
            <a:pPr lvl="1"/>
            <a:r>
              <a:rPr lang="en-US" dirty="0"/>
              <a:t>Although the misinformation has been seen as a mostly conservative problem it actually affects both sides and achieved its goal of creating discord between the two major sides of the American political system.</a:t>
            </a:r>
          </a:p>
          <a:p>
            <a:pPr lvl="1"/>
            <a:endParaRPr lang="en-US" dirty="0"/>
          </a:p>
          <a:p>
            <a:pPr lvl="1"/>
            <a:r>
              <a:rPr lang="en-US" dirty="0"/>
              <a:t>	</a:t>
            </a:r>
          </a:p>
          <a:p>
            <a:r>
              <a:rPr lang="en-US" sz="1700" dirty="0"/>
              <a:t>Russian misinformation campaigns employed falsehoods to influence the public</a:t>
            </a:r>
          </a:p>
          <a:p>
            <a:pPr lvl="1"/>
            <a:r>
              <a:rPr lang="en-US" dirty="0"/>
              <a:t>According to a 2018 MIT study falsehoods are </a:t>
            </a:r>
            <a:r>
              <a:rPr lang="en-US" i="1" dirty="0"/>
              <a:t>70% </a:t>
            </a:r>
            <a:r>
              <a:rPr lang="en-US" dirty="0"/>
              <a:t>more likely to be retweeted than the truth and reach their first 1500 people </a:t>
            </a:r>
            <a:r>
              <a:rPr lang="en-US" i="1" u="sng" dirty="0"/>
              <a:t>6</a:t>
            </a:r>
            <a:r>
              <a:rPr lang="en-US" b="1" i="1" dirty="0"/>
              <a:t> </a:t>
            </a:r>
            <a:r>
              <a:rPr lang="en-US" dirty="0"/>
              <a:t>times faster[2].</a:t>
            </a:r>
          </a:p>
          <a:p>
            <a:pPr lvl="1"/>
            <a:endParaRPr lang="en-US" dirty="0"/>
          </a:p>
          <a:p>
            <a:pPr lvl="1"/>
            <a:r>
              <a:rPr lang="en-US" dirty="0"/>
              <a:t>This is extremely concerning as it shows that people do not </a:t>
            </a:r>
            <a:r>
              <a:rPr lang="en-US" dirty="0" err="1"/>
              <a:t>infact</a:t>
            </a:r>
            <a:r>
              <a:rPr lang="en-US" dirty="0"/>
              <a:t> check before they spread and that people will not only believe false information but also spread it at such a large scale shows how big of a problem this is and can become.</a:t>
            </a:r>
          </a:p>
          <a:p>
            <a:pPr lvl="1"/>
            <a:endParaRPr lang="en-US" dirty="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05996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r>
              <a:rPr lang="en-US" baseline="0" dirty="0">
                <a:latin typeface="Arial" charset="0"/>
                <a:ea typeface="ＭＳ Ｐゴシック" charset="-128"/>
                <a:cs typeface="ＭＳ Ｐゴシック" charset="-128"/>
              </a:rPr>
              <a:t>Automation Paper results. This term’s additions in RED</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COVID-19 Vaccine Misinformation</a:t>
            </a:r>
          </a:p>
          <a:p>
            <a:pPr lvl="1"/>
            <a:r>
              <a:rPr lang="en-US" dirty="0"/>
              <a:t>Google searches from the US for Vaccination yielded only </a:t>
            </a:r>
            <a:r>
              <a:rPr lang="en-US" i="1" dirty="0"/>
              <a:t>29% </a:t>
            </a:r>
            <a:r>
              <a:rPr lang="en-US" dirty="0"/>
              <a:t>pro-vaccination and </a:t>
            </a:r>
            <a:r>
              <a:rPr lang="en-US" i="1" u="sng" dirty="0"/>
              <a:t>71% </a:t>
            </a:r>
            <a:r>
              <a:rPr lang="en-US" dirty="0"/>
              <a:t>anti-vax pages[4].</a:t>
            </a:r>
          </a:p>
          <a:p>
            <a:pPr lvl="1"/>
            <a:r>
              <a:rPr lang="en-US" dirty="0"/>
              <a:t>An estimated 58 million followers on anti-vax pages across social media[4].</a:t>
            </a:r>
          </a:p>
          <a:p>
            <a:pPr lvl="1"/>
            <a:r>
              <a:rPr lang="en-US" dirty="0"/>
              <a:t>Pro-vaccination videos received more views but anti-vax videos were shared and liked by more users[6].</a:t>
            </a:r>
          </a:p>
          <a:p>
            <a:pPr lvl="1"/>
            <a:endParaRPr lang="en-US" dirty="0"/>
          </a:p>
          <a:p>
            <a:pPr lvl="1"/>
            <a:endParaRPr lang="en-US" dirty="0"/>
          </a:p>
          <a:p>
            <a:pPr lvl="1"/>
            <a:r>
              <a:rPr lang="en-US" dirty="0"/>
              <a:t>It’s worrying that not only was there some much interaction inside of these vaccine misinformation groups but that the algorithms that recommend pages such as </a:t>
            </a:r>
            <a:r>
              <a:rPr lang="en-US" dirty="0" err="1"/>
              <a:t>google’s</a:t>
            </a:r>
            <a:r>
              <a:rPr lang="en-US" dirty="0"/>
              <a:t>* had recommended these as often as they did.</a:t>
            </a:r>
          </a:p>
          <a:p>
            <a:pPr lvl="1"/>
            <a:endParaRPr lang="en-US" dirty="0"/>
          </a:p>
          <a:p>
            <a:pPr lvl="1"/>
            <a:r>
              <a:rPr lang="en-US" sz="1200" dirty="0"/>
              <a:t>mention  Warnings of misinformation by companies such as </a:t>
            </a:r>
            <a:r>
              <a:rPr lang="en-US" sz="1200" dirty="0" err="1"/>
              <a:t>youtube</a:t>
            </a:r>
            <a:r>
              <a:rPr lang="en-US" sz="1200" dirty="0"/>
              <a:t> and twitter</a:t>
            </a:r>
          </a:p>
          <a:p>
            <a:pPr lvl="1"/>
            <a:r>
              <a:rPr lang="en-US" sz="1200" dirty="0"/>
              <a:t>People who already bought into the mentality of these groups unlikely to care</a:t>
            </a:r>
          </a:p>
          <a:p>
            <a:pPr lvl="1"/>
            <a:endParaRPr lang="en-US" dirty="0"/>
          </a:p>
          <a:p>
            <a:pPr lvl="1"/>
            <a:endParaRPr lang="en-US" dirty="0"/>
          </a:p>
          <a:p>
            <a:pPr lvl="1"/>
            <a:endParaRPr lang="en-US" dirty="0"/>
          </a:p>
          <a:p>
            <a:r>
              <a:rPr lang="en-US" sz="1700" dirty="0"/>
              <a:t>People rely on social media to search for health information</a:t>
            </a:r>
          </a:p>
          <a:p>
            <a:pPr lvl="1"/>
            <a:r>
              <a:rPr lang="en-US" sz="1400" dirty="0"/>
              <a:t>In the U.S. 8/10 internet users search for health info online and 74% of those users use social media to access health information[4].</a:t>
            </a:r>
          </a:p>
          <a:p>
            <a:pPr lvl="1"/>
            <a:endParaRPr lang="en-US" sz="1400" dirty="0"/>
          </a:p>
          <a:p>
            <a:pPr lvl="1"/>
            <a:r>
              <a:rPr lang="en-US" sz="1400" dirty="0"/>
              <a:t>Whilst looking online for health info is not necessarily a bad thing, trusting your unqualified peers to spread that info certainly is. People should not be using social media as a way to access health information as social media is meant for social interactions and not as a medical forum. </a:t>
            </a:r>
          </a:p>
          <a:p>
            <a:pPr lvl="1"/>
            <a:endParaRPr lang="en-US" sz="1400" dirty="0"/>
          </a:p>
          <a:p>
            <a:pPr lvl="1"/>
            <a:r>
              <a:rPr lang="en-US" sz="1400" dirty="0"/>
              <a:t>People should look at more reliable and qualified sources when researching such important topics and should look for second or third confirmations to what they have read from similarly trusted sources.</a:t>
            </a:r>
          </a:p>
          <a:p>
            <a:pPr lvl="1"/>
            <a:endParaRPr lang="en-US" sz="1400" dirty="0"/>
          </a:p>
          <a:p>
            <a:pPr lvl="1"/>
            <a:endParaRPr lang="en-US" sz="1400"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825051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Misinformation’s influence on the 2016 election</a:t>
            </a:r>
          </a:p>
          <a:p>
            <a:pPr lvl="1"/>
            <a:r>
              <a:rPr lang="en-US" dirty="0"/>
              <a:t>Knowing the exact impact of Russia’s misinformation campaign is impossible.</a:t>
            </a:r>
          </a:p>
          <a:p>
            <a:pPr lvl="1"/>
            <a:endParaRPr lang="en-US" dirty="0"/>
          </a:p>
          <a:p>
            <a:pPr lvl="1"/>
            <a:r>
              <a:rPr lang="en-US" dirty="0"/>
              <a:t>However the impact did not have to be huge as </a:t>
            </a:r>
          </a:p>
          <a:p>
            <a:pPr lvl="1"/>
            <a:endParaRPr lang="en-US" dirty="0"/>
          </a:p>
          <a:p>
            <a:pPr lvl="1"/>
            <a:r>
              <a:rPr lang="en-US" dirty="0"/>
              <a:t>Trump won Michigan Pennsylvania and Wisconsin by a margin of 77,744 votes combined.</a:t>
            </a:r>
          </a:p>
          <a:p>
            <a:pPr lvl="1"/>
            <a:endParaRPr lang="en-US" dirty="0"/>
          </a:p>
          <a:p>
            <a:pPr lvl="1"/>
            <a:r>
              <a:rPr lang="en-US" dirty="0"/>
              <a:t>The close election results in certain swing stats shows that even if the impact was small that does not mean it was insignificant so it’s highly possible that the misinformation campaign had successfully swung the result of the election.</a:t>
            </a:r>
          </a:p>
          <a:p>
            <a:pPr lvl="1"/>
            <a:endParaRPr lang="en-US" dirty="0"/>
          </a:p>
          <a:p>
            <a:pPr lvl="1"/>
            <a:endParaRPr lang="en-US" dirty="0"/>
          </a:p>
          <a:p>
            <a:r>
              <a:rPr lang="en-US" dirty="0"/>
              <a:t>Medical Misinformation</a:t>
            </a:r>
          </a:p>
          <a:p>
            <a:pPr lvl="1"/>
            <a:r>
              <a:rPr lang="en-US" dirty="0"/>
              <a:t>Proportion of anti-vaccine users doubled (8.1% -&gt; 16%) from 2015-2018[6]</a:t>
            </a:r>
          </a:p>
          <a:p>
            <a:pPr lvl="1"/>
            <a:r>
              <a:rPr lang="en-US" dirty="0"/>
              <a:t>In 2019, the World Health Organization listed vaccine hesitancy in the top ten biggest threats to global health.[6]</a:t>
            </a:r>
          </a:p>
          <a:p>
            <a:pPr lvl="1"/>
            <a:endParaRPr lang="en-US" dirty="0"/>
          </a:p>
          <a:p>
            <a:pPr marL="457200" marR="0" lvl="1" indent="0" algn="l" defTabSz="457200" rtl="0" eaLnBrk="1" fontAlgn="auto" latinLnBrk="0" hangingPunct="1">
              <a:lnSpc>
                <a:spcPct val="100000"/>
              </a:lnSpc>
              <a:spcBef>
                <a:spcPts val="0"/>
              </a:spcBef>
              <a:spcAft>
                <a:spcPts val="0"/>
              </a:spcAft>
              <a:buClrTx/>
              <a:buSzTx/>
              <a:buFontTx/>
              <a:buNone/>
              <a:tabLst/>
              <a:defRPr/>
            </a:pPr>
            <a:br>
              <a:rPr lang="en-US" dirty="0"/>
            </a:br>
            <a:r>
              <a:rPr lang="en-US" dirty="0"/>
              <a:t>Social media has been integral to the growth of communities surrounding misinformation leading to such growth as ( Proportion of anti-vaccine users doubled (8.1% -&gt; 16%) from 2015-2018[6]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This growth has led to unidentifiable amounts of problems such as the unknown number of people who may have died of Covid due to their beliefs in spread misinformation.</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The World Health Organization’s listing of vaccine hesitancy as such a huge threat shows how large the issue has become uncontrolled.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531590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t>
            </a:r>
          </a:p>
          <a:p>
            <a:endParaRPr lang="en-US" dirty="0"/>
          </a:p>
          <a:p>
            <a:r>
              <a:rPr lang="en-US" dirty="0"/>
              <a:t>Social Media has become a hub for spreading misinformation.</a:t>
            </a:r>
          </a:p>
          <a:p>
            <a:endParaRPr lang="en-US" dirty="0"/>
          </a:p>
          <a:p>
            <a:endParaRPr lang="en-US" dirty="0"/>
          </a:p>
          <a:p>
            <a:r>
              <a:rPr lang="en-US" dirty="0"/>
              <a:t>While social media is the medium for the spread of misinformation it is not the only issue.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People should be more mindful of what they read on social media and should instead seek news from trusted outlets.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Social media should also have more review tools and warnings for misinformation or alternatively could seek to educate their users to some extent on the unverifiability of truth from posts made on their platform.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Social media should be used as a place to allow for social interaction in places or times where we would otherwise be disconnected from each other, not as a place that is used to gather information and form our opinions.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Twitter -&gt; </a:t>
            </a:r>
            <a:r>
              <a:rPr lang="en-US" dirty="0" err="1"/>
              <a:t>elons</a:t>
            </a:r>
            <a:r>
              <a:rPr lang="en-US" dirty="0"/>
              <a:t> plans (free speech?)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93768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05854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source: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https://www.bbc.co.uk/bbcthree/article/4a466b39-8b03-4717-bde8-822760b430fa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587516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0"/>
              </a:spcAft>
              <a:buClrTx/>
              <a:buSzTx/>
              <a:buFont typeface="+mj-lt"/>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Image source: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https://www.uchealth.com/services/robotic-surgery/patient-information/davinci-surgical-system/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current age surgery robots are not technically robots, rather they are highly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precice</a:t>
            </a:r>
            <a:r>
              <a:rPr lang="en-US" sz="1100" dirty="0">
                <a:effectLst/>
                <a:latin typeface="Calibri" panose="020F0502020204030204" pitchFamily="34" charset="0"/>
                <a:ea typeface="Calibri" panose="020F0502020204030204" pitchFamily="34" charset="0"/>
                <a:cs typeface="Times New Roman" panose="02020603050405020304" pitchFamily="18" charset="0"/>
              </a:rPr>
              <a:t> teleoperated manipulators</a:t>
            </a:r>
          </a:p>
          <a:p>
            <a:pPr marL="228600" marR="0" lvl="0"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“Keyhole surgery” also known as laparoscopic surgery</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faster recovery time than traditional open surgery</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Gallbladder removal</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Tubal ligation</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Hysterectomy</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Mitral valve repair</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Kidney transplant</a:t>
            </a:r>
          </a:p>
          <a:p>
            <a:pPr marL="2057400" marR="0" lvl="4"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Cancer removal</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between their advent in 2008 to 2019, over 110,000 operations have been completed in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china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614554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Image source: https://www.nbcnews.com/mach/science/3-ways-virtual-reality-transforming-medical-care-ncna794871</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Future of robotics and AI in surgery?</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removing the surgeon from the equation</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unlikely, because humans are smart not perfect, robots are perfect, not smart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feedback between ai robot and surgeon in the near future.</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ideal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senero</a:t>
            </a:r>
            <a:r>
              <a:rPr lang="en-US" sz="1100" dirty="0">
                <a:effectLst/>
                <a:latin typeface="Calibri" panose="020F0502020204030204" pitchFamily="34" charset="0"/>
                <a:ea typeface="Calibri" panose="020F0502020204030204" pitchFamily="34" charset="0"/>
                <a:cs typeface="Times New Roman" panose="02020603050405020304" pitchFamily="18" charset="0"/>
              </a:rPr>
              <a:t> involves </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human in the loop assisted surgery</a:t>
            </a:r>
          </a:p>
          <a:p>
            <a:pPr marL="1600200" marR="0" lvl="3" indent="-228600">
              <a:lnSpc>
                <a:spcPct val="107000"/>
              </a:lnSpc>
              <a:spcBef>
                <a:spcPts val="0"/>
              </a:spcBef>
              <a:spcAft>
                <a:spcPts val="0"/>
              </a:spcAft>
              <a:buFont typeface="+mj-lt"/>
              <a:buAutoNum type="arabicPeriod"/>
            </a:pPr>
            <a:r>
              <a:rPr lang="en-US" sz="1100" i="1" dirty="0">
                <a:effectLst/>
                <a:latin typeface="Calibri" panose="020F0502020204030204" pitchFamily="34" charset="0"/>
                <a:ea typeface="Calibri" panose="020F0502020204030204" pitchFamily="34" charset="0"/>
                <a:cs typeface="Times New Roman" panose="02020603050405020304" pitchFamily="18" charset="0"/>
              </a:rPr>
              <a:t>check slide for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paramerters</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the robot will consider from the surgeon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will create a feedback loop between surgeon and robot</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idea is to have the human and the computer algorithms collaborate. The computer offers the ability to recognize and identify patterns in large data sets. The surgeon will be able to make sense of the “messiness” of the human body. This collaboration will raise surgery standards from their current levels. </a:t>
            </a:r>
          </a:p>
          <a:p>
            <a:pPr marL="1371600" marR="0" lvl="3"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434027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0"/>
              </a:spcAft>
              <a:buClrTx/>
              <a:buSzTx/>
              <a:buFont typeface="+mj-lt"/>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Image source: https://www.mygreatlearning.com/blog/can-a-i-mimic-the-human-brain/</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Issues that come as a result of the future with robotics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becomes of the surgeon?</a:t>
            </a:r>
          </a:p>
          <a:p>
            <a:pPr marL="1143000" marR="0" lvl="2" indent="-228600">
              <a:lnSpc>
                <a:spcPct val="107000"/>
              </a:lnSpc>
              <a:spcBef>
                <a:spcPts val="0"/>
              </a:spcBef>
              <a:spcAft>
                <a:spcPts val="0"/>
              </a:spcAft>
              <a:buFont typeface="+mj-lt"/>
              <a:buAutoNum type="roman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supplemtary</a:t>
            </a:r>
            <a:r>
              <a:rPr lang="en-US" sz="1100" dirty="0">
                <a:effectLst/>
                <a:latin typeface="Calibri" panose="020F0502020204030204" pitchFamily="34" charset="0"/>
                <a:ea typeface="Calibri" panose="020F0502020204030204" pitchFamily="34" charset="0"/>
                <a:cs typeface="Times New Roman" panose="02020603050405020304" pitchFamily="18" charset="0"/>
              </a:rPr>
              <a:t> role?</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delegated to only making high level decisions?</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will the ai have a sense of ethics and morals if trusted to make decisions?</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most decisions in surgery are decided based on pros and cons and their pre post op care are weighed up</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often a collaborative process including surgical and nursing staff</a:t>
            </a:r>
          </a:p>
          <a:p>
            <a:pPr marL="685800" marR="0" lvl="1" indent="-228600" algn="l" defTabSz="457200" rtl="0" eaLnBrk="1" fontAlgn="auto" latinLnBrk="0" hangingPunct="1">
              <a:lnSpc>
                <a:spcPct val="107000"/>
              </a:lnSpc>
              <a:spcBef>
                <a:spcPts val="0"/>
              </a:spcBef>
              <a:spcAft>
                <a:spcPts val="0"/>
              </a:spcAft>
              <a:buClrTx/>
              <a:buSzTx/>
              <a:buFont typeface="+mj-lt"/>
              <a:buAutoNum type="alphaLcPeriod"/>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loss of surgical skills due to dependency of the robot assistance. The skills involving classic open surgery may fade over time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could an Ai have the moral agency to make these types of decisions</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if so, the robot would have to show proof of self reflection to prove it is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capibale</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sustaining and refining its personal moral compass. </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2114479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Image source: https://www.eurekalert.org/news-releases/476131</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Why robots will stay in medical industry</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 technology can reduce risk in any way to the patient, there is no reason to not invest in the techs research and development</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benefits offered even now with reduction of procedure time, surgical dexterity and no fatigue</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decisions will be made based on what is best for the patient</a:t>
            </a:r>
          </a:p>
          <a:p>
            <a:pPr marL="742950" marR="0" lvl="1" indent="-285750" algn="l" defTabSz="457200" rtl="0" eaLnBrk="1" fontAlgn="auto" latinLnBrk="0" hangingPunct="1">
              <a:lnSpc>
                <a:spcPct val="107000"/>
              </a:lnSpc>
              <a:spcBef>
                <a:spcPts val="0"/>
              </a:spcBef>
              <a:spcAft>
                <a:spcPts val="800"/>
              </a:spcAft>
              <a:buClrTx/>
              <a:buSzTx/>
              <a:buFont typeface="+mj-lt"/>
              <a:buAutoNum type="alphaLcPeriod"/>
              <a:tabLst/>
              <a:defRPr/>
            </a:pPr>
            <a:r>
              <a:rPr lang="en-US" sz="1100" dirty="0">
                <a:solidFill>
                  <a:srgbClr val="111111"/>
                </a:solidFill>
                <a:effectLst/>
                <a:latin typeface="Georgia" panose="02040502050405020303" pitchFamily="18" charset="0"/>
                <a:ea typeface="Calibri" panose="020F0502020204030204" pitchFamily="34" charset="0"/>
                <a:cs typeface="Times New Roman" panose="02020603050405020304" pitchFamily="18" charset="0"/>
              </a:rPr>
              <a:t>A small share of doctors, 11 percent, accounted for about 25 percent of the complications</a:t>
            </a:r>
          </a:p>
          <a:p>
            <a:pPr marL="1200150" marR="0" lvl="2" indent="-285750" algn="l" defTabSz="457200" rtl="0" eaLnBrk="1" fontAlgn="auto" latinLnBrk="0" hangingPunct="1">
              <a:lnSpc>
                <a:spcPct val="107000"/>
              </a:lnSpc>
              <a:spcBef>
                <a:spcPts val="0"/>
              </a:spcBef>
              <a:spcAft>
                <a:spcPts val="800"/>
              </a:spcAft>
              <a:buClrTx/>
              <a:buSzTx/>
              <a:buFont typeface="+mj-lt"/>
              <a:buAutoNum type="alphaLcPeriod"/>
              <a:tabLst/>
              <a:defRPr/>
            </a:pPr>
            <a:r>
              <a:rPr lang="en-US" sz="1100" dirty="0">
                <a:solidFill>
                  <a:srgbClr val="111111"/>
                </a:solidFill>
                <a:effectLst/>
                <a:latin typeface="Georgia" panose="02040502050405020303" pitchFamily="18" charset="0"/>
                <a:ea typeface="Calibri" panose="020F0502020204030204" pitchFamily="34" charset="0"/>
                <a:cs typeface="Times New Roman" panose="02020603050405020304" pitchFamily="18" charset="0"/>
              </a:rPr>
              <a:t>In the future, the feedback loop between system and surgeon will result in a “raising of the skill floor” as those surgeons that are most likely to cause complications will be assisted by the technology at their disposal.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278985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https://corporatefinanceinstitute.com/resources/knowledge/other/ethical-dilemma/</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85184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TODO: Update Voting video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sz="1200" kern="1200" dirty="0">
              <a:solidFill>
                <a:schemeClr val="tx1"/>
              </a:solidFill>
              <a:latin typeface="+mn-lt"/>
              <a:ea typeface="+mn-ea"/>
              <a:cs typeface="+mn-cs"/>
            </a:endParaRPr>
          </a:p>
          <a:p>
            <a:pPr eaLnBrk="1" hangingPunct="1"/>
            <a:r>
              <a:rPr lang="en-US" b="0" i="0" dirty="0"/>
              <a:t>CPG Grey</a:t>
            </a:r>
            <a:br>
              <a:rPr lang="en-US" b="0" i="0" dirty="0"/>
            </a:br>
            <a:r>
              <a:rPr lang="en-US" b="1" i="0" dirty="0"/>
              <a:t>This Video Will Make You Angry [Thought Germs] (7:25) – 2015-03-10</a:t>
            </a:r>
          </a:p>
          <a:p>
            <a:pPr eaLnBrk="1" hangingPunct="1"/>
            <a:r>
              <a:rPr lang="en-US" i="0" dirty="0"/>
              <a:t>https://</a:t>
            </a:r>
            <a:r>
              <a:rPr lang="en-US" i="0" dirty="0" err="1"/>
              <a:t>www.youtube.com</a:t>
            </a:r>
            <a:r>
              <a:rPr lang="en-US" i="0" dirty="0"/>
              <a:t>/</a:t>
            </a:r>
            <a:r>
              <a:rPr lang="en-US" i="0" dirty="0" err="1"/>
              <a:t>watch?v</a:t>
            </a:r>
            <a:r>
              <a:rPr lang="en-US" i="0" dirty="0"/>
              <a:t>=rE3j_RHkqJc</a:t>
            </a:r>
            <a:endParaRPr lang="en-US" sz="1200" kern="1200" dirty="0">
              <a:solidFill>
                <a:schemeClr val="tx1"/>
              </a:solidFill>
              <a:latin typeface="+mn-lt"/>
              <a:ea typeface="+mn-ea"/>
              <a:cs typeface="+mn-cs"/>
            </a:endParaRP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p>
          <a:p>
            <a:endParaRPr lang="en-US" baseline="0" dirty="0">
              <a:latin typeface="Arial" pitchFamily="-109" charset="0"/>
              <a:ea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a:p>
            <a:pPr eaLnBrk="1" hangingPunct="1"/>
            <a:endParaRPr lang="en-US" dirty="0">
              <a:latin typeface="Arial" pitchFamily="-109" charset="0"/>
              <a:ea typeface="ＭＳ Ｐゴシック" pitchFamily="-109" charset="-128"/>
              <a:cs typeface="ＭＳ Ｐゴシック" pitchFamily="-109" charset="-128"/>
            </a:endParaRPr>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62787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p:txBody>
      </p:sp>
      <p:sp>
        <p:nvSpPr>
          <p:cNvPr id="4" name="Slide Number Placeholder 3"/>
          <p:cNvSpPr>
            <a:spLocks noGrp="1"/>
          </p:cNvSpPr>
          <p:nvPr>
            <p:ph type="sldNum" sz="quarter" idx="5"/>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05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business tactic of producing goods that will become obsolete and need replacing with a new product.</a:t>
            </a:r>
            <a:endParaRPr/>
          </a:p>
          <a:p>
            <a:pPr marL="0" lvl="0" indent="0" algn="l" rtl="0">
              <a:spcBef>
                <a:spcPts val="0"/>
              </a:spcBef>
              <a:spcAft>
                <a:spcPts val="0"/>
              </a:spcAft>
              <a:buNone/>
            </a:pPr>
            <a:endParaRPr/>
          </a:p>
          <a:p>
            <a:pPr marL="0" lvl="0" indent="0" algn="l" rtl="0">
              <a:spcBef>
                <a:spcPts val="0"/>
              </a:spcBef>
              <a:spcAft>
                <a:spcPts val="0"/>
              </a:spcAft>
              <a:buNone/>
            </a:pPr>
            <a:r>
              <a:rPr lang="en-US"/>
              <a:t>Strategies include stopping production on replacement parts, using poor materials, not allowing third party repairs, pushing out new models with minor changes, etc. [1]es include stopping production on replacement parts, using poor materials, not allowing third party repairs, pushing out new models with minor changes, etc. [1]</a:t>
            </a: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49230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74b6d07a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1274b6d07a6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The largest tech companies benefit massively from planning their own products’ deaths, or ‘persuading’ previous buyers to upgrade.</a:t>
            </a:r>
            <a:endParaRPr/>
          </a:p>
          <a:p>
            <a:pPr marL="205766" lvl="0" indent="-191796" algn="l" rtl="0">
              <a:spcBef>
                <a:spcPts val="0"/>
              </a:spcBef>
              <a:spcAft>
                <a:spcPts val="0"/>
              </a:spcAft>
              <a:buSzPts val="1400"/>
              <a:buChar char="•"/>
            </a:pPr>
            <a:r>
              <a:rPr lang="en-US"/>
              <a:t>Printers are also notorious for these actions, refusing services, when ‘low’ on ink not being used in the print, requiring part replacements to be used, or even sensing cartridges not made by the printer’s manufacturer.</a:t>
            </a:r>
            <a:endParaRPr/>
          </a:p>
        </p:txBody>
      </p:sp>
      <p:sp>
        <p:nvSpPr>
          <p:cNvPr id="110" name="Google Shape;110;g1274b6d07a6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76064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751ba17c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12751ba17c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05766" lvl="0" indent="-191796" algn="l" rtl="0">
              <a:spcBef>
                <a:spcPts val="0"/>
              </a:spcBef>
              <a:spcAft>
                <a:spcPts val="0"/>
              </a:spcAft>
              <a:buSzPts val="1400"/>
              <a:buChar char="•"/>
            </a:pPr>
            <a:r>
              <a:rPr lang="en-US"/>
              <a:t>Apple sued in 2021, by Portuguese organization Deco Proteste for pushing updates that Apple did not mention would slow performance of iPhones from generation 6.[3]</a:t>
            </a:r>
            <a:endParaRPr/>
          </a:p>
          <a:p>
            <a:pPr marL="205766" lvl="0" indent="-191796" algn="l" rtl="0">
              <a:spcBef>
                <a:spcPts val="0"/>
              </a:spcBef>
              <a:spcAft>
                <a:spcPts val="0"/>
              </a:spcAft>
              <a:buSzPts val="1400"/>
              <a:buChar char="•"/>
            </a:pPr>
            <a:r>
              <a:rPr lang="en-US"/>
              <a:t>Apple sued a Norwegian small business owner for, what they claim, ‘importing counterfeit phone screens’ for repairing local iPhones.</a:t>
            </a:r>
            <a:endParaRPr/>
          </a:p>
          <a:p>
            <a:pPr marL="411534" lvl="1" indent="-208941" algn="l" rtl="0">
              <a:spcBef>
                <a:spcPts val="0"/>
              </a:spcBef>
              <a:spcAft>
                <a:spcPts val="0"/>
              </a:spcAft>
              <a:buSzPts val="1400"/>
              <a:buChar char="–"/>
            </a:pPr>
            <a:r>
              <a:rPr lang="en-US"/>
              <a:t>Local court ruled in his favor in 2018.</a:t>
            </a:r>
            <a:endParaRPr/>
          </a:p>
          <a:p>
            <a:pPr marL="411534" lvl="1" indent="-208941" algn="l" rtl="0">
              <a:spcBef>
                <a:spcPts val="0"/>
              </a:spcBef>
              <a:spcAft>
                <a:spcPts val="0"/>
              </a:spcAft>
              <a:buSzPts val="1400"/>
              <a:buChar char="–"/>
            </a:pPr>
            <a:r>
              <a:rPr lang="en-US"/>
              <a:t>However the court of appeal and the Supreme Court ruled in Apple’s favor in 2019.</a:t>
            </a:r>
            <a:endParaRPr/>
          </a:p>
          <a:p>
            <a:pPr marL="411534" lvl="1" indent="-208941" algn="l" rtl="0">
              <a:spcBef>
                <a:spcPts val="0"/>
              </a:spcBef>
              <a:spcAft>
                <a:spcPts val="0"/>
              </a:spcAft>
              <a:buSzPts val="1400"/>
              <a:buChar char="–"/>
            </a:pPr>
            <a:r>
              <a:rPr lang="en-US"/>
              <a:t>Business owner Henrik Huseby believes “This is a big victory for companies like Apple who want to shut down small businesses like mine and control the prices of repair. They can claim that the cost of changing a screen will be the same as buying a new one, so there is no value in repairing. “ [4]</a:t>
            </a:r>
            <a:endParaRPr/>
          </a:p>
        </p:txBody>
      </p:sp>
      <p:sp>
        <p:nvSpPr>
          <p:cNvPr id="122" name="Google Shape;122;g12751ba17cb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62029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2021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2021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2021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2021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2021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2021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2021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d-scholarship.pitt.edu/3776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ture.com/articles/d42473-020-00176-y#:~:text=These%20robots%20offer%20clearer%20imaging,for%20patients%2C%20enabling%20faster%20recovery" TargetMode="External"/><Relationship Id="rId2" Type="http://schemas.openxmlformats.org/officeDocument/2006/relationships/hyperlink" Target="https://www.youtube.com/watch?v=WiiamYp2WuU&amp;ab_channel=TheRoyalSociety" TargetMode="External"/><Relationship Id="rId1" Type="http://schemas.openxmlformats.org/officeDocument/2006/relationships/slideLayout" Target="../slideLayouts/slideLayout2.xml"/><Relationship Id="rId6" Type="http://schemas.openxmlformats.org/officeDocument/2006/relationships/hyperlink" Target="https://www.propublica.org/article/surgery-risks-patient-safety-surgeon-matters" TargetMode="External"/><Relationship Id="rId5" Type="http://schemas.openxmlformats.org/officeDocument/2006/relationships/hyperlink" Target="https://publishing.rcseng.ac.uk/doi/pdf/10.1308/rcsbull.2017.87" TargetMode="External"/><Relationship Id="rId4" Type="http://schemas.openxmlformats.org/officeDocument/2006/relationships/hyperlink" Target="https://www.int-res.com/articles/esep2021/21/e021p025.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hyperlink" Target="https://www.youtube.com/watch?v=zGM8PT1eAvY" TargetMode="External"/><Relationship Id="rId21" Type="http://schemas.openxmlformats.org/officeDocument/2006/relationships/image" Target="../media/image34.jpeg"/><Relationship Id="rId7" Type="http://schemas.openxmlformats.org/officeDocument/2006/relationships/hyperlink" Target="http://www.youtube.com/watch?v=7Pq-S557XQU" TargetMode="External"/><Relationship Id="rId12" Type="http://schemas.openxmlformats.org/officeDocument/2006/relationships/hyperlink" Target="https://www.youtube.com/watch?v=uc6f_2nPSX8" TargetMode="External"/><Relationship Id="rId17" Type="http://schemas.openxmlformats.org/officeDocument/2006/relationships/image" Target="../media/image30.jpeg"/><Relationship Id="rId2" Type="http://schemas.openxmlformats.org/officeDocument/2006/relationships/notesSlide" Target="../notesSlides/notesSlide30.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hyperlink" Target="https://www.youtube.com/watch?v=zvfD5rnkTws" TargetMode="External"/><Relationship Id="rId11" Type="http://schemas.openxmlformats.org/officeDocument/2006/relationships/hyperlink" Target="https://www.youtube.com/watch?v=rE3j_RHkqJc" TargetMode="External"/><Relationship Id="rId5" Type="http://schemas.openxmlformats.org/officeDocument/2006/relationships/hyperlink" Target="https://www.youtube.com/watch?v=N9qYF9DZPdw" TargetMode="External"/><Relationship Id="rId15" Type="http://schemas.openxmlformats.org/officeDocument/2006/relationships/image" Target="../media/image28.jpeg"/><Relationship Id="rId10" Type="http://schemas.openxmlformats.org/officeDocument/2006/relationships/hyperlink" Target="https://www.youtube.com/watch?v=tk862BbjWx4" TargetMode="External"/><Relationship Id="rId19" Type="http://schemas.openxmlformats.org/officeDocument/2006/relationships/image" Target="../media/image32.png"/><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27.jpeg"/><Relationship Id="rId22" Type="http://schemas.openxmlformats.org/officeDocument/2006/relationships/image" Target="../media/image35.jpeg"/></Relationships>
</file>

<file path=ppt/slides/_rels/slide34.xml.rels><?xml version="1.0" encoding="UTF-8" standalone="yes"?>
<Relationships xmlns="http://schemas.openxmlformats.org/package/2006/relationships"><Relationship Id="rId8" Type="http://schemas.openxmlformats.org/officeDocument/2006/relationships/hyperlink" Target="https://ncase.me/trust/" TargetMode="External"/><Relationship Id="rId13" Type="http://schemas.openxmlformats.org/officeDocument/2006/relationships/image" Target="../media/image38.jpeg"/><Relationship Id="rId3" Type="http://schemas.openxmlformats.org/officeDocument/2006/relationships/hyperlink" Target="https://www.youtube.com/watch?v=xx8f4x6C_KY" TargetMode="External"/><Relationship Id="rId7" Type="http://schemas.openxmlformats.org/officeDocument/2006/relationships/hyperlink" Target="https://www.youtube.com/watch?v=SvM7jFZGAec" TargetMode="External"/><Relationship Id="rId12"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www.upworthy.com/john-oliver-flew-10-hours-to-russia-to-interview-edward-snowden-and-get-him-on-record?c=ufb1" TargetMode="External"/><Relationship Id="rId11" Type="http://schemas.openxmlformats.org/officeDocument/2006/relationships/image" Target="../media/image36.jpeg"/><Relationship Id="rId5" Type="http://schemas.openxmlformats.org/officeDocument/2006/relationships/hyperlink" Target="https://www.youtube.com/watch?v=N9qYF9DZPdw" TargetMode="External"/><Relationship Id="rId15" Type="http://schemas.openxmlformats.org/officeDocument/2006/relationships/image" Target="../media/image40.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www.youtube.com/watch?v=7Pq-S557XQU" TargetMode="External"/><Relationship Id="rId14"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s://www.bbc.com/news/technology-45686890" TargetMode="External"/><Relationship Id="rId7" Type="http://schemas.openxmlformats.org/officeDocument/2006/relationships/hyperlink" Target="https://twobithistory.org/2018/08/18/ada-lovelace-note-g.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theatlantic.com/technology/archive/2014/04/what-a-toilet-hoax-can-tell-us-about-the-future-of-surveillance/361408/" TargetMode="External"/><Relationship Id="rId11" Type="http://schemas.openxmlformats.org/officeDocument/2006/relationships/image" Target="../media/image44.png"/><Relationship Id="rId5" Type="http://schemas.openxmlformats.org/officeDocument/2006/relationships/hyperlink" Target="http://quantifiedtoilets.com/" TargetMode="External"/><Relationship Id="rId10" Type="http://schemas.openxmlformats.org/officeDocument/2006/relationships/image" Target="../media/image43.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42.jpeg"/></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weforum.org/agenda/2018/07/we-know-ethics-should-inform-ai-but-which-ethics-robotics/" TargetMode="External"/><Relationship Id="rId7"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wsj.com/articles/berkshire-hathaways-stock-price-is-too-much-for-computers-11620168548" TargetMode="External"/><Relationship Id="rId5" Type="http://schemas.openxmlformats.org/officeDocument/2006/relationships/hyperlink" Target="https://www.theatlantic.com/technology/archive/2018/10/agents-of-automation/568795/" TargetMode="External"/><Relationship Id="rId10" Type="http://schemas.openxmlformats.org/officeDocument/2006/relationships/image" Target="../media/image48.jpeg"/><Relationship Id="rId4" Type="http://schemas.openxmlformats.org/officeDocument/2006/relationships/hyperlink" Target="https://www.americaninno.com/boston/bostinno-bytes/mit-born-spyce-raises-21m-series-a-to-open-new-robotic-restaurants/" TargetMode="External"/><Relationship Id="rId9"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a:t>
            </a:r>
          </a:p>
        </p:txBody>
      </p:sp>
      <p:sp>
        <p:nvSpPr>
          <p:cNvPr id="4" name="Footer Placeholder 3"/>
          <p:cNvSpPr>
            <a:spLocks noGrp="1"/>
          </p:cNvSpPr>
          <p:nvPr>
            <p:ph type="ftr" sz="quarter" idx="3"/>
          </p:nvPr>
        </p:nvSpPr>
        <p:spPr/>
        <p:txBody>
          <a:bodyPr/>
          <a:lstStyle/>
          <a:p>
            <a:r>
              <a:rPr lang="en-US"/>
              <a:t>© 2021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2751ba17cb_0_3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700"/>
              <a:buFont typeface="Cambria"/>
              <a:buNone/>
            </a:pPr>
            <a:r>
              <a:rPr lang="en-US"/>
              <a:t>Who is Profiting From This?</a:t>
            </a:r>
            <a:endParaRPr/>
          </a:p>
        </p:txBody>
      </p:sp>
      <p:sp>
        <p:nvSpPr>
          <p:cNvPr id="136" name="Google Shape;136;g12751ba17cb_0_3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Samsung fined $5.7 million in 2018 in Italy, for pushing updates that slow older phone models, similar to Apple. </a:t>
            </a:r>
            <a:r>
              <a:rPr lang="en-US" sz="1300"/>
              <a:t>[5]</a:t>
            </a:r>
            <a:endParaRPr/>
          </a:p>
          <a:p>
            <a:pPr marL="205766" lvl="0" indent="-205766" algn="l" rtl="0">
              <a:lnSpc>
                <a:spcPct val="90000"/>
              </a:lnSpc>
              <a:spcBef>
                <a:spcPts val="1200"/>
              </a:spcBef>
              <a:spcAft>
                <a:spcPts val="0"/>
              </a:spcAft>
              <a:buSzPts val="1620"/>
              <a:buChar char="•"/>
            </a:pPr>
            <a:r>
              <a:rPr lang="en-US"/>
              <a:t>Samsung phone batteries are frequently glued down, making it impossible to replace or repair without special equipment or knowledge. </a:t>
            </a:r>
            <a:r>
              <a:rPr lang="en-US" sz="1300"/>
              <a:t>[6]</a:t>
            </a:r>
            <a:endParaRPr sz="1300"/>
          </a:p>
        </p:txBody>
      </p:sp>
      <p:sp>
        <p:nvSpPr>
          <p:cNvPr id="137" name="Google Shape;137;g12751ba17cb_0_3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38" name="Google Shape;138;g12751ba17cb_0_3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39" name="Google Shape;139;g12751ba17cb_0_3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40" name="Google Shape;140;g12751ba17cb_0_38"/>
          <p:cNvPicPr preferRelativeResize="0"/>
          <p:nvPr/>
        </p:nvPicPr>
        <p:blipFill>
          <a:blip r:embed="rId3">
            <a:alphaModFix/>
          </a:blip>
          <a:stretch>
            <a:fillRect/>
          </a:stretch>
        </p:blipFill>
        <p:spPr>
          <a:xfrm>
            <a:off x="4572000" y="1428750"/>
            <a:ext cx="4419600" cy="2651760"/>
          </a:xfrm>
          <a:prstGeom prst="rect">
            <a:avLst/>
          </a:prstGeom>
          <a:noFill/>
          <a:ln>
            <a:noFill/>
          </a:ln>
        </p:spPr>
      </p:pic>
    </p:spTree>
    <p:extLst>
      <p:ext uri="{BB962C8B-B14F-4D97-AF65-F5344CB8AC3E}">
        <p14:creationId xmlns:p14="http://schemas.microsoft.com/office/powerpoint/2010/main" val="258781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274b6d07a6_0_8"/>
          <p:cNvSpPr txBox="1">
            <a:spLocks noGrp="1"/>
          </p:cNvSpPr>
          <p:nvPr>
            <p:ph type="title"/>
          </p:nvPr>
        </p:nvSpPr>
        <p:spPr>
          <a:xfrm>
            <a:off x="685800" y="514350"/>
            <a:ext cx="78987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Other Than Dishonest Practices, What Else is Wrong With This?</a:t>
            </a:r>
            <a:endParaRPr/>
          </a:p>
        </p:txBody>
      </p:sp>
      <p:sp>
        <p:nvSpPr>
          <p:cNvPr id="147" name="Google Shape;147;g1274b6d07a6_0_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50 million tons of e-waste, discarded electronic parts, was created in 2019 alone, only 20% got recycled. </a:t>
            </a:r>
            <a:r>
              <a:rPr lang="en-US" sz="1300"/>
              <a:t>[2]</a:t>
            </a:r>
            <a:endParaRPr sz="1300"/>
          </a:p>
          <a:p>
            <a:pPr marL="205766" lvl="0" indent="-217196" algn="l" rtl="0">
              <a:lnSpc>
                <a:spcPct val="90000"/>
              </a:lnSpc>
              <a:spcBef>
                <a:spcPts val="1200"/>
              </a:spcBef>
              <a:spcAft>
                <a:spcPts val="0"/>
              </a:spcAft>
              <a:buSzPts val="1800"/>
              <a:buChar char="•"/>
            </a:pPr>
            <a:r>
              <a:rPr lang="en-US"/>
              <a:t>Processed metals used in these electronics, like copper, lithium, and mercury, leach into and poison the environment.</a:t>
            </a:r>
            <a:endParaRPr/>
          </a:p>
        </p:txBody>
      </p:sp>
      <p:sp>
        <p:nvSpPr>
          <p:cNvPr id="148" name="Google Shape;148;g1274b6d07a6_0_8"/>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49" name="Google Shape;149;g1274b6d07a6_0_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50" name="Google Shape;150;g1274b6d07a6_0_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51" name="Google Shape;151;g1274b6d07a6_0_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52" name="Google Shape;152;g1274b6d07a6_0_8"/>
          <p:cNvPicPr preferRelativeResize="0"/>
          <p:nvPr/>
        </p:nvPicPr>
        <p:blipFill>
          <a:blip r:embed="rId3">
            <a:alphaModFix/>
          </a:blip>
          <a:stretch>
            <a:fillRect/>
          </a:stretch>
        </p:blipFill>
        <p:spPr>
          <a:xfrm>
            <a:off x="4450700" y="1302400"/>
            <a:ext cx="4558275" cy="3418725"/>
          </a:xfrm>
          <a:prstGeom prst="rect">
            <a:avLst/>
          </a:prstGeom>
          <a:noFill/>
          <a:ln>
            <a:noFill/>
          </a:ln>
        </p:spPr>
      </p:pic>
    </p:spTree>
    <p:extLst>
      <p:ext uri="{BB962C8B-B14F-4D97-AF65-F5344CB8AC3E}">
        <p14:creationId xmlns:p14="http://schemas.microsoft.com/office/powerpoint/2010/main" val="47395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2751ba17cb_0_1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More Trouble With Waste!</a:t>
            </a:r>
            <a:endParaRPr/>
          </a:p>
        </p:txBody>
      </p:sp>
      <p:sp>
        <p:nvSpPr>
          <p:cNvPr id="159" name="Google Shape;159;g12751ba17cb_0_1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Lithium-ion batteries, used in modern electronics for their efficiency, may light fires in transport or at the landfills they end up in. </a:t>
            </a:r>
            <a:r>
              <a:rPr lang="en-US" sz="1300"/>
              <a:t>[7] </a:t>
            </a:r>
            <a:r>
              <a:rPr lang="en-US"/>
              <a:t>Unfortunately, only 5% of lithium-ion batteries get recycled. </a:t>
            </a:r>
            <a:r>
              <a:rPr lang="en-US" sz="1300"/>
              <a:t>[8]</a:t>
            </a:r>
            <a:endParaRPr/>
          </a:p>
        </p:txBody>
      </p:sp>
      <p:sp>
        <p:nvSpPr>
          <p:cNvPr id="160" name="Google Shape;160;g12751ba17cb_0_1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61" name="Google Shape;161;g12751ba17cb_0_1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62" name="Google Shape;162;g12751ba17cb_0_1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63" name="Google Shape;163;g12751ba17cb_0_10"/>
          <p:cNvPicPr preferRelativeResize="0"/>
          <p:nvPr/>
        </p:nvPicPr>
        <p:blipFill>
          <a:blip r:embed="rId3">
            <a:alphaModFix/>
          </a:blip>
          <a:stretch>
            <a:fillRect/>
          </a:stretch>
        </p:blipFill>
        <p:spPr>
          <a:xfrm>
            <a:off x="4419600" y="1294758"/>
            <a:ext cx="4628624" cy="3087800"/>
          </a:xfrm>
          <a:prstGeom prst="rect">
            <a:avLst/>
          </a:prstGeom>
          <a:noFill/>
          <a:ln>
            <a:noFill/>
          </a:ln>
        </p:spPr>
      </p:pic>
    </p:spTree>
    <p:extLst>
      <p:ext uri="{BB962C8B-B14F-4D97-AF65-F5344CB8AC3E}">
        <p14:creationId xmlns:p14="http://schemas.microsoft.com/office/powerpoint/2010/main" val="420159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12751ba17cb_0_8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More Trouble With Waste!</a:t>
            </a:r>
            <a:endParaRPr/>
          </a:p>
        </p:txBody>
      </p:sp>
      <p:sp>
        <p:nvSpPr>
          <p:cNvPr id="170" name="Google Shape;170;g12751ba17cb_0_8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Printers and their cartridges are also a chemical hazard. Commercial cartridges use volatile organic compounds, which easily evaporate into the air, get into the soil, and contaminate water. </a:t>
            </a:r>
            <a:r>
              <a:rPr lang="en-US" sz="1300"/>
              <a:t>[9]</a:t>
            </a:r>
            <a:endParaRPr sz="1300"/>
          </a:p>
          <a:p>
            <a:pPr marL="205766" lvl="0" indent="-217196" algn="l" rtl="0">
              <a:lnSpc>
                <a:spcPct val="90000"/>
              </a:lnSpc>
              <a:spcBef>
                <a:spcPts val="1200"/>
              </a:spcBef>
              <a:spcAft>
                <a:spcPts val="0"/>
              </a:spcAft>
              <a:buSzPts val="1800"/>
              <a:buChar char="•"/>
            </a:pPr>
            <a:r>
              <a:rPr lang="en-US"/>
              <a:t>The mining of metals used in the mass production of the products contaminates the environment. </a:t>
            </a:r>
            <a:r>
              <a:rPr lang="en-US" sz="1300"/>
              <a:t>[11]</a:t>
            </a:r>
            <a:endParaRPr sz="1300"/>
          </a:p>
        </p:txBody>
      </p:sp>
      <p:sp>
        <p:nvSpPr>
          <p:cNvPr id="171" name="Google Shape;171;g12751ba17cb_0_8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72" name="Google Shape;172;g12751ba17cb_0_8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73" name="Google Shape;173;g12751ba17cb_0_8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74" name="Google Shape;174;g12751ba17cb_0_81"/>
          <p:cNvPicPr preferRelativeResize="0"/>
          <p:nvPr/>
        </p:nvPicPr>
        <p:blipFill>
          <a:blip r:embed="rId3">
            <a:alphaModFix/>
          </a:blip>
          <a:stretch>
            <a:fillRect/>
          </a:stretch>
        </p:blipFill>
        <p:spPr>
          <a:xfrm>
            <a:off x="5201525" y="1320925"/>
            <a:ext cx="3416047" cy="3416047"/>
          </a:xfrm>
          <a:prstGeom prst="rect">
            <a:avLst/>
          </a:prstGeom>
          <a:noFill/>
          <a:ln>
            <a:noFill/>
          </a:ln>
        </p:spPr>
      </p:pic>
    </p:spTree>
    <p:extLst>
      <p:ext uri="{BB962C8B-B14F-4D97-AF65-F5344CB8AC3E}">
        <p14:creationId xmlns:p14="http://schemas.microsoft.com/office/powerpoint/2010/main" val="2380366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126be391773_0_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So How Could Tech Companies Change This?</a:t>
            </a:r>
            <a:endParaRPr/>
          </a:p>
        </p:txBody>
      </p:sp>
      <p:sp>
        <p:nvSpPr>
          <p:cNvPr id="181" name="Google Shape;181;g126be391773_0_9"/>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Improve electronic product durability, reducing the need for part replacements and waste.</a:t>
            </a:r>
            <a:endParaRPr/>
          </a:p>
          <a:p>
            <a:pPr marL="411534" lvl="1" indent="-205766" algn="l" rtl="0">
              <a:spcBef>
                <a:spcPts val="600"/>
              </a:spcBef>
              <a:spcAft>
                <a:spcPts val="0"/>
              </a:spcAft>
              <a:buSzPts val="1350"/>
              <a:buChar char="–"/>
            </a:pPr>
            <a:r>
              <a:rPr lang="en-US"/>
              <a:t>“...extending the lifetime of all washing machines, smartphones, laptops and vacuum cleaners in the EU by one year would lead to annual savings of around four million tonnes of carbon dioxide by 2030…”</a:t>
            </a:r>
            <a:r>
              <a:rPr lang="en-US" sz="1000"/>
              <a:t>[10]</a:t>
            </a:r>
            <a:endParaRPr sz="1000"/>
          </a:p>
          <a:p>
            <a:pPr marL="205766" lvl="0" indent="-205766" algn="l" rtl="0">
              <a:lnSpc>
                <a:spcPct val="90000"/>
              </a:lnSpc>
              <a:spcBef>
                <a:spcPts val="1200"/>
              </a:spcBef>
              <a:spcAft>
                <a:spcPts val="0"/>
              </a:spcAft>
              <a:buSzPts val="1620"/>
              <a:buChar char="•"/>
            </a:pPr>
            <a:r>
              <a:rPr lang="en-US"/>
              <a:t>Increase fines against producers that decrease effectiveness of old products intentionally.</a:t>
            </a:r>
            <a:endParaRPr/>
          </a:p>
        </p:txBody>
      </p:sp>
      <p:sp>
        <p:nvSpPr>
          <p:cNvPr id="182" name="Google Shape;182;g126be391773_0_9"/>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83" name="Google Shape;183;g126be391773_0_9"/>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84" name="Google Shape;184;g126be391773_0_9"/>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85" name="Google Shape;185;g126be391773_0_9"/>
          <p:cNvPicPr preferRelativeResize="0"/>
          <p:nvPr/>
        </p:nvPicPr>
        <p:blipFill>
          <a:blip r:embed="rId3">
            <a:alphaModFix/>
          </a:blip>
          <a:stretch>
            <a:fillRect/>
          </a:stretch>
        </p:blipFill>
        <p:spPr>
          <a:xfrm>
            <a:off x="4246025" y="1650175"/>
            <a:ext cx="5062024" cy="2579425"/>
          </a:xfrm>
          <a:prstGeom prst="rect">
            <a:avLst/>
          </a:prstGeom>
          <a:noFill/>
          <a:ln>
            <a:noFill/>
          </a:ln>
        </p:spPr>
      </p:pic>
    </p:spTree>
    <p:extLst>
      <p:ext uri="{BB962C8B-B14F-4D97-AF65-F5344CB8AC3E}">
        <p14:creationId xmlns:p14="http://schemas.microsoft.com/office/powerpoint/2010/main" val="367306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26be391773_0_2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So How Could Tech Companies Change This?</a:t>
            </a:r>
            <a:endParaRPr/>
          </a:p>
        </p:txBody>
      </p:sp>
      <p:sp>
        <p:nvSpPr>
          <p:cNvPr id="192" name="Google Shape;192;g126be391773_0_2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Encouraging their consumers to bring back their old products to be recycled, reducing e-waste and putting material into products to reduce costs.</a:t>
            </a:r>
            <a:endParaRPr/>
          </a:p>
          <a:p>
            <a:pPr marL="205766" lvl="0" indent="-205766" algn="l" rtl="0">
              <a:lnSpc>
                <a:spcPct val="90000"/>
              </a:lnSpc>
              <a:spcBef>
                <a:spcPts val="1200"/>
              </a:spcBef>
              <a:spcAft>
                <a:spcPts val="0"/>
              </a:spcAft>
              <a:buSzPts val="1620"/>
              <a:buChar char="•"/>
            </a:pPr>
            <a:r>
              <a:rPr lang="en-US"/>
              <a:t>Make repair easier</a:t>
            </a:r>
            <a:endParaRPr/>
          </a:p>
          <a:p>
            <a:pPr marL="411534" lvl="1" indent="-205766" algn="l" rtl="0">
              <a:lnSpc>
                <a:spcPct val="90000"/>
              </a:lnSpc>
              <a:spcBef>
                <a:spcPts val="1200"/>
              </a:spcBef>
              <a:spcAft>
                <a:spcPts val="0"/>
              </a:spcAft>
              <a:buSzPts val="1350"/>
              <a:buChar char="–"/>
            </a:pPr>
            <a:r>
              <a:rPr lang="en-US"/>
              <a:t>Not use unique screw shapes.</a:t>
            </a:r>
            <a:endParaRPr/>
          </a:p>
          <a:p>
            <a:pPr marL="411534" lvl="1" indent="-205766" algn="l" rtl="0">
              <a:lnSpc>
                <a:spcPct val="90000"/>
              </a:lnSpc>
              <a:spcBef>
                <a:spcPts val="1200"/>
              </a:spcBef>
              <a:spcAft>
                <a:spcPts val="0"/>
              </a:spcAft>
              <a:buSzPts val="1350"/>
              <a:buChar char="–"/>
            </a:pPr>
            <a:r>
              <a:rPr lang="en-US"/>
              <a:t>Not glue down parts.</a:t>
            </a:r>
            <a:endParaRPr/>
          </a:p>
          <a:p>
            <a:pPr marL="411534" lvl="1" indent="-205766" algn="l" rtl="0">
              <a:lnSpc>
                <a:spcPct val="90000"/>
              </a:lnSpc>
              <a:spcBef>
                <a:spcPts val="1200"/>
              </a:spcBef>
              <a:spcAft>
                <a:spcPts val="0"/>
              </a:spcAft>
              <a:buSzPts val="1350"/>
              <a:buChar char="–"/>
            </a:pPr>
            <a:r>
              <a:rPr lang="en-US"/>
              <a:t>Not remove warranty benefits for third-party repairs.</a:t>
            </a:r>
            <a:endParaRPr/>
          </a:p>
        </p:txBody>
      </p:sp>
      <p:sp>
        <p:nvSpPr>
          <p:cNvPr id="193" name="Google Shape;193;g126be391773_0_22"/>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94" name="Google Shape;194;g126be391773_0_22"/>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95" name="Google Shape;195;g126be391773_0_22"/>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96" name="Google Shape;196;g126be391773_0_22"/>
          <p:cNvPicPr preferRelativeResize="0"/>
          <p:nvPr/>
        </p:nvPicPr>
        <p:blipFill>
          <a:blip r:embed="rId3">
            <a:alphaModFix/>
          </a:blip>
          <a:stretch>
            <a:fillRect/>
          </a:stretch>
        </p:blipFill>
        <p:spPr>
          <a:xfrm>
            <a:off x="5364975" y="1482338"/>
            <a:ext cx="3093225" cy="3093225"/>
          </a:xfrm>
          <a:prstGeom prst="rect">
            <a:avLst/>
          </a:prstGeom>
          <a:noFill/>
          <a:ln>
            <a:noFill/>
          </a:ln>
        </p:spPr>
      </p:pic>
    </p:spTree>
    <p:extLst>
      <p:ext uri="{BB962C8B-B14F-4D97-AF65-F5344CB8AC3E}">
        <p14:creationId xmlns:p14="http://schemas.microsoft.com/office/powerpoint/2010/main" val="306057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26be391773_0_3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So How Could Tech Companies Change This?</a:t>
            </a:r>
            <a:endParaRPr/>
          </a:p>
        </p:txBody>
      </p:sp>
      <p:sp>
        <p:nvSpPr>
          <p:cNvPr id="203" name="Google Shape;203;g126be391773_0_3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While, as consumers, we don’t have a lot of power over producers, we can still work together to push for change.</a:t>
            </a:r>
            <a:endParaRPr/>
          </a:p>
          <a:p>
            <a:pPr marL="205766" lvl="0" indent="-205766" algn="l" rtl="0">
              <a:lnSpc>
                <a:spcPct val="90000"/>
              </a:lnSpc>
              <a:spcBef>
                <a:spcPts val="1200"/>
              </a:spcBef>
              <a:spcAft>
                <a:spcPts val="0"/>
              </a:spcAft>
              <a:buSzPts val="1620"/>
              <a:buChar char="•"/>
            </a:pPr>
            <a:r>
              <a:rPr lang="en-US"/>
              <a:t>We can encourage lawmakers and enforcers to pass legislation to protect consumers and the environment, and punish tech companies that place profits over the earth.</a:t>
            </a:r>
            <a:endParaRPr/>
          </a:p>
        </p:txBody>
      </p:sp>
      <p:sp>
        <p:nvSpPr>
          <p:cNvPr id="204" name="Google Shape;204;g126be391773_0_3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205" name="Google Shape;205;g126be391773_0_3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06" name="Google Shape;206;g126be391773_0_3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Alexandra </a:t>
            </a:r>
            <a:r>
              <a:rPr lang="en-US" dirty="0" err="1">
                <a:solidFill>
                  <a:schemeClr val="lt1"/>
                </a:solidFill>
                <a:latin typeface="Cambria"/>
                <a:ea typeface="Cambria"/>
                <a:cs typeface="Cambria"/>
                <a:sym typeface="Cambria"/>
              </a:rPr>
              <a:t>McFann</a:t>
            </a:r>
            <a:endParaRPr dirty="0"/>
          </a:p>
        </p:txBody>
      </p:sp>
      <p:pic>
        <p:nvPicPr>
          <p:cNvPr id="207" name="Google Shape;207;g126be391773_0_33"/>
          <p:cNvPicPr preferRelativeResize="0"/>
          <p:nvPr/>
        </p:nvPicPr>
        <p:blipFill>
          <a:blip r:embed="rId3">
            <a:alphaModFix/>
          </a:blip>
          <a:stretch>
            <a:fillRect/>
          </a:stretch>
        </p:blipFill>
        <p:spPr>
          <a:xfrm>
            <a:off x="4572000" y="1428750"/>
            <a:ext cx="4419599" cy="2911152"/>
          </a:xfrm>
          <a:prstGeom prst="rect">
            <a:avLst/>
          </a:prstGeom>
          <a:noFill/>
          <a:ln>
            <a:noFill/>
          </a:ln>
        </p:spPr>
      </p:pic>
    </p:spTree>
    <p:extLst>
      <p:ext uri="{BB962C8B-B14F-4D97-AF65-F5344CB8AC3E}">
        <p14:creationId xmlns:p14="http://schemas.microsoft.com/office/powerpoint/2010/main" val="68105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13" name="Google Shape;213;p3"/>
          <p:cNvSpPr txBox="1">
            <a:spLocks noGrp="1"/>
          </p:cNvSpPr>
          <p:nvPr>
            <p:ph type="body" idx="1"/>
          </p:nvPr>
        </p:nvSpPr>
        <p:spPr>
          <a:xfrm>
            <a:off x="685800" y="991402"/>
            <a:ext cx="7772400" cy="4005794"/>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SzPct val="90000"/>
              <a:buNone/>
            </a:pPr>
            <a:r>
              <a:rPr lang="en-US" dirty="0"/>
              <a:t>[1] Kramer, K.-L. (n.d.). Planned obsolescence. Planned Obsolescence - an overview | ScienceDirect Topics. Retrieved May 2, 2022, from https://</a:t>
            </a:r>
            <a:r>
              <a:rPr lang="en-US" dirty="0" err="1"/>
              <a:t>www.sciencedirect.com</a:t>
            </a:r>
            <a:r>
              <a:rPr lang="en-US" dirty="0"/>
              <a:t>/topics/computer-science/planned-obsolescence </a:t>
            </a:r>
            <a:endParaRPr dirty="0"/>
          </a:p>
          <a:p>
            <a:pPr marL="0" lvl="0" indent="0" algn="l" rtl="0">
              <a:lnSpc>
                <a:spcPct val="90000"/>
              </a:lnSpc>
              <a:spcBef>
                <a:spcPts val="1200"/>
              </a:spcBef>
              <a:spcAft>
                <a:spcPts val="0"/>
              </a:spcAft>
              <a:buSzPct val="90000"/>
              <a:buNone/>
            </a:pPr>
            <a:r>
              <a:rPr lang="en-US" dirty="0"/>
              <a:t>[2] Harris, J. (2020, April 15). Planned obsolescence: The outrage of our electronic waste mountain. The Guardian. Retrieved May 2, 2022, from https://</a:t>
            </a:r>
            <a:r>
              <a:rPr lang="en-US" dirty="0" err="1"/>
              <a:t>www.theguardian.com</a:t>
            </a:r>
            <a:r>
              <a:rPr lang="en-US" dirty="0"/>
              <a:t>/technology/2020/</a:t>
            </a:r>
            <a:r>
              <a:rPr lang="en-US" dirty="0" err="1"/>
              <a:t>apr</a:t>
            </a:r>
            <a:r>
              <a:rPr lang="en-US" dirty="0"/>
              <a:t>/15/the-right-to-repair-planned-obsolescence-electronic-waste-mountain </a:t>
            </a:r>
            <a:endParaRPr dirty="0"/>
          </a:p>
          <a:p>
            <a:pPr marL="0" lvl="0" indent="0" algn="l" rtl="0">
              <a:lnSpc>
                <a:spcPct val="90000"/>
              </a:lnSpc>
              <a:spcBef>
                <a:spcPts val="1200"/>
              </a:spcBef>
              <a:spcAft>
                <a:spcPts val="0"/>
              </a:spcAft>
              <a:buSzPct val="90000"/>
              <a:buNone/>
            </a:pPr>
            <a:r>
              <a:rPr lang="en-US" dirty="0"/>
              <a:t>[3] Adorno, J. (2021, March 1). Apple hit with new lawsuit over alleged iPhone 'planned obsolescence,' this time in Portugal. 9to5Mac. Retrieved May 2, 2022, from https://9to5mac.com/2021/03/01/apple-lawsuit-</a:t>
            </a:r>
            <a:r>
              <a:rPr lang="en-US" dirty="0" err="1"/>
              <a:t>portugal</a:t>
            </a:r>
            <a:r>
              <a:rPr lang="en-US" dirty="0"/>
              <a:t>-planned-obsolescence/ </a:t>
            </a:r>
          </a:p>
          <a:p>
            <a:pPr marL="0" lvl="0" indent="0">
              <a:buNone/>
            </a:pPr>
            <a:r>
              <a:rPr lang="en-US" dirty="0"/>
              <a:t>[4] </a:t>
            </a:r>
            <a:r>
              <a:rPr lang="en-US" dirty="0" err="1"/>
              <a:t>Mikolajczak</a:t>
            </a:r>
            <a:r>
              <a:rPr lang="en-US" dirty="0"/>
              <a:t>, C. (2020, June 5). Apple crushes one-man repair shop in Norway's Supreme Court, after three-year battle. Right to Repair Europe. Retrieved May 2, 2022, from https://</a:t>
            </a:r>
            <a:r>
              <a:rPr lang="en-US" dirty="0" err="1"/>
              <a:t>repair.eu</a:t>
            </a:r>
            <a:r>
              <a:rPr lang="en-US" dirty="0"/>
              <a:t>/news/apple-crushes-one-man-repair-shop/ </a:t>
            </a:r>
          </a:p>
          <a:p>
            <a:pPr marL="0" lvl="0" indent="0">
              <a:buNone/>
            </a:pPr>
            <a:r>
              <a:rPr lang="en-US" dirty="0"/>
              <a:t>[5] Young, S. D. (n.d.). Samsung fined millions for slowing down phones through updates. </a:t>
            </a:r>
            <a:r>
              <a:rPr lang="en-US" dirty="0" err="1"/>
              <a:t>ConsumerAffairs</a:t>
            </a:r>
            <a:r>
              <a:rPr lang="en-US" dirty="0"/>
              <a:t>. Retrieved May 2, 2022, from https://</a:t>
            </a:r>
            <a:r>
              <a:rPr lang="en-US" dirty="0" err="1"/>
              <a:t>www.consumeraffairs.com</a:t>
            </a:r>
            <a:r>
              <a:rPr lang="en-US" dirty="0"/>
              <a:t>/news/samsung-fined-millions-for-slowing-down-phones-through-updates-102518.html </a:t>
            </a:r>
          </a:p>
          <a:p>
            <a:pPr marL="0" lvl="0" indent="0">
              <a:buNone/>
            </a:pPr>
            <a:r>
              <a:rPr lang="en-US" dirty="0"/>
              <a:t>[6] Purdy, K. (2020, September 24). What you should know before you fix: Samsung Phones: </a:t>
            </a:r>
            <a:r>
              <a:rPr lang="en-US" dirty="0" err="1"/>
              <a:t>IFixit</a:t>
            </a:r>
            <a:r>
              <a:rPr lang="en-US" dirty="0"/>
              <a:t> News. </a:t>
            </a:r>
            <a:r>
              <a:rPr lang="en-US" dirty="0" err="1"/>
              <a:t>iFixit</a:t>
            </a:r>
            <a:r>
              <a:rPr lang="en-US" dirty="0"/>
              <a:t>. Retrieved May 2, 2022, from https://</a:t>
            </a:r>
            <a:r>
              <a:rPr lang="en-US" dirty="0" err="1"/>
              <a:t>www.ifixit.com</a:t>
            </a:r>
            <a:r>
              <a:rPr lang="en-US" dirty="0"/>
              <a:t>/News/44164/what-you-should-know-before-you-fix-</a:t>
            </a:r>
            <a:r>
              <a:rPr lang="en-US" dirty="0" err="1"/>
              <a:t>samsung</a:t>
            </a:r>
            <a:r>
              <a:rPr lang="en-US" dirty="0"/>
              <a:t>-phones#:~:text=There's%20a%20whole%20batch%20of,applying%20chemicals%2C%20then%20applying%20force. </a:t>
            </a:r>
            <a:endParaRPr dirty="0"/>
          </a:p>
          <a:p>
            <a:pPr marL="0" lvl="0" indent="0">
              <a:buNone/>
            </a:pPr>
            <a:r>
              <a:rPr lang="en-US" dirty="0"/>
              <a:t>[7] Environmental Protection Agency. (n.d.). Frequent Questions on Lithium-ion Batteries. EPA. Retrieved May 2, 2022, from https://</a:t>
            </a:r>
            <a:r>
              <a:rPr lang="en-US" dirty="0" err="1"/>
              <a:t>www.epa.gov</a:t>
            </a:r>
            <a:r>
              <a:rPr lang="en-US" dirty="0"/>
              <a:t>/recycle/frequent-questions-lithium-ion-batteries#:~:text=Lithium%2Dion%20(Li%2Dion,or%20at%20landfills%20and%20recyclers. </a:t>
            </a:r>
          </a:p>
        </p:txBody>
      </p:sp>
      <p:sp>
        <p:nvSpPr>
          <p:cNvPr id="214" name="Google Shape;214;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215" name="Google Shape;215;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16" name="Google Shape;216;p3"/>
          <p:cNvSpPr txBox="1"/>
          <p:nvPr/>
        </p:nvSpPr>
        <p:spPr>
          <a:xfrm>
            <a:off x="6847114" y="372337"/>
            <a:ext cx="2179682" cy="307736"/>
          </a:xfrm>
          <a:prstGeom prst="rect">
            <a:avLst/>
          </a:prstGeom>
          <a:noFill/>
          <a:ln>
            <a:noFill/>
          </a:ln>
        </p:spPr>
        <p:txBody>
          <a:bodyPr spcFirstLastPara="1" wrap="square" lIns="91425" tIns="45700" rIns="91425" bIns="45700" anchor="t" anchorCtr="0">
            <a:spAutoFit/>
          </a:bodyPr>
          <a:lstStyle/>
          <a:p>
            <a:pPr lvl="0" algn="r"/>
            <a:r>
              <a:rPr lang="en-US" sz="1400" dirty="0">
                <a:solidFill>
                  <a:schemeClr val="lt1"/>
                </a:solidFill>
                <a:ea typeface="Cambria"/>
                <a:cs typeface="Cambria"/>
                <a:sym typeface="Cambria"/>
              </a:rPr>
              <a:t>Alexandra </a:t>
            </a:r>
            <a:r>
              <a:rPr lang="en-US" sz="1400" dirty="0" err="1">
                <a:solidFill>
                  <a:schemeClr val="lt1"/>
                </a:solidFill>
                <a:ea typeface="Cambria"/>
                <a:cs typeface="Cambria"/>
                <a:sym typeface="Cambria"/>
              </a:rPr>
              <a:t>McFann</a:t>
            </a:r>
            <a:endParaRPr lang="en-US" sz="1400" dirty="0"/>
          </a:p>
        </p:txBody>
      </p:sp>
    </p:spTree>
    <p:extLst>
      <p:ext uri="{BB962C8B-B14F-4D97-AF65-F5344CB8AC3E}">
        <p14:creationId xmlns:p14="http://schemas.microsoft.com/office/powerpoint/2010/main" val="510682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2751ba17cb_0_9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40" name="Google Shape;240;g12751ba17cb_0_9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62500" lnSpcReduction="20000"/>
          </a:bodyPr>
          <a:lstStyle/>
          <a:p>
            <a:pPr marL="0" lvl="0" indent="0">
              <a:buNone/>
            </a:pPr>
            <a:r>
              <a:rPr lang="en-US" dirty="0"/>
              <a:t>[8] Wallace, J. (2021, October 27). Wave of investment just the beginning for EV Battery Recycling. Waste Dive. Retrieved May 2, 2022, from https://</a:t>
            </a:r>
            <a:r>
              <a:rPr lang="en-US" dirty="0" err="1"/>
              <a:t>www.wastedive.com</a:t>
            </a:r>
            <a:r>
              <a:rPr lang="en-US" dirty="0"/>
              <a:t>/news/lithium-ion-battery-recycling-</a:t>
            </a:r>
            <a:r>
              <a:rPr lang="en-US" dirty="0" err="1"/>
              <a:t>ev</a:t>
            </a:r>
            <a:r>
              <a:rPr lang="en-US" dirty="0"/>
              <a:t>-li-cycle-</a:t>
            </a:r>
            <a:r>
              <a:rPr lang="en-US" dirty="0" err="1"/>
              <a:t>retriev</a:t>
            </a:r>
            <a:r>
              <a:rPr lang="en-US" dirty="0"/>
              <a:t>/608778/#:~:text=The%20industry%20is%20familiar%20with,recycled%2C%20according%20to%20the%20DOE. </a:t>
            </a:r>
          </a:p>
          <a:p>
            <a:pPr marL="0" lvl="0" indent="0">
              <a:buNone/>
            </a:pPr>
            <a:r>
              <a:rPr lang="en-US" dirty="0"/>
              <a:t>[9] How do printers impact the environment. </a:t>
            </a:r>
            <a:r>
              <a:rPr lang="en-US" dirty="0" err="1"/>
              <a:t>WiZiX</a:t>
            </a:r>
            <a:r>
              <a:rPr lang="en-US" dirty="0"/>
              <a:t> Technology Group. (2020, September 9). Retrieved May 2, 2022, from https://</a:t>
            </a:r>
            <a:r>
              <a:rPr lang="en-US" dirty="0" err="1"/>
              <a:t>wizixtech.com</a:t>
            </a:r>
            <a:r>
              <a:rPr lang="en-US" dirty="0"/>
              <a:t>/printing-impacts-on-the-environment/#:~:text=Ink%20Cartridges&amp;text=The%20chemicals%20in%20printer%20ink,landfill%20or%20worse%2C%20the%20ocean. </a:t>
            </a:r>
          </a:p>
          <a:p>
            <a:pPr marL="0" lvl="0" indent="0" algn="l" rtl="0">
              <a:lnSpc>
                <a:spcPct val="90000"/>
              </a:lnSpc>
              <a:spcBef>
                <a:spcPts val="1200"/>
              </a:spcBef>
              <a:spcAft>
                <a:spcPts val="0"/>
              </a:spcAft>
              <a:buSzPts val="1890"/>
              <a:buNone/>
            </a:pPr>
            <a:r>
              <a:rPr lang="en-US" dirty="0"/>
              <a:t>[10] Electronic waste and the circular economy. Preventing E-waste and Using Resources Better. (n.d.). Retrieved May 2, 2022, from https://</a:t>
            </a:r>
            <a:r>
              <a:rPr lang="en-US" dirty="0" err="1"/>
              <a:t>publications.parliament.uk</a:t>
            </a:r>
            <a:r>
              <a:rPr lang="en-US" dirty="0"/>
              <a:t>/pa/cm5801/</a:t>
            </a:r>
            <a:r>
              <a:rPr lang="en-US" dirty="0" err="1"/>
              <a:t>cmselect</a:t>
            </a:r>
            <a:r>
              <a:rPr lang="en-US" dirty="0"/>
              <a:t>/</a:t>
            </a:r>
            <a:r>
              <a:rPr lang="en-US" dirty="0" err="1"/>
              <a:t>cmenvaud</a:t>
            </a:r>
            <a:r>
              <a:rPr lang="en-US" dirty="0"/>
              <a:t>/220/22007.htm </a:t>
            </a:r>
            <a:endParaRPr dirty="0"/>
          </a:p>
          <a:p>
            <a:pPr marL="0" lvl="0" indent="0" algn="l" rtl="0">
              <a:lnSpc>
                <a:spcPct val="90000"/>
              </a:lnSpc>
              <a:spcBef>
                <a:spcPts val="1200"/>
              </a:spcBef>
              <a:spcAft>
                <a:spcPts val="0"/>
              </a:spcAft>
              <a:buSzPts val="1890"/>
              <a:buNone/>
            </a:pPr>
            <a:r>
              <a:rPr lang="en-US" dirty="0"/>
              <a:t>[11] How can metal mining impact the environment? American Geosciences Institute. (2019, July 12). Retrieved May 2, 2022, from https://</a:t>
            </a:r>
            <a:r>
              <a:rPr lang="en-US" dirty="0" err="1"/>
              <a:t>www.americangeosciences.org</a:t>
            </a:r>
            <a:r>
              <a:rPr lang="en-US" dirty="0"/>
              <a:t>/critical-issues/</a:t>
            </a:r>
            <a:r>
              <a:rPr lang="en-US" dirty="0" err="1"/>
              <a:t>faq</a:t>
            </a:r>
            <a:r>
              <a:rPr lang="en-US" dirty="0"/>
              <a:t>/how-can-metal-mining-impact-environment#:~:text=If%20not%20prevented%20or%20controlled,impact%20stream%20habitats%20and%20groundwater.&amp;text=At%20some%20sites%2C%20gas%20and,health%20concerns%20and%20environmental%20impacts. </a:t>
            </a:r>
            <a:endParaRPr dirty="0"/>
          </a:p>
        </p:txBody>
      </p:sp>
      <p:sp>
        <p:nvSpPr>
          <p:cNvPr id="241" name="Google Shape;241;g12751ba17cb_0_9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242" name="Google Shape;242;g12751ba17cb_0_9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43" name="Google Shape;243;g12751ba17cb_0_9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lvl="0" algn="r"/>
            <a:r>
              <a:rPr lang="en-US" sz="1400" dirty="0">
                <a:solidFill>
                  <a:schemeClr val="lt1"/>
                </a:solidFill>
                <a:ea typeface="Cambria"/>
                <a:cs typeface="Cambria"/>
                <a:sym typeface="Cambria"/>
              </a:rPr>
              <a:t>Alexandra </a:t>
            </a:r>
            <a:r>
              <a:rPr lang="en-US" sz="1400" dirty="0" err="1">
                <a:solidFill>
                  <a:schemeClr val="lt1"/>
                </a:solidFill>
                <a:ea typeface="Cambria"/>
                <a:cs typeface="Cambria"/>
                <a:sym typeface="Cambria"/>
              </a:rPr>
              <a:t>McFann</a:t>
            </a:r>
            <a:endParaRPr lang="en-US" sz="1400" dirty="0"/>
          </a:p>
        </p:txBody>
      </p:sp>
    </p:spTree>
    <p:extLst>
      <p:ext uri="{BB962C8B-B14F-4D97-AF65-F5344CB8AC3E}">
        <p14:creationId xmlns:p14="http://schemas.microsoft.com/office/powerpoint/2010/main" val="258547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Social Media Is a vector for Propaganda and Misinformation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Matthew </a:t>
            </a:r>
            <a:r>
              <a:rPr lang="en-US" dirty="0" err="1"/>
              <a:t>Adragna</a:t>
            </a:r>
            <a:endParaRPr lang="en-US" dirty="0"/>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20150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2021 Keith A. Pray</a:t>
            </a:r>
            <a:endParaRPr lang="en-US"/>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pic>
        <p:nvPicPr>
          <p:cNvPr id="9" name="Picture 8">
            <a:extLst>
              <a:ext uri="{FF2B5EF4-FFF2-40B4-BE49-F238E27FC236}">
                <a16:creationId xmlns:a16="http://schemas.microsoft.com/office/drawing/2014/main" id="{0E6C4941-DEC5-8E4F-91F0-CF7BA5F957DA}"/>
              </a:ext>
            </a:extLst>
          </p:cNvPr>
          <p:cNvPicPr>
            <a:picLocks noChangeAspect="1"/>
          </p:cNvPicPr>
          <p:nvPr/>
        </p:nvPicPr>
        <p:blipFill>
          <a:blip r:embed="rId3"/>
          <a:stretch>
            <a:fillRect/>
          </a:stretch>
        </p:blipFill>
        <p:spPr>
          <a:xfrm>
            <a:off x="392029" y="341619"/>
            <a:ext cx="8359942" cy="4655577"/>
          </a:xfrm>
          <a:prstGeom prst="rect">
            <a:avLst/>
          </a:prstGeom>
        </p:spPr>
      </p:pic>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misinformation AND PROPAGANDA</a:t>
            </a:r>
          </a:p>
        </p:txBody>
      </p:sp>
      <p:sp>
        <p:nvSpPr>
          <p:cNvPr id="3" name="Content Placeholder 2"/>
          <p:cNvSpPr>
            <a:spLocks noGrp="1"/>
          </p:cNvSpPr>
          <p:nvPr>
            <p:ph sz="half" idx="1"/>
          </p:nvPr>
        </p:nvSpPr>
        <p:spPr>
          <a:xfrm>
            <a:off x="685800" y="1276350"/>
            <a:ext cx="3733800" cy="3352800"/>
          </a:xfrm>
        </p:spPr>
        <p:txBody>
          <a:bodyPr>
            <a:normAutofit/>
          </a:bodyPr>
          <a:lstStyle/>
          <a:p>
            <a:r>
              <a:rPr lang="en-US" sz="1700" dirty="0"/>
              <a:t>2016 Russian interference in US Election</a:t>
            </a:r>
          </a:p>
          <a:p>
            <a:pPr lvl="1"/>
            <a:r>
              <a:rPr lang="en-US" u="sng" dirty="0"/>
              <a:t>263,769,228</a:t>
            </a:r>
            <a:r>
              <a:rPr lang="en-US" dirty="0"/>
              <a:t> engagements with Russian backed content[1].</a:t>
            </a:r>
          </a:p>
          <a:p>
            <a:pPr lvl="1"/>
            <a:r>
              <a:rPr lang="en-US" dirty="0"/>
              <a:t>Misinformation across the political spectrum.	</a:t>
            </a:r>
          </a:p>
          <a:p>
            <a:r>
              <a:rPr lang="en-US" sz="1700" dirty="0"/>
              <a:t>Russian misinformation campaigns employed falsehoods to influence the public</a:t>
            </a:r>
          </a:p>
          <a:p>
            <a:pPr lvl="1"/>
            <a:r>
              <a:rPr lang="en-US" dirty="0"/>
              <a:t>Lies spread faster than the truth.</a:t>
            </a:r>
          </a:p>
        </p:txBody>
      </p:sp>
      <p:sp>
        <p:nvSpPr>
          <p:cNvPr id="4" name="Content Placeholder 3"/>
          <p:cNvSpPr>
            <a:spLocks noGrp="1"/>
          </p:cNvSpPr>
          <p:nvPr>
            <p:ph sz="half" idx="2"/>
          </p:nvPr>
        </p:nvSpPr>
        <p:spPr>
          <a:xfrm>
            <a:off x="5668925" y="1108001"/>
            <a:ext cx="3074146" cy="2466975"/>
          </a:xfrm>
          <a:ln>
            <a:solidFill>
              <a:schemeClr val="bg1"/>
            </a:solidFill>
          </a:ln>
        </p:spPr>
        <p:txBody>
          <a:bodyPr anchor="ctr">
            <a:normAutofit/>
          </a:bodyPr>
          <a:lstStyle/>
          <a:p>
            <a:pPr marL="0" indent="0" algn="ctr">
              <a:buNone/>
            </a:pPr>
            <a:r>
              <a:rPr lang="en-US" dirty="0"/>
              <a:t>&lt;</a:t>
            </a:r>
            <a:r>
              <a:rPr lang="en-US" dirty="0" err="1"/>
              <a:t>raphic</a:t>
            </a:r>
            <a:r>
              <a:rPr lang="en-US" dirty="0"/>
              <a:t> as big as will fit&gt;</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Matthew </a:t>
            </a:r>
            <a:r>
              <a:rPr lang="en-US" sz="1400" dirty="0" err="1">
                <a:solidFill>
                  <a:schemeClr val="tx1"/>
                </a:solidFill>
                <a:latin typeface="+mj-lt"/>
              </a:rPr>
              <a:t>Adragna</a:t>
            </a:r>
            <a:endParaRPr lang="en-US" sz="1400" dirty="0">
              <a:solidFill>
                <a:schemeClr val="tx1"/>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25" y="1108001"/>
            <a:ext cx="3074146"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668925" y="3587798"/>
            <a:ext cx="3187996" cy="992579"/>
          </a:xfrm>
          <a:prstGeom prst="rect">
            <a:avLst/>
          </a:prstGeom>
          <a:noFill/>
        </p:spPr>
        <p:txBody>
          <a:bodyPr wrap="square" rtlCol="0">
            <a:spAutoFit/>
          </a:bodyPr>
          <a:lstStyle/>
          <a:p>
            <a:pPr>
              <a:lnSpc>
                <a:spcPct val="90000"/>
              </a:lnSpc>
            </a:pPr>
            <a:r>
              <a:rPr lang="en-US" sz="1300" dirty="0"/>
              <a:t>The post that drew the most attention featuring Trump – based off a conspiracy theory that Obama had refused to ban Sharia law. This photo was shared 312,632 times.[1]</a:t>
            </a:r>
          </a:p>
        </p:txBody>
      </p:sp>
    </p:spTree>
    <p:extLst>
      <p:ext uri="{BB962C8B-B14F-4D97-AF65-F5344CB8AC3E}">
        <p14:creationId xmlns:p14="http://schemas.microsoft.com/office/powerpoint/2010/main" val="293927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2337"/>
            <a:ext cx="7772400" cy="914400"/>
          </a:xfrm>
        </p:spPr>
        <p:txBody>
          <a:bodyPr/>
          <a:lstStyle/>
          <a:p>
            <a:r>
              <a:rPr lang="en-US" dirty="0"/>
              <a:t>SOCIAL MEDIA USED TO SPREAD Medical MISINFORMATION</a:t>
            </a:r>
          </a:p>
        </p:txBody>
      </p:sp>
      <p:sp>
        <p:nvSpPr>
          <p:cNvPr id="3" name="Content Placeholder 2"/>
          <p:cNvSpPr>
            <a:spLocks noGrp="1"/>
          </p:cNvSpPr>
          <p:nvPr>
            <p:ph sz="half" idx="1"/>
          </p:nvPr>
        </p:nvSpPr>
        <p:spPr/>
        <p:txBody>
          <a:bodyPr>
            <a:normAutofit/>
          </a:bodyPr>
          <a:lstStyle/>
          <a:p>
            <a:r>
              <a:rPr lang="en-US" sz="1700" dirty="0"/>
              <a:t>COVID-19 Vaccine Misinformation</a:t>
            </a:r>
          </a:p>
          <a:p>
            <a:pPr lvl="1"/>
            <a:r>
              <a:rPr lang="en-US" sz="1400" dirty="0"/>
              <a:t>Social media was a breeding ground for misinformation during the pandemic.</a:t>
            </a:r>
          </a:p>
          <a:p>
            <a:pPr lvl="1"/>
            <a:endParaRPr lang="en-US" sz="1400" dirty="0"/>
          </a:p>
          <a:p>
            <a:r>
              <a:rPr lang="en-US" sz="1700" dirty="0"/>
              <a:t>People rely on social media to search for health information</a:t>
            </a:r>
          </a:p>
          <a:p>
            <a:pPr lvl="1"/>
            <a:r>
              <a:rPr lang="en-US" sz="1400" dirty="0"/>
              <a:t>Many people in the U.S. use social media as a way of researching health information.</a:t>
            </a:r>
          </a:p>
        </p:txBody>
      </p:sp>
      <p:sp>
        <p:nvSpPr>
          <p:cNvPr id="5" name="Footer Placeholder 4"/>
          <p:cNvSpPr>
            <a:spLocks noGrp="1"/>
          </p:cNvSpPr>
          <p:nvPr>
            <p:ph type="ftr" sz="quarter" idx="11"/>
          </p:nvPr>
        </p:nvSpPr>
        <p:spPr/>
        <p:txBody>
          <a:bodyPr/>
          <a:lstStyle/>
          <a:p>
            <a:r>
              <a:rPr lang="sk-SK" dirty="0"/>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Matthew </a:t>
            </a:r>
            <a:r>
              <a:rPr lang="en-US" sz="1400" dirty="0" err="1"/>
              <a:t>Adragna</a:t>
            </a:r>
            <a:endParaRPr lang="en-US" sz="1400"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782" y="925615"/>
            <a:ext cx="2669418" cy="355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856991" y="4562235"/>
            <a:ext cx="2757422" cy="286232"/>
          </a:xfrm>
          <a:prstGeom prst="rect">
            <a:avLst/>
          </a:prstGeom>
          <a:noFill/>
        </p:spPr>
        <p:txBody>
          <a:bodyPr wrap="none" rtlCol="0">
            <a:spAutoFit/>
          </a:bodyPr>
          <a:lstStyle/>
          <a:p>
            <a:pPr>
              <a:lnSpc>
                <a:spcPct val="90000"/>
              </a:lnSpc>
            </a:pPr>
            <a:r>
              <a:rPr lang="en-US" sz="1400" dirty="0"/>
              <a:t>False information on Facebook[6]</a:t>
            </a:r>
          </a:p>
        </p:txBody>
      </p:sp>
    </p:spTree>
    <p:extLst>
      <p:ext uri="{BB962C8B-B14F-4D97-AF65-F5344CB8AC3E}">
        <p14:creationId xmlns:p14="http://schemas.microsoft.com/office/powerpoint/2010/main" val="2937023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it even matter</a:t>
            </a:r>
          </a:p>
        </p:txBody>
      </p:sp>
      <p:sp>
        <p:nvSpPr>
          <p:cNvPr id="3" name="Content Placeholder 2"/>
          <p:cNvSpPr>
            <a:spLocks noGrp="1"/>
          </p:cNvSpPr>
          <p:nvPr>
            <p:ph sz="half" idx="1"/>
          </p:nvPr>
        </p:nvSpPr>
        <p:spPr/>
        <p:txBody>
          <a:bodyPr>
            <a:normAutofit/>
          </a:bodyPr>
          <a:lstStyle/>
          <a:p>
            <a:r>
              <a:rPr lang="en-US" sz="1700" dirty="0"/>
              <a:t>Misinformation’s influence on the 2016 election</a:t>
            </a:r>
          </a:p>
          <a:p>
            <a:pPr lvl="1"/>
            <a:r>
              <a:rPr lang="en-US" dirty="0"/>
              <a:t>Knowing the exact impact of Russia’s misinformation campaign is impossible.</a:t>
            </a:r>
          </a:p>
          <a:p>
            <a:r>
              <a:rPr lang="en-US" dirty="0"/>
              <a:t>Medical Misinformation</a:t>
            </a:r>
          </a:p>
          <a:p>
            <a:pPr lvl="1"/>
            <a:r>
              <a:rPr lang="en-US" dirty="0"/>
              <a:t>In 2019, the World Health Organization listed vaccine hesitancy in the top ten biggest threats to global health.[6]</a:t>
            </a:r>
          </a:p>
          <a:p>
            <a:pPr lvl="1"/>
            <a:r>
              <a:rPr lang="en-US" dirty="0"/>
              <a:t>Anti-Vax population greatly increased.</a:t>
            </a:r>
          </a:p>
          <a:p>
            <a:pPr marL="205768" lvl="1" indent="0">
              <a:buNone/>
            </a:pP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Matthew </a:t>
            </a:r>
            <a:r>
              <a:rPr lang="en-US" sz="1400" dirty="0" err="1"/>
              <a:t>Adragna</a:t>
            </a:r>
            <a:endParaRPr lang="en-US" sz="1400"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75349" y="3357953"/>
            <a:ext cx="2543530" cy="75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80288" y="4127532"/>
            <a:ext cx="2759149" cy="424732"/>
          </a:xfrm>
          <a:prstGeom prst="rect">
            <a:avLst/>
          </a:prstGeom>
          <a:noFill/>
        </p:spPr>
        <p:txBody>
          <a:bodyPr wrap="square" rtlCol="0">
            <a:spAutoFit/>
          </a:bodyPr>
          <a:lstStyle/>
          <a:p>
            <a:pPr>
              <a:lnSpc>
                <a:spcPct val="90000"/>
              </a:lnSpc>
            </a:pPr>
            <a:r>
              <a:rPr lang="en-US" sz="1200" dirty="0"/>
              <a:t>Descriptive statistics of spreaders, i.e., users who retweeted Russian trolls.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840" y="609363"/>
            <a:ext cx="2933597" cy="224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484723" y="2895899"/>
            <a:ext cx="2452232" cy="480131"/>
          </a:xfrm>
          <a:prstGeom prst="rect">
            <a:avLst/>
          </a:prstGeom>
          <a:noFill/>
        </p:spPr>
        <p:txBody>
          <a:bodyPr wrap="square" rtlCol="0">
            <a:spAutoFit/>
          </a:bodyPr>
          <a:lstStyle/>
          <a:p>
            <a:pPr>
              <a:lnSpc>
                <a:spcPct val="90000"/>
              </a:lnSpc>
            </a:pPr>
            <a:r>
              <a:rPr lang="en-US" sz="1400" dirty="0"/>
              <a:t>2016 election map.</a:t>
            </a:r>
          </a:p>
          <a:p>
            <a:pPr>
              <a:lnSpc>
                <a:spcPct val="90000"/>
              </a:lnSpc>
            </a:pPr>
            <a:endParaRPr lang="en-US" sz="1400" dirty="0"/>
          </a:p>
        </p:txBody>
      </p:sp>
    </p:spTree>
    <p:extLst>
      <p:ext uri="{BB962C8B-B14F-4D97-AF65-F5344CB8AC3E}">
        <p14:creationId xmlns:p14="http://schemas.microsoft.com/office/powerpoint/2010/main" val="361460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p:txBody>
          <a:bodyPr/>
          <a:lstStyle/>
          <a:p>
            <a:r>
              <a:rPr lang="en-US" dirty="0"/>
              <a:t>Social Media has become a hub for spreading misinformation.</a:t>
            </a:r>
          </a:p>
          <a:p>
            <a:pPr lvl="1"/>
            <a:r>
              <a:rPr lang="en-US" dirty="0"/>
              <a:t>People should be more mindful of what they read on social media and should instead seek news from trusted outlets.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Matthew </a:t>
            </a:r>
            <a:r>
              <a:rPr lang="en-US" sz="1400" dirty="0" err="1">
                <a:solidFill>
                  <a:schemeClr val="tx1"/>
                </a:solidFill>
                <a:latin typeface="+mj-lt"/>
              </a:rPr>
              <a:t>Adragna</a:t>
            </a:r>
            <a:endParaRPr lang="en-US" sz="1400" dirty="0">
              <a:solidFill>
                <a:schemeClr val="tx1"/>
              </a:solidFill>
              <a:latin typeface="+mj-lt"/>
            </a:endParaRPr>
          </a:p>
        </p:txBody>
      </p:sp>
      <p:pic>
        <p:nvPicPr>
          <p:cNvPr id="410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62600" y="1276350"/>
            <a:ext cx="2694534" cy="228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662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62362"/>
            <a:ext cx="7772400" cy="3352800"/>
          </a:xfrm>
        </p:spPr>
        <p:txBody>
          <a:bodyPr lIns="91440">
            <a:noAutofit/>
          </a:bodyPr>
          <a:lstStyle/>
          <a:p>
            <a:pPr marL="0" indent="0">
              <a:buNone/>
            </a:pPr>
            <a:endParaRPr lang="en-US" sz="900" dirty="0">
              <a:latin typeface="+mj-lt"/>
            </a:endParaRPr>
          </a:p>
          <a:p>
            <a:pPr marL="0" indent="0">
              <a:buNone/>
            </a:pPr>
            <a:r>
              <a:rPr lang="en-US" sz="900" dirty="0">
                <a:latin typeface="+mj-lt"/>
              </a:rPr>
              <a:t>1. (</a:t>
            </a:r>
            <a:r>
              <a:rPr lang="en-US" sz="900" strike="noStrike" dirty="0">
                <a:effectLst/>
                <a:latin typeface="+mj-lt"/>
              </a:rPr>
              <a:t>Ken </a:t>
            </a:r>
            <a:r>
              <a:rPr lang="en-US" sz="900" strike="noStrike" dirty="0" err="1">
                <a:effectLst/>
                <a:latin typeface="+mj-lt"/>
              </a:rPr>
              <a:t>Dilanian</a:t>
            </a:r>
            <a:r>
              <a:rPr lang="en-US" sz="900" dirty="0">
                <a:effectLst/>
                <a:latin typeface="+mj-lt"/>
              </a:rPr>
              <a:t> and </a:t>
            </a:r>
            <a:r>
              <a:rPr lang="en-US" sz="900" strike="noStrike" dirty="0">
                <a:effectLst/>
                <a:latin typeface="+mj-lt"/>
              </a:rPr>
              <a:t>Ben </a:t>
            </a:r>
            <a:r>
              <a:rPr lang="en-US" sz="900" strike="noStrike" dirty="0" err="1">
                <a:effectLst/>
                <a:latin typeface="+mj-lt"/>
              </a:rPr>
              <a:t>Popken</a:t>
            </a:r>
            <a:r>
              <a:rPr lang="en-US" sz="900" dirty="0">
                <a:latin typeface="+mj-lt"/>
              </a:rPr>
              <a:t>,</a:t>
            </a:r>
            <a:r>
              <a:rPr lang="en-US" sz="900" dirty="0">
                <a:effectLst/>
                <a:latin typeface="+mj-lt"/>
              </a:rPr>
              <a:t> Russia favored Trump, targeted African-Americans with election meddling, reports say</a:t>
            </a:r>
            <a:r>
              <a:rPr lang="en-US" sz="900" dirty="0">
                <a:latin typeface="+mj-lt"/>
              </a:rPr>
              <a:t>)https://www.nbcnews.com/politics/politics-news/russia-favored-trump-targeted-african-americans-election-meddling-reports-say-n948731</a:t>
            </a:r>
          </a:p>
          <a:p>
            <a:pPr marL="0" indent="0">
              <a:buNone/>
            </a:pPr>
            <a:r>
              <a:rPr lang="en-US" sz="900" dirty="0">
                <a:latin typeface="+mj-lt"/>
              </a:rPr>
              <a:t>2. (Sara Brown,</a:t>
            </a:r>
            <a:r>
              <a:rPr lang="en-US" sz="900" dirty="0">
                <a:effectLst/>
                <a:latin typeface="+mj-lt"/>
              </a:rPr>
              <a:t> MIT Sloan research about social media, misinformation, and elections</a:t>
            </a:r>
          </a:p>
          <a:p>
            <a:pPr marL="0" indent="0">
              <a:buNone/>
            </a:pPr>
            <a:r>
              <a:rPr lang="en-US" sz="900" dirty="0">
                <a:latin typeface="+mj-lt"/>
              </a:rPr>
              <a:t>)https://mitsloan.mit.edu/ideas-made-to-matter/mit-sloan-research-about-social-media-misinformation-and-elections</a:t>
            </a:r>
          </a:p>
          <a:p>
            <a:pPr marL="0" indent="0">
              <a:buNone/>
            </a:pPr>
            <a:r>
              <a:rPr lang="en-US" sz="900" dirty="0">
                <a:latin typeface="+mj-lt"/>
              </a:rPr>
              <a:t>3. (Adam </a:t>
            </a:r>
            <a:r>
              <a:rPr lang="en-US" sz="900" dirty="0" err="1">
                <a:latin typeface="+mj-lt"/>
              </a:rPr>
              <a:t>Badawy</a:t>
            </a:r>
            <a:r>
              <a:rPr lang="en-US" sz="900" dirty="0">
                <a:latin typeface="+mj-lt"/>
              </a:rPr>
              <a:t>, </a:t>
            </a:r>
            <a:r>
              <a:rPr lang="en-US" sz="900" dirty="0" err="1">
                <a:latin typeface="+mj-lt"/>
              </a:rPr>
              <a:t>Emilo</a:t>
            </a:r>
            <a:r>
              <a:rPr lang="en-US" sz="900" dirty="0">
                <a:latin typeface="+mj-lt"/>
              </a:rPr>
              <a:t> Ferrara, Kristina </a:t>
            </a:r>
            <a:r>
              <a:rPr lang="en-US" sz="900" dirty="0" err="1">
                <a:latin typeface="+mj-lt"/>
              </a:rPr>
              <a:t>Lerman</a:t>
            </a:r>
            <a:r>
              <a:rPr lang="en-US" sz="900" dirty="0">
                <a:latin typeface="+mj-lt"/>
              </a:rPr>
              <a:t>,</a:t>
            </a:r>
            <a:r>
              <a:rPr lang="en-US" sz="900" dirty="0">
                <a:effectLst/>
                <a:latin typeface="+mj-lt"/>
              </a:rPr>
              <a:t> Analyzing the Digital Traces of Political Manipulation: The 2016 Russian Interference Twitter Campaign</a:t>
            </a:r>
          </a:p>
          <a:p>
            <a:pPr marL="0" indent="0">
              <a:buNone/>
            </a:pPr>
            <a:r>
              <a:rPr lang="en-US" sz="900" dirty="0">
                <a:latin typeface="+mj-lt"/>
              </a:rPr>
              <a:t>)https://ieeexplore.ieee.org/abstract/document/8508646</a:t>
            </a:r>
          </a:p>
          <a:p>
            <a:pPr marL="0" indent="0">
              <a:buNone/>
            </a:pPr>
            <a:r>
              <a:rPr lang="en-US" sz="900" dirty="0">
                <a:latin typeface="+mj-lt"/>
              </a:rPr>
              <a:t>4. (Staci L Benoit, Rachel F. Maudlin,</a:t>
            </a:r>
            <a:r>
              <a:rPr lang="en-US" sz="900" dirty="0">
                <a:effectLst/>
                <a:latin typeface="+mj-lt"/>
              </a:rPr>
              <a:t> The “anti-vax” movement: a quantitative report on vaccine beliefs and knowledge across social media</a:t>
            </a:r>
          </a:p>
          <a:p>
            <a:pPr marL="0" indent="0">
              <a:buNone/>
            </a:pPr>
            <a:r>
              <a:rPr lang="en-US" sz="900" dirty="0">
                <a:latin typeface="+mj-lt"/>
              </a:rPr>
              <a:t>)https://bmcpublichealth.biomedcentral.com/articles/10.1186/s12889-021-12114-8</a:t>
            </a:r>
          </a:p>
          <a:p>
            <a:pPr marL="0" indent="0">
              <a:buNone/>
            </a:pPr>
            <a:r>
              <a:rPr lang="en-US" sz="900" dirty="0">
                <a:latin typeface="+mj-lt"/>
              </a:rPr>
              <a:t>5. (Steven Lloyd Wilson, Charles </a:t>
            </a:r>
            <a:r>
              <a:rPr lang="en-US" sz="900" dirty="0" err="1">
                <a:latin typeface="+mj-lt"/>
              </a:rPr>
              <a:t>Wiysonge</a:t>
            </a:r>
            <a:r>
              <a:rPr lang="en-US" sz="900" dirty="0">
                <a:latin typeface="+mj-lt"/>
              </a:rPr>
              <a:t>,</a:t>
            </a:r>
            <a:r>
              <a:rPr lang="en-US" sz="900" dirty="0">
                <a:effectLst/>
                <a:latin typeface="+mj-lt"/>
              </a:rPr>
              <a:t> Social media and vaccine hesitancy</a:t>
            </a:r>
            <a:r>
              <a:rPr lang="en-US" sz="900" dirty="0">
                <a:latin typeface="+mj-lt"/>
              </a:rPr>
              <a:t>)https://gh.bmj.com/content/5/10/e004206</a:t>
            </a:r>
          </a:p>
          <a:p>
            <a:pPr marL="0" indent="0">
              <a:buNone/>
            </a:pPr>
            <a:r>
              <a:rPr lang="en-US" sz="900" dirty="0">
                <a:latin typeface="+mj-lt"/>
              </a:rPr>
              <a:t>6. (Rachel Jaffe,</a:t>
            </a:r>
            <a:r>
              <a:rPr lang="en-US" sz="900" dirty="0">
                <a:effectLst/>
                <a:latin typeface="+mj-lt"/>
              </a:rPr>
              <a:t> Social media's effect on vaccination rates</a:t>
            </a:r>
          </a:p>
          <a:p>
            <a:pPr marL="0" indent="0">
              <a:buNone/>
            </a:pPr>
            <a:r>
              <a:rPr lang="en-US" sz="900" dirty="0">
                <a:latin typeface="+mj-lt"/>
              </a:rPr>
              <a:t>)</a:t>
            </a:r>
            <a:r>
              <a:rPr lang="en-US" sz="900" dirty="0">
                <a:latin typeface="+mj-lt"/>
                <a:hlinkClick r:id="rId3">
                  <a:extLst>
                    <a:ext uri="{A12FA001-AC4F-418D-AE19-62706E023703}">
                      <ahyp:hlinkClr xmlns:ahyp="http://schemas.microsoft.com/office/drawing/2018/hyperlinkcolor" val="tx"/>
                    </a:ext>
                  </a:extLst>
                </a:hlinkClick>
              </a:rPr>
              <a:t>http://d-scholarship.pitt.edu/37767/</a:t>
            </a:r>
            <a:endParaRPr lang="en-US" sz="900" dirty="0">
              <a:latin typeface="+mj-lt"/>
            </a:endParaRPr>
          </a:p>
          <a:p>
            <a:pPr marL="0" indent="0">
              <a:buNone/>
            </a:pPr>
            <a:r>
              <a:rPr lang="en-US" sz="900" dirty="0">
                <a:latin typeface="+mj-lt"/>
              </a:rPr>
              <a:t>7. (Phillip Elliot,</a:t>
            </a:r>
            <a:r>
              <a:rPr lang="en-US" sz="900" dirty="0">
                <a:effectLst/>
                <a:latin typeface="+mj-lt"/>
              </a:rPr>
              <a:t> The Mueller Report Is Embarrassing for Trump. But It Doesn't Call Into Question His 2016 Win</a:t>
            </a:r>
          </a:p>
          <a:p>
            <a:pPr marL="0" indent="0">
              <a:buNone/>
            </a:pPr>
            <a:r>
              <a:rPr lang="en-US" sz="900" dirty="0">
                <a:latin typeface="+mj-lt"/>
              </a:rPr>
              <a:t>)https://time.com/5573537/mueller-report-russia-election-interference/</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Matthew </a:t>
            </a:r>
            <a:r>
              <a:rPr lang="en-US" sz="1400" dirty="0" err="1"/>
              <a:t>Adragna</a:t>
            </a:r>
            <a:endParaRPr lang="en-US" sz="1400" dirty="0"/>
          </a:p>
        </p:txBody>
      </p:sp>
    </p:spTree>
    <p:extLst>
      <p:ext uri="{BB962C8B-B14F-4D97-AF65-F5344CB8AC3E}">
        <p14:creationId xmlns:p14="http://schemas.microsoft.com/office/powerpoint/2010/main" val="200033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Robot Surgeon FOR ME!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Matthew Amodea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1507824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you receive surgery from a Robot?</a:t>
            </a:r>
          </a:p>
        </p:txBody>
      </p:sp>
      <p:sp>
        <p:nvSpPr>
          <p:cNvPr id="3" name="Content Placeholder 2"/>
          <p:cNvSpPr>
            <a:spLocks noGrp="1"/>
          </p:cNvSpPr>
          <p:nvPr>
            <p:ph sz="half" idx="1"/>
          </p:nvPr>
        </p:nvSpPr>
        <p:spPr/>
        <p:txBody>
          <a:bodyPr/>
          <a:lstStyle/>
          <a:p>
            <a:r>
              <a:rPr lang="en-US" dirty="0"/>
              <a:t>2 scenarios to consider</a:t>
            </a:r>
          </a:p>
          <a:p>
            <a:pPr marL="548668" lvl="1" indent="-342900">
              <a:buFont typeface="+mj-lt"/>
              <a:buAutoNum type="arabicPeriod"/>
            </a:pPr>
            <a:r>
              <a:rPr lang="en-US" dirty="0"/>
              <a:t>Appendix removal in the current era</a:t>
            </a:r>
          </a:p>
          <a:p>
            <a:pPr marL="548668" lvl="1" indent="-342900">
              <a:buFont typeface="+mj-lt"/>
              <a:buAutoNum type="arabicPeriod"/>
            </a:pPr>
            <a:r>
              <a:rPr lang="en-US" dirty="0"/>
              <a:t>Removal of brain tumor in the future</a:t>
            </a:r>
          </a:p>
          <a:p>
            <a:pPr marL="548668" lvl="1" indent="-342900">
              <a:buFont typeface="+mj-lt"/>
              <a:buAutoNum type="arabicPeriod"/>
            </a:pPr>
            <a:endParaRPr lang="en-US" dirty="0"/>
          </a:p>
          <a:p>
            <a:r>
              <a:rPr lang="en-US" dirty="0"/>
              <a:t>My answer</a:t>
            </a:r>
          </a:p>
          <a:p>
            <a:pPr lvl="1"/>
            <a:r>
              <a:rPr lang="en-US" dirty="0"/>
              <a:t>I would opt for surgery with robotic assistance in both scenarios.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96B8ED2A-3363-5DF1-4952-643FF5175B2B}"/>
              </a:ext>
            </a:extLst>
          </p:cNvPr>
          <p:cNvPicPr>
            <a:picLocks noChangeAspect="1"/>
          </p:cNvPicPr>
          <p:nvPr/>
        </p:nvPicPr>
        <p:blipFill>
          <a:blip r:embed="rId3"/>
          <a:stretch>
            <a:fillRect/>
          </a:stretch>
        </p:blipFill>
        <p:spPr>
          <a:xfrm>
            <a:off x="4724400" y="1846887"/>
            <a:ext cx="3733800" cy="2098587"/>
          </a:xfrm>
          <a:prstGeom prst="rect">
            <a:avLst/>
          </a:prstGeom>
        </p:spPr>
      </p:pic>
    </p:spTree>
    <p:extLst>
      <p:ext uri="{BB962C8B-B14F-4D97-AF65-F5344CB8AC3E}">
        <p14:creationId xmlns:p14="http://schemas.microsoft.com/office/powerpoint/2010/main" val="1075985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Robotics in current medical industry</a:t>
            </a:r>
          </a:p>
        </p:txBody>
      </p:sp>
      <p:sp>
        <p:nvSpPr>
          <p:cNvPr id="3" name="Content Placeholder 2"/>
          <p:cNvSpPr>
            <a:spLocks noGrp="1"/>
          </p:cNvSpPr>
          <p:nvPr>
            <p:ph sz="half" idx="1"/>
          </p:nvPr>
        </p:nvSpPr>
        <p:spPr/>
        <p:txBody>
          <a:bodyPr>
            <a:normAutofit/>
          </a:bodyPr>
          <a:lstStyle/>
          <a:p>
            <a:r>
              <a:rPr lang="en-US" dirty="0"/>
              <a:t>Teleoperated manipulators</a:t>
            </a:r>
          </a:p>
          <a:p>
            <a:pPr lvl="1"/>
            <a:r>
              <a:rPr lang="en-US" dirty="0"/>
              <a:t>DaVinci Surgical System</a:t>
            </a:r>
          </a:p>
          <a:p>
            <a:r>
              <a:rPr lang="en-US" dirty="0"/>
              <a:t>“Keyhole Surgery”</a:t>
            </a:r>
          </a:p>
          <a:p>
            <a:pPr lvl="1"/>
            <a:r>
              <a:rPr lang="en-US" dirty="0"/>
              <a:t>Typical procedure examples:</a:t>
            </a:r>
          </a:p>
          <a:p>
            <a:pPr lvl="2"/>
            <a:r>
              <a:rPr lang="en-US" dirty="0"/>
              <a:t>Gallbladder removal</a:t>
            </a:r>
          </a:p>
          <a:p>
            <a:pPr lvl="2"/>
            <a:r>
              <a:rPr lang="en-US" dirty="0"/>
              <a:t>Cancer removal</a:t>
            </a:r>
          </a:p>
          <a:p>
            <a:pPr lvl="2"/>
            <a:r>
              <a:rPr lang="en-US" dirty="0"/>
              <a:t>Mitral valve repair</a:t>
            </a:r>
          </a:p>
          <a:p>
            <a:pPr lvl="2"/>
            <a:r>
              <a:rPr lang="en-US" dirty="0"/>
              <a:t>Kidney transplant</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400607E8-029B-910E-96FE-C883360B1E5C}"/>
              </a:ext>
            </a:extLst>
          </p:cNvPr>
          <p:cNvPicPr>
            <a:picLocks noChangeAspect="1"/>
          </p:cNvPicPr>
          <p:nvPr/>
        </p:nvPicPr>
        <p:blipFill>
          <a:blip r:embed="rId3"/>
          <a:stretch>
            <a:fillRect/>
          </a:stretch>
        </p:blipFill>
        <p:spPr>
          <a:xfrm>
            <a:off x="5390525" y="1352551"/>
            <a:ext cx="2546430" cy="3352800"/>
          </a:xfrm>
          <a:prstGeom prst="rect">
            <a:avLst/>
          </a:prstGeom>
        </p:spPr>
      </p:pic>
    </p:spTree>
    <p:extLst>
      <p:ext uri="{BB962C8B-B14F-4D97-AF65-F5344CB8AC3E}">
        <p14:creationId xmlns:p14="http://schemas.microsoft.com/office/powerpoint/2010/main" val="754510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robotics and Ai in surgery</a:t>
            </a:r>
          </a:p>
        </p:txBody>
      </p:sp>
      <p:sp>
        <p:nvSpPr>
          <p:cNvPr id="3" name="Content Placeholder 2"/>
          <p:cNvSpPr>
            <a:spLocks noGrp="1"/>
          </p:cNvSpPr>
          <p:nvPr>
            <p:ph sz="half" idx="1"/>
          </p:nvPr>
        </p:nvSpPr>
        <p:spPr/>
        <p:txBody>
          <a:bodyPr>
            <a:normAutofit lnSpcReduction="10000"/>
          </a:bodyPr>
          <a:lstStyle/>
          <a:p>
            <a:r>
              <a:rPr lang="en-US" dirty="0"/>
              <a:t>It is unlikely that the surgeon will be removed entirely from the operating room</a:t>
            </a:r>
          </a:p>
          <a:p>
            <a:pPr lvl="1"/>
            <a:r>
              <a:rPr lang="en-US" dirty="0"/>
              <a:t>Humans are smart, not perfect.</a:t>
            </a:r>
          </a:p>
          <a:p>
            <a:pPr lvl="1"/>
            <a:r>
              <a:rPr lang="en-US" dirty="0"/>
              <a:t>Robots are “perfect”, not smart.</a:t>
            </a:r>
          </a:p>
          <a:p>
            <a:r>
              <a:rPr lang="en-US" dirty="0"/>
              <a:t>Researchers' current goals?</a:t>
            </a:r>
          </a:p>
          <a:p>
            <a:pPr lvl="1"/>
            <a:r>
              <a:rPr lang="en-US" dirty="0"/>
              <a:t>Human in the loop assisted surgery</a:t>
            </a:r>
          </a:p>
          <a:p>
            <a:pPr lvl="2"/>
            <a:r>
              <a:rPr lang="en-US" dirty="0"/>
              <a:t>Visual movements</a:t>
            </a:r>
          </a:p>
          <a:p>
            <a:pPr lvl="2"/>
            <a:r>
              <a:rPr lang="en-US" dirty="0"/>
              <a:t>Heart rate</a:t>
            </a:r>
          </a:p>
          <a:p>
            <a:pPr lvl="2"/>
            <a:r>
              <a:rPr lang="en-US" dirty="0"/>
              <a:t>Sweating</a:t>
            </a:r>
          </a:p>
          <a:p>
            <a:pPr lvl="2"/>
            <a:r>
              <a:rPr lang="en-US" dirty="0"/>
              <a:t>Posture</a:t>
            </a:r>
          </a:p>
          <a:p>
            <a:pPr lvl="2"/>
            <a:r>
              <a:rPr lang="en-US" dirty="0"/>
              <a:t>Brain activity</a:t>
            </a:r>
          </a:p>
          <a:p>
            <a:pPr lvl="1"/>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pic>
        <p:nvPicPr>
          <p:cNvPr id="1026" name="Picture 2" descr="Image:">
            <a:extLst>
              <a:ext uri="{FF2B5EF4-FFF2-40B4-BE49-F238E27FC236}">
                <a16:creationId xmlns:a16="http://schemas.microsoft.com/office/drawing/2014/main" id="{CD848949-5B16-5CD7-9D54-5368BF4E777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717207"/>
            <a:ext cx="3733800" cy="262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5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of surgical ai and robotics</a:t>
            </a:r>
          </a:p>
        </p:txBody>
      </p:sp>
      <p:sp>
        <p:nvSpPr>
          <p:cNvPr id="3" name="Content Placeholder 2"/>
          <p:cNvSpPr>
            <a:spLocks noGrp="1"/>
          </p:cNvSpPr>
          <p:nvPr>
            <p:ph sz="half" idx="1"/>
          </p:nvPr>
        </p:nvSpPr>
        <p:spPr/>
        <p:txBody>
          <a:bodyPr>
            <a:normAutofit lnSpcReduction="10000"/>
          </a:bodyPr>
          <a:lstStyle/>
          <a:p>
            <a:r>
              <a:rPr lang="en-US" dirty="0"/>
              <a:t>What is to become of the surgeon?</a:t>
            </a:r>
          </a:p>
          <a:p>
            <a:pPr lvl="1"/>
            <a:r>
              <a:rPr lang="en-US" dirty="0"/>
              <a:t>Supplementary role?</a:t>
            </a:r>
          </a:p>
          <a:p>
            <a:r>
              <a:rPr lang="en-US" dirty="0"/>
              <a:t>Loss of surgical skills across the profession</a:t>
            </a:r>
          </a:p>
          <a:p>
            <a:r>
              <a:rPr lang="en-US" dirty="0"/>
              <a:t>AI and morality</a:t>
            </a:r>
          </a:p>
          <a:p>
            <a:pPr lvl="1"/>
            <a:r>
              <a:rPr lang="en-US" dirty="0"/>
              <a:t>Decisions during surgery are often made by those present in the operating room, and the pros and cons of pre and post op care are weighed to create a morally agreed upon group decision</a:t>
            </a:r>
          </a:p>
          <a:p>
            <a:pPr lvl="1"/>
            <a:r>
              <a:rPr lang="en-US" dirty="0"/>
              <a:t>Will the AI have the moral agency to make these types of decisions?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513A2131-FB7F-057D-1675-5B8275971093}"/>
              </a:ext>
            </a:extLst>
          </p:cNvPr>
          <p:cNvPicPr>
            <a:picLocks noChangeAspect="1"/>
          </p:cNvPicPr>
          <p:nvPr/>
        </p:nvPicPr>
        <p:blipFill>
          <a:blip r:embed="rId3"/>
          <a:stretch>
            <a:fillRect/>
          </a:stretch>
        </p:blipFill>
        <p:spPr>
          <a:xfrm>
            <a:off x="4724400" y="1885678"/>
            <a:ext cx="3763001" cy="2286546"/>
          </a:xfrm>
          <a:prstGeom prst="rect">
            <a:avLst/>
          </a:prstGeom>
        </p:spPr>
      </p:pic>
    </p:spTree>
    <p:extLst>
      <p:ext uri="{BB962C8B-B14F-4D97-AF65-F5344CB8AC3E}">
        <p14:creationId xmlns:p14="http://schemas.microsoft.com/office/powerpoint/2010/main" val="183244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3733800" cy="3352800"/>
          </a:xfrm>
        </p:spPr>
        <p:txBody>
          <a:bodyPr>
            <a:normAutofit/>
          </a:bodyPr>
          <a:lstStyle/>
          <a:p>
            <a:r>
              <a:rPr lang="en-US" dirty="0"/>
              <a:t>Good improvement</a:t>
            </a:r>
          </a:p>
          <a:p>
            <a:r>
              <a:rPr lang="en-US" dirty="0"/>
              <a:t>More Clear Conclusions</a:t>
            </a:r>
          </a:p>
          <a:p>
            <a:r>
              <a:rPr lang="en-US" dirty="0"/>
              <a:t>Significant Counter Points</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6" name="Picture 5">
            <a:extLst>
              <a:ext uri="{FF2B5EF4-FFF2-40B4-BE49-F238E27FC236}">
                <a16:creationId xmlns:a16="http://schemas.microsoft.com/office/drawing/2014/main" id="{67CFD54D-6794-2345-A50C-D44FBF2890DA}"/>
              </a:ext>
            </a:extLst>
          </p:cNvPr>
          <p:cNvPicPr>
            <a:picLocks noChangeAspect="1"/>
          </p:cNvPicPr>
          <p:nvPr/>
        </p:nvPicPr>
        <p:blipFill>
          <a:blip r:embed="rId3"/>
          <a:stretch>
            <a:fillRect/>
          </a:stretch>
        </p:blipFill>
        <p:spPr>
          <a:xfrm>
            <a:off x="3410252" y="315709"/>
            <a:ext cx="5733748" cy="4681487"/>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Robots in surgery are here to stay</a:t>
            </a:r>
          </a:p>
        </p:txBody>
      </p:sp>
      <p:sp>
        <p:nvSpPr>
          <p:cNvPr id="3" name="Content Placeholder 2"/>
          <p:cNvSpPr>
            <a:spLocks noGrp="1"/>
          </p:cNvSpPr>
          <p:nvPr>
            <p:ph sz="half" idx="1"/>
          </p:nvPr>
        </p:nvSpPr>
        <p:spPr/>
        <p:txBody>
          <a:bodyPr>
            <a:normAutofit fontScale="92500" lnSpcReduction="10000"/>
          </a:bodyPr>
          <a:lstStyle/>
          <a:p>
            <a:r>
              <a:rPr lang="en-US" dirty="0"/>
              <a:t>Any reduction of risk to the patient justifies the development of this technology</a:t>
            </a:r>
          </a:p>
          <a:p>
            <a:r>
              <a:rPr lang="en-US" dirty="0"/>
              <a:t>The current benefits now include </a:t>
            </a:r>
          </a:p>
          <a:p>
            <a:pPr lvl="1"/>
            <a:r>
              <a:rPr lang="en-US" dirty="0"/>
              <a:t>Reduction of operating time</a:t>
            </a:r>
          </a:p>
          <a:p>
            <a:pPr lvl="1"/>
            <a:r>
              <a:rPr lang="en-US" dirty="0"/>
              <a:t>Increase in surgical dexterity and precision</a:t>
            </a:r>
          </a:p>
          <a:p>
            <a:r>
              <a:rPr lang="en-US" dirty="0"/>
              <a:t>The technical medical industry is a closely monitored industry</a:t>
            </a:r>
          </a:p>
          <a:p>
            <a:pPr lvl="1"/>
            <a:r>
              <a:rPr lang="en-US" dirty="0"/>
              <a:t>Best for the patient</a:t>
            </a:r>
          </a:p>
          <a:p>
            <a:r>
              <a:rPr lang="en-US" dirty="0"/>
              <a:t>“A small share of doctors, 11%, accounted for 25 percent of surgical complications”</a:t>
            </a:r>
          </a:p>
        </p:txBody>
      </p:sp>
      <p:pic>
        <p:nvPicPr>
          <p:cNvPr id="8" name="Content Placeholder 7">
            <a:extLst>
              <a:ext uri="{FF2B5EF4-FFF2-40B4-BE49-F238E27FC236}">
                <a16:creationId xmlns:a16="http://schemas.microsoft.com/office/drawing/2014/main" id="{32372658-BCEE-7056-2E0B-AC94005EDBF1}"/>
              </a:ext>
            </a:extLst>
          </p:cNvPr>
          <p:cNvPicPr>
            <a:picLocks noGrp="1" noChangeAspect="1"/>
          </p:cNvPicPr>
          <p:nvPr>
            <p:ph sz="half" idx="2"/>
          </p:nvPr>
        </p:nvPicPr>
        <p:blipFill>
          <a:blip r:embed="rId3"/>
          <a:stretch>
            <a:fillRect/>
          </a:stretch>
        </p:blipFill>
        <p:spPr>
          <a:xfrm>
            <a:off x="5294279" y="1352550"/>
            <a:ext cx="2594042" cy="3352800"/>
          </a:xfrm>
          <a:prstGeom prst="rect">
            <a:avLst/>
          </a:prstGeom>
        </p:spPr>
      </p:pic>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spTree>
    <p:extLst>
      <p:ext uri="{BB962C8B-B14F-4D97-AF65-F5344CB8AC3E}">
        <p14:creationId xmlns:p14="http://schemas.microsoft.com/office/powerpoint/2010/main" val="694905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you receive surgery from a Robot?</a:t>
            </a:r>
          </a:p>
        </p:txBody>
      </p:sp>
      <p:sp>
        <p:nvSpPr>
          <p:cNvPr id="3" name="Content Placeholder 2"/>
          <p:cNvSpPr>
            <a:spLocks noGrp="1"/>
          </p:cNvSpPr>
          <p:nvPr>
            <p:ph sz="half" idx="1"/>
          </p:nvPr>
        </p:nvSpPr>
        <p:spPr/>
        <p:txBody>
          <a:bodyPr/>
          <a:lstStyle/>
          <a:p>
            <a:r>
              <a:rPr lang="en-US" dirty="0"/>
              <a:t>2 scenarios to consider</a:t>
            </a:r>
          </a:p>
          <a:p>
            <a:pPr marL="548668" lvl="1" indent="-342900">
              <a:buFont typeface="+mj-lt"/>
              <a:buAutoNum type="arabicPeriod"/>
            </a:pPr>
            <a:r>
              <a:rPr lang="en-US" dirty="0"/>
              <a:t>Appendix removal in the current era</a:t>
            </a:r>
          </a:p>
          <a:p>
            <a:pPr marL="548668" lvl="1" indent="-342900">
              <a:buFont typeface="+mj-lt"/>
              <a:buAutoNum type="arabicPeriod"/>
            </a:pPr>
            <a:r>
              <a:rPr lang="en-US" dirty="0"/>
              <a:t>Removal of brain tumor in the future</a:t>
            </a:r>
          </a:p>
          <a:p>
            <a:pPr marL="548668" lvl="1" indent="-342900">
              <a:buFont typeface="+mj-lt"/>
              <a:buAutoNum type="arabicPeriod"/>
            </a:pP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pic>
        <p:nvPicPr>
          <p:cNvPr id="4" name="Picture 3">
            <a:extLst>
              <a:ext uri="{FF2B5EF4-FFF2-40B4-BE49-F238E27FC236}">
                <a16:creationId xmlns:a16="http://schemas.microsoft.com/office/drawing/2014/main" id="{1D1EAE45-C7ED-245F-1F8B-CA53BF45F984}"/>
              </a:ext>
            </a:extLst>
          </p:cNvPr>
          <p:cNvPicPr>
            <a:picLocks noChangeAspect="1"/>
          </p:cNvPicPr>
          <p:nvPr/>
        </p:nvPicPr>
        <p:blipFill>
          <a:blip r:embed="rId3"/>
          <a:stretch>
            <a:fillRect/>
          </a:stretch>
        </p:blipFill>
        <p:spPr>
          <a:xfrm>
            <a:off x="5410188" y="1891187"/>
            <a:ext cx="2873851" cy="1912417"/>
          </a:xfrm>
          <a:prstGeom prst="rect">
            <a:avLst/>
          </a:prstGeom>
        </p:spPr>
      </p:pic>
    </p:spTree>
    <p:extLst>
      <p:ext uri="{BB962C8B-B14F-4D97-AF65-F5344CB8AC3E}">
        <p14:creationId xmlns:p14="http://schemas.microsoft.com/office/powerpoint/2010/main" val="1764437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62500" lnSpcReduction="20000"/>
          </a:bodyPr>
          <a:lstStyle/>
          <a:p>
            <a:pPr marL="0" indent="0">
              <a:buNone/>
            </a:pPr>
            <a:r>
              <a:rPr lang="en-US" dirty="0"/>
              <a:t>[1] Dr. George </a:t>
            </a:r>
            <a:r>
              <a:rPr lang="en-US" dirty="0" err="1"/>
              <a:t>Mylonas</a:t>
            </a:r>
            <a:r>
              <a:rPr lang="en-US" dirty="0"/>
              <a:t>, Would you trust a robot surgeon? | The Royal Society, (YouTube (The Royal Society), 7/11/2021), </a:t>
            </a:r>
            <a:r>
              <a:rPr lang="en-US" dirty="0">
                <a:hlinkClick r:id="rId2"/>
              </a:rPr>
              <a:t>https://www.youtube.com/watch?v=WiiamYp2WuU&amp;ab_channel=TheRoyalSociety</a:t>
            </a:r>
            <a:r>
              <a:rPr lang="en-US" dirty="0"/>
              <a:t> (5/2/2022)</a:t>
            </a:r>
          </a:p>
          <a:p>
            <a:pPr marL="0" indent="0">
              <a:buNone/>
            </a:pPr>
            <a:r>
              <a:rPr lang="en-US" dirty="0"/>
              <a:t>[2] Bo Yi , </a:t>
            </a:r>
            <a:r>
              <a:rPr lang="en-US" dirty="0" err="1"/>
              <a:t>Guohui</a:t>
            </a:r>
            <a:r>
              <a:rPr lang="en-US" dirty="0"/>
              <a:t> Wang , Zheng Li , </a:t>
            </a:r>
            <a:r>
              <a:rPr lang="en-US" dirty="0" err="1"/>
              <a:t>Liyong</a:t>
            </a:r>
            <a:r>
              <a:rPr lang="en-US" dirty="0"/>
              <a:t> Zhu , </a:t>
            </a:r>
            <a:r>
              <a:rPr lang="en-US" dirty="0" err="1"/>
              <a:t>Pengzhou</a:t>
            </a:r>
            <a:r>
              <a:rPr lang="en-US" dirty="0"/>
              <a:t> Li , </a:t>
            </a:r>
            <a:r>
              <a:rPr lang="en-US" dirty="0" err="1"/>
              <a:t>Weizheng</a:t>
            </a:r>
            <a:r>
              <a:rPr lang="en-US" dirty="0"/>
              <a:t> Li , Song </a:t>
            </a:r>
            <a:r>
              <a:rPr lang="en-US" dirty="0" err="1"/>
              <a:t>Zhi</a:t>
            </a:r>
            <a:r>
              <a:rPr lang="en-US" dirty="0"/>
              <a:t> , </a:t>
            </a:r>
            <a:r>
              <a:rPr lang="en-US" dirty="0" err="1"/>
              <a:t>Shaihong</a:t>
            </a:r>
            <a:r>
              <a:rPr lang="en-US" dirty="0"/>
              <a:t> Zhu &amp; </a:t>
            </a:r>
            <a:r>
              <a:rPr lang="en-US" dirty="0" err="1"/>
              <a:t>Jianmin</a:t>
            </a:r>
            <a:r>
              <a:rPr lang="en-US" dirty="0"/>
              <a:t> Li, The future of robotic surgery in safe hands (Nature Research Custom, 5/13/2020 </a:t>
            </a:r>
            <a:r>
              <a:rPr lang="en-US" dirty="0">
                <a:hlinkClick r:id="rId3"/>
              </a:rPr>
              <a:t>https://www.nature.com/articles/d42473-020-00176-y#:~:text=These%20robots%20offer%20clearer%20imaging,for%20patients%2C%20enabling%20faster%20recovery</a:t>
            </a:r>
            <a:r>
              <a:rPr lang="en-US" dirty="0"/>
              <a:t> (5/2/2022)</a:t>
            </a:r>
          </a:p>
          <a:p>
            <a:pPr marL="0" indent="0">
              <a:buNone/>
            </a:pPr>
            <a:r>
              <a:rPr lang="en-US" dirty="0"/>
              <a:t>[3] Arthur </a:t>
            </a:r>
            <a:r>
              <a:rPr lang="en-US" dirty="0" err="1"/>
              <a:t>Saniotis</a:t>
            </a:r>
            <a:r>
              <a:rPr lang="en-US" dirty="0"/>
              <a:t>, Maciej </a:t>
            </a:r>
            <a:r>
              <a:rPr lang="en-US" dirty="0" err="1"/>
              <a:t>Henneberg</a:t>
            </a:r>
            <a:r>
              <a:rPr lang="en-US" dirty="0"/>
              <a:t>, Neurosurgical robots and ethical challenges to medicine (Inter-Research Science Publisher, 2021) </a:t>
            </a:r>
            <a:r>
              <a:rPr lang="en-US" dirty="0">
                <a:hlinkClick r:id="rId4"/>
              </a:rPr>
              <a:t>https://www.int-res.com/articles/esep2021/21/e021p025.pdf</a:t>
            </a:r>
            <a:r>
              <a:rPr lang="en-US" dirty="0"/>
              <a:t> (5/2/2022)</a:t>
            </a:r>
          </a:p>
          <a:p>
            <a:pPr marL="0" indent="0">
              <a:buNone/>
            </a:pPr>
            <a:r>
              <a:rPr lang="en-US" dirty="0"/>
              <a:t>[4] Ann </a:t>
            </a:r>
            <a:r>
              <a:rPr lang="en-US" dirty="0" err="1"/>
              <a:t>Sayburn</a:t>
            </a:r>
            <a:r>
              <a:rPr lang="en-US" dirty="0"/>
              <a:t>, Will the machines take over surgery? (Royal College of Surgeons of England, March 2017) </a:t>
            </a:r>
            <a:r>
              <a:rPr lang="en-US" dirty="0">
                <a:hlinkClick r:id="rId5"/>
              </a:rPr>
              <a:t>https://publishing.rcseng.ac.uk/doi/pdf/10.1308/rcsbull.2017.87</a:t>
            </a:r>
            <a:r>
              <a:rPr lang="en-US" dirty="0"/>
              <a:t> (5/2/2022)</a:t>
            </a:r>
          </a:p>
          <a:p>
            <a:pPr marL="0" indent="0">
              <a:buNone/>
            </a:pPr>
            <a:r>
              <a:rPr lang="en-US" dirty="0"/>
              <a:t>[5] Marshall Allen, Olga Pierce, Making the cut. Why choosing the right surgeon matters even more than you know (ProPublica, 7/13/2015) </a:t>
            </a:r>
            <a:r>
              <a:rPr lang="en-US" dirty="0">
                <a:hlinkClick r:id="rId6"/>
              </a:rPr>
              <a:t>https://www.propublica.org/article/surgery-risks-patient-safety-surgeon-matters</a:t>
            </a:r>
            <a:r>
              <a:rPr lang="en-US" dirty="0"/>
              <a:t> (5/2/2022)</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Matthew Amodea</a:t>
            </a:r>
            <a:endParaRPr lang="en-US" sz="1400" dirty="0">
              <a:solidFill>
                <a:schemeClr val="tx1"/>
              </a:solidFill>
              <a:latin typeface="+mj-lt"/>
            </a:endParaRPr>
          </a:p>
        </p:txBody>
      </p:sp>
    </p:spTree>
    <p:extLst>
      <p:ext uri="{BB962C8B-B14F-4D97-AF65-F5344CB8AC3E}">
        <p14:creationId xmlns:p14="http://schemas.microsoft.com/office/powerpoint/2010/main" val="3977448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(1/2)</a:t>
            </a:r>
          </a:p>
        </p:txBody>
      </p:sp>
      <p:sp>
        <p:nvSpPr>
          <p:cNvPr id="3" name="Content Placeholder 2"/>
          <p:cNvSpPr>
            <a:spLocks noGrp="1"/>
          </p:cNvSpPr>
          <p:nvPr>
            <p:ph sz="half" idx="1"/>
          </p:nvPr>
        </p:nvSpPr>
        <p:spPr>
          <a:xfrm>
            <a:off x="685800" y="1264396"/>
            <a:ext cx="3276599" cy="3879103"/>
          </a:xfrm>
        </p:spPr>
        <p:txBody>
          <a:bodyPr>
            <a:normAutofit lnSpcReduction="10000"/>
          </a:bodyPr>
          <a:lstStyle/>
          <a:p>
            <a:pPr marL="205768" lvl="1" indent="0">
              <a:buNone/>
            </a:pPr>
            <a:r>
              <a:rPr lang="en-US" dirty="0">
                <a:hlinkClick r:id="rId3"/>
              </a:rPr>
              <a:t>Don’t Download This Song</a:t>
            </a:r>
            <a:r>
              <a:rPr lang="en-US" dirty="0"/>
              <a:t> (2006)</a:t>
            </a:r>
          </a:p>
          <a:p>
            <a:pPr marL="205768" lvl="1" indent="0">
              <a:buNone/>
            </a:pPr>
            <a:r>
              <a:rPr lang="en-US" dirty="0"/>
              <a:t>- Weird Al (3:53)</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(1999)</a:t>
            </a:r>
          </a:p>
          <a:p>
            <a:pPr marL="205768" lvl="1" indent="0">
              <a:buNone/>
            </a:pPr>
            <a:r>
              <a:rPr lang="en-US" dirty="0"/>
              <a:t>- 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(2006)</a:t>
            </a:r>
          </a:p>
          <a:p>
            <a:pPr marL="205768" lvl="1" indent="0">
              <a:buNone/>
            </a:pP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r>
              <a:rPr lang="en-US" dirty="0">
                <a:hlinkClick r:id="rId6"/>
              </a:rPr>
              <a:t>Virus Alert</a:t>
            </a:r>
            <a:r>
              <a:rPr lang="en-US" dirty="0"/>
              <a:t> (2006)</a:t>
            </a:r>
          </a:p>
          <a:p>
            <a:pPr marL="205768" lvl="1" indent="0">
              <a:buNone/>
            </a:pPr>
            <a:r>
              <a:rPr lang="en-US" dirty="0"/>
              <a:t>- Weird Al (3:43)</a:t>
            </a: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(2014)</a:t>
            </a:r>
          </a:p>
          <a:p>
            <a:pPr marL="205768" lvl="1" indent="0">
              <a:buNone/>
            </a:pPr>
            <a:r>
              <a:rPr lang="en-US" dirty="0"/>
              <a:t>- 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64396"/>
            <a:ext cx="3733800" cy="3802903"/>
          </a:xfrm>
        </p:spPr>
        <p:txBody>
          <a:bodyPr>
            <a:normAutofit lnSpcReduction="10000"/>
          </a:bodyPr>
          <a:lstStyle/>
          <a:p>
            <a:pPr marL="205768" lvl="1" indent="0">
              <a:buNone/>
            </a:pPr>
            <a:r>
              <a:rPr lang="en-US" dirty="0">
                <a:hlinkClick r:id="rId9"/>
              </a:rPr>
              <a:t>Welcome To Life</a:t>
            </a:r>
            <a:r>
              <a:rPr lang="en-US" dirty="0"/>
              <a:t> (2012)</a:t>
            </a:r>
          </a:p>
          <a:p>
            <a:pPr marL="205768" lvl="1" indent="0">
              <a:buNone/>
            </a:pPr>
            <a:r>
              <a:rPr lang="en-US" dirty="0"/>
              <a:t>- Tom Scott (2:44)</a:t>
            </a:r>
          </a:p>
          <a:p>
            <a:pPr marL="205768" lvl="1" indent="0">
              <a:buNone/>
            </a:pPr>
            <a:endParaRPr lang="en-US" dirty="0"/>
          </a:p>
          <a:p>
            <a:pPr marL="205768" lvl="1" indent="0">
              <a:buNone/>
            </a:pPr>
            <a:r>
              <a:rPr lang="en-US" dirty="0">
                <a:hlinkClick r:id="rId10"/>
              </a:rPr>
              <a:t>Copyright: Forever Less One Day</a:t>
            </a:r>
            <a:r>
              <a:rPr lang="en-US" dirty="0"/>
              <a:t> (2011)</a:t>
            </a:r>
          </a:p>
          <a:p>
            <a:pPr marL="205768" lvl="1" indent="0">
              <a:buNone/>
            </a:pPr>
            <a:r>
              <a:rPr lang="en-US" dirty="0"/>
              <a:t>- CGP Grey (6:27)</a:t>
            </a:r>
          </a:p>
          <a:p>
            <a:pPr marL="205768" lvl="1" indent="0">
              <a:buNone/>
            </a:pPr>
            <a:endParaRPr lang="en-US" dirty="0"/>
          </a:p>
          <a:p>
            <a:pPr marL="205768" lvl="1" indent="0">
              <a:buNone/>
            </a:pPr>
            <a:r>
              <a:rPr lang="en-US" dirty="0">
                <a:hlinkClick r:id="rId7"/>
              </a:rPr>
              <a:t>Humans Need Not Apply</a:t>
            </a:r>
            <a:r>
              <a:rPr lang="en-US" dirty="0"/>
              <a:t> (2014)</a:t>
            </a:r>
          </a:p>
          <a:p>
            <a:pPr marL="205768" lvl="1" indent="0">
              <a:buNone/>
            </a:pPr>
            <a:r>
              <a:rPr lang="en-US" dirty="0"/>
              <a:t>- CGP Grey (15:00)</a:t>
            </a:r>
            <a:endParaRPr lang="en-US" dirty="0">
              <a:hlinkClick r:id="rId8"/>
            </a:endParaRPr>
          </a:p>
          <a:p>
            <a:pPr marL="205768" lvl="1" indent="0">
              <a:buNone/>
            </a:pPr>
            <a:endParaRPr lang="en-US" dirty="0"/>
          </a:p>
          <a:p>
            <a:pPr marL="205768" lvl="1" indent="0">
              <a:buNone/>
            </a:pPr>
            <a:r>
              <a:rPr lang="en-US" dirty="0">
                <a:hlinkClick r:id="rId11"/>
              </a:rPr>
              <a:t>This Video Will Make You Angry</a:t>
            </a:r>
            <a:r>
              <a:rPr lang="en-US" dirty="0"/>
              <a:t> (2015)</a:t>
            </a:r>
          </a:p>
          <a:p>
            <a:pPr marL="205768" lvl="1" indent="0">
              <a:buNone/>
            </a:pPr>
            <a:r>
              <a:rPr lang="en-US" dirty="0"/>
              <a:t>- CGP Grey (7:25)</a:t>
            </a:r>
          </a:p>
          <a:p>
            <a:pPr marL="205768" lvl="1" indent="0">
              <a:buNone/>
            </a:pPr>
            <a:endParaRPr lang="en-US" dirty="0"/>
          </a:p>
          <a:p>
            <a:pPr marL="205768" lvl="1" indent="0">
              <a:buNone/>
            </a:pPr>
            <a:r>
              <a:rPr lang="en-US" dirty="0">
                <a:hlinkClick r:id="rId12"/>
              </a:rPr>
              <a:t>Mr. Roboto</a:t>
            </a:r>
            <a:r>
              <a:rPr lang="en-US" dirty="0"/>
              <a:t> (1983) </a:t>
            </a:r>
          </a:p>
          <a:p>
            <a:pPr marL="205768" lvl="1" indent="0">
              <a:buNone/>
            </a:pPr>
            <a:r>
              <a:rPr lang="en-US" dirty="0"/>
              <a:t>- Styx (5:34) </a:t>
            </a:r>
          </a:p>
        </p:txBody>
      </p:sp>
      <p:sp>
        <p:nvSpPr>
          <p:cNvPr id="4" name="Footer Placeholder 3"/>
          <p:cNvSpPr>
            <a:spLocks noGrp="1"/>
          </p:cNvSpPr>
          <p:nvPr>
            <p:ph type="ftr" sz="quarter" idx="11"/>
          </p:nvPr>
        </p:nvSpPr>
        <p:spPr>
          <a:xfrm>
            <a:off x="-2222500" y="6780000"/>
            <a:ext cx="717865" cy="45719"/>
          </a:xfrm>
        </p:spPr>
        <p:txBody>
          <a:bodyPr/>
          <a:lstStyle/>
          <a:p>
            <a:r>
              <a:rPr lang="en-US"/>
              <a:t>© 2021 Keith A. Pray</a:t>
            </a:r>
          </a:p>
        </p:txBody>
      </p:sp>
      <p:pic>
        <p:nvPicPr>
          <p:cNvPr id="1032" name="Picture 8" descr="Image result for humans need not apply">
            <a:hlinkClick r:id="rId7"/>
            <a:extLst>
              <a:ext uri="{FF2B5EF4-FFF2-40B4-BE49-F238E27FC236}">
                <a16:creationId xmlns:a16="http://schemas.microsoft.com/office/drawing/2014/main" id="{91EA0BBC-178D-354F-9AAD-E506297D97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1422" y="2873278"/>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hlinkClick r:id="rId9"/>
            <a:extLst>
              <a:ext uri="{FF2B5EF4-FFF2-40B4-BE49-F238E27FC236}">
                <a16:creationId xmlns:a16="http://schemas.microsoft.com/office/drawing/2014/main" id="{605B26B6-D073-A24C-A13B-264EE5A87D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33</a:t>
            </a:fld>
            <a:endParaRPr lang="en-US"/>
          </a:p>
        </p:txBody>
      </p:sp>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hlinkClick r:id="rId8"/>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Video Will Make You Angry - YouTube">
            <a:extLst>
              <a:ext uri="{FF2B5EF4-FFF2-40B4-BE49-F238E27FC236}">
                <a16:creationId xmlns:a16="http://schemas.microsoft.com/office/drawing/2014/main" id="{411142C5-C29B-594E-8ABA-EEB80BBFB3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2411" y="3650472"/>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492152-1554050-1-raikfcquaxqncofqfm.stackpathdns.com/wp-content/uploads/2019/10/dontdownloadthissong-675-sized.png">
            <a:hlinkClick r:id="rId3"/>
            <a:extLst>
              <a:ext uri="{FF2B5EF4-FFF2-40B4-BE49-F238E27FC236}">
                <a16:creationId xmlns:a16="http://schemas.microsoft.com/office/drawing/2014/main" id="{332614EE-8113-924B-81A4-FF203BF55A5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1264396"/>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pyright: Forever Less One Day - YouTube">
            <a:hlinkClick r:id="rId10"/>
            <a:extLst>
              <a:ext uri="{FF2B5EF4-FFF2-40B4-BE49-F238E27FC236}">
                <a16:creationId xmlns:a16="http://schemas.microsoft.com/office/drawing/2014/main" id="{8DCD9CC6-91B8-FA48-8AA7-5D271609F2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1422" y="2085595"/>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rus Alert | Music Video Wiki | Fandom">
            <a:hlinkClick r:id="rId6"/>
            <a:extLst>
              <a:ext uri="{FF2B5EF4-FFF2-40B4-BE49-F238E27FC236}">
                <a16:creationId xmlns:a16="http://schemas.microsoft.com/office/drawing/2014/main" id="{03380902-4E96-B74E-9857-DA225DC42B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3578523"/>
            <a:ext cx="914400" cy="683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yx - 'Mr. Roboto' Music Video from 1983 | The '80s Ruled">
            <a:hlinkClick r:id="rId12"/>
            <a:extLst>
              <a:ext uri="{FF2B5EF4-FFF2-40B4-BE49-F238E27FC236}">
                <a16:creationId xmlns:a16="http://schemas.microsoft.com/office/drawing/2014/main" id="{78315F75-B79D-714A-A024-C5C7427E414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1422" y="4381165"/>
            <a:ext cx="914400" cy="55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82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(2/2)</a:t>
            </a:r>
          </a:p>
        </p:txBody>
      </p:sp>
      <p:sp>
        <p:nvSpPr>
          <p:cNvPr id="3" name="Content Placeholder 2"/>
          <p:cNvSpPr>
            <a:spLocks noGrp="1"/>
          </p:cNvSpPr>
          <p:nvPr>
            <p:ph sz="half" idx="1"/>
          </p:nvPr>
        </p:nvSpPr>
        <p:spPr>
          <a:xfrm>
            <a:off x="685800" y="1222409"/>
            <a:ext cx="3276599" cy="3790187"/>
          </a:xfrm>
        </p:spPr>
        <p:txBody>
          <a:bodyPr>
            <a:normAutofit/>
          </a:bodyPr>
          <a:lstStyle/>
          <a:p>
            <a:pPr marL="205768" lvl="1" indent="0">
              <a:buNone/>
            </a:pPr>
            <a:r>
              <a:rPr lang="en-US" dirty="0">
                <a:hlinkClick r:id="rId3"/>
              </a:rPr>
              <a:t>MSNBC on Denver's Automated Baggage System</a:t>
            </a:r>
            <a:r>
              <a:rPr lang="en-US" dirty="0"/>
              <a:t> (2010) (2:27)</a:t>
            </a:r>
            <a:endParaRPr lang="en-US" dirty="0">
              <a:hlinkClick r:id="rId4"/>
            </a:endParaRP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hlinkClick r:id="rId6"/>
              </a:rPr>
              <a:t>Last Week tonight with John Oliver</a:t>
            </a:r>
            <a:r>
              <a:rPr lang="en-US" dirty="0"/>
              <a:t>  (2015) Snowden (33:14)</a:t>
            </a:r>
            <a:endParaRPr lang="en-US" dirty="0">
              <a:ea typeface="ＭＳ Ｐゴシック" pitchFamily="-109" charset="-128"/>
              <a:cs typeface="ＭＳ Ｐゴシック" pitchFamily="-109" charset="-128"/>
            </a:endParaRPr>
          </a:p>
          <a:p>
            <a:pPr marL="205768" lvl="1" indent="0">
              <a:buNone/>
            </a:pPr>
            <a:endParaRPr lang="en-US" dirty="0">
              <a:ea typeface="ＭＳ Ｐゴシック" pitchFamily="-109" charset="-128"/>
              <a:cs typeface="ＭＳ Ｐゴシック" pitchFamily="-109" charset="-128"/>
            </a:endParaRPr>
          </a:p>
          <a:p>
            <a:pPr marL="205768" lvl="1" indent="0">
              <a:buNone/>
            </a:pPr>
            <a:r>
              <a:rPr lang="en-US" dirty="0">
                <a:ea typeface="ＭＳ Ｐゴシック" pitchFamily="-109" charset="-128"/>
                <a:cs typeface="ＭＳ Ｐゴシック" pitchFamily="-109" charset="-128"/>
                <a:hlinkClick r:id="rId7"/>
              </a:rPr>
              <a:t>3D Printed Homes</a:t>
            </a:r>
            <a:r>
              <a:rPr lang="en-US" dirty="0">
                <a:ea typeface="ＭＳ Ｐゴシック" pitchFamily="-109" charset="-128"/>
                <a:cs typeface="ＭＳ Ｐゴシック" pitchFamily="-109" charset="-128"/>
              </a:rPr>
              <a:t> (2018)</a:t>
            </a:r>
          </a:p>
          <a:p>
            <a:pPr marL="205768" lvl="1" indent="0">
              <a:buNone/>
            </a:pPr>
            <a:r>
              <a:rPr lang="en-US" dirty="0">
                <a:ea typeface="ＭＳ Ｐゴシック" pitchFamily="-109" charset="-128"/>
                <a:cs typeface="ＭＳ Ｐゴシック" pitchFamily="-109" charset="-128"/>
              </a:rPr>
              <a:t>- News Story (1:28)</a:t>
            </a:r>
            <a:endParaRPr lang="en-US" dirty="0">
              <a:ea typeface="ＭＳ Ｐゴシック" pitchFamily="-109" charset="-128"/>
              <a:cs typeface="ＭＳ Ｐゴシック" pitchFamily="-109" charset="-128"/>
              <a:hlinkClick r:id="rId5"/>
            </a:endParaRPr>
          </a:p>
          <a:p>
            <a:pPr marL="205768" lvl="1" indent="0">
              <a:buNone/>
            </a:pPr>
            <a:endParaRPr lang="en-US" dirty="0"/>
          </a:p>
          <a:p>
            <a:pPr marL="205768" lvl="1" indent="0">
              <a:buNone/>
            </a:pPr>
            <a:endParaRPr lang="en-US" dirty="0"/>
          </a:p>
          <a:p>
            <a:pPr marL="205768" lvl="1" indent="0">
              <a:buNone/>
            </a:pPr>
            <a:r>
              <a:rPr lang="en-US" dirty="0">
                <a:hlinkClick r:id="rId8"/>
              </a:rPr>
              <a:t>The Game Of Trust</a:t>
            </a:r>
            <a:r>
              <a:rPr lang="en-US" dirty="0"/>
              <a:t> (2017) - Nicky Case</a:t>
            </a:r>
          </a:p>
          <a:p>
            <a:pPr marL="205768" lvl="1" indent="0">
              <a:buNone/>
            </a:pPr>
            <a:endParaRPr lang="en-US" dirty="0">
              <a:hlinkClick r:id="rId9"/>
            </a:endParaRPr>
          </a:p>
          <a:p>
            <a:pPr marL="205768" lvl="1" indent="0">
              <a:buNone/>
            </a:pPr>
            <a:endParaRPr lang="en-US" dirty="0">
              <a:hlinkClick r:id="rId9"/>
            </a:endParaRP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22409"/>
            <a:ext cx="3733800" cy="3686475"/>
          </a:xfrm>
        </p:spPr>
        <p:txBody>
          <a:bodyPr>
            <a:normAutofit/>
          </a:bodyPr>
          <a:lstStyle/>
          <a:p>
            <a:pPr marL="205768" lvl="1" indent="0">
              <a:buNone/>
            </a:pPr>
            <a:r>
              <a:rPr lang="en-US" dirty="0">
                <a:hlinkClick r:id="rId10"/>
              </a:rPr>
              <a:t>What "Orwellian" really means</a:t>
            </a:r>
            <a:r>
              <a:rPr lang="en-US" dirty="0"/>
              <a:t> (2015)</a:t>
            </a:r>
          </a:p>
          <a:p>
            <a:pPr marL="205768" lvl="1" indent="0">
              <a:buNone/>
            </a:pPr>
            <a:r>
              <a:rPr lang="en-US" dirty="0"/>
              <a:t>- Noah </a:t>
            </a:r>
            <a:r>
              <a:rPr lang="en-US" dirty="0" err="1"/>
              <a:t>Tavlin</a:t>
            </a:r>
            <a:r>
              <a:rPr lang="en-US" dirty="0"/>
              <a:t> (5:31)</a:t>
            </a:r>
          </a:p>
          <a:p>
            <a:pPr marL="205768" lvl="1" indent="0">
              <a:buNone/>
            </a:pPr>
            <a:endParaRPr lang="en-US" dirty="0"/>
          </a:p>
          <a:p>
            <a:pPr marL="205768" lvl="1" indent="0">
              <a:buNone/>
            </a:pPr>
            <a:endParaRPr lang="en-US" dirty="0"/>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2021 Keith A. Pray</a:t>
            </a:r>
          </a:p>
        </p:txBody>
      </p:sp>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1422" y="1222409"/>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34</a:t>
            </a:fld>
            <a:endParaRPr lang="en-US"/>
          </a:p>
        </p:txBody>
      </p:sp>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SNBC on Denver's Automated Baggage System - YouTube">
            <a:hlinkClick r:id="rId3"/>
            <a:extLst>
              <a:ext uri="{FF2B5EF4-FFF2-40B4-BE49-F238E27FC236}">
                <a16:creationId xmlns:a16="http://schemas.microsoft.com/office/drawing/2014/main" id="{69F69105-1790-8247-9B42-1D2A94F3770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052" r="8821"/>
          <a:stretch/>
        </p:blipFill>
        <p:spPr bwMode="auto">
          <a:xfrm>
            <a:off x="0" y="1225419"/>
            <a:ext cx="914400" cy="612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5145E00D-B167-2041-B3AB-99EBFAF787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031009"/>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ON 3D printed house for the developing world starts at $4,000">
            <a:hlinkClick r:id="rId7"/>
            <a:extLst>
              <a:ext uri="{FF2B5EF4-FFF2-40B4-BE49-F238E27FC236}">
                <a16:creationId xmlns:a16="http://schemas.microsoft.com/office/drawing/2014/main" id="{227291FB-5AD7-ED4D-9AB1-6DA5C87519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795003"/>
            <a:ext cx="914400" cy="55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2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a:xfrm>
            <a:off x="685800" y="1001027"/>
            <a:ext cx="7772400" cy="3704324"/>
          </a:xfrm>
        </p:spPr>
        <p:txBody>
          <a:bodyPr>
            <a:normAutofit/>
          </a:bodyPr>
          <a:lstStyle/>
          <a:p>
            <a:r>
              <a:rPr lang="en-US" dirty="0"/>
              <a:t>Communications of The ACM – Latest edition (through library)</a:t>
            </a:r>
          </a:p>
          <a:p>
            <a:r>
              <a:rPr lang="en-US" dirty="0">
                <a:hlinkClick r:id="rId3"/>
              </a:rPr>
              <a:t>Facebook security breach: Up to 50m accounts attacked</a:t>
            </a:r>
            <a:r>
              <a:rPr lang="en-US" b="1" dirty="0">
                <a:hlinkClick r:id="rId3"/>
              </a:rPr>
              <a:t> - </a:t>
            </a:r>
            <a:r>
              <a:rPr lang="en-US" dirty="0">
                <a:hlinkClick r:id="rId3"/>
              </a:rPr>
              <a:t>Dave Lee, North America technology reporter</a:t>
            </a:r>
            <a:r>
              <a:rPr lang="en-US" dirty="0"/>
              <a:t>,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br>
              <a:rPr lang="en-US" dirty="0"/>
            </a:br>
            <a:r>
              <a:rPr lang="en-US" dirty="0">
                <a:hlinkClick r:id="rId6"/>
              </a:rPr>
              <a:t>What a Toilet Hoax Can Tell Us About the Future of Surveillance</a:t>
            </a:r>
            <a:r>
              <a:rPr lang="en-US" dirty="0"/>
              <a:t> – Jennifer </a:t>
            </a:r>
            <a:r>
              <a:rPr lang="en-US" dirty="0" err="1"/>
              <a:t>Golbeck</a:t>
            </a:r>
            <a:r>
              <a:rPr lang="en-US" dirty="0"/>
              <a:t>, The Atlantic, 2014-04-29</a:t>
            </a:r>
          </a:p>
          <a:p>
            <a:r>
              <a:rPr lang="en-US" dirty="0">
                <a:hlinkClick r:id="rId7"/>
              </a:rPr>
              <a:t>What Did Ada Lovelace's Program Actually Do?</a:t>
            </a:r>
            <a:r>
              <a:rPr lang="en-US" dirty="0"/>
              <a:t> - Sinclair Target, 2018-08-18 (First Programming Bug 1843?)</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2021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451158"/>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2125576"/>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8422109" y="3059300"/>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974981"/>
            <a:ext cx="914400" cy="7303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585111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normAutofit lnSpcReduction="10000"/>
          </a:bodyPr>
          <a:lstStyle/>
          <a:p>
            <a:r>
              <a:rPr lang="en-US" dirty="0">
                <a:hlinkClick r:id="rId3"/>
              </a:rPr>
              <a:t>We know ethics should inform AI. But which ethics?</a:t>
            </a:r>
            <a:r>
              <a:rPr lang="en-US" dirty="0"/>
              <a:t> - Mauro Guillen, World Economic Forum, 2018-07-26</a:t>
            </a:r>
            <a:endParaRPr lang="en-US" dirty="0">
              <a:hlinkClick r:id="rId4"/>
            </a:endParaRPr>
          </a:p>
          <a:p>
            <a:r>
              <a:rPr lang="en-US" dirty="0">
                <a:hlinkClick r:id="rId4"/>
              </a:rPr>
              <a:t>MIT-born Spyce raises $21M to open new robotic restaurants</a:t>
            </a:r>
            <a:r>
              <a:rPr lang="en-US" dirty="0"/>
              <a:t> - Lucia Maffei, </a:t>
            </a:r>
            <a:r>
              <a:rPr lang="en-US" dirty="0" err="1"/>
              <a:t>BostInno</a:t>
            </a:r>
            <a:r>
              <a:rPr lang="en-US" dirty="0"/>
              <a:t>, 2018-09-07</a:t>
            </a:r>
          </a:p>
          <a:p>
            <a:r>
              <a:rPr lang="en-US" dirty="0">
                <a:hlinkClick r:id="rId5"/>
              </a:rPr>
              <a:t>The Coders Programming Themselves Out of a Job</a:t>
            </a:r>
            <a:r>
              <a:rPr lang="en-US" dirty="0"/>
              <a:t> - Brian Merchant, The Atlantic, 2018-10-02</a:t>
            </a:r>
          </a:p>
          <a:p>
            <a:r>
              <a:rPr lang="en-US" b="1" dirty="0">
                <a:hlinkClick r:id="rId6"/>
              </a:rPr>
              <a:t>Berkshire Hathaway’s Stock Price Is Too Much for Computers</a:t>
            </a:r>
            <a:r>
              <a:rPr lang="en-US" b="1" dirty="0"/>
              <a:t> - </a:t>
            </a:r>
            <a:r>
              <a:rPr lang="en-US" dirty="0"/>
              <a:t>Alexander </a:t>
            </a:r>
            <a:r>
              <a:rPr lang="en-US" dirty="0" err="1"/>
              <a:t>Osipovich</a:t>
            </a:r>
            <a:r>
              <a:rPr lang="en-US" dirty="0"/>
              <a:t>, The Wall Street Journal, 2021-05-05 (approaching $429,496.7295 32 bit limit) (access limited)</a:t>
            </a:r>
            <a:endParaRPr lang="en-US" b="1" dirty="0"/>
          </a:p>
          <a:p>
            <a:endParaRPr lang="en-US" dirty="0"/>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2021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08238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281517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36</a:t>
            </a:fld>
            <a:endParaRPr lang="en-US"/>
          </a:p>
        </p:txBody>
      </p:sp>
      <p:pic>
        <p:nvPicPr>
          <p:cNvPr id="1026" name="Picture 2" descr="https://si.wsj.net/public/resources/images/HC-GW588_Buffet_G_20181120133032.jpg">
            <a:extLst>
              <a:ext uri="{FF2B5EF4-FFF2-40B4-BE49-F238E27FC236}">
                <a16:creationId xmlns:a16="http://schemas.microsoft.com/office/drawing/2014/main" id="{A022F171-C9FC-7241-8BFF-E70F238DB1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3500977"/>
            <a:ext cx="914400" cy="1077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     ">
            <a:extLst>
              <a:ext uri="{FF2B5EF4-FFF2-40B4-BE49-F238E27FC236}">
                <a16:creationId xmlns:a16="http://schemas.microsoft.com/office/drawing/2014/main" id="{B42EB407-F5F4-0B41-8689-6F22E93ED4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1328658"/>
            <a:ext cx="914400" cy="66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90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2021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70 Max Possible</a:t>
            </a:r>
          </a:p>
          <a:p>
            <a:pPr marL="0" indent="0">
              <a:buNone/>
            </a:pPr>
            <a:r>
              <a:rPr lang="en-US" dirty="0"/>
              <a:t>- Discussion 1-13</a:t>
            </a:r>
            <a:br>
              <a:rPr lang="en-US" dirty="0"/>
            </a:br>
            <a:r>
              <a:rPr lang="en-US" dirty="0"/>
              <a:t>- Papers 1-4</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2021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9" name="Picture 8">
            <a:extLst>
              <a:ext uri="{FF2B5EF4-FFF2-40B4-BE49-F238E27FC236}">
                <a16:creationId xmlns:a16="http://schemas.microsoft.com/office/drawing/2014/main" id="{BA3C75A0-9CEF-2145-8706-34273A9F25E3}"/>
              </a:ext>
            </a:extLst>
          </p:cNvPr>
          <p:cNvPicPr>
            <a:picLocks noChangeAspect="1"/>
          </p:cNvPicPr>
          <p:nvPr/>
        </p:nvPicPr>
        <p:blipFill>
          <a:blip r:embed="rId3"/>
          <a:stretch>
            <a:fillRect/>
          </a:stretch>
        </p:blipFill>
        <p:spPr>
          <a:xfrm>
            <a:off x="3307196" y="361950"/>
            <a:ext cx="5524384" cy="4789991"/>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Reminder: Course and Group Evaluations</a:t>
            </a:r>
          </a:p>
          <a:p>
            <a:pPr marL="457200" indent="-457200">
              <a:buFont typeface="+mj-lt"/>
              <a:buAutoNum type="arabicPeriod"/>
            </a:pPr>
            <a:r>
              <a:rPr lang="en-US" dirty="0"/>
              <a:t>Class 14:</a:t>
            </a:r>
          </a:p>
          <a:p>
            <a:pPr marL="662968" lvl="1" indent="-457200">
              <a:buFont typeface="+mj-lt"/>
              <a:buAutoNum type="arabicPeriod"/>
            </a:pPr>
            <a:r>
              <a:rPr lang="en-US" dirty="0"/>
              <a:t>Students Present </a:t>
            </a:r>
          </a:p>
          <a:p>
            <a:pPr marL="662968" lvl="1"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2021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dirty="0"/>
              <a:t>Planned Obsolescence in Tech</a:t>
            </a:r>
            <a:endParaRPr dirty="0"/>
          </a:p>
          <a:p>
            <a:pPr marL="0" lvl="0" indent="0" algn="ctr" rtl="0">
              <a:lnSpc>
                <a:spcPct val="80000"/>
              </a:lnSpc>
              <a:spcBef>
                <a:spcPts val="0"/>
              </a:spcBef>
              <a:spcAft>
                <a:spcPts val="0"/>
              </a:spcAft>
              <a:buClr>
                <a:schemeClr val="lt1"/>
              </a:buClr>
              <a:buSzPts val="3300"/>
              <a:buFont typeface="Cambria"/>
              <a:buNone/>
            </a:pPr>
            <a:endParaRPr dirty="0"/>
          </a:p>
          <a:p>
            <a:pPr marL="0" lvl="0" indent="0" algn="ctr" rtl="0">
              <a:lnSpc>
                <a:spcPct val="80000"/>
              </a:lnSpc>
              <a:spcBef>
                <a:spcPts val="0"/>
              </a:spcBef>
              <a:spcAft>
                <a:spcPts val="0"/>
              </a:spcAft>
              <a:buClr>
                <a:schemeClr val="lt1"/>
              </a:buClr>
              <a:buSzPts val="3300"/>
              <a:buFont typeface="Cambria"/>
              <a:buNone/>
            </a:pPr>
            <a:r>
              <a:rPr lang="en-US" dirty="0"/>
              <a:t>And Why it Isn’t Cool</a:t>
            </a:r>
            <a:endParaRPr dirty="0"/>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Alexandra McFann</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56209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What is Planned Obsolescence?</a:t>
            </a:r>
            <a:endParaRPr/>
          </a:p>
        </p:txBody>
      </p:sp>
      <p:sp>
        <p:nvSpPr>
          <p:cNvPr id="101" name="Google Shape;10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The business tactic of producing goods that will become obsolete and need replacing with a new product.</a:t>
            </a:r>
            <a:endParaRPr sz="1300"/>
          </a:p>
          <a:p>
            <a:pPr marL="205766" lvl="0" indent="-205766" algn="l" rtl="0">
              <a:lnSpc>
                <a:spcPct val="90000"/>
              </a:lnSpc>
              <a:spcBef>
                <a:spcPts val="1200"/>
              </a:spcBef>
              <a:spcAft>
                <a:spcPts val="0"/>
              </a:spcAft>
              <a:buSzPts val="1620"/>
              <a:buChar char="•"/>
            </a:pPr>
            <a:r>
              <a:rPr lang="en-US"/>
              <a:t>Strategies include stopping production on replacement parts, using poor materials, not allowing third party repairs, pushing out new models with minor changes, etc. </a:t>
            </a:r>
            <a:r>
              <a:rPr lang="en-US" sz="1300"/>
              <a:t>[1]</a:t>
            </a:r>
            <a:endParaRPr/>
          </a:p>
        </p:txBody>
      </p:sp>
      <p:sp>
        <p:nvSpPr>
          <p:cNvPr id="102" name="Google Shape;102;p2"/>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03" name="Google Shape;103;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04" name="Google Shape;104;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05" name="Google Shape;105;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06" name="Google Shape;106;p2"/>
          <p:cNvPicPr preferRelativeResize="0"/>
          <p:nvPr/>
        </p:nvPicPr>
        <p:blipFill rotWithShape="1">
          <a:blip r:embed="rId3">
            <a:alphaModFix/>
          </a:blip>
          <a:srcRect l="24580" r="17171"/>
          <a:stretch/>
        </p:blipFill>
        <p:spPr>
          <a:xfrm>
            <a:off x="4724400" y="1352550"/>
            <a:ext cx="3906038" cy="3352799"/>
          </a:xfrm>
          <a:prstGeom prst="rect">
            <a:avLst/>
          </a:prstGeom>
          <a:noFill/>
          <a:ln>
            <a:noFill/>
          </a:ln>
        </p:spPr>
      </p:pic>
    </p:spTree>
    <p:extLst>
      <p:ext uri="{BB962C8B-B14F-4D97-AF65-F5344CB8AC3E}">
        <p14:creationId xmlns:p14="http://schemas.microsoft.com/office/powerpoint/2010/main" val="13956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274b6d07a6_0_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Who is Profiting From This?</a:t>
            </a:r>
            <a:endParaRPr/>
          </a:p>
        </p:txBody>
      </p:sp>
      <p:sp>
        <p:nvSpPr>
          <p:cNvPr id="113" name="Google Shape;113;g1274b6d07a6_0_1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The largest tech companies benefit massively from planning their own products’ deaths, or ‘persuading’ previous buyers to upgrade.</a:t>
            </a:r>
            <a:endParaRPr/>
          </a:p>
          <a:p>
            <a:pPr marL="205766" lvl="0" indent="-205766" algn="l" rtl="0">
              <a:lnSpc>
                <a:spcPct val="90000"/>
              </a:lnSpc>
              <a:spcBef>
                <a:spcPts val="1200"/>
              </a:spcBef>
              <a:spcAft>
                <a:spcPts val="0"/>
              </a:spcAft>
              <a:buSzPts val="1620"/>
              <a:buChar char="•"/>
            </a:pPr>
            <a:r>
              <a:rPr lang="en-US"/>
              <a:t>Printers are also notorious for these actions, refusing services, when ‘low’ on ink not being used in the print, etc.</a:t>
            </a:r>
            <a:endParaRPr/>
          </a:p>
        </p:txBody>
      </p:sp>
      <p:sp>
        <p:nvSpPr>
          <p:cNvPr id="114" name="Google Shape;114;g1274b6d07a6_0_18"/>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15" name="Google Shape;115;g1274b6d07a6_0_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16" name="Google Shape;116;g1274b6d07a6_0_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17" name="Google Shape;117;g1274b6d07a6_0_1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18" name="Google Shape;118;g1274b6d07a6_0_18"/>
          <p:cNvPicPr preferRelativeResize="0"/>
          <p:nvPr/>
        </p:nvPicPr>
        <p:blipFill>
          <a:blip r:embed="rId3">
            <a:alphaModFix/>
          </a:blip>
          <a:stretch>
            <a:fillRect/>
          </a:stretch>
        </p:blipFill>
        <p:spPr>
          <a:xfrm>
            <a:off x="4419600" y="1352550"/>
            <a:ext cx="4470410" cy="3352800"/>
          </a:xfrm>
          <a:prstGeom prst="rect">
            <a:avLst/>
          </a:prstGeom>
          <a:noFill/>
          <a:ln>
            <a:noFill/>
          </a:ln>
        </p:spPr>
      </p:pic>
    </p:spTree>
    <p:extLst>
      <p:ext uri="{BB962C8B-B14F-4D97-AF65-F5344CB8AC3E}">
        <p14:creationId xmlns:p14="http://schemas.microsoft.com/office/powerpoint/2010/main" val="236237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2751ba17cb_0_2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Who is Profiting From This?</a:t>
            </a:r>
            <a:endParaRPr/>
          </a:p>
        </p:txBody>
      </p:sp>
      <p:sp>
        <p:nvSpPr>
          <p:cNvPr id="125" name="Google Shape;125;g12751ba17cb_0_2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92500" lnSpcReduction="20000"/>
          </a:bodyPr>
          <a:lstStyle/>
          <a:p>
            <a:pPr marL="205766" lvl="0" indent="-205766" algn="l" rtl="0">
              <a:spcBef>
                <a:spcPts val="1200"/>
              </a:spcBef>
              <a:spcAft>
                <a:spcPts val="0"/>
              </a:spcAft>
              <a:buSzPts val="1620"/>
              <a:buChar char="•"/>
            </a:pPr>
            <a:r>
              <a:rPr lang="en-US" sz="1700"/>
              <a:t>Apple sued in 2021, by Portuguese organization Deco Proteste for pushing updates that slow iPhones from generation 6.</a:t>
            </a:r>
            <a:r>
              <a:rPr lang="en-US" sz="1300"/>
              <a:t>[3]</a:t>
            </a:r>
            <a:endParaRPr/>
          </a:p>
          <a:p>
            <a:pPr marL="205766" lvl="0" indent="-199416" algn="l" rtl="0">
              <a:spcBef>
                <a:spcPts val="1200"/>
              </a:spcBef>
              <a:spcAft>
                <a:spcPts val="0"/>
              </a:spcAft>
              <a:buSzPts val="1520"/>
              <a:buChar char="•"/>
            </a:pPr>
            <a:r>
              <a:rPr lang="en-US" sz="1700"/>
              <a:t>Apple sued a Norwegian small business owner for, ‘importing counterfeit phone screens’ for repairing local iPhones.</a:t>
            </a:r>
            <a:endParaRPr/>
          </a:p>
          <a:p>
            <a:pPr marL="411534" lvl="1" indent="-205766" algn="l" rtl="0">
              <a:spcBef>
                <a:spcPts val="600"/>
              </a:spcBef>
              <a:spcAft>
                <a:spcPts val="0"/>
              </a:spcAft>
              <a:buSzPts val="1350"/>
              <a:buChar char="–"/>
            </a:pPr>
            <a:r>
              <a:rPr lang="en-US"/>
              <a:t>Business owner Henrik Huseby believes “This is a big victory for companies like Apple who want to shut down small businesses like mine and control the prices of repair. They can claim that the cost of changing a screen will be the same as buying a new one, so there is no value in repairing. “ [4]</a:t>
            </a:r>
            <a:endParaRPr/>
          </a:p>
        </p:txBody>
      </p:sp>
      <p:sp>
        <p:nvSpPr>
          <p:cNvPr id="126" name="Google Shape;126;g12751ba17cb_0_2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27" name="Google Shape;127;g12751ba17cb_0_2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28" name="Google Shape;128;g12751ba17cb_0_2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Alexandra McFann</a:t>
            </a:r>
            <a:endParaRPr/>
          </a:p>
        </p:txBody>
      </p:sp>
      <p:pic>
        <p:nvPicPr>
          <p:cNvPr id="129" name="Google Shape;129;g12751ba17cb_0_20"/>
          <p:cNvPicPr preferRelativeResize="0"/>
          <p:nvPr/>
        </p:nvPicPr>
        <p:blipFill>
          <a:blip r:embed="rId3">
            <a:alphaModFix/>
          </a:blip>
          <a:stretch>
            <a:fillRect/>
          </a:stretch>
        </p:blipFill>
        <p:spPr>
          <a:xfrm>
            <a:off x="4572000" y="1559488"/>
            <a:ext cx="4415426" cy="2938925"/>
          </a:xfrm>
          <a:prstGeom prst="rect">
            <a:avLst/>
          </a:prstGeom>
          <a:noFill/>
          <a:ln>
            <a:noFill/>
          </a:ln>
        </p:spPr>
      </p:pic>
    </p:spTree>
    <p:extLst>
      <p:ext uri="{BB962C8B-B14F-4D97-AF65-F5344CB8AC3E}">
        <p14:creationId xmlns:p14="http://schemas.microsoft.com/office/powerpoint/2010/main" val="1182037383"/>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79587</TotalTime>
  <Words>5760</Words>
  <Application>Microsoft Macintosh PowerPoint</Application>
  <PresentationFormat>On-screen Show (16:9)</PresentationFormat>
  <Paragraphs>586</Paragraphs>
  <Slides>37</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Calibri</vt:lpstr>
      <vt:lpstr>Cambria</vt:lpstr>
      <vt:lpstr>Georgia</vt:lpstr>
      <vt:lpstr>Times New Roman</vt:lpstr>
      <vt:lpstr>Wingdings</vt:lpstr>
      <vt:lpstr>Red Radial 16x9</vt:lpstr>
      <vt:lpstr>Class 14 Last Day</vt:lpstr>
      <vt:lpstr>PowerPoint Presentation</vt:lpstr>
      <vt:lpstr>Papers</vt:lpstr>
      <vt:lpstr>Grades To Date</vt:lpstr>
      <vt:lpstr>Overview</vt:lpstr>
      <vt:lpstr>Planned Obsolescence in Tech  And Why it Isn’t Cool</vt:lpstr>
      <vt:lpstr>What is Planned Obsolescence?</vt:lpstr>
      <vt:lpstr>Who is Profiting From This?</vt:lpstr>
      <vt:lpstr>Who is Profiting From This?</vt:lpstr>
      <vt:lpstr>Who is Profiting From This?</vt:lpstr>
      <vt:lpstr>Other Than Dishonest Practices, What Else is Wrong With This?</vt:lpstr>
      <vt:lpstr>More Trouble With Waste!</vt:lpstr>
      <vt:lpstr>More Trouble With Waste!</vt:lpstr>
      <vt:lpstr>So How Could Tech Companies Change This?</vt:lpstr>
      <vt:lpstr>So How Could Tech Companies Change This?</vt:lpstr>
      <vt:lpstr>So How Could Tech Companies Change This?</vt:lpstr>
      <vt:lpstr>REFERENCES</vt:lpstr>
      <vt:lpstr>REFERENCES</vt:lpstr>
      <vt:lpstr>Social Media Is a vector for Propaganda and Misinformation</vt:lpstr>
      <vt:lpstr>Political misinformation AND PROPAGANDA</vt:lpstr>
      <vt:lpstr>SOCIAL MEDIA USED TO SPREAD Medical MISINFORMATION</vt:lpstr>
      <vt:lpstr>Does it even matter</vt:lpstr>
      <vt:lpstr>Conclusion</vt:lpstr>
      <vt:lpstr>References</vt:lpstr>
      <vt:lpstr>Robot Surgeon FOR ME!</vt:lpstr>
      <vt:lpstr>Would you receive surgery from a Robot?</vt:lpstr>
      <vt:lpstr>Robotics in current medical industry</vt:lpstr>
      <vt:lpstr>Future of robotics and Ai in surgery</vt:lpstr>
      <vt:lpstr>Issues of surgical ai and robotics</vt:lpstr>
      <vt:lpstr>Robots in surgery are here to stay</vt:lpstr>
      <vt:lpstr>Would you receive surgery from a Robot?</vt:lpstr>
      <vt:lpstr>References</vt:lpstr>
      <vt:lpstr>Student Choice – Interesting Videos (1/2)</vt:lpstr>
      <vt:lpstr>Student Choice – Interesting Videos (2/2)</vt:lpstr>
      <vt:lpstr>Student Choice – Interesting Articles 1/2</vt:lpstr>
      <vt:lpstr>Student Choice – Interesting Articles 2/2</vt:lpstr>
      <vt:lpstr>Class 14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522</cp:revision>
  <cp:lastPrinted>2014-10-13T02:14:09Z</cp:lastPrinted>
  <dcterms:created xsi:type="dcterms:W3CDTF">2014-08-25T02:19:16Z</dcterms:created>
  <dcterms:modified xsi:type="dcterms:W3CDTF">2022-05-03T22:31:09Z</dcterms:modified>
</cp:coreProperties>
</file>