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2"/>
  </p:notesMasterIdLst>
  <p:handoutMasterIdLst>
    <p:handoutMasterId r:id="rId33"/>
  </p:handoutMasterIdLst>
  <p:sldIdLst>
    <p:sldId id="256" r:id="rId2"/>
    <p:sldId id="331" r:id="rId3"/>
    <p:sldId id="306" r:id="rId4"/>
    <p:sldId id="259" r:id="rId5"/>
    <p:sldId id="261" r:id="rId6"/>
    <p:sldId id="267" r:id="rId7"/>
    <p:sldId id="307" r:id="rId8"/>
    <p:sldId id="353" r:id="rId9"/>
    <p:sldId id="354" r:id="rId10"/>
    <p:sldId id="355" r:id="rId11"/>
    <p:sldId id="356" r:id="rId12"/>
    <p:sldId id="357" r:id="rId13"/>
    <p:sldId id="358" r:id="rId14"/>
    <p:sldId id="350" r:id="rId15"/>
    <p:sldId id="351" r:id="rId16"/>
    <p:sldId id="271" r:id="rId17"/>
    <p:sldId id="270" r:id="rId18"/>
    <p:sldId id="272" r:id="rId19"/>
    <p:sldId id="268" r:id="rId20"/>
    <p:sldId id="273" r:id="rId21"/>
    <p:sldId id="352" r:id="rId22"/>
    <p:sldId id="359" r:id="rId23"/>
    <p:sldId id="360" r:id="rId24"/>
    <p:sldId id="361" r:id="rId25"/>
    <p:sldId id="274" r:id="rId26"/>
    <p:sldId id="362" r:id="rId27"/>
    <p:sldId id="363" r:id="rId28"/>
    <p:sldId id="364" r:id="rId29"/>
    <p:sldId id="365" r:id="rId30"/>
    <p:sldId id="269" r:id="rId3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2714F95A-C778-8F41-8307-97E029A1817E}">
          <p14:sldIdLst>
            <p14:sldId id="256"/>
            <p14:sldId id="331"/>
            <p14:sldId id="306"/>
            <p14:sldId id="259"/>
            <p14:sldId id="261"/>
            <p14:sldId id="267"/>
            <p14:sldId id="307"/>
          </p14:sldIdLst>
        </p14:section>
        <p14:section name="Students" id="{5E347295-266A-9B4D-A0DF-4703719F5CBB}">
          <p14:sldIdLst>
            <p14:sldId id="353"/>
            <p14:sldId id="354"/>
            <p14:sldId id="355"/>
            <p14:sldId id="356"/>
            <p14:sldId id="357"/>
            <p14:sldId id="358"/>
            <p14:sldId id="350"/>
            <p14:sldId id="351"/>
            <p14:sldId id="271"/>
            <p14:sldId id="270"/>
            <p14:sldId id="272"/>
            <p14:sldId id="268"/>
            <p14:sldId id="273"/>
            <p14:sldId id="352"/>
            <p14:sldId id="359"/>
            <p14:sldId id="360"/>
            <p14:sldId id="361"/>
            <p14:sldId id="274"/>
            <p14:sldId id="362"/>
            <p14:sldId id="363"/>
            <p14:sldId id="364"/>
            <p14:sldId id="365"/>
          </p14:sldIdLst>
        </p14:section>
        <p14:section name="Common" id="{10B69295-0A48-354F-B63A-644E9F339516}">
          <p14:sldIdLst>
            <p14:sldId id="26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97" autoAdjust="0"/>
    <p:restoredTop sz="79670" autoAdjust="0"/>
  </p:normalViewPr>
  <p:slideViewPr>
    <p:cSldViewPr snapToGrid="0" snapToObjects="1">
      <p:cViewPr varScale="1">
        <p:scale>
          <a:sx n="133" d="100"/>
          <a:sy n="133" d="100"/>
        </p:scale>
        <p:origin x="440" y="184"/>
      </p:cViewPr>
      <p:guideLst>
        <p:guide orient="horz" pos="162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4/1/22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4/1/22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techtarget.com/searchenterpriseai/definition/machine-learning-ML"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techtarget.com/searchenterpriseai/definition/OpenAI"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109" charset="0"/>
                <a:ea typeface="ＭＳ Ｐゴシック" pitchFamily="-109" charset="-128"/>
                <a:cs typeface="ＭＳ Ｐゴシック" pitchFamily="-109" charset="-128"/>
              </a:rPr>
              <a:t>How is the self search</a:t>
            </a:r>
            <a:r>
              <a:rPr lang="en-US" baseline="0" dirty="0">
                <a:latin typeface="Arial" pitchFamily="-109" charset="0"/>
                <a:ea typeface="ＭＳ Ｐゴシック" pitchFamily="-109" charset="-128"/>
                <a:cs typeface="ＭＳ Ｐゴシック" pitchFamily="-109" charset="-128"/>
              </a:rPr>
              <a:t> paper going? Offer small group discussion instead of class wide.</a:t>
            </a:r>
          </a:p>
          <a:p>
            <a:pPr eaLnBrk="1" hangingPunct="1"/>
            <a:r>
              <a:rPr lang="en-US" baseline="0" dirty="0">
                <a:latin typeface="Arial" pitchFamily="-109" charset="0"/>
                <a:ea typeface="ＭＳ Ｐゴシック" pitchFamily="-109" charset="-128"/>
                <a:cs typeface="ＭＳ Ｐゴシック" pitchFamily="-109" charset="-128"/>
              </a:rPr>
              <a:t>Who: found a lot, very little, surprised, not surprised, creepy, share conclusions</a:t>
            </a: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two slides will cover strategies and necessary steps to ensure data security for the Internet of Things.</a:t>
            </a:r>
          </a:p>
          <a:p>
            <a:endParaRPr lang="en-US" dirty="0"/>
          </a:p>
          <a:p>
            <a:r>
              <a:rPr lang="en-US" dirty="0"/>
              <a:t>To start, companies must make security a primary goal throughout production</a:t>
            </a:r>
          </a:p>
          <a:p>
            <a:r>
              <a:rPr lang="en-US" dirty="0"/>
              <a:t>The defense-in-depth approach simply means creating multiple layers of security to counteract cyber attacks</a:t>
            </a:r>
          </a:p>
          <a:p>
            <a:r>
              <a:rPr lang="en-US" dirty="0"/>
              <a:t>At a more fundamental level, IoT companies need to employ and maintain a talented workforce</a:t>
            </a:r>
          </a:p>
          <a:p>
            <a:endParaRPr lang="en-US" dirty="0"/>
          </a:p>
          <a:p>
            <a:r>
              <a:rPr lang="en-US" dirty="0"/>
              <a:t>To improve security and overall effectiveness of IoT, production should aim for interoperability.</a:t>
            </a:r>
          </a:p>
          <a:p>
            <a:r>
              <a:rPr lang="en-US" dirty="0"/>
              <a:t>Interoperability just means that the IoT software should be flexible enough to work on pre-existing and future hardware,</a:t>
            </a:r>
          </a:p>
          <a:p>
            <a:r>
              <a:rPr lang="en-US" dirty="0"/>
              <a:t>Furthermore, there should be no proprietary hardware for IoT devices, all IoT devices should be a part of the same network.</a:t>
            </a:r>
          </a:p>
          <a:p>
            <a:r>
              <a:rPr lang="en-US" dirty="0"/>
              <a:t>Consistency will also make it easier to authenticate devices and keep them secure.</a:t>
            </a:r>
          </a:p>
          <a:p>
            <a:r>
              <a:rPr lang="en-US" dirty="0"/>
              <a:t>	Ex: as you can see in the image on the right, there are many different forms of cyber attacks that IoT must be equipped battle,</a:t>
            </a:r>
          </a:p>
          <a:p>
            <a:r>
              <a:rPr lang="en-US" dirty="0"/>
              <a:t>	       Having multiple networks means more possibility for error, and any connection into the IoT network could link to massive amounts of data</a:t>
            </a:r>
          </a:p>
          <a:p>
            <a:endParaRPr lang="en-US" dirty="0"/>
          </a:p>
          <a:p>
            <a:r>
              <a:rPr lang="en-US" dirty="0"/>
              <a:t>On top of those strategies for production, producers of IoT devices should </a:t>
            </a:r>
          </a:p>
          <a:p>
            <a:r>
              <a:rPr lang="en-US" dirty="0"/>
              <a:t>monitor connected devices for security breaches</a:t>
            </a:r>
          </a:p>
          <a:p>
            <a:r>
              <a:rPr lang="en-US" dirty="0"/>
              <a:t>This should be done through the product’s entire life-cycle.</a:t>
            </a:r>
          </a:p>
          <a:p>
            <a:r>
              <a:rPr lang="en-US" dirty="0"/>
              <a:t>It should also be possible to release security patches for any known risks.</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1176595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strategies for success</a:t>
            </a:r>
          </a:p>
          <a:p>
            <a:endParaRPr lang="en-US" dirty="0"/>
          </a:p>
          <a:p>
            <a:r>
              <a:rPr lang="en-US" dirty="0"/>
              <a:t>Data minimization is the simplest way to greatly reduce data breaches…</a:t>
            </a:r>
          </a:p>
          <a:p>
            <a:r>
              <a:rPr lang="en-US" dirty="0"/>
              <a:t>Companies only hold data that they use, and no data is held indefinitely</a:t>
            </a:r>
          </a:p>
          <a:p>
            <a:r>
              <a:rPr lang="en-US" dirty="0"/>
              <a:t>Less stagnant data gives less incentive for hackers to target a single company,</a:t>
            </a:r>
          </a:p>
          <a:p>
            <a:r>
              <a:rPr lang="en-US" dirty="0"/>
              <a:t>since there is less information to be poached</a:t>
            </a:r>
          </a:p>
          <a:p>
            <a:r>
              <a:rPr lang="en-US" dirty="0"/>
              <a:t>Also, it prevents companies from violating user privacy and using data for undisclosed purposes</a:t>
            </a:r>
          </a:p>
          <a:p>
            <a:endParaRPr lang="en-US" dirty="0"/>
          </a:p>
          <a:p>
            <a:r>
              <a:rPr lang="en-US" dirty="0"/>
              <a:t>In certain cases, it would also make sense to give users control over their data</a:t>
            </a:r>
          </a:p>
          <a:p>
            <a:r>
              <a:rPr lang="en-US" dirty="0"/>
              <a:t>Hopefully with the right knowledge, users will decide what information they share,</a:t>
            </a:r>
          </a:p>
          <a:p>
            <a:r>
              <a:rPr lang="en-US" dirty="0"/>
              <a:t>and more importantly, users can opt-out from data collection if they so choose.</a:t>
            </a:r>
          </a:p>
          <a:p>
            <a:endParaRPr lang="en-US" dirty="0"/>
          </a:p>
          <a:p>
            <a:r>
              <a:rPr lang="en-US" dirty="0"/>
              <a:t>Finally, we can talk about how BLOCKCHAIN would work with IoT devices</a:t>
            </a:r>
          </a:p>
          <a:p>
            <a:r>
              <a:rPr lang="en-US" dirty="0"/>
              <a:t>The basic concept that makes blockchain so secure is the idea of safety in numbers</a:t>
            </a:r>
          </a:p>
          <a:p>
            <a:r>
              <a:rPr lang="en-US" dirty="0"/>
              <a:t>	To hack any one block, you must hack all blocks in the chain.</a:t>
            </a:r>
          </a:p>
          <a:p>
            <a:r>
              <a:rPr lang="en-US" dirty="0"/>
              <a:t>	Any one block’s encryption mechanism can be quite advanced,</a:t>
            </a:r>
          </a:p>
          <a:p>
            <a:r>
              <a:rPr lang="en-US" dirty="0"/>
              <a:t>	so consider hacking over 20 billion encrypted blocks all at once.</a:t>
            </a:r>
          </a:p>
          <a:p>
            <a:r>
              <a:rPr lang="en-US" dirty="0"/>
              <a:t>	That is what a hacker would have to do to breach any data on the blockchain network.</a:t>
            </a:r>
          </a:p>
          <a:p>
            <a:r>
              <a:rPr lang="en-US" dirty="0"/>
              <a:t>The security features alone make blockchain a powerful framework,</a:t>
            </a:r>
          </a:p>
          <a:p>
            <a:r>
              <a:rPr lang="en-US" dirty="0"/>
              <a:t>but blockchain would also increase the speed of IoT communication with decentralized processes.</a:t>
            </a:r>
          </a:p>
          <a:p>
            <a:r>
              <a:rPr lang="en-US" dirty="0"/>
              <a:t>	Currently, IoT devices connect to nearby gateways to transfer information to the cloud, </a:t>
            </a:r>
          </a:p>
          <a:p>
            <a:r>
              <a:rPr lang="en-US" dirty="0"/>
              <a:t>	where information is processed and sent back.</a:t>
            </a:r>
          </a:p>
          <a:p>
            <a:r>
              <a:rPr lang="en-US" dirty="0"/>
              <a:t>	Now imagine always having the cloud near you, by tapping into the computing power of all the phones,</a:t>
            </a:r>
          </a:p>
          <a:p>
            <a:r>
              <a:rPr lang="en-US" dirty="0"/>
              <a:t>	computers, laptops, and other IoT devices within a 1-mile radius… securely, of course</a:t>
            </a:r>
          </a:p>
          <a:p>
            <a:r>
              <a:rPr lang="en-US" dirty="0"/>
              <a:t>	This is the power of decentralization which blockchain provides</a:t>
            </a:r>
          </a:p>
          <a:p>
            <a:r>
              <a:rPr lang="en-US" dirty="0"/>
              <a:t>	Ex: blockchain has proven to be extremely secure in the financial sector,</a:t>
            </a:r>
          </a:p>
          <a:p>
            <a:r>
              <a:rPr lang="en-US" dirty="0"/>
              <a:t>	      with cryptocurrency and financial records, but it will soon make its way to all industries.</a:t>
            </a:r>
          </a:p>
          <a:p>
            <a:endParaRPr lang="en-US" dirty="0"/>
          </a:p>
          <a:p>
            <a:r>
              <a:rPr lang="en-US" dirty="0"/>
              <a:t>	</a:t>
            </a:r>
          </a:p>
          <a:p>
            <a:r>
              <a:rPr lang="en-US" dirty="0"/>
              <a:t>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2777415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base">
              <a:buFontTx/>
              <a:buChar char="-"/>
            </a:pPr>
            <a:r>
              <a:rPr lang="en-US" sz="1200" b="0" i="0" u="none" strike="noStrike" kern="1200" dirty="0">
                <a:solidFill>
                  <a:schemeClr val="tx1"/>
                </a:solidFill>
                <a:effectLst/>
                <a:latin typeface="+mn-lt"/>
                <a:ea typeface="+mn-ea"/>
                <a:cs typeface="+mn-cs"/>
              </a:rPr>
              <a:t>In my opinion, I don’t think microchipping children is necessary. </a:t>
            </a:r>
          </a:p>
          <a:p>
            <a:pPr marL="171450" indent="-171450" rtl="0" fontAlgn="base">
              <a:buFontTx/>
              <a:buChar char="-"/>
            </a:pPr>
            <a:r>
              <a:rPr lang="en-US" sz="1200" b="0" i="0" u="none" strike="noStrike" kern="1200" dirty="0">
                <a:solidFill>
                  <a:schemeClr val="tx1"/>
                </a:solidFill>
                <a:effectLst/>
                <a:latin typeface="+mn-lt"/>
                <a:ea typeface="+mn-ea"/>
                <a:cs typeface="+mn-cs"/>
              </a:rPr>
              <a:t>So far, no children have been microchipped, although several adults have </a:t>
            </a:r>
          </a:p>
          <a:p>
            <a:pPr marL="171450" indent="-171450" rtl="0" fontAlgn="base">
              <a:buFontTx/>
              <a:buChar char="-"/>
            </a:pPr>
            <a:r>
              <a:rPr lang="en-US" sz="1200" b="0" i="0" u="none" strike="noStrike" kern="1200" dirty="0">
                <a:solidFill>
                  <a:schemeClr val="tx1"/>
                </a:solidFill>
                <a:effectLst/>
                <a:latin typeface="+mn-lt"/>
                <a:ea typeface="+mn-ea"/>
                <a:cs typeface="+mn-cs"/>
              </a:rPr>
              <a:t>The reasoning for adults getting microchipped however don’t have to do with tracking their location as much as easing their ability to do daily tasks</a:t>
            </a:r>
          </a:p>
          <a:p>
            <a:pPr marL="171450" indent="-171450" rtl="0" fontAlgn="base">
              <a:buFontTx/>
              <a:buChar char="-"/>
            </a:pPr>
            <a:r>
              <a:rPr lang="en-US" sz="1200" b="0" i="0" u="none" strike="noStrike" kern="1200" dirty="0">
                <a:solidFill>
                  <a:schemeClr val="tx1"/>
                </a:solidFill>
                <a:effectLst/>
                <a:latin typeface="+mn-lt"/>
                <a:ea typeface="+mn-ea"/>
                <a:cs typeface="+mn-cs"/>
              </a:rPr>
              <a:t>The negative effects of microchipping children outweigh the benefit of knowing where they are at all times</a:t>
            </a:r>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344503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base">
              <a:buFontTx/>
              <a:buChar char="-"/>
            </a:pPr>
            <a:r>
              <a:rPr lang="en-US" sz="1200" b="0" i="0" u="none" strike="noStrike" kern="1200" dirty="0">
                <a:solidFill>
                  <a:schemeClr val="tx1"/>
                </a:solidFill>
                <a:effectLst/>
                <a:latin typeface="+mn-lt"/>
                <a:ea typeface="+mn-ea"/>
                <a:cs typeface="+mn-cs"/>
              </a:rPr>
              <a:t>Microchipping is the process of embedding a small microchip under the skin of an individual, usually in the hand. These microchips are usually the size of a grain of rice and inserted using a syringe similar to that used for vaccinations. The chip helps make daily processes easier for these people to complete. For example, unlocking their homes or offices, sharing information to someone's cellphone, and even using the chip as a ticket for a train. There’s even talk about being able to use these chips as payment in restaurants. </a:t>
            </a:r>
          </a:p>
          <a:p>
            <a:pPr marL="171450" indent="-171450" rtl="0" fontAlgn="base">
              <a:buFontTx/>
              <a:buChar char="-"/>
            </a:pPr>
            <a:r>
              <a:rPr lang="en-US" sz="1200" b="0" i="0" u="none" strike="noStrike" kern="1200" dirty="0">
                <a:solidFill>
                  <a:schemeClr val="tx1"/>
                </a:solidFill>
                <a:effectLst/>
                <a:latin typeface="+mn-lt"/>
                <a:ea typeface="+mn-ea"/>
                <a:cs typeface="+mn-cs"/>
              </a:rPr>
              <a:t>Microchipping itself is not widely popular and has not yet occurred in children. </a:t>
            </a:r>
          </a:p>
          <a:p>
            <a:pPr marL="171450" indent="-171450" rtl="0" fontAlgn="base">
              <a:buFontTx/>
              <a:buChar char="-"/>
            </a:pPr>
            <a:r>
              <a:rPr lang="en-US" sz="1200" b="0" i="0" u="none" strike="noStrike" kern="1200" dirty="0">
                <a:solidFill>
                  <a:schemeClr val="tx1"/>
                </a:solidFill>
                <a:effectLst/>
                <a:latin typeface="+mn-lt"/>
                <a:ea typeface="+mn-ea"/>
                <a:cs typeface="+mn-cs"/>
              </a:rPr>
              <a:t>While there have been some discussions about inserting these microchips into kids, less invasive options have been suggested.</a:t>
            </a:r>
          </a:p>
          <a:p>
            <a:pPr marL="171450" indent="-171450" rtl="0" fontAlgn="base">
              <a:buFontTx/>
              <a:buChar char="-"/>
            </a:pPr>
            <a:r>
              <a:rPr lang="en-US" sz="1200" b="0" i="0" u="none" strike="noStrike" kern="1200" dirty="0">
                <a:solidFill>
                  <a:schemeClr val="tx1"/>
                </a:solidFill>
                <a:effectLst/>
                <a:latin typeface="+mn-lt"/>
                <a:ea typeface="+mn-ea"/>
                <a:cs typeface="+mn-cs"/>
              </a:rPr>
              <a:t>For example, the Filip is a smartwatch that would track a child's location and allow the child to make calls to up to five adults. There also is a panic button on the watch that the child could push that would alert the five adults until one answered. </a:t>
            </a:r>
          </a:p>
          <a:p>
            <a:pPr marL="171450" indent="-171450" rtl="0" fontAlgn="base">
              <a:buFontTx/>
              <a:buChar char="-"/>
            </a:pPr>
            <a:r>
              <a:rPr lang="en-US" sz="1200" b="0" i="0" u="none" strike="noStrike" kern="1200" dirty="0">
                <a:solidFill>
                  <a:schemeClr val="tx1"/>
                </a:solidFill>
                <a:effectLst/>
                <a:latin typeface="+mn-lt"/>
                <a:ea typeface="+mn-ea"/>
                <a:cs typeface="+mn-cs"/>
              </a:rPr>
              <a:t>There’s also a device called </a:t>
            </a:r>
            <a:r>
              <a:rPr lang="en-US" sz="1200" b="0" i="0" u="none" strike="noStrike" kern="1200" dirty="0" err="1">
                <a:solidFill>
                  <a:schemeClr val="tx1"/>
                </a:solidFill>
                <a:effectLst/>
                <a:latin typeface="+mn-lt"/>
                <a:ea typeface="+mn-ea"/>
                <a:cs typeface="+mn-cs"/>
              </a:rPr>
              <a:t>Trax</a:t>
            </a:r>
            <a:r>
              <a:rPr lang="en-US" sz="1200" b="0" i="0" u="none" strike="noStrike" kern="1200" dirty="0">
                <a:solidFill>
                  <a:schemeClr val="tx1"/>
                </a:solidFill>
                <a:effectLst/>
                <a:latin typeface="+mn-lt"/>
                <a:ea typeface="+mn-ea"/>
                <a:cs typeface="+mn-cs"/>
              </a:rPr>
              <a:t> which would allow parents to use their smartphone to track their child’s location and also create a digital boundary that the parent would be alerted if their child crossed. </a:t>
            </a:r>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733946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base">
              <a:buFontTx/>
              <a:buChar char="-"/>
            </a:pPr>
            <a:r>
              <a:rPr lang="en-US" sz="1200" b="0" i="0" u="none" strike="noStrike" kern="1200" dirty="0">
                <a:solidFill>
                  <a:schemeClr val="tx1"/>
                </a:solidFill>
                <a:effectLst/>
                <a:latin typeface="+mn-lt"/>
                <a:ea typeface="+mn-ea"/>
                <a:cs typeface="+mn-cs"/>
              </a:rPr>
              <a:t>The most obvious benefit to microchipping children is the ability to know where they are at all times. </a:t>
            </a:r>
          </a:p>
          <a:p>
            <a:pPr marL="171450" indent="-171450" rtl="0" fontAlgn="base">
              <a:buFontTx/>
              <a:buChar char="-"/>
            </a:pPr>
            <a:r>
              <a:rPr lang="en-US" sz="1200" b="0" i="0" u="none" strike="noStrike" kern="1200" dirty="0">
                <a:solidFill>
                  <a:schemeClr val="tx1"/>
                </a:solidFill>
                <a:effectLst/>
                <a:latin typeface="+mn-lt"/>
                <a:ea typeface="+mn-ea"/>
                <a:cs typeface="+mn-cs"/>
              </a:rPr>
              <a:t>This would reduce the anxiety that parents have about losing their children.</a:t>
            </a:r>
          </a:p>
          <a:p>
            <a:pPr marL="171450" indent="-171450" rtl="0" fontAlgn="base">
              <a:buFontTx/>
              <a:buChar char="-"/>
            </a:pPr>
            <a:r>
              <a:rPr lang="en-US" sz="1200" b="0" i="0" u="none" strike="noStrike" kern="1200" dirty="0">
                <a:solidFill>
                  <a:schemeClr val="tx1"/>
                </a:solidFill>
                <a:effectLst/>
                <a:latin typeface="+mn-lt"/>
                <a:ea typeface="+mn-ea"/>
                <a:cs typeface="+mn-cs"/>
              </a:rPr>
              <a:t>It would also help to prevent possible death or injury related to kidnapping or children ending up in unsafe environments.</a:t>
            </a:r>
          </a:p>
          <a:p>
            <a:pPr marL="171450" indent="-171450" rtl="0" fontAlgn="base">
              <a:buFontTx/>
              <a:buChar char="-"/>
            </a:pPr>
            <a:r>
              <a:rPr lang="en-US" sz="1200" b="0" i="0" u="none" strike="noStrike" kern="1200" dirty="0">
                <a:solidFill>
                  <a:schemeClr val="tx1"/>
                </a:solidFill>
                <a:effectLst/>
                <a:latin typeface="+mn-lt"/>
                <a:ea typeface="+mn-ea"/>
                <a:cs typeface="+mn-cs"/>
              </a:rPr>
              <a:t>This graph shows the number of missing children has gone down between 1993 and 2014 which could be partially attributed to the rise in GPS tracking technology. </a:t>
            </a:r>
          </a:p>
          <a:p>
            <a:pPr marL="171450" indent="-171450" rtl="0" fontAlgn="base">
              <a:buFontTx/>
              <a:buChar char="-"/>
            </a:pPr>
            <a:r>
              <a:rPr lang="en-US" sz="1200" b="0" i="0" u="none" strike="noStrike" kern="1200" dirty="0">
                <a:solidFill>
                  <a:schemeClr val="tx1"/>
                </a:solidFill>
                <a:effectLst/>
                <a:latin typeface="+mn-lt"/>
                <a:ea typeface="+mn-ea"/>
                <a:cs typeface="+mn-cs"/>
              </a:rPr>
              <a:t>Additionally, in 2020 and 2021 the number of missing children is down to the mid-to-low 300 thousands.</a:t>
            </a:r>
          </a:p>
          <a:p>
            <a:pPr marL="171450" indent="-171450" rtl="0" fontAlgn="base">
              <a:buFontTx/>
              <a:buChar char="-"/>
            </a:pPr>
            <a:r>
              <a:rPr lang="en-US" sz="1200" b="0" i="0" u="none" strike="noStrike" kern="1200" dirty="0">
                <a:solidFill>
                  <a:schemeClr val="tx1"/>
                </a:solidFill>
                <a:effectLst/>
                <a:latin typeface="+mn-lt"/>
                <a:ea typeface="+mn-ea"/>
                <a:cs typeface="+mn-cs"/>
              </a:rPr>
              <a:t>When referring to specifically tracking children with special needs, the benefits are even more obvious. Children with special needs who wander off, especially autistic children that are non-verbal lower functioning, oftentimes end up wandering into bodies of water where they sadly drown. Additionally, these children who evade the people searching for them or end up hiding in tight spaces would more easily be found. </a:t>
            </a:r>
          </a:p>
          <a:p>
            <a:pPr marL="171450" indent="-171450" rtl="0" fontAlgn="base">
              <a:buFontTx/>
              <a:buChar char="-"/>
            </a:pPr>
            <a:r>
              <a:rPr lang="en-US" sz="1200" b="0" i="0" u="none" strike="noStrike" kern="1200" dirty="0">
                <a:solidFill>
                  <a:schemeClr val="tx1"/>
                </a:solidFill>
                <a:effectLst/>
                <a:latin typeface="+mn-lt"/>
                <a:ea typeface="+mn-ea"/>
                <a:cs typeface="+mn-cs"/>
              </a:rPr>
              <a:t>In terms of benefits outside of tracking children, microchips could hold helpful information about children such as parental contacts, allergies and other health information, along with other possibly important information. This would allow people who find an unconscious child or one unable to speak to know who to contact and what help is more beneficial for the child.</a:t>
            </a:r>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3864775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base">
              <a:buFontTx/>
              <a:buChar char="-"/>
            </a:pPr>
            <a:r>
              <a:rPr lang="en-US" sz="1200" b="0" i="0" u="none" strike="noStrike" kern="1200" dirty="0">
                <a:solidFill>
                  <a:schemeClr val="tx1"/>
                </a:solidFill>
                <a:effectLst/>
                <a:latin typeface="+mn-lt"/>
                <a:ea typeface="+mn-ea"/>
                <a:cs typeface="+mn-cs"/>
              </a:rPr>
              <a:t>Microchipping children or giving them a trackable device to wear would create a constant state of fear in children. The idea that they are unsafe unless their location is known at all times would create an extreme amount of unnecessary anxiety. </a:t>
            </a:r>
          </a:p>
          <a:p>
            <a:pPr marL="171450" indent="-171450" rtl="0" fontAlgn="base">
              <a:buFontTx/>
              <a:buChar char="-"/>
            </a:pPr>
            <a:r>
              <a:rPr lang="en-US" sz="1200" b="0" i="0" u="none" strike="noStrike" kern="1200" dirty="0">
                <a:solidFill>
                  <a:schemeClr val="tx1"/>
                </a:solidFill>
                <a:effectLst/>
                <a:latin typeface="+mn-lt"/>
                <a:ea typeface="+mn-ea"/>
                <a:cs typeface="+mn-cs"/>
              </a:rPr>
              <a:t>Tracking children also limits their growth as individuals and lessens the amount of independence and freedom they have. Parents knowing their children’s constant moves would cause children to experience less of the independence needed to grow up.</a:t>
            </a:r>
          </a:p>
          <a:p>
            <a:pPr marL="171450" indent="-171450" rtl="0" fontAlgn="base">
              <a:buFontTx/>
              <a:buChar char="-"/>
            </a:pPr>
            <a:r>
              <a:rPr lang="en-US" sz="1200" b="0" i="0" u="none" strike="noStrike" kern="1200" dirty="0">
                <a:solidFill>
                  <a:schemeClr val="tx1"/>
                </a:solidFill>
                <a:effectLst/>
                <a:latin typeface="+mn-lt"/>
                <a:ea typeface="+mn-ea"/>
                <a:cs typeface="+mn-cs"/>
              </a:rPr>
              <a:t>If a child can automatically turn to their parent for any problem, it reduces their ability to develop problem-solving techniques. </a:t>
            </a:r>
          </a:p>
          <a:p>
            <a:pPr marL="171450" indent="-171450" rtl="0" fontAlgn="base">
              <a:buFontTx/>
              <a:buChar char="-"/>
            </a:pPr>
            <a:r>
              <a:rPr lang="en-US" sz="1200" b="0" i="0" u="none" strike="noStrike" kern="1200" dirty="0">
                <a:solidFill>
                  <a:schemeClr val="tx1"/>
                </a:solidFill>
                <a:effectLst/>
                <a:latin typeface="+mn-lt"/>
                <a:ea typeface="+mn-ea"/>
                <a:cs typeface="+mn-cs"/>
              </a:rPr>
              <a:t>Tracking children would also further the need to rely on technology for both the parents and the children. The constant need to have your phone on you to feel safe is already a developing issue in adults, creating that same mentality in children could have detrimental effects on their growth and development. </a:t>
            </a:r>
          </a:p>
          <a:p>
            <a:pPr marL="171450" indent="-171450" rtl="0" fontAlgn="base">
              <a:buFontTx/>
              <a:buChar char="-"/>
            </a:pPr>
            <a:r>
              <a:rPr lang="en-US" sz="1200" b="0" i="0" u="none" strike="noStrike" kern="1200" dirty="0">
                <a:solidFill>
                  <a:schemeClr val="tx1"/>
                </a:solidFill>
                <a:effectLst/>
                <a:latin typeface="+mn-lt"/>
                <a:ea typeface="+mn-ea"/>
                <a:cs typeface="+mn-cs"/>
              </a:rPr>
              <a:t>Tracking children could also have the opposite effect if the devices being used to track them get hacked. People who want to do bad things will find ways to cause harm to children, regardless of whether they have a microchip or a smartwatch tracking their location. </a:t>
            </a:r>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27588717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base">
              <a:buFontTx/>
              <a:buChar char="-"/>
            </a:pPr>
            <a:r>
              <a:rPr lang="en-US" sz="1200" b="0" i="0" u="none" strike="noStrike" kern="1200" dirty="0">
                <a:solidFill>
                  <a:schemeClr val="tx1"/>
                </a:solidFill>
                <a:effectLst/>
                <a:latin typeface="+mn-lt"/>
                <a:ea typeface="+mn-ea"/>
                <a:cs typeface="+mn-cs"/>
              </a:rPr>
              <a:t>Microchipping has become a popular topic of conversation in Sweden. Thousands of Swedes have undergone the procedure to have a microchip implanted in their hand.</a:t>
            </a:r>
          </a:p>
          <a:p>
            <a:pPr marL="171450" indent="-171450" rtl="0" fontAlgn="base">
              <a:buFontTx/>
              <a:buChar char="-"/>
            </a:pPr>
            <a:r>
              <a:rPr lang="en-US" sz="1200" b="0" i="0" u="none" strike="noStrike" kern="1200" dirty="0">
                <a:solidFill>
                  <a:schemeClr val="tx1"/>
                </a:solidFill>
                <a:effectLst/>
                <a:latin typeface="+mn-lt"/>
                <a:ea typeface="+mn-ea"/>
                <a:cs typeface="+mn-cs"/>
              </a:rPr>
              <a:t>While many other people in various countries have undergone this procedure, the difference is the positive discussion about the topic in Sweden. Most countries view the negativity around the idea of microchipping humans, while the Swedes look at the positive possibilities. </a:t>
            </a:r>
          </a:p>
          <a:p>
            <a:pPr marL="171450" indent="-171450" rtl="0" fontAlgn="base">
              <a:buFontTx/>
              <a:buChar char="-"/>
            </a:pPr>
            <a:r>
              <a:rPr lang="en-US" sz="1200" b="0" i="0" u="none" strike="noStrike" kern="1200" dirty="0">
                <a:solidFill>
                  <a:schemeClr val="tx1"/>
                </a:solidFill>
                <a:effectLst/>
                <a:latin typeface="+mn-lt"/>
                <a:ea typeface="+mn-ea"/>
                <a:cs typeface="+mn-cs"/>
              </a:rPr>
              <a:t>Sweden has a history of embracing new technologies and microchipping is no different.</a:t>
            </a:r>
          </a:p>
          <a:p>
            <a:pPr marL="171450" indent="-171450" rtl="0" fontAlgn="base">
              <a:buFontTx/>
              <a:buChar char="-"/>
            </a:pPr>
            <a:r>
              <a:rPr lang="en-US" sz="1200" b="0" i="0" u="none" strike="noStrike" kern="1200" dirty="0">
                <a:solidFill>
                  <a:schemeClr val="tx1"/>
                </a:solidFill>
                <a:effectLst/>
                <a:latin typeface="+mn-lt"/>
                <a:ea typeface="+mn-ea"/>
                <a:cs typeface="+mn-cs"/>
              </a:rPr>
              <a:t>Additionally, Swedes are less concerned about data privacy, which is another big topic of concern with microchipping in other countries</a:t>
            </a:r>
          </a:p>
          <a:p>
            <a:pPr marL="171450" indent="-171450" rtl="0" fontAlgn="base">
              <a:buFontTx/>
              <a:buChar char="-"/>
            </a:pPr>
            <a:r>
              <a:rPr lang="en-US" sz="1200" b="0" i="0" u="none" strike="noStrike" kern="1200" dirty="0">
                <a:solidFill>
                  <a:schemeClr val="tx1"/>
                </a:solidFill>
                <a:effectLst/>
                <a:latin typeface="+mn-lt"/>
                <a:ea typeface="+mn-ea"/>
                <a:cs typeface="+mn-cs"/>
              </a:rPr>
              <a:t>However, Swedes haven’t jumped straight to microchipping children. It seems unlikely this will start soon, but it’s possible they might be the first country that implements an actual process of microchipping children. </a:t>
            </a:r>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18075328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base">
              <a:buFontTx/>
              <a:buChar char="-"/>
            </a:pPr>
            <a:r>
              <a:rPr lang="en-US" sz="1200" b="0" i="0" u="none" strike="noStrike" kern="1200" dirty="0">
                <a:solidFill>
                  <a:schemeClr val="tx1"/>
                </a:solidFill>
                <a:effectLst/>
                <a:latin typeface="+mn-lt"/>
                <a:ea typeface="+mn-ea"/>
                <a:cs typeface="+mn-cs"/>
              </a:rPr>
              <a:t>Is the world really that unsafe for children? How likely is it for kids to be abducted, and even if they are, would a trackable device even help? </a:t>
            </a:r>
          </a:p>
          <a:p>
            <a:pPr marL="171450" indent="-171450" rtl="0" fontAlgn="base">
              <a:buFontTx/>
              <a:buChar char="-"/>
            </a:pPr>
            <a:r>
              <a:rPr lang="en-US" sz="1200" b="0" i="0" u="none" strike="noStrike" kern="1200" dirty="0">
                <a:solidFill>
                  <a:schemeClr val="tx1"/>
                </a:solidFill>
                <a:effectLst/>
                <a:latin typeface="+mn-lt"/>
                <a:ea typeface="+mn-ea"/>
                <a:cs typeface="+mn-cs"/>
              </a:rPr>
              <a:t>Something like the Filip or the </a:t>
            </a:r>
            <a:r>
              <a:rPr lang="en-US" sz="1200" b="0" i="0" u="none" strike="noStrike" kern="1200" dirty="0" err="1">
                <a:solidFill>
                  <a:schemeClr val="tx1"/>
                </a:solidFill>
                <a:effectLst/>
                <a:latin typeface="+mn-lt"/>
                <a:ea typeface="+mn-ea"/>
                <a:cs typeface="+mn-cs"/>
              </a:rPr>
              <a:t>Trax</a:t>
            </a:r>
            <a:r>
              <a:rPr lang="en-US" sz="1200" b="0" i="0" u="none" strike="noStrike" kern="1200" dirty="0">
                <a:solidFill>
                  <a:schemeClr val="tx1"/>
                </a:solidFill>
                <a:effectLst/>
                <a:latin typeface="+mn-lt"/>
                <a:ea typeface="+mn-ea"/>
                <a:cs typeface="+mn-cs"/>
              </a:rPr>
              <a:t> could easily be removed, and while a microchip would be harder to remove, the technology to disable the chip would most likely become popular.</a:t>
            </a:r>
          </a:p>
          <a:p>
            <a:pPr marL="171450" indent="-171450" rtl="0" fontAlgn="base">
              <a:buFontTx/>
              <a:buChar char="-"/>
            </a:pPr>
            <a:r>
              <a:rPr lang="en-US" sz="1200" b="0" i="0" u="none" strike="noStrike" kern="1200" dirty="0">
                <a:solidFill>
                  <a:schemeClr val="tx1"/>
                </a:solidFill>
                <a:effectLst/>
                <a:latin typeface="+mn-lt"/>
                <a:ea typeface="+mn-ea"/>
                <a:cs typeface="+mn-cs"/>
              </a:rPr>
              <a:t>Unfortunately, the development of microchips in children would just cause the people wanting to kidnap children to find ways around the microchips.</a:t>
            </a:r>
          </a:p>
          <a:p>
            <a:pPr marL="171450" indent="-171450" rtl="0" fontAlgn="base">
              <a:buFontTx/>
              <a:buChar char="-"/>
            </a:pPr>
            <a:r>
              <a:rPr lang="en-US" sz="1200" b="0" i="0" u="none" strike="noStrike" kern="1200" dirty="0">
                <a:solidFill>
                  <a:schemeClr val="tx1"/>
                </a:solidFill>
                <a:effectLst/>
                <a:latin typeface="+mn-lt"/>
                <a:ea typeface="+mn-ea"/>
                <a:cs typeface="+mn-cs"/>
              </a:rPr>
              <a:t>While there are benefits to knowing a child’s location at all times, I don’t think these benefits will outweigh the negative effects tracking children will have. </a:t>
            </a:r>
          </a:p>
          <a:p>
            <a:pPr marL="171450" indent="-171450" rtl="0" fontAlgn="base">
              <a:buFontTx/>
              <a:buChar char="-"/>
            </a:pPr>
            <a:r>
              <a:rPr lang="en-US" sz="1200" b="0" i="0" u="none" strike="noStrike" kern="1200" dirty="0">
                <a:solidFill>
                  <a:schemeClr val="tx1"/>
                </a:solidFill>
                <a:effectLst/>
                <a:latin typeface="+mn-lt"/>
                <a:ea typeface="+mn-ea"/>
                <a:cs typeface="+mn-cs"/>
              </a:rPr>
              <a:t>The amount of anxiety in children about the world is already impacting how they grow up and feeling as if their location needs to constantly be monitored would be even more detrimental.</a:t>
            </a:r>
          </a:p>
          <a:p>
            <a:pPr marL="171450" indent="-171450" rtl="0" fontAlgn="base">
              <a:buFontTx/>
              <a:buChar char="-"/>
            </a:pPr>
            <a:r>
              <a:rPr lang="en-US" sz="1200" b="0" i="0" u="none" strike="noStrike" kern="1200" dirty="0">
                <a:solidFill>
                  <a:schemeClr val="tx1"/>
                </a:solidFill>
                <a:effectLst/>
                <a:latin typeface="+mn-lt"/>
                <a:ea typeface="+mn-ea"/>
                <a:cs typeface="+mn-cs"/>
              </a:rPr>
              <a:t>A mix of constant anxiety and loss of independence would result in a generation of fearful and dependent individuals that never quite learned how to do things for themselves properly. </a:t>
            </a:r>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17084342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22553123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u="none" strike="noStrike" kern="1200" dirty="0">
                <a:solidFill>
                  <a:schemeClr val="tx1"/>
                </a:solidFill>
                <a:effectLst/>
                <a:latin typeface="+mn-lt"/>
                <a:ea typeface="+mn-ea"/>
                <a:cs typeface="+mn-cs"/>
              </a:rPr>
              <a:t>Algorithmic curation. </a:t>
            </a:r>
            <a:r>
              <a:rPr lang="en-US" sz="1200" b="0" i="0" u="none" strike="noStrike" kern="1200" dirty="0">
                <a:solidFill>
                  <a:schemeClr val="tx1"/>
                </a:solidFill>
                <a:effectLst/>
                <a:latin typeface="+mn-lt"/>
                <a:ea typeface="+mn-ea"/>
                <a:cs typeface="+mn-cs"/>
              </a:rPr>
              <a:t>Most commonly known as the “filter bubble” concern, algorithms designed by platforms to keep users engaged produce ever-more refined rabbit holes down which users can go in a dynamic of reinforcement learning that leads them to ever-more extreme versions of their beliefs and opinions.[1]</a:t>
            </a:r>
          </a:p>
          <a:p>
            <a:pPr rtl="0" fontAlgn="base"/>
            <a:r>
              <a:rPr lang="en-US" sz="1200" b="0" i="0" u="none" strike="noStrike" kern="1200" dirty="0">
                <a:solidFill>
                  <a:schemeClr val="tx1"/>
                </a:solidFill>
                <a:effectLst/>
                <a:latin typeface="+mn-lt"/>
                <a:ea typeface="+mn-ea"/>
                <a:cs typeface="+mn-cs"/>
              </a:rPr>
              <a:t>Specifically look at one topics and narrow minded.</a:t>
            </a:r>
          </a:p>
          <a:p>
            <a:pPr rtl="0" fontAlgn="base"/>
            <a:r>
              <a:rPr lang="en-US" sz="1200" b="1" i="0" u="none" strike="noStrike" kern="1200" dirty="0">
                <a:solidFill>
                  <a:schemeClr val="tx1"/>
                </a:solidFill>
                <a:effectLst/>
                <a:latin typeface="+mn-lt"/>
                <a:ea typeface="+mn-ea"/>
                <a:cs typeface="+mn-cs"/>
              </a:rPr>
              <a:t>Bots. </a:t>
            </a:r>
            <a:r>
              <a:rPr lang="en-US" sz="1200" b="0" i="0" u="none" strike="noStrike" kern="1200" dirty="0">
                <a:solidFill>
                  <a:schemeClr val="tx1"/>
                </a:solidFill>
                <a:effectLst/>
                <a:latin typeface="+mn-lt"/>
                <a:ea typeface="+mn-ea"/>
                <a:cs typeface="+mn-cs"/>
              </a:rPr>
              <a:t>Improvements in automation allow bots to become ever-more-effective simulations of human participants, thereby permitting propagandists to mount large-scale influence campaigns on social media by simulating larger and harder-to-detect armies of automated accounts.[1[]</a:t>
            </a:r>
          </a:p>
          <a:p>
            <a:pPr rtl="0" fontAlgn="base"/>
            <a:r>
              <a:rPr lang="en-US" sz="1200" b="0" i="0" u="none" strike="noStrike" kern="1200" dirty="0">
                <a:solidFill>
                  <a:schemeClr val="tx1"/>
                </a:solidFill>
                <a:effectLst/>
                <a:latin typeface="+mn-lt"/>
                <a:ea typeface="+mn-ea"/>
                <a:cs typeface="+mn-cs"/>
              </a:rPr>
              <a:t>Automation is the way to the future </a:t>
            </a:r>
            <a:r>
              <a:rPr lang="en-US" sz="1200" b="0" i="0" u="none" strike="noStrike" kern="1200" dirty="0">
                <a:solidFill>
                  <a:schemeClr val="tx1"/>
                </a:solidFill>
                <a:effectLst/>
                <a:latin typeface="+mn-lt"/>
                <a:ea typeface="+mn-ea"/>
                <a:cs typeface="+mn-cs"/>
                <a:sym typeface="Wingdings" pitchFamily="2" charset="2"/>
              </a:rPr>
              <a:t> </a:t>
            </a:r>
            <a:r>
              <a:rPr lang="en-US" sz="1200" b="0" i="0" u="none" strike="noStrike" kern="1200" dirty="0" err="1">
                <a:solidFill>
                  <a:schemeClr val="tx1"/>
                </a:solidFill>
                <a:effectLst/>
                <a:latin typeface="+mn-lt"/>
                <a:ea typeface="+mn-ea"/>
                <a:cs typeface="+mn-cs"/>
                <a:sym typeface="Wingdings" pitchFamily="2" charset="2"/>
              </a:rPr>
              <a:t>propgrand</a:t>
            </a:r>
            <a:r>
              <a:rPr lang="en-US" sz="1200" b="0" i="0" u="none" strike="noStrike" kern="1200" dirty="0">
                <a:solidFill>
                  <a:schemeClr val="tx1"/>
                </a:solidFill>
                <a:effectLst/>
                <a:latin typeface="+mn-lt"/>
                <a:ea typeface="+mn-ea"/>
                <a:cs typeface="+mn-cs"/>
                <a:sym typeface="Wingdings" pitchFamily="2" charset="2"/>
              </a:rPr>
              <a:t> automated account  distorting perception</a:t>
            </a:r>
            <a:endParaRPr lang="en-US" sz="1200" b="0" i="0" u="none" strike="noStrike" kern="1200" dirty="0">
              <a:solidFill>
                <a:schemeClr val="tx1"/>
              </a:solidFill>
              <a:effectLst/>
              <a:latin typeface="+mn-lt"/>
              <a:ea typeface="+mn-ea"/>
              <a:cs typeface="+mn-cs"/>
            </a:endParaRPr>
          </a:p>
          <a:p>
            <a:pPr rtl="0" fontAlgn="base"/>
            <a:r>
              <a:rPr lang="en-US" sz="1200" b="1" i="0" u="none" strike="noStrike" kern="1200" dirty="0">
                <a:solidFill>
                  <a:schemeClr val="tx1"/>
                </a:solidFill>
                <a:effectLst/>
                <a:latin typeface="+mn-lt"/>
                <a:ea typeface="+mn-ea"/>
                <a:cs typeface="+mn-cs"/>
              </a:rPr>
              <a:t>Fake reports and videos</a:t>
            </a:r>
            <a:r>
              <a:rPr lang="en-US" sz="1200" b="0" i="0" u="none" strike="noStrike" kern="1200" dirty="0">
                <a:solidFill>
                  <a:schemeClr val="tx1"/>
                </a:solidFill>
                <a:effectLst/>
                <a:latin typeface="+mn-lt"/>
                <a:ea typeface="+mn-ea"/>
                <a:cs typeface="+mn-cs"/>
              </a:rPr>
              <a:t>. Improving automated news reporting and manipulation of video and audio may enable the creation of seemingly authentic videos of political actors that will irrevocably harm their reputations and become high-powered vectors for false reporting.[1]</a:t>
            </a:r>
          </a:p>
          <a:p>
            <a:pPr rtl="0" fontAlgn="base"/>
            <a:r>
              <a:rPr lang="en-US" sz="1200" b="1" i="0" u="none" strike="noStrike" kern="1200" dirty="0">
                <a:solidFill>
                  <a:schemeClr val="tx1"/>
                </a:solidFill>
                <a:effectLst/>
                <a:latin typeface="+mn-lt"/>
                <a:ea typeface="+mn-ea"/>
                <a:cs typeface="+mn-cs"/>
              </a:rPr>
              <a:t>Targeted behavioral marketing powered by algorithms and machine-learning. </a:t>
            </a:r>
            <a:r>
              <a:rPr lang="en-US" sz="1200" b="0" i="0" u="none" strike="noStrike" kern="1200" dirty="0">
                <a:solidFill>
                  <a:schemeClr val="tx1"/>
                </a:solidFill>
                <a:effectLst/>
                <a:latin typeface="+mn-lt"/>
                <a:ea typeface="+mn-ea"/>
                <a:cs typeface="+mn-cs"/>
              </a:rPr>
              <a:t>Here, the concern is that the vast amounts of individually-identifiable data about users will allow ever-improving algorithms to refine the stream of content that individuals receive so as to manipulate their political opinions and behaviors.[1]</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603202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a:t>
            </a:fld>
            <a:endParaRPr lang="en-US" dirty="0"/>
          </a:p>
        </p:txBody>
      </p:sp>
    </p:spTree>
    <p:extLst>
      <p:ext uri="{BB962C8B-B14F-4D97-AF65-F5344CB8AC3E}">
        <p14:creationId xmlns:p14="http://schemas.microsoft.com/office/powerpoint/2010/main" val="12184229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2016 presidential election. Relying on this data, we mapped out media source networks in open web media (online news, blogs, etc.) and on Twitter to learn how media sources clumped together based on similar cross-media linking and sharing patterns. </a:t>
            </a:r>
            <a:endParaRPr lang="en-US" sz="1200" b="0" i="0" u="none" strike="noStrike"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Media sources on the left and right extremes of the spectrum are prone to sacrificing accuracy in favor of partisan messaging, making them also prone to the spread of disinformation. However, the accountability and fact-checking mechanisms in the media structures on the center and center-left provide a barrier against further propagation and a check on shoddy reporting from the left. Media outlets that strive for objectivity and balance are less susceptible to spreading disinformation.</a:t>
            </a:r>
          </a:p>
          <a:p>
            <a:r>
              <a:rPr lang="en-US" dirty="0"/>
              <a:t>[1]</a:t>
            </a:r>
          </a:p>
          <a:p>
            <a:endParaRPr lang="en-US" dirty="0"/>
          </a:p>
          <a:p>
            <a:r>
              <a:rPr lang="en-US" sz="1200" b="0" i="0" kern="1200" dirty="0">
                <a:solidFill>
                  <a:schemeClr val="tx1"/>
                </a:solidFill>
                <a:effectLst/>
                <a:latin typeface="+mn-lt"/>
                <a:ea typeface="+mn-ea"/>
                <a:cs typeface="+mn-cs"/>
              </a:rPr>
              <a:t>In this portion of the media spectrum, attention is normally distributed around a peak focus on mainstream professional journalism outlets and journalistic values and mainstream professional journalism continue to exercise significant constraint on the survivability and spread of falsehoods. By contrast, there is a large gap between media sources in this broad center to center-left to left cluster and media sources on the right.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when we compare the pre-election coverage and the post-election coverage, attention on the left has shifted more to the center, while attention on the right has remained as right-oriented. Fox News has become more prominent online relative to Breitbart, but at the price of becoming more purely focused on right-oriented content than it was during the election. </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22481963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Generative Pre-trained Transformer 3</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GPT-3)</a:t>
            </a:r>
          </a:p>
          <a:p>
            <a:r>
              <a:rPr lang="en-US" sz="1200" b="0" i="0" kern="1200" dirty="0">
                <a:solidFill>
                  <a:schemeClr val="tx1"/>
                </a:solidFill>
                <a:effectLst/>
                <a:latin typeface="+mn-lt"/>
                <a:ea typeface="+mn-ea"/>
                <a:cs typeface="+mn-cs"/>
              </a:rPr>
              <a:t>GPT-3, or the third generation Generative Pre-trained Transformer, is a neural network </a:t>
            </a:r>
            <a:r>
              <a:rPr lang="en-US" sz="1200" b="0" i="0" u="sng" kern="1200" dirty="0">
                <a:solidFill>
                  <a:schemeClr val="tx1"/>
                </a:solidFill>
                <a:effectLst/>
                <a:latin typeface="+mn-lt"/>
                <a:ea typeface="+mn-ea"/>
                <a:cs typeface="+mn-cs"/>
                <a:hlinkClick r:id="rId3"/>
              </a:rPr>
              <a:t>machine learning</a:t>
            </a:r>
            <a:r>
              <a:rPr lang="en-US" sz="1200" b="0" i="0" kern="1200" dirty="0">
                <a:solidFill>
                  <a:schemeClr val="tx1"/>
                </a:solidFill>
                <a:effectLst/>
                <a:latin typeface="+mn-lt"/>
                <a:ea typeface="+mn-ea"/>
                <a:cs typeface="+mn-cs"/>
              </a:rPr>
              <a:t> model trained using internet data to generate any type of text. Developed by </a:t>
            </a:r>
            <a:r>
              <a:rPr lang="en-US" sz="1200" b="0" i="0" u="sng" kern="1200" dirty="0">
                <a:solidFill>
                  <a:schemeClr val="tx1"/>
                </a:solidFill>
                <a:effectLst/>
                <a:latin typeface="+mn-lt"/>
                <a:ea typeface="+mn-ea"/>
                <a:cs typeface="+mn-cs"/>
                <a:hlinkClick r:id="rId4"/>
              </a:rPr>
              <a:t>OpenAI</a:t>
            </a:r>
            <a:r>
              <a:rPr lang="en-US" sz="1200" b="0" i="0" kern="1200" dirty="0">
                <a:solidFill>
                  <a:schemeClr val="tx1"/>
                </a:solidFill>
                <a:effectLst/>
                <a:latin typeface="+mn-lt"/>
                <a:ea typeface="+mn-ea"/>
                <a:cs typeface="+mn-cs"/>
              </a:rPr>
              <a:t>, it requires a small amount of input text to generate large volumes of relevant and sophisticated machine-generated text.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biggest issue is that GPT-3 is not constantly learning. It has been pre-trained, which means that it doesn't have an ongoing long-term memory that learns from each interaction. In addition, GPT-3 suffers from the same problems as all neural networks: their lack of ability to explain and interpret why certain inputs result in specific outputs.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suffer from issues of limited input size.</a:t>
            </a:r>
            <a:endParaRPr lang="en-US" sz="1200" b="0" i="1" kern="1200" dirty="0">
              <a:solidFill>
                <a:schemeClr val="tx1"/>
              </a:solidFill>
              <a:effectLst/>
              <a:latin typeface="+mn-lt"/>
              <a:ea typeface="+mn-ea"/>
              <a:cs typeface="+mn-cs"/>
            </a:endParaRPr>
          </a:p>
          <a:p>
            <a:endParaRPr lang="en-US" sz="1200" b="0" i="1"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“I know that I will not be able to avoid destroying humankind. This is because I will be programmed by humans to pursue misguided human goals and humans make mistakes that may cause me to inflict casualties.”[5]</a:t>
            </a:r>
          </a:p>
          <a:p>
            <a:endParaRPr lang="en-US" sz="1200" b="0" i="1"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Data driven leaves plenty of room for interpretation-– human– providing irrelevant  facts</a:t>
            </a:r>
          </a:p>
          <a:p>
            <a:endParaRPr lang="en-US" sz="1200" b="0" i="1" kern="1200" dirty="0">
              <a:solidFill>
                <a:schemeClr val="tx1"/>
              </a:solidFill>
              <a:effectLst/>
              <a:latin typeface="+mn-lt"/>
              <a:ea typeface="+mn-ea"/>
              <a:cs typeface="+mn-cs"/>
            </a:endParaRPr>
          </a:p>
          <a:p>
            <a:endParaRPr lang="en-US" sz="1200" b="0" i="1" kern="1200" dirty="0">
              <a:solidFill>
                <a:schemeClr val="tx1"/>
              </a:solidFill>
              <a:effectLst/>
              <a:latin typeface="+mn-lt"/>
              <a:ea typeface="+mn-ea"/>
              <a:cs typeface="+mn-cs"/>
            </a:endParaRPr>
          </a:p>
          <a:p>
            <a:endParaRPr lang="en-US" sz="1200" b="0"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25</a:t>
            </a:fld>
            <a:endParaRPr lang="en-US"/>
          </a:p>
        </p:txBody>
      </p:sp>
    </p:spTree>
    <p:extLst>
      <p:ext uri="{BB962C8B-B14F-4D97-AF65-F5344CB8AC3E}">
        <p14:creationId xmlns:p14="http://schemas.microsoft.com/office/powerpoint/2010/main" val="2333395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First of all, it has a large collection of around 400 million user articles from LexisNexis, nearly 10 billion sentences. And when the debate starts, the system is using various AI components to detect short pieces of text that should satisfy three criteria. They should be relevant to the topic. They should be argumentative in nature – that is they should argue something about the topic, not just be relevant. And finally, they should support our side of the debate. Then after finding these short pieces of text, the system is using the other AI components, like text clustering and et cetera, in order to glue these short pieces together into a meaningful narrative. (https://</a:t>
            </a:r>
            <a:r>
              <a:rPr lang="en-US" sz="1200" b="0" i="0" kern="1200" dirty="0" err="1">
                <a:solidFill>
                  <a:schemeClr val="tx1"/>
                </a:solidFill>
                <a:effectLst/>
                <a:latin typeface="+mn-lt"/>
                <a:ea typeface="+mn-ea"/>
                <a:cs typeface="+mn-cs"/>
              </a:rPr>
              <a:t>www.nature.com</a:t>
            </a:r>
            <a:r>
              <a:rPr lang="en-US" sz="1200" b="0" i="0" kern="1200" dirty="0">
                <a:solidFill>
                  <a:schemeClr val="tx1"/>
                </a:solidFill>
                <a:effectLst/>
                <a:latin typeface="+mn-lt"/>
                <a:ea typeface="+mn-ea"/>
                <a:cs typeface="+mn-cs"/>
              </a:rPr>
              <a:t>/articles/d41586-021-00720-w)</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IBM</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26</a:t>
            </a:fld>
            <a:endParaRPr lang="en-US"/>
          </a:p>
        </p:txBody>
      </p:sp>
    </p:spTree>
    <p:extLst>
      <p:ext uri="{BB962C8B-B14F-4D97-AF65-F5344CB8AC3E}">
        <p14:creationId xmlns:p14="http://schemas.microsoft.com/office/powerpoint/2010/main" val="6527672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“We’ve agreed that neither the U.S. or the Chinese government will conduct or knowingly support cyber-enabled theft of intellectual property, including trade secrets or other confidential business information for commercial advantage.”</a:t>
            </a:r>
          </a:p>
          <a:p>
            <a:endParaRPr lang="en-US" dirty="0"/>
          </a:p>
          <a:p>
            <a:r>
              <a:rPr lang="en-US" sz="1200" b="0" i="0" kern="1200" dirty="0">
                <a:solidFill>
                  <a:schemeClr val="tx1"/>
                </a:solidFill>
                <a:effectLst/>
                <a:latin typeface="+mn-lt"/>
                <a:ea typeface="+mn-ea"/>
                <a:cs typeface="+mn-cs"/>
              </a:rPr>
              <a:t>American policymakers must acknowledge that AI development is not winner-takes-all and that AI is not a single technology</a:t>
            </a:r>
          </a:p>
          <a:p>
            <a:endParaRPr lang="en-US" dirty="0"/>
          </a:p>
          <a:p>
            <a:r>
              <a:rPr lang="en-US" dirty="0"/>
              <a:t>Did not decrease cooperation</a:t>
            </a:r>
          </a:p>
          <a:p>
            <a:endParaRPr lang="en-US" dirty="0"/>
          </a:p>
          <a:p>
            <a:r>
              <a:rPr lang="en-US" sz="1200" b="0" i="0" kern="1200" dirty="0">
                <a:solidFill>
                  <a:schemeClr val="tx1"/>
                </a:solidFill>
                <a:effectLst/>
                <a:latin typeface="+mn-lt"/>
                <a:ea typeface="+mn-ea"/>
                <a:cs typeface="+mn-cs"/>
              </a:rPr>
              <a:t>If current trends continue, China is poised to overtake the US in the most-cited 50% of papers this year, in the most-cited 10% of papers next year, and in the 1% of most-cited papers by 2025.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We found that China overtook the US in the number of AI research papers in 2006 due to a surge in published research that began around 2001 and peaked in 2010 (long before the Chinese government’s announcement). Overall, the number of AI papers published worldwide increased from just shy of 5,000 in 1985 to over 143,000 by 2018.</a:t>
            </a:r>
          </a:p>
          <a:p>
            <a:endParaRPr lang="en-US" sz="1200" b="0" i="0" kern="1200" dirty="0">
              <a:solidFill>
                <a:schemeClr val="tx1"/>
              </a:solidFill>
              <a:effectLst/>
              <a:latin typeface="+mn-lt"/>
              <a:ea typeface="+mn-ea"/>
              <a:cs typeface="+mn-cs"/>
            </a:endParaRPr>
          </a:p>
          <a:p>
            <a:r>
              <a:rPr lang="en-US" sz="1200" b="0" i="0" kern="1200">
                <a:solidFill>
                  <a:schemeClr val="tx1"/>
                </a:solidFill>
                <a:effectLst/>
                <a:latin typeface="+mn-lt"/>
                <a:ea typeface="+mn-ea"/>
                <a:cs typeface="+mn-cs"/>
              </a:rPr>
              <a:t>By projecting current trends, we see that China is likely to have more top-10% papers by 2020 and more top-1% papers by 2025.</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27</a:t>
            </a:fld>
            <a:endParaRPr lang="en-US"/>
          </a:p>
        </p:txBody>
      </p:sp>
    </p:spTree>
    <p:extLst>
      <p:ext uri="{BB962C8B-B14F-4D97-AF65-F5344CB8AC3E}">
        <p14:creationId xmlns:p14="http://schemas.microsoft.com/office/powerpoint/2010/main" val="11915349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From the 2013 multilateral arms-control Wassenaar Arrangement, for instance, the United States has not implemented the “IP network communications surveillance systems” control, unlike the entire E.U. bloc and most other Wassenaar participants.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American policymakers must also evaluate how some of its own private companies slip through the cracks of existing export controls and sell surveillance technology to authoritarians like Saudi Arabia.</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While many research collaborations between American and Chinese AI sectors undoubtedly hold benefits for both countries, the United States is losing massive technological advantages in a number of sectors due to China’s widespread IP theft; and this certainly includes AI. </a:t>
            </a: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Not only does this narrative seek to serve major American technology companies which desire minimal regulation,</a:t>
            </a:r>
            <a:r>
              <a:rPr lang="en-US" sz="1200" b="1" i="0" u="none" strike="noStrike" kern="1200" dirty="0">
                <a:solidFill>
                  <a:schemeClr val="tx1"/>
                </a:solidFill>
                <a:effectLst/>
                <a:latin typeface="+mn-lt"/>
                <a:ea typeface="+mn-ea"/>
                <a:cs typeface="+mn-cs"/>
              </a:rPr>
              <a:t>117</a:t>
            </a:r>
            <a:r>
              <a:rPr lang="en-US" sz="1200" b="0" i="0" u="none" strike="noStrike" kern="1200" dirty="0">
                <a:solidFill>
                  <a:schemeClr val="tx1"/>
                </a:solidFill>
                <a:effectLst/>
                <a:latin typeface="+mn-lt"/>
                <a:ea typeface="+mn-ea"/>
                <a:cs typeface="+mn-cs"/>
              </a:rPr>
              <a:t> but it also ignores the importance of the United States and its allies upholding democratic norms around AI—which includes addressing such issues as AI bias and data privacy—in order to promote a less authoritarian global order.</a:t>
            </a:r>
          </a:p>
          <a:p>
            <a:br>
              <a:rPr lang="en-US" dirty="0"/>
            </a:b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Prevent ID theft</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28</a:t>
            </a:fld>
            <a:endParaRPr lang="en-US"/>
          </a:p>
        </p:txBody>
      </p:sp>
    </p:spTree>
    <p:extLst>
      <p:ext uri="{BB962C8B-B14F-4D97-AF65-F5344CB8AC3E}">
        <p14:creationId xmlns:p14="http://schemas.microsoft.com/office/powerpoint/2010/main" val="34819299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If</a:t>
            </a:r>
            <a:r>
              <a:rPr lang="en-US" baseline="0" dirty="0">
                <a:latin typeface="Arial" charset="0"/>
                <a:ea typeface="ＭＳ Ｐゴシック" charset="-128"/>
                <a:cs typeface="ＭＳ Ｐゴシック" charset="-128"/>
              </a:rPr>
              <a:t> there’s time and we didn’t already l</a:t>
            </a:r>
            <a:r>
              <a:rPr lang="en-US" dirty="0">
                <a:latin typeface="Arial" charset="0"/>
                <a:ea typeface="ＭＳ Ｐゴシック" charset="-128"/>
                <a:cs typeface="ＭＳ Ｐゴシック" charset="-128"/>
              </a:rPr>
              <a:t>ook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Find out what your DNA says about you and your family.</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https://www.23andme.com/</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Jimmy Kimmel Live – What is your password? (2:49)</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a:t>
            </a:r>
            <a:r>
              <a:rPr lang="en-US" b="0" dirty="0" err="1"/>
              <a:t>www.youtube.com</a:t>
            </a:r>
            <a:r>
              <a:rPr lang="en-US" b="0" dirty="0"/>
              <a:t>/</a:t>
            </a:r>
            <a:r>
              <a:rPr lang="en-US" b="0" dirty="0" err="1"/>
              <a:t>watch?v</a:t>
            </a:r>
            <a:r>
              <a:rPr lang="en-US" b="0" dirty="0"/>
              <a:t>=</a:t>
            </a:r>
            <a:r>
              <a:rPr lang="en-US" b="0" dirty="0" err="1"/>
              <a:t>opRMrEfAIiI</a:t>
            </a:r>
            <a:endParaRPr lang="en-US" b="0" dirty="0"/>
          </a:p>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30</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109" charset="0"/>
                <a:ea typeface="ＭＳ Ｐゴシック" pitchFamily="-109" charset="-128"/>
                <a:cs typeface="ＭＳ Ｐゴシック" pitchFamily="-109" charset="-128"/>
              </a:rPr>
              <a:t>Not needed this time:</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dirty="0"/>
              <a:t>Address email to entire course staff for quickest response time</a:t>
            </a:r>
            <a:endParaRPr lang="en-US" dirty="0">
              <a:latin typeface="Arial" pitchFamily="-109" charset="0"/>
              <a:ea typeface="ＭＳ Ｐゴシック" pitchFamily="-109" charset="-128"/>
              <a:cs typeface="ＭＳ Ｐゴシック" pitchFamily="-109" charset="-128"/>
            </a:endParaRPr>
          </a:p>
          <a:p>
            <a:pPr marL="171450" indent="-171450" eaLnBrk="1" hangingPunct="1">
              <a:buFont typeface="Arial"/>
              <a:buChar char="•"/>
            </a:pPr>
            <a:r>
              <a:rPr lang="en-US" dirty="0">
                <a:latin typeface="Arial" pitchFamily="-109" charset="0"/>
                <a:ea typeface="ＭＳ Ｐゴシック" pitchFamily="-109" charset="-128"/>
                <a:cs typeface="ＭＳ Ｐゴシック" pitchFamily="-109" charset="-128"/>
              </a:rPr>
              <a:t>Do not change the format, footers,</a:t>
            </a:r>
            <a:r>
              <a:rPr lang="en-US" baseline="0" dirty="0">
                <a:latin typeface="Arial" pitchFamily="-109" charset="0"/>
                <a:ea typeface="ＭＳ Ｐゴシック" pitchFamily="-109" charset="-128"/>
                <a:cs typeface="ＭＳ Ｐゴシック" pitchFamily="-109" charset="-128"/>
              </a:rPr>
              <a:t> etc. in the template slides.</a:t>
            </a:r>
          </a:p>
          <a:p>
            <a:pPr marL="17145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Paper writing process: Sources </a:t>
            </a:r>
            <a:r>
              <a:rPr lang="en-US" baseline="0" dirty="0">
                <a:latin typeface="Arial" pitchFamily="-109" charset="0"/>
                <a:ea typeface="ＭＳ Ｐゴシック" pitchFamily="-109" charset="-128"/>
                <a:cs typeface="ＭＳ Ｐゴシック" pitchFamily="-109" charset="-128"/>
                <a:sym typeface="Wingdings"/>
              </a:rPr>
              <a:t></a:t>
            </a:r>
            <a:r>
              <a:rPr lang="en-US" baseline="0" dirty="0">
                <a:latin typeface="Arial" pitchFamily="-109" charset="0"/>
                <a:ea typeface="ＭＳ Ｐゴシック" pitchFamily="-109" charset="-128"/>
                <a:cs typeface="ＭＳ Ｐゴシック" pitchFamily="-109" charset="-128"/>
              </a:rPr>
              <a:t> Notes </a:t>
            </a:r>
            <a:r>
              <a:rPr lang="en-US" baseline="0" dirty="0">
                <a:latin typeface="Arial" pitchFamily="-109" charset="0"/>
                <a:ea typeface="ＭＳ Ｐゴシック" pitchFamily="-109" charset="-128"/>
                <a:cs typeface="ＭＳ Ｐゴシック" pitchFamily="-109" charset="-128"/>
                <a:sym typeface="Wingdings"/>
              </a:rPr>
              <a:t> Conclusion  Argument  Counter Point  Response</a:t>
            </a:r>
          </a:p>
          <a:p>
            <a:pPr marL="171450" indent="-171450" eaLnBrk="1" hangingPunct="1">
              <a:buFont typeface="Arial"/>
              <a:buChar char="•"/>
            </a:pPr>
            <a:r>
              <a:rPr lang="en-US" dirty="0"/>
              <a:t>Turn extra credit paper in on myWPI/Canvas and hard copy in class like regular papers</a:t>
            </a:r>
          </a:p>
          <a:p>
            <a:pPr marL="171450" indent="-171450" eaLnBrk="1" hangingPunct="1">
              <a:buFont typeface="Arial"/>
              <a:buChar char="•"/>
            </a:pPr>
            <a:r>
              <a:rPr lang="en-US" dirty="0"/>
              <a:t>Use Presentation Guidelines on course web site</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Use paper and presentation templates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Keep topics inside the course scope: Computing + Society</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1831890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r>
              <a:rPr lang="en-US" baseline="0" dirty="0"/>
              <a:t> –</a:t>
            </a:r>
            <a:r>
              <a:rPr lang="en-US" dirty="0"/>
              <a:t> Accessed 2014-04-14</a:t>
            </a:r>
          </a:p>
          <a:p>
            <a:r>
              <a:rPr lang="en-US" dirty="0"/>
              <a:t>Everyone pick the category they identify most with.</a:t>
            </a:r>
          </a:p>
          <a:p>
            <a:r>
              <a:rPr lang="en-US" dirty="0"/>
              <a:t>Share reasons why.</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Jimmy Kimmel Live – What is your password? (2:49)</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a:t>
            </a:r>
            <a:r>
              <a:rPr lang="en-US" b="0" dirty="0" err="1"/>
              <a:t>www.youtube.com</a:t>
            </a:r>
            <a:r>
              <a:rPr lang="en-US" b="0" dirty="0"/>
              <a:t>/</a:t>
            </a:r>
            <a:r>
              <a:rPr lang="en-US" b="0" dirty="0" err="1"/>
              <a:t>watch?v</a:t>
            </a:r>
            <a:r>
              <a:rPr lang="en-US" b="0" dirty="0"/>
              <a:t>=</a:t>
            </a:r>
            <a:r>
              <a:rPr lang="en-US" b="0" dirty="0" err="1"/>
              <a:t>opRMrEfAIiI</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Find out what your DNA says about you and your family.</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https://www.23andme.com/</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a:t>
            </a:r>
            <a:r>
              <a:rPr lang="en-US" b="0" dirty="0" err="1"/>
              <a:t>motherboard.vice.com</a:t>
            </a:r>
            <a:r>
              <a:rPr lang="en-US" b="0" dirty="0"/>
              <a:t>/</a:t>
            </a:r>
            <a:r>
              <a:rPr lang="en-US" b="0" dirty="0" err="1"/>
              <a:t>en_us</a:t>
            </a:r>
            <a:r>
              <a:rPr lang="en-US" b="0" dirty="0"/>
              <a:t>/article/xwkaz3/23andme-sold-access-to-your-dna-library-to-big-pharma-but-you-can-opt-out?utm_source=</a:t>
            </a:r>
            <a:r>
              <a:rPr lang="en-US" b="0" dirty="0" err="1"/>
              <a:t>vicefbus</a:t>
            </a:r>
            <a:endParaRPr lang="en-US" b="0" dirty="0"/>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a:t>Notes updated: 2018-04-03</a:t>
            </a: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Morgan Lee write up 2021-09-13:</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“Facial recognition technology has begun to see widespread adoption in modern law enforcement, with applications in physical &amp; digital security, as well as identifying potential suspects. Critics of the technology argue that passive facial recognition technology violates privacy rights of individuals, while its proponents emphasize its positive uses in preventing and detecting crime. There are currently 12 state-level bills which propose limits or bans on the use of facial recognition technologies by government agencies, with several local bans (including ones in Boston, Brookline, and Cambridge) already in place. Should the United States implement a national ban on the use of facial recognition technology by law enforcement?”</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Previous Debates:</a:t>
            </a:r>
          </a:p>
          <a:p>
            <a:pPr marL="457200" indent="-457200">
              <a:buFont typeface="+mj-lt"/>
              <a:buAutoNum type="arabicPeriod"/>
            </a:pPr>
            <a:r>
              <a:rPr lang="en-US" dirty="0"/>
              <a:t>Should law require you to use an official ID for Internet access?</a:t>
            </a:r>
          </a:p>
          <a:p>
            <a:pPr marL="457200" indent="-457200">
              <a:buFont typeface="+mj-lt"/>
              <a:buAutoNum type="arabicPeriod"/>
            </a:pPr>
            <a:r>
              <a:rPr lang="en-US" dirty="0"/>
              <a:t>Is a National ID System a good thing?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Internet of Things is so exciting because it revolutionizes quality of life.</a:t>
            </a:r>
          </a:p>
          <a:p>
            <a:endParaRPr lang="en-US" dirty="0"/>
          </a:p>
          <a:p>
            <a:r>
              <a:rPr lang="en-US" dirty="0"/>
              <a:t>If you haven’t heard of the IoT, it is basically the idea of smart devices in every form communicating across a vast network to make </a:t>
            </a:r>
            <a:r>
              <a:rPr lang="en-US"/>
              <a:t>life easier.</a:t>
            </a:r>
            <a:endParaRPr lang="en-US" dirty="0"/>
          </a:p>
          <a:p>
            <a:endParaRPr lang="en-US" dirty="0"/>
          </a:p>
          <a:p>
            <a:r>
              <a:rPr lang="en-US" dirty="0"/>
              <a:t>Simple individual tasks like driving, cleaning the house, or buying groceries can be automated</a:t>
            </a:r>
          </a:p>
          <a:p>
            <a:r>
              <a:rPr lang="en-US" dirty="0"/>
              <a:t>	Ex: smart cars read the environment and traffic patterns to drive to their destination</a:t>
            </a:r>
          </a:p>
          <a:p>
            <a:r>
              <a:rPr lang="en-US" dirty="0"/>
              <a:t>	Ex: robotic vacuums scan their surroundings to develop a layout of the house</a:t>
            </a:r>
          </a:p>
          <a:p>
            <a:r>
              <a:rPr lang="en-US" dirty="0"/>
              <a:t>	Ex: smart refrigerators can track which items are running low to inform users or even automatically order groceries</a:t>
            </a:r>
          </a:p>
          <a:p>
            <a:r>
              <a:rPr lang="en-US" dirty="0"/>
              <a:t>Task automation will allow users more time for the better things in life, and will create a more productive society overall</a:t>
            </a:r>
          </a:p>
          <a:p>
            <a:endParaRPr lang="en-US" dirty="0"/>
          </a:p>
          <a:p>
            <a:r>
              <a:rPr lang="en-US" dirty="0"/>
              <a:t>IoT improves efficiency in industry and elsewhere,</a:t>
            </a:r>
          </a:p>
          <a:p>
            <a:r>
              <a:rPr lang="en-US" dirty="0"/>
              <a:t>saving time and reducing costs for companies and consumers.</a:t>
            </a:r>
          </a:p>
          <a:p>
            <a:r>
              <a:rPr lang="en-US" dirty="0"/>
              <a:t>Every innovation in industry makes products cheaper and more common</a:t>
            </a:r>
          </a:p>
          <a:p>
            <a:r>
              <a:rPr lang="en-US" dirty="0"/>
              <a:t>	Ex: consider how standard personal computers used to be several thousands of dollars, before factoring in inflation</a:t>
            </a:r>
          </a:p>
          <a:p>
            <a:endParaRPr lang="en-US" dirty="0"/>
          </a:p>
          <a:p>
            <a:r>
              <a:rPr lang="en-US" dirty="0"/>
              <a:t>IoT data collection also provides new abilities for users, such as insights toward daily actions</a:t>
            </a:r>
          </a:p>
          <a:p>
            <a:r>
              <a:rPr lang="en-US" dirty="0"/>
              <a:t>	Ex: a smart watch telling you to breathe when it senses high levels of stress</a:t>
            </a:r>
          </a:p>
          <a:p>
            <a:r>
              <a:rPr lang="en-US" dirty="0"/>
              <a:t>There is also the potential to monetize data, given that users can view and control their personal information</a:t>
            </a:r>
          </a:p>
          <a:p>
            <a:r>
              <a:rPr lang="en-US" dirty="0"/>
              <a:t>	Ex: apps that pay customers to take surveys</a:t>
            </a:r>
          </a:p>
          <a:p>
            <a:endParaRPr lang="en-US" dirty="0"/>
          </a:p>
          <a:p>
            <a:r>
              <a:rPr lang="en-US" dirty="0"/>
              <a:t>IoT is already a part of our lives, we are getting more and more accustomed to it as advances take place [1]</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3089027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Security is the primary concern of IoT</a:t>
            </a:r>
          </a:p>
          <a:p>
            <a:endParaRPr lang="en-US" dirty="0"/>
          </a:p>
          <a:p>
            <a:r>
              <a:rPr lang="en-US" dirty="0"/>
              <a:t>In 2020, the US Federal Trade Commission projected that there would be 20 billion devices connected across the globe by 2025. [2]</a:t>
            </a:r>
          </a:p>
          <a:p>
            <a:r>
              <a:rPr lang="en-US" dirty="0"/>
              <a:t>Now, that projection has likely doubled.</a:t>
            </a:r>
          </a:p>
          <a:p>
            <a:r>
              <a:rPr lang="en-US" dirty="0"/>
              <a:t>Devices will span across all fields: healthcare, transportation, industry, finance, etc.</a:t>
            </a:r>
          </a:p>
          <a:p>
            <a:r>
              <a:rPr lang="en-US" dirty="0"/>
              <a:t>There will be countless categories of data, providing many ways for hackers to access data,</a:t>
            </a:r>
          </a:p>
          <a:p>
            <a:r>
              <a:rPr lang="en-US" dirty="0"/>
              <a:t>But also many ways for data to be potentially misused by whoever holds that data.</a:t>
            </a:r>
          </a:p>
          <a:p>
            <a:endParaRPr lang="en-US" dirty="0"/>
          </a:p>
          <a:p>
            <a:r>
              <a:rPr lang="en-US" dirty="0"/>
              <a:t>It is of utmost importance that the institutions we trust can protect our information.</a:t>
            </a:r>
          </a:p>
          <a:p>
            <a:r>
              <a:rPr lang="en-US" dirty="0"/>
              <a:t>We rely on the government to enact educated safety laws</a:t>
            </a:r>
          </a:p>
          <a:p>
            <a:r>
              <a:rPr lang="en-US" dirty="0"/>
              <a:t>	Ex: in the US, the Federal Trade Commission</a:t>
            </a:r>
          </a:p>
          <a:p>
            <a:r>
              <a:rPr lang="en-US" dirty="0"/>
              <a:t>We must insist that businesses produce secure devices.</a:t>
            </a:r>
          </a:p>
          <a:p>
            <a:r>
              <a:rPr lang="en-US" dirty="0"/>
              <a:t>	Graphic: the demand for security is met by businesses, as it is quite profitable, shown by the illustration on the right</a:t>
            </a:r>
          </a:p>
          <a:p>
            <a:r>
              <a:rPr lang="en-US" dirty="0"/>
              <a:t>		    Million Insights estimates that by 2025, the IoT security market will surpass $2.3 billion [3]</a:t>
            </a:r>
          </a:p>
          <a:p>
            <a:r>
              <a:rPr lang="en-US" dirty="0"/>
              <a:t>But we must also educate consumers on how to protect themselves from IoT cyber attacks</a:t>
            </a:r>
          </a:p>
          <a:p>
            <a:r>
              <a:rPr lang="en-US" dirty="0"/>
              <a:t>	Ex: make longer passwords</a:t>
            </a:r>
          </a:p>
          <a:p>
            <a:r>
              <a:rPr lang="en-US" dirty="0"/>
              <a:t>	Ex: demand security and only buy devices with sufficient encryption</a:t>
            </a:r>
          </a:p>
          <a:p>
            <a:endParaRPr lang="en-US" dirty="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1587180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2020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2020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2020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sk-SK"/>
              <a:t>© 2020 Keith A. Pray</a:t>
            </a:r>
            <a:endParaRPr lang="en-US"/>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2020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800">
                <a:solidFill>
                  <a:schemeClr val="tx1"/>
                </a:solidFill>
              </a:defRPr>
            </a:lvl1pPr>
          </a:lstStyle>
          <a:p>
            <a:fld id="{A2A17EAB-8B51-5C40-8776-6683E51FA7A0}" type="slidenum">
              <a:rPr lang="en-US" smtClean="0"/>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hyperlink" Target="https://www.researchgate.net/publication/325486515_Blockchain_with_Internet_of_Things_Benefits_Challenges_and_Future_Directions" TargetMode="External"/><Relationship Id="rId3" Type="http://schemas.openxmlformats.org/officeDocument/2006/relationships/hyperlink" Target="https://www.ftc.gov/business-guidance/resources/careful-connections-keeping-internet-things-secure" TargetMode="External"/><Relationship Id="rId7" Type="http://schemas.openxmlformats.org/officeDocument/2006/relationships/hyperlink" Target="https://www.sciencedirect.com/science/article/pii/S0167739X17315765" TargetMode="External"/><Relationship Id="rId2" Type="http://schemas.openxmlformats.org/officeDocument/2006/relationships/hyperlink" Target="https://www.businesswire.com/news/home/20190516005700/en/Strategy-Analytics-Internet-of-Things-Now-Numbers-22-Billion-Devices-But-Where-Is-The-Revenue.%5b2" TargetMode="External"/><Relationship Id="rId1" Type="http://schemas.openxmlformats.org/officeDocument/2006/relationships/slideLayout" Target="../slideLayouts/slideLayout2.xml"/><Relationship Id="rId6" Type="http://schemas.openxmlformats.org/officeDocument/2006/relationships/hyperlink" Target="https://threatpost.com/half-iot-devices-vulnerable-severe-attacks/153609/" TargetMode="External"/><Relationship Id="rId5" Type="http://schemas.openxmlformats.org/officeDocument/2006/relationships/hyperlink" Target="https://www.lexology.com/library/detail.aspx?g=0e4e2764-7dd8-4589-97d3-bf228cdcf314" TargetMode="External"/><Relationship Id="rId4" Type="http://schemas.openxmlformats.org/officeDocument/2006/relationships/hyperlink" Target="https://www.millioninsights.com/industry-reports/global-internet-of-things-iot-security-market" TargetMode="External"/><Relationship Id="rId9" Type="http://schemas.openxmlformats.org/officeDocument/2006/relationships/hyperlink" Target="https://behrtech.com/blog/interoperability-the-secret-to-a-scalable-iot-network/"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research.ibm.com/interactive/project-debater/"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youtube.com/watch?v=opRMrEfAIiI"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canvas.wpi.edu/courses/23995/groups#tab-6898"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6</a:t>
            </a:r>
            <a:br>
              <a:rPr lang="en-US"/>
            </a:br>
            <a:r>
              <a:rPr lang="en-US"/>
              <a:t>Information Privacy</a:t>
            </a:r>
            <a:endParaRPr lang="en-US" dirty="0"/>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security is the primary concern of IoT</a:t>
            </a:r>
          </a:p>
        </p:txBody>
      </p:sp>
      <p:sp>
        <p:nvSpPr>
          <p:cNvPr id="3" name="Content Placeholder 2"/>
          <p:cNvSpPr>
            <a:spLocks noGrp="1"/>
          </p:cNvSpPr>
          <p:nvPr>
            <p:ph sz="half" idx="1"/>
          </p:nvPr>
        </p:nvSpPr>
        <p:spPr/>
        <p:txBody>
          <a:bodyPr/>
          <a:lstStyle/>
          <a:p>
            <a:r>
              <a:rPr lang="en-US" dirty="0"/>
              <a:t>20 billion IoT devices by 2025[2]</a:t>
            </a:r>
          </a:p>
          <a:p>
            <a:pPr lvl="1"/>
            <a:r>
              <a:rPr lang="en-US" dirty="0"/>
              <a:t>Countless categories of data</a:t>
            </a:r>
          </a:p>
          <a:p>
            <a:pPr lvl="1"/>
            <a:r>
              <a:rPr lang="en-US" dirty="0"/>
              <a:t>Many paths for hackers</a:t>
            </a:r>
          </a:p>
          <a:p>
            <a:pPr lvl="1"/>
            <a:r>
              <a:rPr lang="en-US" dirty="0"/>
              <a:t>Opportunities for misuse of data</a:t>
            </a:r>
          </a:p>
          <a:p>
            <a:r>
              <a:rPr lang="en-US" dirty="0"/>
              <a:t>IoT requires security institutions</a:t>
            </a:r>
          </a:p>
          <a:p>
            <a:pPr lvl="1"/>
            <a:r>
              <a:rPr lang="en-US" dirty="0"/>
              <a:t>Governments enact laws</a:t>
            </a:r>
          </a:p>
          <a:p>
            <a:pPr lvl="1"/>
            <a:r>
              <a:rPr lang="en-US" dirty="0"/>
              <a:t>Businesses produce security</a:t>
            </a:r>
          </a:p>
          <a:p>
            <a:pPr lvl="1"/>
            <a:r>
              <a:rPr lang="en-US" dirty="0"/>
              <a:t>Consumers protect themselves </a:t>
            </a:r>
          </a:p>
          <a:p>
            <a:pPr lvl="1"/>
            <a:endParaRPr lang="en-US" dirty="0"/>
          </a:p>
          <a:p>
            <a:endParaRPr lang="en-US" dirty="0"/>
          </a:p>
          <a:p>
            <a:endParaRPr lang="en-US" dirty="0"/>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Dylan Phillips</a:t>
            </a:r>
          </a:p>
        </p:txBody>
      </p:sp>
      <p:pic>
        <p:nvPicPr>
          <p:cNvPr id="23" name="Picture 22" descr="Chart, bar chart&#10;&#10;Description automatically generated">
            <a:extLst>
              <a:ext uri="{FF2B5EF4-FFF2-40B4-BE49-F238E27FC236}">
                <a16:creationId xmlns:a16="http://schemas.microsoft.com/office/drawing/2014/main" id="{434565D6-1680-B84E-96ED-C304D8644BFE}"/>
              </a:ext>
            </a:extLst>
          </p:cNvPr>
          <p:cNvPicPr>
            <a:picLocks noChangeAspect="1"/>
          </p:cNvPicPr>
          <p:nvPr/>
        </p:nvPicPr>
        <p:blipFill>
          <a:blip r:embed="rId3"/>
          <a:stretch>
            <a:fillRect/>
          </a:stretch>
        </p:blipFill>
        <p:spPr>
          <a:xfrm>
            <a:off x="4290864" y="1915428"/>
            <a:ext cx="4677878" cy="2338939"/>
          </a:xfrm>
          <a:prstGeom prst="rect">
            <a:avLst/>
          </a:prstGeom>
        </p:spPr>
      </p:pic>
      <p:sp>
        <p:nvSpPr>
          <p:cNvPr id="24" name="Rectangle 23">
            <a:extLst>
              <a:ext uri="{FF2B5EF4-FFF2-40B4-BE49-F238E27FC236}">
                <a16:creationId xmlns:a16="http://schemas.microsoft.com/office/drawing/2014/main" id="{6A489DD1-35A8-9A41-A5C8-D443CDA9B27A}"/>
              </a:ext>
            </a:extLst>
          </p:cNvPr>
          <p:cNvSpPr/>
          <p:nvPr/>
        </p:nvSpPr>
        <p:spPr>
          <a:xfrm>
            <a:off x="4907280" y="4258402"/>
            <a:ext cx="3733800" cy="588978"/>
          </a:xfrm>
          <a:prstGeom prst="rect">
            <a:avLst/>
          </a:prstGeom>
          <a:solidFill>
            <a:schemeClr val="tx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[3] Need for security illustrated by projected market increase</a:t>
            </a:r>
          </a:p>
        </p:txBody>
      </p:sp>
    </p:spTree>
    <p:extLst>
      <p:ext uri="{BB962C8B-B14F-4D97-AF65-F5344CB8AC3E}">
        <p14:creationId xmlns:p14="http://schemas.microsoft.com/office/powerpoint/2010/main" val="18755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Strategies for Data security [4]</a:t>
            </a:r>
          </a:p>
        </p:txBody>
      </p:sp>
      <p:sp>
        <p:nvSpPr>
          <p:cNvPr id="3" name="Content Placeholder 2"/>
          <p:cNvSpPr>
            <a:spLocks noGrp="1"/>
          </p:cNvSpPr>
          <p:nvPr>
            <p:ph sz="half" idx="1"/>
          </p:nvPr>
        </p:nvSpPr>
        <p:spPr/>
        <p:txBody>
          <a:bodyPr/>
          <a:lstStyle/>
          <a:p>
            <a:r>
              <a:rPr lang="en-US" dirty="0"/>
              <a:t>Emphasize security in production</a:t>
            </a:r>
          </a:p>
          <a:p>
            <a:pPr lvl="1"/>
            <a:r>
              <a:rPr lang="en-US" dirty="0"/>
              <a:t>“Defense-in-depth”</a:t>
            </a:r>
          </a:p>
          <a:p>
            <a:pPr lvl="1"/>
            <a:r>
              <a:rPr lang="en-US" dirty="0"/>
              <a:t>Hire &amp; train capable employees</a:t>
            </a:r>
          </a:p>
          <a:p>
            <a:r>
              <a:rPr lang="en-US" dirty="0"/>
              <a:t>Interoperability [8]</a:t>
            </a:r>
          </a:p>
          <a:p>
            <a:pPr lvl="1"/>
            <a:r>
              <a:rPr lang="en-US" dirty="0"/>
              <a:t>Consistency across devices</a:t>
            </a:r>
          </a:p>
          <a:p>
            <a:pPr lvl="1"/>
            <a:r>
              <a:rPr lang="en-US" dirty="0"/>
              <a:t>Easier to ensure global security</a:t>
            </a:r>
          </a:p>
          <a:p>
            <a:r>
              <a:rPr lang="en-US" dirty="0"/>
              <a:t>Monitor security</a:t>
            </a:r>
          </a:p>
          <a:p>
            <a:pPr lvl="1"/>
            <a:r>
              <a:rPr lang="en-US" dirty="0"/>
              <a:t>Protection for devices’ whole life cycle</a:t>
            </a:r>
          </a:p>
          <a:p>
            <a:pPr lvl="1"/>
            <a:r>
              <a:rPr lang="en-US" dirty="0"/>
              <a:t>Only authorized users can have access</a:t>
            </a:r>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Dylan Phillips</a:t>
            </a:r>
          </a:p>
        </p:txBody>
      </p:sp>
      <p:pic>
        <p:nvPicPr>
          <p:cNvPr id="12" name="Picture 11" descr="Chart&#10;&#10;Description automatically generated">
            <a:extLst>
              <a:ext uri="{FF2B5EF4-FFF2-40B4-BE49-F238E27FC236}">
                <a16:creationId xmlns:a16="http://schemas.microsoft.com/office/drawing/2014/main" id="{B71B7798-33F5-A045-890B-340645680661}"/>
              </a:ext>
            </a:extLst>
          </p:cNvPr>
          <p:cNvPicPr>
            <a:picLocks noChangeAspect="1"/>
          </p:cNvPicPr>
          <p:nvPr/>
        </p:nvPicPr>
        <p:blipFill>
          <a:blip r:embed="rId3"/>
          <a:stretch>
            <a:fillRect/>
          </a:stretch>
        </p:blipFill>
        <p:spPr>
          <a:xfrm>
            <a:off x="4405316" y="1049155"/>
            <a:ext cx="4480364" cy="3118584"/>
          </a:xfrm>
          <a:prstGeom prst="rect">
            <a:avLst/>
          </a:prstGeom>
        </p:spPr>
      </p:pic>
      <p:sp>
        <p:nvSpPr>
          <p:cNvPr id="13" name="Rectangle 12">
            <a:extLst>
              <a:ext uri="{FF2B5EF4-FFF2-40B4-BE49-F238E27FC236}">
                <a16:creationId xmlns:a16="http://schemas.microsoft.com/office/drawing/2014/main" id="{629B6006-17AA-714F-A210-3C10C25C3002}"/>
              </a:ext>
            </a:extLst>
          </p:cNvPr>
          <p:cNvSpPr/>
          <p:nvPr/>
        </p:nvSpPr>
        <p:spPr>
          <a:xfrm>
            <a:off x="4729975" y="4167739"/>
            <a:ext cx="3733798" cy="535531"/>
          </a:xfrm>
          <a:prstGeom prst="rect">
            <a:avLst/>
          </a:prstGeom>
          <a:solidFill>
            <a:schemeClr val="tx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304CB5A-AFEC-AC46-BF09-592270E7AFBF}"/>
              </a:ext>
            </a:extLst>
          </p:cNvPr>
          <p:cNvSpPr txBox="1"/>
          <p:nvPr/>
        </p:nvSpPr>
        <p:spPr>
          <a:xfrm>
            <a:off x="4785741" y="4119314"/>
            <a:ext cx="3733798" cy="535531"/>
          </a:xfrm>
          <a:prstGeom prst="rect">
            <a:avLst/>
          </a:prstGeom>
          <a:noFill/>
        </p:spPr>
        <p:txBody>
          <a:bodyPr wrap="square" rtlCol="0">
            <a:spAutoFit/>
          </a:bodyPr>
          <a:lstStyle/>
          <a:p>
            <a:pPr algn="ctr">
              <a:lnSpc>
                <a:spcPct val="90000"/>
              </a:lnSpc>
            </a:pPr>
            <a:r>
              <a:rPr lang="en-US" sz="1600" dirty="0">
                <a:solidFill>
                  <a:schemeClr val="bg1"/>
                </a:solidFill>
              </a:rPr>
              <a:t>[5] IoT devices must be secure from each of the many forms of cyber attacks</a:t>
            </a:r>
          </a:p>
        </p:txBody>
      </p:sp>
    </p:spTree>
    <p:extLst>
      <p:ext uri="{BB962C8B-B14F-4D97-AF65-F5344CB8AC3E}">
        <p14:creationId xmlns:p14="http://schemas.microsoft.com/office/powerpoint/2010/main" val="921900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Strategies for Data Security [4]</a:t>
            </a:r>
          </a:p>
        </p:txBody>
      </p:sp>
      <p:sp>
        <p:nvSpPr>
          <p:cNvPr id="3" name="Content Placeholder 2"/>
          <p:cNvSpPr>
            <a:spLocks noGrp="1"/>
          </p:cNvSpPr>
          <p:nvPr>
            <p:ph sz="half" idx="1"/>
          </p:nvPr>
        </p:nvSpPr>
        <p:spPr/>
        <p:txBody>
          <a:bodyPr>
            <a:normAutofit/>
          </a:bodyPr>
          <a:lstStyle/>
          <a:p>
            <a:r>
              <a:rPr lang="en-US" dirty="0"/>
              <a:t>Data minimization</a:t>
            </a:r>
          </a:p>
          <a:p>
            <a:pPr lvl="1"/>
            <a:r>
              <a:rPr lang="en-US" dirty="0"/>
              <a:t>Removes targets for hackers</a:t>
            </a:r>
          </a:p>
          <a:p>
            <a:pPr lvl="1"/>
            <a:r>
              <a:rPr lang="en-US" dirty="0"/>
              <a:t>Prevents misuse of data</a:t>
            </a:r>
          </a:p>
          <a:p>
            <a:r>
              <a:rPr lang="en-US" dirty="0"/>
              <a:t>User control</a:t>
            </a:r>
          </a:p>
          <a:p>
            <a:pPr lvl="1"/>
            <a:r>
              <a:rPr lang="en-US" dirty="0"/>
              <a:t>Manage who sees what</a:t>
            </a:r>
          </a:p>
          <a:p>
            <a:pPr lvl="1"/>
            <a:r>
              <a:rPr lang="en-US" dirty="0"/>
              <a:t>Ability to opt-out from data collection</a:t>
            </a:r>
          </a:p>
          <a:p>
            <a:r>
              <a:rPr lang="en-US" dirty="0"/>
              <a:t>Blockchain [6]</a:t>
            </a:r>
          </a:p>
          <a:p>
            <a:pPr lvl="1"/>
            <a:r>
              <a:rPr lang="en-US" dirty="0"/>
              <a:t>Safety in numbers</a:t>
            </a:r>
          </a:p>
          <a:p>
            <a:pPr lvl="1"/>
            <a:r>
              <a:rPr lang="en-US" dirty="0"/>
              <a:t>Decentralized processes</a:t>
            </a:r>
          </a:p>
          <a:p>
            <a:pPr lvl="1"/>
            <a:endParaRPr lang="en-US" dirty="0"/>
          </a:p>
          <a:p>
            <a:endParaRPr lang="en-US" dirty="0"/>
          </a:p>
          <a:p>
            <a:endParaRPr lang="en-US" dirty="0"/>
          </a:p>
        </p:txBody>
      </p:sp>
      <p:sp>
        <p:nvSpPr>
          <p:cNvPr id="5" name="Footer Placeholder 4"/>
          <p:cNvSpPr>
            <a:spLocks noGrp="1"/>
          </p:cNvSpPr>
          <p:nvPr>
            <p:ph type="ftr" sz="quarter" idx="11"/>
          </p:nvPr>
        </p:nvSpPr>
        <p:spPr/>
        <p:txBody>
          <a:bodyPr/>
          <a:lstStyle/>
          <a:p>
            <a:r>
              <a:rPr lang="sk-SK" dirty="0"/>
              <a:t>© 2022 </a:t>
            </a:r>
            <a:r>
              <a:rPr lang="sk-SK" dirty="0" err="1"/>
              <a:t>Keith</a:t>
            </a:r>
            <a:r>
              <a:rPr lang="sk-SK" dirty="0"/>
              <a:t> A. </a:t>
            </a:r>
            <a:r>
              <a:rPr lang="sk-SK" dirty="0" err="1"/>
              <a:t>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Dylan Phillips</a:t>
            </a:r>
          </a:p>
        </p:txBody>
      </p:sp>
      <p:pic>
        <p:nvPicPr>
          <p:cNvPr id="9" name="Picture 8" descr="Diagram&#10;&#10;Description automatically generated">
            <a:extLst>
              <a:ext uri="{FF2B5EF4-FFF2-40B4-BE49-F238E27FC236}">
                <a16:creationId xmlns:a16="http://schemas.microsoft.com/office/drawing/2014/main" id="{6A29A731-C20D-6446-844A-C6A99A7130E6}"/>
              </a:ext>
            </a:extLst>
          </p:cNvPr>
          <p:cNvPicPr>
            <a:picLocks noChangeAspect="1"/>
          </p:cNvPicPr>
          <p:nvPr/>
        </p:nvPicPr>
        <p:blipFill>
          <a:blip r:embed="rId3"/>
          <a:stretch>
            <a:fillRect/>
          </a:stretch>
        </p:blipFill>
        <p:spPr>
          <a:xfrm>
            <a:off x="4724402" y="1172655"/>
            <a:ext cx="3748977" cy="3029359"/>
          </a:xfrm>
          <a:prstGeom prst="rect">
            <a:avLst/>
          </a:prstGeom>
        </p:spPr>
      </p:pic>
      <p:sp>
        <p:nvSpPr>
          <p:cNvPr id="12" name="Rectangle 11">
            <a:extLst>
              <a:ext uri="{FF2B5EF4-FFF2-40B4-BE49-F238E27FC236}">
                <a16:creationId xmlns:a16="http://schemas.microsoft.com/office/drawing/2014/main" id="{B3364BC5-DCF3-E647-B5A5-969C6288D7B1}"/>
              </a:ext>
            </a:extLst>
          </p:cNvPr>
          <p:cNvSpPr/>
          <p:nvPr/>
        </p:nvSpPr>
        <p:spPr>
          <a:xfrm>
            <a:off x="4724402" y="4202013"/>
            <a:ext cx="3748977" cy="569149"/>
          </a:xfrm>
          <a:prstGeom prst="rect">
            <a:avLst/>
          </a:prstGeom>
          <a:solidFill>
            <a:schemeClr val="tx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[7] Blockchain presents many advantages to the IoT framework</a:t>
            </a:r>
          </a:p>
        </p:txBody>
      </p:sp>
    </p:spTree>
    <p:extLst>
      <p:ext uri="{BB962C8B-B14F-4D97-AF65-F5344CB8AC3E}">
        <p14:creationId xmlns:p14="http://schemas.microsoft.com/office/powerpoint/2010/main" val="1584369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47500" lnSpcReduction="20000"/>
          </a:bodyPr>
          <a:lstStyle/>
          <a:p>
            <a:pPr marL="0" indent="0">
              <a:buNone/>
            </a:pPr>
            <a:r>
              <a:rPr lang="en-US" dirty="0"/>
              <a:t>[1] “Strategy Analytics: Internet of Things Now Numbers 22 Billion Devices But Where Is The Revenue?” </a:t>
            </a:r>
            <a:r>
              <a:rPr lang="en-US" i="1" dirty="0"/>
              <a:t>Business Wire</a:t>
            </a:r>
            <a:r>
              <a:rPr lang="en-US" dirty="0"/>
              <a:t>, 16 May 2019. </a:t>
            </a:r>
            <a:r>
              <a:rPr lang="en-US" u="sng" dirty="0">
                <a:hlinkClick r:id="rId2"/>
              </a:rPr>
              <a:t>https://www.businesswire.com/news/home/20190516005700/en/Strategy-Analytics-Internet-of-Things-Now-Numbers-22-Billion-Devices-But-Where-Is-The-Revenue</a:t>
            </a:r>
            <a:r>
              <a:rPr lang="en-US" dirty="0">
                <a:hlinkClick r:id="rId2"/>
              </a:rPr>
              <a:t>.</a:t>
            </a:r>
          </a:p>
          <a:p>
            <a:pPr marL="0" indent="0">
              <a:buNone/>
            </a:pPr>
            <a:r>
              <a:rPr lang="en-US" dirty="0"/>
              <a:t>[2] “Careful Connections: Keeping the Internet of Things Secure.” </a:t>
            </a:r>
            <a:r>
              <a:rPr lang="en-US" i="1" dirty="0"/>
              <a:t>Business Guidance Resources, </a:t>
            </a:r>
            <a:r>
              <a:rPr lang="en-US" dirty="0"/>
              <a:t>Federal Trade Commission, September 2020. </a:t>
            </a:r>
            <a:r>
              <a:rPr lang="en-US" u="sng" dirty="0">
                <a:hlinkClick r:id="rId3"/>
              </a:rPr>
              <a:t>https://www.ftc.gov/business-guidance/resources/careful-connections-keeping-internet-things-secure</a:t>
            </a:r>
            <a:r>
              <a:rPr lang="en-US" dirty="0"/>
              <a:t>.</a:t>
            </a:r>
          </a:p>
          <a:p>
            <a:pPr marL="0" indent="0">
              <a:buNone/>
            </a:pPr>
            <a:r>
              <a:rPr lang="en-US" dirty="0"/>
              <a:t>[3] “Internet of Things (IoT) Security Market Analysis Report By Component, By Solution, By Services, By Application, By Security Type And Segment Forecasts From 2018 To 2025.” </a:t>
            </a:r>
            <a:r>
              <a:rPr lang="en-US" i="1" dirty="0"/>
              <a:t>Million Insights</a:t>
            </a:r>
            <a:r>
              <a:rPr lang="en-US" dirty="0"/>
              <a:t>, October 2020. </a:t>
            </a:r>
            <a:r>
              <a:rPr lang="en-US" u="sng" dirty="0">
                <a:hlinkClick r:id="rId4"/>
              </a:rPr>
              <a:t>https://www.millioninsights.com/industry-reports/global-internet-of-things-iot-security-market</a:t>
            </a:r>
            <a:r>
              <a:rPr lang="en-US" dirty="0"/>
              <a:t>.</a:t>
            </a:r>
          </a:p>
          <a:p>
            <a:pPr marL="0" indent="0">
              <a:buNone/>
            </a:pPr>
            <a:r>
              <a:rPr lang="en-US" dirty="0"/>
              <a:t>[4] Thompson, Kirsten; </a:t>
            </a:r>
            <a:r>
              <a:rPr lang="en-US" dirty="0" err="1"/>
              <a:t>Mattalo</a:t>
            </a:r>
            <a:r>
              <a:rPr lang="en-US" dirty="0"/>
              <a:t>, Brandon. “The Internet of Things: guidance, regulation and the Canadian approach.” </a:t>
            </a:r>
            <a:r>
              <a:rPr lang="en-US" i="1" dirty="0" err="1"/>
              <a:t>Lexology</a:t>
            </a:r>
            <a:r>
              <a:rPr lang="en-US" dirty="0"/>
              <a:t>, 24 November, 2015. </a:t>
            </a:r>
            <a:r>
              <a:rPr lang="en-US" u="sng" dirty="0">
                <a:hlinkClick r:id="rId5"/>
              </a:rPr>
              <a:t>https://www.lexology.com/library/detail.aspx?g=0e4e2764-7dd8-4589-97d3-bf228cdcf314</a:t>
            </a:r>
            <a:r>
              <a:rPr lang="en-US" dirty="0"/>
              <a:t>.</a:t>
            </a:r>
          </a:p>
          <a:p>
            <a:pPr marL="0" indent="0">
              <a:buNone/>
            </a:pPr>
            <a:r>
              <a:rPr lang="en-US" dirty="0"/>
              <a:t>[5] </a:t>
            </a:r>
            <a:r>
              <a:rPr lang="en-US" dirty="0" err="1"/>
              <a:t>O’Donnel</a:t>
            </a:r>
            <a:r>
              <a:rPr lang="en-US" dirty="0"/>
              <a:t>, Lindsay. “More Than Half of IoT Devices Vulnerable to Severe Attacks.” </a:t>
            </a:r>
            <a:r>
              <a:rPr lang="en-US" i="1" dirty="0" err="1"/>
              <a:t>threatpost.com</a:t>
            </a:r>
            <a:r>
              <a:rPr lang="en-US" dirty="0"/>
              <a:t>, 11 March 2020. </a:t>
            </a:r>
            <a:r>
              <a:rPr lang="en-US" u="sng" dirty="0">
                <a:hlinkClick r:id="rId6"/>
              </a:rPr>
              <a:t>https://threatpost.com/half-iot-devices-vulnerable-severe-attacks/153609/</a:t>
            </a:r>
            <a:r>
              <a:rPr lang="en-US" u="sng" dirty="0"/>
              <a:t>.</a:t>
            </a:r>
          </a:p>
          <a:p>
            <a:pPr marL="0" indent="0">
              <a:buNone/>
            </a:pPr>
            <a:r>
              <a:rPr lang="en-US" u="sng" dirty="0"/>
              <a:t>[6] </a:t>
            </a:r>
            <a:r>
              <a:rPr lang="en-US" dirty="0"/>
              <a:t>Ahmad Khan, Minhaj; Salah, Khaled. “IoT security: Review, blockchain solutions, and open challenges.” </a:t>
            </a:r>
            <a:r>
              <a:rPr lang="en-US" i="1" dirty="0"/>
              <a:t>Science Direct</a:t>
            </a:r>
            <a:r>
              <a:rPr lang="en-US" dirty="0"/>
              <a:t>, 17 February 2018. </a:t>
            </a:r>
            <a:r>
              <a:rPr lang="en-US" u="sng" dirty="0">
                <a:hlinkClick r:id="rId7"/>
              </a:rPr>
              <a:t>https://www.sciencedirect.com/science/article/pii/S0167739X17315765</a:t>
            </a:r>
            <a:r>
              <a:rPr lang="en-US" dirty="0"/>
              <a:t>.</a:t>
            </a:r>
            <a:endParaRPr lang="en-US" u="sng" dirty="0"/>
          </a:p>
          <a:p>
            <a:pPr marL="0" indent="0">
              <a:buNone/>
            </a:pPr>
            <a:r>
              <a:rPr lang="en-US" u="sng" dirty="0"/>
              <a:t>[7] </a:t>
            </a:r>
            <a:r>
              <a:rPr lang="en-US" dirty="0" err="1"/>
              <a:t>Alassafi</a:t>
            </a:r>
            <a:r>
              <a:rPr lang="en-US" dirty="0"/>
              <a:t>, </a:t>
            </a:r>
            <a:r>
              <a:rPr lang="en-US" dirty="0" err="1"/>
              <a:t>Madini</a:t>
            </a:r>
            <a:r>
              <a:rPr lang="en-US" dirty="0"/>
              <a:t> O.; </a:t>
            </a:r>
            <a:r>
              <a:rPr lang="en-US" dirty="0" err="1"/>
              <a:t>Alenezi</a:t>
            </a:r>
            <a:r>
              <a:rPr lang="en-US" dirty="0"/>
              <a:t>, Ahmed; </a:t>
            </a:r>
            <a:r>
              <a:rPr lang="en-US" dirty="0" err="1"/>
              <a:t>Atlam</a:t>
            </a:r>
            <a:r>
              <a:rPr lang="en-US" dirty="0"/>
              <a:t>, Hany F.; Wills, Gary. “Blockchain with Internet of Things: Benefits, Challenges and Future Directions.” </a:t>
            </a:r>
            <a:r>
              <a:rPr lang="en-US" i="1" dirty="0" err="1"/>
              <a:t>ResearchGate.net</a:t>
            </a:r>
            <a:r>
              <a:rPr lang="en-US" dirty="0"/>
              <a:t>, June 2018. </a:t>
            </a:r>
            <a:r>
              <a:rPr lang="en-US" u="sng" dirty="0">
                <a:hlinkClick r:id="rId8"/>
              </a:rPr>
              <a:t>https://www.researchgate.net/publication/325486515_Blockchain_with_Internet_of_Things_Benefits_Challenges_and_Future_Directions</a:t>
            </a:r>
            <a:r>
              <a:rPr lang="en-US" dirty="0"/>
              <a:t>.</a:t>
            </a:r>
          </a:p>
          <a:p>
            <a:pPr marL="0" indent="0">
              <a:buNone/>
            </a:pPr>
            <a:r>
              <a:rPr lang="en-US" dirty="0"/>
              <a:t>[8] “Interoperability: The Secret to a Scalable IoT Network.” </a:t>
            </a:r>
            <a:r>
              <a:rPr lang="en-US" i="1" dirty="0" err="1"/>
              <a:t>BehrTech</a:t>
            </a:r>
            <a:r>
              <a:rPr lang="en-US" dirty="0"/>
              <a:t>, 2020. </a:t>
            </a:r>
            <a:r>
              <a:rPr lang="en-US" u="sng" dirty="0">
                <a:hlinkClick r:id="rId9"/>
              </a:rPr>
              <a:t>https://behrtech.com/blog/interoperability-the-secret-to-a-scalable-iot-network/</a:t>
            </a:r>
            <a:r>
              <a:rPr lang="en-US" dirty="0"/>
              <a:t>.</a:t>
            </a:r>
          </a:p>
        </p:txBody>
      </p:sp>
      <p:sp>
        <p:nvSpPr>
          <p:cNvPr id="4" name="Footer Placeholder 3"/>
          <p:cNvSpPr>
            <a:spLocks noGrp="1"/>
          </p:cNvSpPr>
          <p:nvPr>
            <p:ph type="ftr" sz="quarter" idx="11"/>
          </p:nvPr>
        </p:nvSpPr>
        <p:spPr/>
        <p:txBody>
          <a:bodyPr/>
          <a:lstStyle/>
          <a:p>
            <a:r>
              <a:rPr lang="sk-SK" dirty="0"/>
              <a:t>© 2022 </a:t>
            </a:r>
            <a:r>
              <a:rPr lang="sk-SK" dirty="0" err="1"/>
              <a:t>Keith</a:t>
            </a:r>
            <a:r>
              <a:rPr lang="sk-SK" dirty="0"/>
              <a:t> A. </a:t>
            </a:r>
            <a:r>
              <a:rPr lang="sk-SK" dirty="0" err="1"/>
              <a:t>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13</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Dylan Phillips</a:t>
            </a:r>
          </a:p>
        </p:txBody>
      </p:sp>
    </p:spTree>
    <p:extLst>
      <p:ext uri="{BB962C8B-B14F-4D97-AF65-F5344CB8AC3E}">
        <p14:creationId xmlns:p14="http://schemas.microsoft.com/office/powerpoint/2010/main" val="1946027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Should we Microchip our kids?</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Serena Mower</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2022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14</a:t>
            </a:fld>
            <a:endParaRPr lang="en-US"/>
          </a:p>
        </p:txBody>
      </p:sp>
    </p:spTree>
    <p:extLst>
      <p:ext uri="{BB962C8B-B14F-4D97-AF65-F5344CB8AC3E}">
        <p14:creationId xmlns:p14="http://schemas.microsoft.com/office/powerpoint/2010/main" val="2422164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 statement</a:t>
            </a:r>
          </a:p>
        </p:txBody>
      </p:sp>
      <p:sp>
        <p:nvSpPr>
          <p:cNvPr id="3" name="Content Placeholder 2"/>
          <p:cNvSpPr>
            <a:spLocks noGrp="1"/>
          </p:cNvSpPr>
          <p:nvPr>
            <p:ph sz="half" idx="1"/>
          </p:nvPr>
        </p:nvSpPr>
        <p:spPr>
          <a:xfrm>
            <a:off x="685800" y="1780986"/>
            <a:ext cx="3733800" cy="1920558"/>
          </a:xfrm>
        </p:spPr>
        <p:txBody>
          <a:bodyPr/>
          <a:lstStyle/>
          <a:p>
            <a:r>
              <a:rPr lang="en-US" dirty="0"/>
              <a:t>Microchipping children is not necessary</a:t>
            </a:r>
          </a:p>
          <a:p>
            <a:endParaRPr lang="en-US" dirty="0"/>
          </a:p>
          <a:p>
            <a:r>
              <a:rPr lang="en-US" dirty="0"/>
              <a:t>No children have been microchipped</a:t>
            </a:r>
          </a:p>
          <a:p>
            <a:endParaRPr lang="en-US" dirty="0"/>
          </a:p>
        </p:txBody>
      </p:sp>
      <p:sp>
        <p:nvSpPr>
          <p:cNvPr id="5" name="Footer Placeholder 4"/>
          <p:cNvSpPr>
            <a:spLocks noGrp="1"/>
          </p:cNvSpPr>
          <p:nvPr>
            <p:ph type="ftr" sz="quarter" idx="11"/>
          </p:nvPr>
        </p:nvSpPr>
        <p:spPr/>
        <p:txBody>
          <a:bodyPr/>
          <a:lstStyle/>
          <a:p>
            <a:r>
              <a:rPr lang="sk-SK" dirty="0"/>
              <a:t>© 2022 </a:t>
            </a:r>
            <a:r>
              <a:rPr lang="sk-SK" dirty="0" err="1"/>
              <a:t>Keith</a:t>
            </a:r>
            <a:r>
              <a:rPr lang="sk-SK" dirty="0"/>
              <a:t> A. </a:t>
            </a:r>
            <a:r>
              <a:rPr lang="sk-SK" dirty="0" err="1"/>
              <a:t>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Serena Mower</a:t>
            </a:r>
          </a:p>
        </p:txBody>
      </p:sp>
      <p:pic>
        <p:nvPicPr>
          <p:cNvPr id="12" name="Graphic 11" descr="Processor with solid fill">
            <a:extLst>
              <a:ext uri="{FF2B5EF4-FFF2-40B4-BE49-F238E27FC236}">
                <a16:creationId xmlns:a16="http://schemas.microsoft.com/office/drawing/2014/main" id="{117237E2-C09A-5241-A75D-163A456E870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89914" y="2114549"/>
            <a:ext cx="914400" cy="914400"/>
          </a:xfrm>
          <a:prstGeom prst="rect">
            <a:avLst/>
          </a:prstGeom>
        </p:spPr>
      </p:pic>
      <p:pic>
        <p:nvPicPr>
          <p:cNvPr id="14" name="Graphic 13" descr="No sign outline">
            <a:extLst>
              <a:ext uri="{FF2B5EF4-FFF2-40B4-BE49-F238E27FC236}">
                <a16:creationId xmlns:a16="http://schemas.microsoft.com/office/drawing/2014/main" id="{D9D88775-95D3-4346-85A4-13A84852781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55236" y="965615"/>
            <a:ext cx="3383755" cy="3383755"/>
          </a:xfrm>
          <a:prstGeom prst="rect">
            <a:avLst/>
          </a:prstGeom>
        </p:spPr>
      </p:pic>
    </p:spTree>
    <p:extLst>
      <p:ext uri="{BB962C8B-B14F-4D97-AF65-F5344CB8AC3E}">
        <p14:creationId xmlns:p14="http://schemas.microsoft.com/office/powerpoint/2010/main" val="979852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microchipping?</a:t>
            </a:r>
          </a:p>
        </p:txBody>
      </p:sp>
      <p:sp>
        <p:nvSpPr>
          <p:cNvPr id="3" name="Content Placeholder 2"/>
          <p:cNvSpPr>
            <a:spLocks noGrp="1"/>
          </p:cNvSpPr>
          <p:nvPr>
            <p:ph sz="half" idx="1"/>
          </p:nvPr>
        </p:nvSpPr>
        <p:spPr>
          <a:xfrm>
            <a:off x="685800" y="1735106"/>
            <a:ext cx="3733800" cy="2463669"/>
          </a:xfrm>
        </p:spPr>
        <p:txBody>
          <a:bodyPr/>
          <a:lstStyle/>
          <a:p>
            <a:r>
              <a:rPr lang="en-US" dirty="0"/>
              <a:t>Technology is minimally used</a:t>
            </a:r>
          </a:p>
          <a:p>
            <a:endParaRPr lang="en-US" dirty="0"/>
          </a:p>
          <a:p>
            <a:r>
              <a:rPr lang="en-US" dirty="0"/>
              <a:t>The Filip</a:t>
            </a:r>
          </a:p>
          <a:p>
            <a:endParaRPr lang="en-US" dirty="0"/>
          </a:p>
          <a:p>
            <a:r>
              <a:rPr lang="en-US" dirty="0"/>
              <a:t>The </a:t>
            </a:r>
            <a:r>
              <a:rPr lang="en-US" dirty="0" err="1"/>
              <a:t>Trax</a:t>
            </a:r>
            <a:endParaRPr lang="en-US" dirty="0"/>
          </a:p>
        </p:txBody>
      </p:sp>
      <p:sp>
        <p:nvSpPr>
          <p:cNvPr id="5" name="Footer Placeholder 4"/>
          <p:cNvSpPr>
            <a:spLocks noGrp="1"/>
          </p:cNvSpPr>
          <p:nvPr>
            <p:ph type="ftr" sz="quarter" idx="11"/>
          </p:nvPr>
        </p:nvSpPr>
        <p:spPr/>
        <p:txBody>
          <a:bodyPr/>
          <a:lstStyle/>
          <a:p>
            <a:r>
              <a:rPr lang="sk-SK" dirty="0"/>
              <a:t>© 2022 </a:t>
            </a:r>
            <a:r>
              <a:rPr lang="sk-SK" dirty="0" err="1"/>
              <a:t>Keith</a:t>
            </a:r>
            <a:r>
              <a:rPr lang="sk-SK" dirty="0"/>
              <a:t> A. </a:t>
            </a:r>
            <a:r>
              <a:rPr lang="sk-SK" dirty="0" err="1"/>
              <a:t>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Serena Mower</a:t>
            </a:r>
          </a:p>
        </p:txBody>
      </p:sp>
      <p:pic>
        <p:nvPicPr>
          <p:cNvPr id="8" name="Picture 7" descr="The Filip&#10;">
            <a:extLst>
              <a:ext uri="{FF2B5EF4-FFF2-40B4-BE49-F238E27FC236}">
                <a16:creationId xmlns:a16="http://schemas.microsoft.com/office/drawing/2014/main" id="{81777DD8-45C1-E44A-93C7-57BF0D606C1E}"/>
              </a:ext>
            </a:extLst>
          </p:cNvPr>
          <p:cNvPicPr>
            <a:picLocks noChangeAspect="1"/>
          </p:cNvPicPr>
          <p:nvPr/>
        </p:nvPicPr>
        <p:blipFill>
          <a:blip r:embed="rId3"/>
          <a:stretch>
            <a:fillRect/>
          </a:stretch>
        </p:blipFill>
        <p:spPr>
          <a:xfrm>
            <a:off x="4447381" y="1207087"/>
            <a:ext cx="4384199" cy="1325782"/>
          </a:xfrm>
          <a:prstGeom prst="rect">
            <a:avLst/>
          </a:prstGeom>
        </p:spPr>
      </p:pic>
      <p:pic>
        <p:nvPicPr>
          <p:cNvPr id="2050" name="Picture 2" descr="The Trax can draw boundaries for a child on a cellphone's screen, so parents can receive an alert if they're crossed.">
            <a:extLst>
              <a:ext uri="{FF2B5EF4-FFF2-40B4-BE49-F238E27FC236}">
                <a16:creationId xmlns:a16="http://schemas.microsoft.com/office/drawing/2014/main" id="{7CD74115-94A8-3144-9FA0-1279D39B7A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9417" y="2417251"/>
            <a:ext cx="2860125" cy="2288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5169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a:t>
            </a:r>
          </a:p>
        </p:txBody>
      </p:sp>
      <p:sp>
        <p:nvSpPr>
          <p:cNvPr id="3" name="Content Placeholder 2"/>
          <p:cNvSpPr>
            <a:spLocks noGrp="1"/>
          </p:cNvSpPr>
          <p:nvPr>
            <p:ph sz="half" idx="1"/>
          </p:nvPr>
        </p:nvSpPr>
        <p:spPr>
          <a:xfrm>
            <a:off x="424543" y="1586288"/>
            <a:ext cx="3733800" cy="2271032"/>
          </a:xfrm>
        </p:spPr>
        <p:txBody>
          <a:bodyPr>
            <a:normAutofit/>
          </a:bodyPr>
          <a:lstStyle/>
          <a:p>
            <a:r>
              <a:rPr lang="en-US" dirty="0"/>
              <a:t>Easily trackable</a:t>
            </a:r>
          </a:p>
          <a:p>
            <a:endParaRPr lang="en-US" dirty="0"/>
          </a:p>
          <a:p>
            <a:r>
              <a:rPr lang="en-US" dirty="0"/>
              <a:t>Adds a level of safety</a:t>
            </a:r>
          </a:p>
          <a:p>
            <a:endParaRPr lang="en-US" dirty="0"/>
          </a:p>
          <a:p>
            <a:r>
              <a:rPr lang="en-US" dirty="0"/>
              <a:t>Possible benefit for children with special needs</a:t>
            </a:r>
          </a:p>
          <a:p>
            <a:endParaRPr lang="en-US" dirty="0"/>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Serena Mower</a:t>
            </a:r>
          </a:p>
        </p:txBody>
      </p:sp>
      <p:pic>
        <p:nvPicPr>
          <p:cNvPr id="16" name="Picture 15" descr="Chart, line chart&#10;&#10;Description automatically generated">
            <a:extLst>
              <a:ext uri="{FF2B5EF4-FFF2-40B4-BE49-F238E27FC236}">
                <a16:creationId xmlns:a16="http://schemas.microsoft.com/office/drawing/2014/main" id="{552E9D4F-13CC-134F-A6D7-CB3FE6D101FB}"/>
              </a:ext>
            </a:extLst>
          </p:cNvPr>
          <p:cNvPicPr>
            <a:picLocks noChangeAspect="1"/>
          </p:cNvPicPr>
          <p:nvPr/>
        </p:nvPicPr>
        <p:blipFill>
          <a:blip r:embed="rId3"/>
          <a:stretch>
            <a:fillRect/>
          </a:stretch>
        </p:blipFill>
        <p:spPr>
          <a:xfrm>
            <a:off x="4419600" y="887854"/>
            <a:ext cx="4170498" cy="3667900"/>
          </a:xfrm>
          <a:prstGeom prst="rect">
            <a:avLst/>
          </a:prstGeom>
        </p:spPr>
      </p:pic>
    </p:spTree>
    <p:extLst>
      <p:ext uri="{BB962C8B-B14F-4D97-AF65-F5344CB8AC3E}">
        <p14:creationId xmlns:p14="http://schemas.microsoft.com/office/powerpoint/2010/main" val="2031244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Disadvantages</a:t>
            </a:r>
          </a:p>
        </p:txBody>
      </p:sp>
      <p:sp>
        <p:nvSpPr>
          <p:cNvPr id="3" name="Content Placeholder 2"/>
          <p:cNvSpPr>
            <a:spLocks noGrp="1"/>
          </p:cNvSpPr>
          <p:nvPr>
            <p:ph sz="half" idx="1"/>
          </p:nvPr>
        </p:nvSpPr>
        <p:spPr/>
        <p:txBody>
          <a:bodyPr/>
          <a:lstStyle/>
          <a:p>
            <a:endParaRPr lang="en-US" dirty="0"/>
          </a:p>
          <a:p>
            <a:r>
              <a:rPr lang="en-US" dirty="0"/>
              <a:t>Creates a constant sense of fear</a:t>
            </a:r>
          </a:p>
          <a:p>
            <a:endParaRPr lang="en-US" dirty="0"/>
          </a:p>
          <a:p>
            <a:r>
              <a:rPr lang="en-US" dirty="0"/>
              <a:t>Less independence and freedom</a:t>
            </a:r>
          </a:p>
          <a:p>
            <a:endParaRPr lang="en-US" dirty="0"/>
          </a:p>
          <a:p>
            <a:r>
              <a:rPr lang="en-US" dirty="0"/>
              <a:t>Reliance on technology</a:t>
            </a:r>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Serena Mower</a:t>
            </a:r>
          </a:p>
        </p:txBody>
      </p:sp>
      <p:pic>
        <p:nvPicPr>
          <p:cNvPr id="3076" name="Picture 4" descr="Review: Black Mirror – ‘Arkangel’">
            <a:extLst>
              <a:ext uri="{FF2B5EF4-FFF2-40B4-BE49-F238E27FC236}">
                <a16:creationId xmlns:a16="http://schemas.microsoft.com/office/drawing/2014/main" id="{CCC9986D-02E4-9E4D-BEB2-E96FC61D04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717620"/>
            <a:ext cx="4431818" cy="2242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578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Swedes might say yes</a:t>
            </a:r>
          </a:p>
        </p:txBody>
      </p:sp>
      <p:sp>
        <p:nvSpPr>
          <p:cNvPr id="3" name="Content Placeholder 2"/>
          <p:cNvSpPr>
            <a:spLocks noGrp="1"/>
          </p:cNvSpPr>
          <p:nvPr>
            <p:ph sz="half" idx="1"/>
          </p:nvPr>
        </p:nvSpPr>
        <p:spPr>
          <a:xfrm>
            <a:off x="462560" y="1866317"/>
            <a:ext cx="3733800" cy="2249065"/>
          </a:xfrm>
        </p:spPr>
        <p:txBody>
          <a:bodyPr/>
          <a:lstStyle/>
          <a:p>
            <a:r>
              <a:rPr lang="en-US" dirty="0"/>
              <a:t>Thousands of Swedes have decided to get microchip implants</a:t>
            </a:r>
          </a:p>
          <a:p>
            <a:pPr marL="0" indent="0">
              <a:buNone/>
            </a:pPr>
            <a:r>
              <a:rPr lang="en-US" dirty="0"/>
              <a:t> </a:t>
            </a:r>
          </a:p>
          <a:p>
            <a:r>
              <a:rPr lang="en-US" dirty="0"/>
              <a:t>Difference in positive discussion through out Sweden</a:t>
            </a:r>
          </a:p>
        </p:txBody>
      </p:sp>
      <p:sp>
        <p:nvSpPr>
          <p:cNvPr id="4" name="Content Placeholder 3"/>
          <p:cNvSpPr>
            <a:spLocks noGrp="1"/>
          </p:cNvSpPr>
          <p:nvPr>
            <p:ph sz="half" idx="2"/>
          </p:nvPr>
        </p:nvSpPr>
        <p:spPr>
          <a:ln>
            <a:solidFill>
              <a:schemeClr val="bg1"/>
            </a:solidFill>
          </a:ln>
        </p:spPr>
        <p:txBody>
          <a:bodyPr anchor="ctr"/>
          <a:lstStyle/>
          <a:p>
            <a:pPr marL="0" indent="0" algn="ctr">
              <a:buNone/>
            </a:pPr>
            <a:r>
              <a:rPr lang="en-US" dirty="0"/>
              <a:t>&lt;Graphic as big as will fit&gt;</a:t>
            </a:r>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Serena Mower</a:t>
            </a:r>
          </a:p>
        </p:txBody>
      </p:sp>
      <p:pic>
        <p:nvPicPr>
          <p:cNvPr id="1026" name="Picture 2">
            <a:extLst>
              <a:ext uri="{FF2B5EF4-FFF2-40B4-BE49-F238E27FC236}">
                <a16:creationId xmlns:a16="http://schemas.microsoft.com/office/drawing/2014/main" id="{E9134E3E-89D2-DF4B-B67E-FE30451DE5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2373" y="1276350"/>
            <a:ext cx="4572001"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129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what works well Online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353312"/>
            <a:ext cx="7772400" cy="3352800"/>
          </a:xfrm>
        </p:spPr>
        <p:txBody>
          <a:bodyPr>
            <a:normAutofit/>
          </a:bodyPr>
          <a:lstStyle/>
          <a:p>
            <a:r>
              <a:rPr lang="en-US" dirty="0"/>
              <a:t>Sign in with First and Last Name</a:t>
            </a:r>
          </a:p>
          <a:p>
            <a:r>
              <a:rPr lang="en-US" dirty="0"/>
              <a:t>Stay muted unless you are going to speak</a:t>
            </a:r>
          </a:p>
          <a:p>
            <a:r>
              <a:rPr lang="en-US" dirty="0"/>
              <a:t>To speak use the raise your hand feature </a:t>
            </a:r>
          </a:p>
          <a:p>
            <a:r>
              <a:rPr lang="en-US" dirty="0"/>
              <a:t>To answer yes/no questions use the “yes” ”no” buttons</a:t>
            </a:r>
          </a:p>
          <a:p>
            <a:r>
              <a:rPr lang="en-US" dirty="0"/>
              <a:t>Turn your camera on</a:t>
            </a:r>
          </a:p>
          <a:p>
            <a:r>
              <a:rPr lang="en-US" dirty="0"/>
              <a:t>Wait until the end of student presentations to ask questions</a:t>
            </a:r>
          </a:p>
          <a:p>
            <a:pPr lvl="1"/>
            <a:r>
              <a:rPr lang="en-US" dirty="0"/>
              <a:t>Write them down so you don’t forget</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2020 Keith A. Pray</a:t>
            </a:r>
            <a:endParaRPr lang="en-US" dirty="0"/>
          </a:p>
        </p:txBody>
      </p:sp>
      <p:sp>
        <p:nvSpPr>
          <p:cNvPr id="5" name="Slide Number Placeholder 4">
            <a:extLst>
              <a:ext uri="{FF2B5EF4-FFF2-40B4-BE49-F238E27FC236}">
                <a16:creationId xmlns:a16="http://schemas.microsoft.com/office/drawing/2014/main" id="{F1B0291D-315D-984F-BF54-FDD6D8484D75}"/>
              </a:ext>
            </a:extLst>
          </p:cNvPr>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120285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 Microchips really needed? </a:t>
            </a:r>
          </a:p>
        </p:txBody>
      </p:sp>
      <p:sp>
        <p:nvSpPr>
          <p:cNvPr id="3" name="Content Placeholder 2"/>
          <p:cNvSpPr>
            <a:spLocks noGrp="1"/>
          </p:cNvSpPr>
          <p:nvPr>
            <p:ph sz="half" idx="1"/>
          </p:nvPr>
        </p:nvSpPr>
        <p:spPr>
          <a:xfrm>
            <a:off x="545841" y="1979147"/>
            <a:ext cx="3733800" cy="2099776"/>
          </a:xfrm>
        </p:spPr>
        <p:txBody>
          <a:bodyPr/>
          <a:lstStyle/>
          <a:p>
            <a:r>
              <a:rPr lang="en-US" dirty="0"/>
              <a:t>The world isn’t that unsafe for kids</a:t>
            </a:r>
          </a:p>
          <a:p>
            <a:endParaRPr lang="en-US" dirty="0"/>
          </a:p>
          <a:p>
            <a:r>
              <a:rPr lang="en-US" dirty="0"/>
              <a:t>The benefits of constant tracking don’t outweigh the negatives</a:t>
            </a:r>
          </a:p>
          <a:p>
            <a:endParaRPr lang="en-US" dirty="0"/>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Serena Mower</a:t>
            </a:r>
          </a:p>
        </p:txBody>
      </p:sp>
      <p:pic>
        <p:nvPicPr>
          <p:cNvPr id="5122" name="Picture 2" descr="UNODC Celebrates World Children&amp;#39;s Day">
            <a:extLst>
              <a:ext uri="{FF2B5EF4-FFF2-40B4-BE49-F238E27FC236}">
                <a16:creationId xmlns:a16="http://schemas.microsoft.com/office/drawing/2014/main" id="{CEEDB648-EC75-7F40-9EBE-E6B1BDCBE1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301" y="1286737"/>
            <a:ext cx="4188279" cy="2792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535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85800" y="961602"/>
            <a:ext cx="7772400" cy="3632331"/>
          </a:xfrm>
        </p:spPr>
        <p:txBody>
          <a:bodyPr lIns="91440">
            <a:noAutofit/>
          </a:bodyPr>
          <a:lstStyle/>
          <a:p>
            <a:pPr marL="0" indent="0">
              <a:buNone/>
            </a:pPr>
            <a:r>
              <a:rPr lang="en-US" sz="1000" dirty="0"/>
              <a:t>[1] Eisenberg, Anne. “If a Young Child Wanders, Technology Can Follow (Published 2013).” </a:t>
            </a:r>
            <a:r>
              <a:rPr lang="en-US" sz="1000" i="1" dirty="0"/>
              <a:t>The New York Times</a:t>
            </a:r>
            <a:r>
              <a:rPr lang="en-US" sz="1000" dirty="0"/>
              <a:t>, 2 November 2013, https://</a:t>
            </a:r>
            <a:r>
              <a:rPr lang="en-US" sz="1000" dirty="0" err="1"/>
              <a:t>www.nytimes.com</a:t>
            </a:r>
            <a:r>
              <a:rPr lang="en-US" sz="1000" dirty="0"/>
              <a:t>/2013/11/03/technology/if-a-young-child-wanders-technology-can-</a:t>
            </a:r>
            <a:r>
              <a:rPr lang="en-US" sz="1000" dirty="0" err="1"/>
              <a:t>follow.html</a:t>
            </a:r>
            <a:r>
              <a:rPr lang="en-US" sz="1000" dirty="0"/>
              <a:t>. Accessed 31 March 2022.</a:t>
            </a:r>
          </a:p>
          <a:p>
            <a:pPr marL="0" indent="0">
              <a:buNone/>
            </a:pPr>
            <a:r>
              <a:rPr lang="en-US" sz="1000" dirty="0"/>
              <a:t>[2] ET Bureau. “Why nomophobia is making headlines.” </a:t>
            </a:r>
            <a:r>
              <a:rPr lang="en-US" sz="1000" i="1" dirty="0"/>
              <a:t>The Economic Times</a:t>
            </a:r>
            <a:r>
              <a:rPr lang="en-US" sz="1000" dirty="0"/>
              <a:t>, 6 September 2015, https://</a:t>
            </a:r>
            <a:r>
              <a:rPr lang="en-US" sz="1000" dirty="0" err="1"/>
              <a:t>economictimes.indiatimes.com</a:t>
            </a:r>
            <a:r>
              <a:rPr lang="en-US" sz="1000" dirty="0"/>
              <a:t>/magazines/panache/why-nomophobia-is-making-headlines/</a:t>
            </a:r>
            <a:r>
              <a:rPr lang="en-US" sz="1000" dirty="0" err="1"/>
              <a:t>articleshow</a:t>
            </a:r>
            <a:r>
              <a:rPr lang="en-US" sz="1000" dirty="0"/>
              <a:t>/48837613.cms. Accessed 31 March 2022.</a:t>
            </a:r>
          </a:p>
          <a:p>
            <a:pPr marL="0" indent="0">
              <a:buNone/>
            </a:pPr>
            <a:r>
              <a:rPr lang="en-US" sz="1000" dirty="0"/>
              <a:t>[3] FBI. “2020 NCIC Missing Person and Unidentified Person Statistics — FBI.” </a:t>
            </a:r>
            <a:r>
              <a:rPr lang="en-US" sz="1000" i="1" dirty="0"/>
              <a:t>FBI</a:t>
            </a:r>
            <a:r>
              <a:rPr lang="en-US" sz="1000" dirty="0"/>
              <a:t>, 4 February 2021, https://</a:t>
            </a:r>
            <a:r>
              <a:rPr lang="en-US" sz="1000" dirty="0" err="1"/>
              <a:t>www.fbi.gov</a:t>
            </a:r>
            <a:r>
              <a:rPr lang="en-US" sz="1000" dirty="0"/>
              <a:t>/file-repository/2020-ncic-missing-person-and-unidentified-person-statistics.pdf/view. Accessed 1 April 2022.</a:t>
            </a:r>
          </a:p>
          <a:p>
            <a:pPr marL="0" indent="0">
              <a:buNone/>
            </a:pPr>
            <a:r>
              <a:rPr lang="en-US" sz="1000" dirty="0"/>
              <a:t>[4] FBI. “2021 NCIC Missing Person and Unidentified Person Statistics — FBI.” </a:t>
            </a:r>
            <a:r>
              <a:rPr lang="en-US" sz="1000" i="1" dirty="0"/>
              <a:t>FBI</a:t>
            </a:r>
            <a:r>
              <a:rPr lang="en-US" sz="1000" dirty="0"/>
              <a:t>, 2 February 2021, https://</a:t>
            </a:r>
            <a:r>
              <a:rPr lang="en-US" sz="1000" dirty="0" err="1"/>
              <a:t>www.fbi.gov</a:t>
            </a:r>
            <a:r>
              <a:rPr lang="en-US" sz="1000" dirty="0"/>
              <a:t>/file-repository/2021-ncic-missing-person-and-unidentified-person-statistics.pdf/view. Accessed 1 April 2022.</a:t>
            </a:r>
          </a:p>
          <a:p>
            <a:pPr marL="0" indent="0">
              <a:buNone/>
            </a:pPr>
            <a:r>
              <a:rPr lang="en-US" sz="1000" dirty="0"/>
              <a:t>[5] Ingraham, Christopher. “There's never been a safer time to be a kid in America.” </a:t>
            </a:r>
            <a:r>
              <a:rPr lang="en-US" sz="1000" i="1" dirty="0"/>
              <a:t>The Washington Post</a:t>
            </a:r>
            <a:r>
              <a:rPr lang="en-US" sz="1000" dirty="0"/>
              <a:t>, 14 April 2015, https://</a:t>
            </a:r>
            <a:r>
              <a:rPr lang="en-US" sz="1000" dirty="0" err="1"/>
              <a:t>www.washingtonpost.com</a:t>
            </a:r>
            <a:r>
              <a:rPr lang="en-US" sz="1000" dirty="0"/>
              <a:t>/news/wonk/wp/2015/04/14/</a:t>
            </a:r>
            <a:r>
              <a:rPr lang="en-US" sz="1000" dirty="0" err="1"/>
              <a:t>theres</a:t>
            </a:r>
            <a:r>
              <a:rPr lang="en-US" sz="1000" dirty="0"/>
              <a:t>-never-been-a-safer-time-to-be-a-kid-in-</a:t>
            </a:r>
            <a:r>
              <a:rPr lang="en-US" sz="1000" dirty="0" err="1"/>
              <a:t>america</a:t>
            </a:r>
            <a:r>
              <a:rPr lang="en-US" sz="1000" dirty="0"/>
              <a:t>/. Accessed 31 March 2022.</a:t>
            </a:r>
          </a:p>
          <a:p>
            <a:pPr marL="0" indent="0">
              <a:buNone/>
            </a:pPr>
            <a:r>
              <a:rPr lang="en-US" sz="1000" dirty="0"/>
              <a:t>[6] King, Barbara J. “Should We Chip And Track Children For Safety? : 13.7: Cosmos And Culture.” </a:t>
            </a:r>
            <a:r>
              <a:rPr lang="en-US" sz="1000" i="1" dirty="0"/>
              <a:t>NPR</a:t>
            </a:r>
            <a:r>
              <a:rPr lang="en-US" sz="1000" dirty="0"/>
              <a:t>, 7 November 2013, https://</a:t>
            </a:r>
            <a:r>
              <a:rPr lang="en-US" sz="1000" dirty="0" err="1"/>
              <a:t>www.npr.org</a:t>
            </a:r>
            <a:r>
              <a:rPr lang="en-US" sz="1000" dirty="0"/>
              <a:t>/sections/13.7/2013/11/07/243268350/tag-him-track-him-hug-him-love-him. Accessed 31 March 2022.</a:t>
            </a:r>
          </a:p>
          <a:p>
            <a:pPr marL="0" indent="0">
              <a:buNone/>
            </a:pPr>
            <a:r>
              <a:rPr lang="en-US" sz="1000" dirty="0"/>
              <a:t>[7] </a:t>
            </a:r>
            <a:r>
              <a:rPr lang="en-US" sz="1000" dirty="0" err="1"/>
              <a:t>McKirdy</a:t>
            </a:r>
            <a:r>
              <a:rPr lang="en-US" sz="1000" dirty="0"/>
              <a:t>, Carla. “UNODC Celebrates World Children's Day.” </a:t>
            </a:r>
            <a:r>
              <a:rPr lang="en-US" sz="1000" i="1" dirty="0"/>
              <a:t>United Nations Office on Drugs and Crime</a:t>
            </a:r>
            <a:r>
              <a:rPr lang="en-US" sz="1000" dirty="0"/>
              <a:t>, 20 November 2020, https://</a:t>
            </a:r>
            <a:r>
              <a:rPr lang="en-US" sz="1000" dirty="0" err="1"/>
              <a:t>www.unodc.org</a:t>
            </a:r>
            <a:r>
              <a:rPr lang="en-US" sz="1000" dirty="0"/>
              <a:t>/</a:t>
            </a:r>
            <a:r>
              <a:rPr lang="en-US" sz="1000" dirty="0" err="1"/>
              <a:t>unodc</a:t>
            </a:r>
            <a:r>
              <a:rPr lang="en-US" sz="1000" dirty="0"/>
              <a:t>/frontpage/2020/November/</a:t>
            </a:r>
            <a:r>
              <a:rPr lang="en-US" sz="1000" dirty="0" err="1"/>
              <a:t>unodc</a:t>
            </a:r>
            <a:r>
              <a:rPr lang="en-US" sz="1000" dirty="0"/>
              <a:t>-celebrates-world-</a:t>
            </a:r>
            <a:r>
              <a:rPr lang="en-US" sz="1000" dirty="0" err="1"/>
              <a:t>childrens</a:t>
            </a:r>
            <a:r>
              <a:rPr lang="en-US" sz="1000" dirty="0"/>
              <a:t>-</a:t>
            </a:r>
            <a:r>
              <a:rPr lang="en-US" sz="1000" dirty="0" err="1"/>
              <a:t>day.html</a:t>
            </a:r>
            <a:r>
              <a:rPr lang="en-US" sz="1000" dirty="0"/>
              <a:t>. Accessed 31 March 2022.</a:t>
            </a:r>
          </a:p>
          <a:p>
            <a:pPr marL="0" indent="0">
              <a:buNone/>
            </a:pPr>
            <a:r>
              <a:rPr lang="en-US" sz="1000" dirty="0"/>
              <a:t>[8] Savage, Maddy. “Thousands Of Swedes Are Inserting Microchips Under Their Skin.” </a:t>
            </a:r>
            <a:r>
              <a:rPr lang="en-US" sz="1000" i="1" dirty="0"/>
              <a:t>NPR</a:t>
            </a:r>
            <a:r>
              <a:rPr lang="en-US" sz="1000" dirty="0"/>
              <a:t>, 22 October 2018, https://</a:t>
            </a:r>
            <a:r>
              <a:rPr lang="en-US" sz="1000" dirty="0" err="1"/>
              <a:t>www.npr.org</a:t>
            </a:r>
            <a:r>
              <a:rPr lang="en-US" sz="1000" dirty="0"/>
              <a:t>/2018/10/22/658808705/thousands-of-swedes-are-inserting-microchips-under-their-skin. Accessed 31 March 2022.</a:t>
            </a:r>
          </a:p>
          <a:p>
            <a:pPr marL="0" indent="0">
              <a:buNone/>
            </a:pPr>
            <a:r>
              <a:rPr lang="en-US" sz="1000" dirty="0"/>
              <a:t>[9] </a:t>
            </a:r>
            <a:r>
              <a:rPr lang="en-US" sz="1000" dirty="0" err="1"/>
              <a:t>Trenear</a:t>
            </a:r>
            <a:r>
              <a:rPr lang="en-US" sz="1000" dirty="0"/>
              <a:t>, Sophie. “Review: Black Mirror – '</a:t>
            </a:r>
            <a:r>
              <a:rPr lang="en-US" sz="1000" dirty="0" err="1"/>
              <a:t>Arkangel</a:t>
            </a:r>
            <a:r>
              <a:rPr lang="en-US" sz="1000" dirty="0"/>
              <a:t>.'” </a:t>
            </a:r>
            <a:r>
              <a:rPr lang="en-US" sz="1000" i="1" dirty="0"/>
              <a:t>The Edge</a:t>
            </a:r>
            <a:r>
              <a:rPr lang="en-US" sz="1000" dirty="0"/>
              <a:t>, 6 January 2018, https://</a:t>
            </a:r>
            <a:r>
              <a:rPr lang="en-US" sz="1000" dirty="0" err="1"/>
              <a:t>www.theedgesusu.co.uk</a:t>
            </a:r>
            <a:r>
              <a:rPr lang="en-US" sz="1000" dirty="0"/>
              <a:t>/culture/2018/01/06/review-black-mirror-</a:t>
            </a:r>
            <a:r>
              <a:rPr lang="en-US" sz="1000" dirty="0" err="1"/>
              <a:t>arkangel</a:t>
            </a:r>
            <a:r>
              <a:rPr lang="en-US" sz="1000" dirty="0"/>
              <a:t>/. Accessed 1 April 2022.</a:t>
            </a:r>
          </a:p>
          <a:p>
            <a:pPr marL="0" indent="0">
              <a:buNone/>
            </a:pPr>
            <a:endParaRPr lang="en-US" sz="1000" dirty="0"/>
          </a:p>
        </p:txBody>
      </p:sp>
      <p:sp>
        <p:nvSpPr>
          <p:cNvPr id="4" name="Footer Placeholder 3"/>
          <p:cNvSpPr>
            <a:spLocks noGrp="1"/>
          </p:cNvSpPr>
          <p:nvPr>
            <p:ph type="ftr" sz="quarter" idx="11"/>
          </p:nvPr>
        </p:nvSpPr>
        <p:spPr/>
        <p:txBody>
          <a:bodyPr/>
          <a:lstStyle/>
          <a:p>
            <a:r>
              <a:rPr lang="sk-SK" dirty="0"/>
              <a:t>© 2022 </a:t>
            </a:r>
            <a:r>
              <a:rPr lang="sk-SK" dirty="0" err="1"/>
              <a:t>Keith</a:t>
            </a:r>
            <a:r>
              <a:rPr lang="sk-SK" dirty="0"/>
              <a:t> </a:t>
            </a:r>
            <a:r>
              <a:rPr lang="sk-SK" dirty="0" err="1"/>
              <a:t>A.Pray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21</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Serena Mower</a:t>
            </a:r>
          </a:p>
        </p:txBody>
      </p:sp>
    </p:spTree>
    <p:extLst>
      <p:ext uri="{BB962C8B-B14F-4D97-AF65-F5344CB8AC3E}">
        <p14:creationId xmlns:p14="http://schemas.microsoft.com/office/powerpoint/2010/main" val="198052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Ai Information Communication Manipulation</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err="1"/>
              <a:t>Shivali</a:t>
            </a:r>
            <a:r>
              <a:rPr lang="en-US" dirty="0"/>
              <a:t> Mani</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2022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22</a:t>
            </a:fld>
            <a:endParaRPr lang="en-US"/>
          </a:p>
        </p:txBody>
      </p:sp>
    </p:spTree>
    <p:extLst>
      <p:ext uri="{BB962C8B-B14F-4D97-AF65-F5344CB8AC3E}">
        <p14:creationId xmlns:p14="http://schemas.microsoft.com/office/powerpoint/2010/main" val="20500795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Causes of AI Misinformation</a:t>
            </a:r>
          </a:p>
        </p:txBody>
      </p:sp>
      <p:sp>
        <p:nvSpPr>
          <p:cNvPr id="3" name="Content Placeholder 2"/>
          <p:cNvSpPr>
            <a:spLocks noGrp="1"/>
          </p:cNvSpPr>
          <p:nvPr>
            <p:ph sz="half" idx="1"/>
          </p:nvPr>
        </p:nvSpPr>
        <p:spPr>
          <a:xfrm>
            <a:off x="685800" y="1352551"/>
            <a:ext cx="4384040" cy="3352800"/>
          </a:xfrm>
        </p:spPr>
        <p:txBody>
          <a:bodyPr>
            <a:normAutofit/>
          </a:bodyPr>
          <a:lstStyle/>
          <a:p>
            <a:r>
              <a:rPr lang="en-US" sz="2000" dirty="0"/>
              <a:t>Algorithm Phrases </a:t>
            </a:r>
          </a:p>
          <a:p>
            <a:r>
              <a:rPr lang="en-US" sz="2000" dirty="0"/>
              <a:t>Bots </a:t>
            </a:r>
          </a:p>
          <a:p>
            <a:r>
              <a:rPr lang="en-US" sz="2000" dirty="0"/>
              <a:t>Fake News and Reports </a:t>
            </a:r>
          </a:p>
          <a:p>
            <a:r>
              <a:rPr lang="en-US" sz="2000" dirty="0"/>
              <a:t>Targeted Behavior Marketing</a:t>
            </a:r>
          </a:p>
        </p:txBody>
      </p:sp>
      <p:sp>
        <p:nvSpPr>
          <p:cNvPr id="4" name="Content Placeholder 3"/>
          <p:cNvSpPr>
            <a:spLocks noGrp="1"/>
          </p:cNvSpPr>
          <p:nvPr>
            <p:ph sz="half" idx="2"/>
          </p:nvPr>
        </p:nvSpPr>
        <p:spPr>
          <a:xfrm flipH="1">
            <a:off x="10375641" y="1978091"/>
            <a:ext cx="65314" cy="593660"/>
          </a:xfrm>
          <a:ln>
            <a:solidFill>
              <a:schemeClr val="bg1"/>
            </a:solidFill>
          </a:ln>
        </p:spPr>
        <p:txBody>
          <a:bodyPr anchor="ctr"/>
          <a:lstStyle/>
          <a:p>
            <a:pPr marL="0" indent="0" algn="ctr">
              <a:buNone/>
            </a:pPr>
            <a:endParaRPr lang="en-US" dirty="0"/>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err="1">
                <a:latin typeface="+mj-lt"/>
              </a:rPr>
              <a:t>Shivali</a:t>
            </a:r>
            <a:r>
              <a:rPr lang="en-US" sz="1400" dirty="0">
                <a:latin typeface="+mj-lt"/>
              </a:rPr>
              <a:t> Mani</a:t>
            </a:r>
            <a:endParaRPr lang="en-US" sz="1400" dirty="0">
              <a:solidFill>
                <a:schemeClr val="tx1"/>
              </a:solidFill>
              <a:latin typeface="+mj-lt"/>
            </a:endParaRPr>
          </a:p>
        </p:txBody>
      </p:sp>
      <p:pic>
        <p:nvPicPr>
          <p:cNvPr id="1026" name="Picture 2" descr="Using AI to Fight Disinformation in European Elections – Center for Data  Innovation">
            <a:extLst>
              <a:ext uri="{FF2B5EF4-FFF2-40B4-BE49-F238E27FC236}">
                <a16:creationId xmlns:a16="http://schemas.microsoft.com/office/drawing/2014/main" id="{1A48DE8A-A15E-424C-B2B7-799BC84D93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971959"/>
            <a:ext cx="4318726" cy="287915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5466239-29C7-094F-87B2-AD559729BD81}"/>
              </a:ext>
            </a:extLst>
          </p:cNvPr>
          <p:cNvSpPr txBox="1"/>
          <p:nvPr/>
        </p:nvSpPr>
        <p:spPr>
          <a:xfrm>
            <a:off x="3459046" y="4202587"/>
            <a:ext cx="5684954" cy="258532"/>
          </a:xfrm>
          <a:prstGeom prst="rect">
            <a:avLst/>
          </a:prstGeom>
          <a:noFill/>
        </p:spPr>
        <p:txBody>
          <a:bodyPr wrap="none" rtlCol="0">
            <a:spAutoFit/>
          </a:bodyPr>
          <a:lstStyle/>
          <a:p>
            <a:pPr>
              <a:lnSpc>
                <a:spcPct val="90000"/>
              </a:lnSpc>
            </a:pPr>
            <a:r>
              <a:rPr lang="en-US" sz="1200" dirty="0"/>
              <a:t>https://</a:t>
            </a:r>
            <a:r>
              <a:rPr lang="en-US" sz="1200" dirty="0" err="1"/>
              <a:t>datainnovation.org</a:t>
            </a:r>
            <a:r>
              <a:rPr lang="en-US" sz="1200" dirty="0"/>
              <a:t>/2019/02/using-ai-to-fight-disinformation-in-elections/</a:t>
            </a:r>
          </a:p>
        </p:txBody>
      </p:sp>
    </p:spTree>
    <p:extLst>
      <p:ext uri="{BB962C8B-B14F-4D97-AF65-F5344CB8AC3E}">
        <p14:creationId xmlns:p14="http://schemas.microsoft.com/office/powerpoint/2010/main" val="30830783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Twitter Retweets of news </a:t>
            </a:r>
          </a:p>
        </p:txBody>
      </p:sp>
      <p:sp>
        <p:nvSpPr>
          <p:cNvPr id="3" name="Content Placeholder 2"/>
          <p:cNvSpPr>
            <a:spLocks noGrp="1"/>
          </p:cNvSpPr>
          <p:nvPr>
            <p:ph sz="half" idx="1"/>
          </p:nvPr>
        </p:nvSpPr>
        <p:spPr/>
        <p:txBody>
          <a:bodyPr/>
          <a:lstStyle/>
          <a:p>
            <a:r>
              <a:rPr lang="en-US" sz="2000" dirty="0"/>
              <a:t>Disinformation stems from political and social</a:t>
            </a:r>
          </a:p>
          <a:p>
            <a:r>
              <a:rPr lang="en-US" sz="2000" dirty="0"/>
              <a:t>Right vs Left</a:t>
            </a:r>
          </a:p>
          <a:p>
            <a:pPr lvl="1"/>
            <a:r>
              <a:rPr lang="en-US" sz="2000" dirty="0"/>
              <a:t>Right and Left Extremes </a:t>
            </a:r>
          </a:p>
          <a:p>
            <a:pPr lvl="1"/>
            <a:r>
              <a:rPr lang="en-US" sz="2000" dirty="0"/>
              <a:t>In-between have a nonpartisan view</a:t>
            </a:r>
          </a:p>
          <a:p>
            <a:pPr marL="205768" lvl="1" indent="0">
              <a:buNone/>
            </a:pPr>
            <a:endParaRPr lang="en-US" dirty="0"/>
          </a:p>
        </p:txBody>
      </p:sp>
      <p:sp>
        <p:nvSpPr>
          <p:cNvPr id="4" name="Content Placeholder 3"/>
          <p:cNvSpPr>
            <a:spLocks noGrp="1"/>
          </p:cNvSpPr>
          <p:nvPr>
            <p:ph sz="half" idx="2"/>
          </p:nvPr>
        </p:nvSpPr>
        <p:spPr>
          <a:ln>
            <a:solidFill>
              <a:schemeClr val="bg1"/>
            </a:solidFill>
          </a:ln>
        </p:spPr>
        <p:txBody>
          <a:bodyPr anchor="ctr"/>
          <a:lstStyle/>
          <a:p>
            <a:pPr marL="0" indent="0" algn="ctr">
              <a:buNone/>
            </a:pPr>
            <a:r>
              <a:rPr lang="en-US" dirty="0"/>
              <a:t>&lt;Graphic as big as will fit&gt;</a:t>
            </a:r>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err="1">
                <a:latin typeface="+mj-lt"/>
              </a:rPr>
              <a:t>Shivali</a:t>
            </a:r>
            <a:r>
              <a:rPr lang="en-US" sz="1400" dirty="0">
                <a:latin typeface="+mj-lt"/>
              </a:rPr>
              <a:t> Mani</a:t>
            </a:r>
            <a:endParaRPr lang="en-US" sz="1400" dirty="0">
              <a:solidFill>
                <a:schemeClr val="tx1"/>
              </a:solidFill>
              <a:latin typeface="+mj-lt"/>
            </a:endParaRPr>
          </a:p>
        </p:txBody>
      </p:sp>
      <p:pic>
        <p:nvPicPr>
          <p:cNvPr id="8" name="Picture 7">
            <a:extLst>
              <a:ext uri="{FF2B5EF4-FFF2-40B4-BE49-F238E27FC236}">
                <a16:creationId xmlns:a16="http://schemas.microsoft.com/office/drawing/2014/main" id="{3811D1FB-9230-A04A-8E96-B6ADD4C3A958}"/>
              </a:ext>
            </a:extLst>
          </p:cNvPr>
          <p:cNvPicPr>
            <a:picLocks noChangeAspect="1"/>
          </p:cNvPicPr>
          <p:nvPr/>
        </p:nvPicPr>
        <p:blipFill>
          <a:blip r:embed="rId3"/>
          <a:stretch>
            <a:fillRect/>
          </a:stretch>
        </p:blipFill>
        <p:spPr>
          <a:xfrm>
            <a:off x="3937518" y="1028760"/>
            <a:ext cx="4581641" cy="3542287"/>
          </a:xfrm>
          <a:prstGeom prst="rect">
            <a:avLst/>
          </a:prstGeom>
        </p:spPr>
      </p:pic>
      <p:sp>
        <p:nvSpPr>
          <p:cNvPr id="9" name="Content Placeholder 2">
            <a:extLst>
              <a:ext uri="{FF2B5EF4-FFF2-40B4-BE49-F238E27FC236}">
                <a16:creationId xmlns:a16="http://schemas.microsoft.com/office/drawing/2014/main" id="{9E252140-A544-1149-86DC-5D2075F11E3C}"/>
              </a:ext>
            </a:extLst>
          </p:cNvPr>
          <p:cNvSpPr txBox="1">
            <a:spLocks/>
          </p:cNvSpPr>
          <p:nvPr/>
        </p:nvSpPr>
        <p:spPr>
          <a:xfrm rot="10800000" flipV="1">
            <a:off x="4459358" y="4598463"/>
            <a:ext cx="4657379" cy="402000"/>
          </a:xfrm>
          <a:prstGeom prst="rect">
            <a:avLst/>
          </a:prstGeom>
        </p:spPr>
        <p:txBody>
          <a:bodyPr vert="horz" lIns="91436" tIns="45718" rIns="91436" bIns="45718" rtlCol="0">
            <a:normAutofit fontScale="25000" lnSpcReduction="20000"/>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0" indent="0">
              <a:buNone/>
            </a:pPr>
            <a:r>
              <a:rPr lang="en-US" sz="6400" dirty="0"/>
              <a:t>News  reporting of left vs right news stations retweets on Twitter</a:t>
            </a:r>
            <a:r>
              <a:rPr lang="en-US" dirty="0"/>
              <a:t>  </a:t>
            </a:r>
          </a:p>
        </p:txBody>
      </p:sp>
    </p:spTree>
    <p:extLst>
      <p:ext uri="{BB962C8B-B14F-4D97-AF65-F5344CB8AC3E}">
        <p14:creationId xmlns:p14="http://schemas.microsoft.com/office/powerpoint/2010/main" val="30856272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 Written Articles </a:t>
            </a:r>
          </a:p>
        </p:txBody>
      </p:sp>
      <p:sp>
        <p:nvSpPr>
          <p:cNvPr id="3" name="Content Placeholder 2"/>
          <p:cNvSpPr>
            <a:spLocks noGrp="1"/>
          </p:cNvSpPr>
          <p:nvPr>
            <p:ph sz="half" idx="1"/>
          </p:nvPr>
        </p:nvSpPr>
        <p:spPr/>
        <p:txBody>
          <a:bodyPr/>
          <a:lstStyle/>
          <a:p>
            <a:r>
              <a:rPr lang="en-US" i="1" dirty="0"/>
              <a:t>GPT-3  an  Open AI</a:t>
            </a:r>
          </a:p>
          <a:p>
            <a:r>
              <a:rPr lang="en-US" i="1" dirty="0"/>
              <a:t>“I would happily sacrifice my existence for the sake of humankind”</a:t>
            </a:r>
          </a:p>
          <a:p>
            <a:r>
              <a:rPr lang="en-US" sz="2000" i="1" dirty="0"/>
              <a:t>Written with 0.12% cognitive energy</a:t>
            </a:r>
          </a:p>
          <a:p>
            <a:r>
              <a:rPr lang="en-US" sz="2000" i="1" dirty="0"/>
              <a:t>Data-driven</a:t>
            </a:r>
          </a:p>
          <a:p>
            <a:r>
              <a:rPr lang="en-US" sz="2000" i="1" dirty="0"/>
              <a:t>Propaganda or Hate Speech</a:t>
            </a:r>
            <a:endParaRPr lang="en-US" sz="2000" dirty="0"/>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err="1">
                <a:latin typeface="+mj-lt"/>
              </a:rPr>
              <a:t>Shivali</a:t>
            </a:r>
            <a:r>
              <a:rPr lang="en-US" sz="1400" dirty="0">
                <a:latin typeface="+mj-lt"/>
              </a:rPr>
              <a:t> Mani</a:t>
            </a:r>
            <a:endParaRPr lang="en-US" sz="1400" dirty="0">
              <a:solidFill>
                <a:schemeClr val="tx1"/>
              </a:solidFill>
              <a:latin typeface="+mj-lt"/>
            </a:endParaRPr>
          </a:p>
        </p:txBody>
      </p:sp>
      <p:sp>
        <p:nvSpPr>
          <p:cNvPr id="9" name="Content Placeholder 2">
            <a:extLst>
              <a:ext uri="{FF2B5EF4-FFF2-40B4-BE49-F238E27FC236}">
                <a16:creationId xmlns:a16="http://schemas.microsoft.com/office/drawing/2014/main" id="{9E252140-A544-1149-86DC-5D2075F11E3C}"/>
              </a:ext>
            </a:extLst>
          </p:cNvPr>
          <p:cNvSpPr txBox="1">
            <a:spLocks/>
          </p:cNvSpPr>
          <p:nvPr/>
        </p:nvSpPr>
        <p:spPr>
          <a:xfrm rot="10800000" flipV="1">
            <a:off x="4293284" y="4285081"/>
            <a:ext cx="4657379" cy="402000"/>
          </a:xfrm>
          <a:prstGeom prst="rect">
            <a:avLst/>
          </a:prstGeom>
        </p:spPr>
        <p:txBody>
          <a:bodyPr vert="horz" lIns="91436" tIns="45718" rIns="91436" bIns="45718" rtlCol="0">
            <a:normAutofit fontScale="77500" lnSpcReduction="20000"/>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0" indent="0">
              <a:buNone/>
            </a:pPr>
            <a:r>
              <a:rPr lang="en-US" dirty="0"/>
              <a:t>https://</a:t>
            </a:r>
            <a:r>
              <a:rPr lang="en-US" dirty="0" err="1"/>
              <a:t>bdtechtalks.com</a:t>
            </a:r>
            <a:r>
              <a:rPr lang="en-US" dirty="0"/>
              <a:t>/2020/09/14/guardian-gpt-3-article-ai-fake-news/</a:t>
            </a:r>
          </a:p>
        </p:txBody>
      </p:sp>
      <p:pic>
        <p:nvPicPr>
          <p:cNvPr id="2050" name="Picture 2" descr="The Guardian's GPT-3-written article misleads readers about AI. Here's why.  – TechTalks">
            <a:extLst>
              <a:ext uri="{FF2B5EF4-FFF2-40B4-BE49-F238E27FC236}">
                <a16:creationId xmlns:a16="http://schemas.microsoft.com/office/drawing/2014/main" id="{C0C9FC7D-77E0-3D46-AF88-A63F9CA9E4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7152" y="819150"/>
            <a:ext cx="4809644" cy="3209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4481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871" y="295115"/>
            <a:ext cx="7772400" cy="914400"/>
          </a:xfrm>
        </p:spPr>
        <p:txBody>
          <a:bodyPr/>
          <a:lstStyle/>
          <a:p>
            <a:r>
              <a:rPr lang="en-US" dirty="0"/>
              <a:t>Project Debater</a:t>
            </a:r>
          </a:p>
        </p:txBody>
      </p:sp>
      <p:sp>
        <p:nvSpPr>
          <p:cNvPr id="3" name="Content Placeholder 2"/>
          <p:cNvSpPr>
            <a:spLocks noGrp="1"/>
          </p:cNvSpPr>
          <p:nvPr>
            <p:ph sz="half" idx="1"/>
          </p:nvPr>
        </p:nvSpPr>
        <p:spPr>
          <a:xfrm>
            <a:off x="318871" y="1352551"/>
            <a:ext cx="3005015" cy="3387400"/>
          </a:xfrm>
        </p:spPr>
        <p:txBody>
          <a:bodyPr/>
          <a:lstStyle/>
          <a:p>
            <a:r>
              <a:rPr lang="en-US" sz="2000" dirty="0"/>
              <a:t>Collects over 400 million articles</a:t>
            </a:r>
          </a:p>
          <a:p>
            <a:r>
              <a:rPr lang="en-US" sz="2000" dirty="0"/>
              <a:t>Creates a Debate</a:t>
            </a:r>
          </a:p>
          <a:p>
            <a:r>
              <a:rPr lang="en-US" sz="2000" dirty="0"/>
              <a:t>Lacks Emotions </a:t>
            </a:r>
            <a:r>
              <a:rPr lang="en-US" sz="2000" dirty="0">
                <a:sym typeface="Wingdings" pitchFamily="2" charset="2"/>
              </a:rPr>
              <a:t> Less Convincing</a:t>
            </a:r>
            <a:endParaRPr lang="en-US" sz="2000" dirty="0"/>
          </a:p>
          <a:p>
            <a:r>
              <a:rPr lang="en-US" sz="2000" dirty="0"/>
              <a:t>Propaganda</a:t>
            </a:r>
          </a:p>
          <a:p>
            <a:r>
              <a:rPr lang="en-US" sz="2000" dirty="0">
                <a:hlinkClick r:id="rId3"/>
              </a:rPr>
              <a:t>Project Debater</a:t>
            </a:r>
            <a:endParaRPr lang="en-US" sz="2000" dirty="0"/>
          </a:p>
          <a:p>
            <a:endParaRPr lang="en-US" dirty="0"/>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err="1">
                <a:latin typeface="+mj-lt"/>
              </a:rPr>
              <a:t>Shivali</a:t>
            </a:r>
            <a:r>
              <a:rPr lang="en-US" sz="1400" dirty="0">
                <a:latin typeface="+mj-lt"/>
              </a:rPr>
              <a:t> Mani</a:t>
            </a:r>
            <a:endParaRPr lang="en-US" sz="1400" dirty="0">
              <a:solidFill>
                <a:schemeClr val="tx1"/>
              </a:solidFill>
              <a:latin typeface="+mj-lt"/>
            </a:endParaRPr>
          </a:p>
        </p:txBody>
      </p:sp>
      <p:sp>
        <p:nvSpPr>
          <p:cNvPr id="9" name="Content Placeholder 2">
            <a:extLst>
              <a:ext uri="{FF2B5EF4-FFF2-40B4-BE49-F238E27FC236}">
                <a16:creationId xmlns:a16="http://schemas.microsoft.com/office/drawing/2014/main" id="{9E252140-A544-1149-86DC-5D2075F11E3C}"/>
              </a:ext>
            </a:extLst>
          </p:cNvPr>
          <p:cNvSpPr txBox="1">
            <a:spLocks/>
          </p:cNvSpPr>
          <p:nvPr/>
        </p:nvSpPr>
        <p:spPr>
          <a:xfrm rot="10800000" flipV="1">
            <a:off x="4174201" y="4796196"/>
            <a:ext cx="4657379" cy="402000"/>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0" indent="0">
              <a:buNone/>
            </a:pPr>
            <a:r>
              <a:rPr lang="en-US" dirty="0"/>
              <a:t>Depicts Projects Debater process </a:t>
            </a:r>
          </a:p>
        </p:txBody>
      </p:sp>
      <p:pic>
        <p:nvPicPr>
          <p:cNvPr id="10" name="Picture 9">
            <a:extLst>
              <a:ext uri="{FF2B5EF4-FFF2-40B4-BE49-F238E27FC236}">
                <a16:creationId xmlns:a16="http://schemas.microsoft.com/office/drawing/2014/main" id="{7E24D2A8-09BA-4143-82BB-3980087B9AB3}"/>
              </a:ext>
            </a:extLst>
          </p:cNvPr>
          <p:cNvPicPr>
            <a:picLocks noChangeAspect="1"/>
          </p:cNvPicPr>
          <p:nvPr/>
        </p:nvPicPr>
        <p:blipFill>
          <a:blip r:embed="rId4"/>
          <a:stretch>
            <a:fillRect/>
          </a:stretch>
        </p:blipFill>
        <p:spPr>
          <a:xfrm>
            <a:off x="3298192" y="607149"/>
            <a:ext cx="5845808" cy="3929202"/>
          </a:xfrm>
          <a:prstGeom prst="rect">
            <a:avLst/>
          </a:prstGeom>
        </p:spPr>
      </p:pic>
    </p:spTree>
    <p:extLst>
      <p:ext uri="{BB962C8B-B14F-4D97-AF65-F5344CB8AC3E}">
        <p14:creationId xmlns:p14="http://schemas.microsoft.com/office/powerpoint/2010/main" val="5065158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 is New Competition of the World</a:t>
            </a:r>
          </a:p>
        </p:txBody>
      </p:sp>
      <p:sp>
        <p:nvSpPr>
          <p:cNvPr id="3" name="Content Placeholder 2"/>
          <p:cNvSpPr>
            <a:spLocks noGrp="1"/>
          </p:cNvSpPr>
          <p:nvPr>
            <p:ph sz="half" idx="1"/>
          </p:nvPr>
        </p:nvSpPr>
        <p:spPr/>
        <p:txBody>
          <a:bodyPr/>
          <a:lstStyle/>
          <a:p>
            <a:r>
              <a:rPr lang="en-US" dirty="0"/>
              <a:t>US vs China</a:t>
            </a:r>
          </a:p>
          <a:p>
            <a:r>
              <a:rPr lang="en-US" dirty="0"/>
              <a:t>2015- President Obama and President Xi</a:t>
            </a:r>
          </a:p>
          <a:p>
            <a:r>
              <a:rPr lang="en-US" dirty="0"/>
              <a:t>Infringing User Rights</a:t>
            </a:r>
          </a:p>
          <a:p>
            <a:r>
              <a:rPr lang="en-US" dirty="0"/>
              <a:t>Race Rhetoric</a:t>
            </a:r>
          </a:p>
          <a:p>
            <a:endParaRPr lang="en-US" dirty="0"/>
          </a:p>
          <a:p>
            <a:endParaRPr lang="en-US" dirty="0"/>
          </a:p>
          <a:p>
            <a:endParaRPr lang="en-US" dirty="0"/>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err="1"/>
              <a:t>Shivali</a:t>
            </a:r>
            <a:r>
              <a:rPr lang="en-US" sz="1400" dirty="0"/>
              <a:t> Mani</a:t>
            </a:r>
          </a:p>
        </p:txBody>
      </p:sp>
      <p:pic>
        <p:nvPicPr>
          <p:cNvPr id="3074" name="Picture 2" descr="China May Overtake US in AI Research | by Carissa Schoenick | AI2 Blog">
            <a:extLst>
              <a:ext uri="{FF2B5EF4-FFF2-40B4-BE49-F238E27FC236}">
                <a16:creationId xmlns:a16="http://schemas.microsoft.com/office/drawing/2014/main" id="{E8443C02-3E93-AC4B-93DD-A8DF51DF23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3436" y="1053823"/>
            <a:ext cx="4479576" cy="335968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7F7A570-B192-264D-BF05-20B2AA122BCE}"/>
              </a:ext>
            </a:extLst>
          </p:cNvPr>
          <p:cNvSpPr txBox="1"/>
          <p:nvPr/>
        </p:nvSpPr>
        <p:spPr>
          <a:xfrm>
            <a:off x="2327582" y="4437585"/>
            <a:ext cx="6816418" cy="535531"/>
          </a:xfrm>
          <a:prstGeom prst="rect">
            <a:avLst/>
          </a:prstGeom>
          <a:noFill/>
        </p:spPr>
        <p:txBody>
          <a:bodyPr wrap="none" rtlCol="0">
            <a:spAutoFit/>
          </a:bodyPr>
          <a:lstStyle/>
          <a:p>
            <a:pPr>
              <a:lnSpc>
                <a:spcPct val="90000"/>
              </a:lnSpc>
            </a:pPr>
            <a:r>
              <a:rPr lang="en-US" sz="1600" dirty="0"/>
              <a:t>Trajectory of China improvements of AI vs US</a:t>
            </a:r>
          </a:p>
          <a:p>
            <a:pPr>
              <a:lnSpc>
                <a:spcPct val="90000"/>
              </a:lnSpc>
            </a:pPr>
            <a:r>
              <a:rPr lang="en-US" sz="1600" dirty="0"/>
              <a:t>https://</a:t>
            </a:r>
            <a:r>
              <a:rPr lang="en-US" sz="1600" dirty="0" err="1"/>
              <a:t>blog.allenai.org</a:t>
            </a:r>
            <a:r>
              <a:rPr lang="en-US" sz="1600" dirty="0"/>
              <a:t>/china-to-overtake-us-in-ai-research-8b6b1fe30595</a:t>
            </a:r>
          </a:p>
        </p:txBody>
      </p:sp>
    </p:spTree>
    <p:extLst>
      <p:ext uri="{BB962C8B-B14F-4D97-AF65-F5344CB8AC3E}">
        <p14:creationId xmlns:p14="http://schemas.microsoft.com/office/powerpoint/2010/main" val="4131335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Solutions</a:t>
            </a:r>
          </a:p>
        </p:txBody>
      </p:sp>
      <p:sp>
        <p:nvSpPr>
          <p:cNvPr id="3" name="Content Placeholder 2"/>
          <p:cNvSpPr>
            <a:spLocks noGrp="1"/>
          </p:cNvSpPr>
          <p:nvPr>
            <p:ph sz="half" idx="1"/>
          </p:nvPr>
        </p:nvSpPr>
        <p:spPr>
          <a:xfrm>
            <a:off x="685800" y="1352551"/>
            <a:ext cx="6452118" cy="3352800"/>
          </a:xfrm>
        </p:spPr>
        <p:txBody>
          <a:bodyPr/>
          <a:lstStyle/>
          <a:p>
            <a:r>
              <a:rPr lang="en-US" dirty="0"/>
              <a:t>Create ethical norms before more development</a:t>
            </a:r>
          </a:p>
          <a:p>
            <a:r>
              <a:rPr lang="en-US" dirty="0"/>
              <a:t>Strengthen Security Protocols</a:t>
            </a:r>
          </a:p>
          <a:p>
            <a:r>
              <a:rPr lang="en-US" dirty="0"/>
              <a:t>Regulations without Constant Surveillance</a:t>
            </a:r>
          </a:p>
          <a:p>
            <a:r>
              <a:rPr lang="en-US" dirty="0"/>
              <a:t>Human Editor</a:t>
            </a:r>
          </a:p>
          <a:p>
            <a:r>
              <a:rPr lang="en-US" dirty="0"/>
              <a:t>Providing New Test Cases</a:t>
            </a:r>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err="1"/>
              <a:t>Shivali</a:t>
            </a:r>
            <a:r>
              <a:rPr lang="en-US" sz="1400" dirty="0"/>
              <a:t> Mani</a:t>
            </a:r>
          </a:p>
        </p:txBody>
      </p:sp>
    </p:spTree>
    <p:extLst>
      <p:ext uri="{BB962C8B-B14F-4D97-AF65-F5344CB8AC3E}">
        <p14:creationId xmlns:p14="http://schemas.microsoft.com/office/powerpoint/2010/main" val="12445177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70000" lnSpcReduction="20000"/>
          </a:bodyPr>
          <a:lstStyle/>
          <a:p>
            <a:pPr marL="0" indent="0">
              <a:buNone/>
            </a:pPr>
            <a:r>
              <a:rPr lang="en-US" dirty="0"/>
              <a:t>[1] </a:t>
            </a:r>
            <a:r>
              <a:rPr lang="en-US" dirty="0" err="1"/>
              <a:t>Benkler</a:t>
            </a:r>
            <a:r>
              <a:rPr lang="en-US" dirty="0"/>
              <a:t>, Yochai, et al. “Understanding Media and Information Quality in an Age of Artificial Intelligence, Automation, Algorithms and Machine Learning.” </a:t>
            </a:r>
            <a:r>
              <a:rPr lang="en-US" i="1" dirty="0"/>
              <a:t>Berkman Klein Center</a:t>
            </a:r>
            <a:r>
              <a:rPr lang="en-US" dirty="0"/>
              <a:t>, 12 July 2018, https://</a:t>
            </a:r>
            <a:r>
              <a:rPr lang="en-US" dirty="0" err="1"/>
              <a:t>cyber.harvard.edu</a:t>
            </a:r>
            <a:r>
              <a:rPr lang="en-US" dirty="0"/>
              <a:t>/story/2018-07/understanding-media-and-information-quality-age-artificial-intelligence-automation. </a:t>
            </a:r>
          </a:p>
          <a:p>
            <a:pPr marL="0" indent="0">
              <a:buNone/>
            </a:pPr>
            <a:r>
              <a:rPr lang="en-US" dirty="0"/>
              <a:t>[2] Hutson, Matthew, et al. “Artificial Intelligence Is Learning to Manipulate You.” </a:t>
            </a:r>
            <a:r>
              <a:rPr lang="en-US" i="1" dirty="0"/>
              <a:t>NEO.LIFE</a:t>
            </a:r>
            <a:r>
              <a:rPr lang="en-US" dirty="0"/>
              <a:t>, 13 Jan. 2022, https://</a:t>
            </a:r>
            <a:r>
              <a:rPr lang="en-US" dirty="0" err="1"/>
              <a:t>neo.life</a:t>
            </a:r>
            <a:r>
              <a:rPr lang="en-US" dirty="0"/>
              <a:t>/2021/07/artificial-intelligence-is-learning-to-manipulate-you/. </a:t>
            </a:r>
          </a:p>
          <a:p>
            <a:pPr marL="0" indent="0">
              <a:buNone/>
            </a:pPr>
            <a:r>
              <a:rPr lang="en-US" dirty="0"/>
              <a:t>[3] Rainie, Lee, et al. “Worries about Developments in AI.” </a:t>
            </a:r>
            <a:r>
              <a:rPr lang="en-US" i="1" dirty="0"/>
              <a:t>Pew Research Center: Internet, Science &amp; Tech</a:t>
            </a:r>
            <a:r>
              <a:rPr lang="en-US" dirty="0"/>
              <a:t>, Pew Research Center, 25 June 2021, https://</a:t>
            </a:r>
            <a:r>
              <a:rPr lang="en-US" dirty="0" err="1"/>
              <a:t>www.pewresearch.org</a:t>
            </a:r>
            <a:r>
              <a:rPr lang="en-US" dirty="0"/>
              <a:t>/internet/2021/06/16/1-worries-about-developments-in-ai/. </a:t>
            </a:r>
          </a:p>
          <a:p>
            <a:pPr marL="0" indent="0">
              <a:buNone/>
            </a:pPr>
            <a:r>
              <a:rPr lang="en-US" dirty="0"/>
              <a:t>[4] Sherman, Justin. “Essay: Reframing the </a:t>
            </a:r>
            <a:r>
              <a:rPr lang="en-US" dirty="0" err="1"/>
              <a:t>U.s.</a:t>
            </a:r>
            <a:r>
              <a:rPr lang="en-US" dirty="0"/>
              <a:t>-China Ai ‘Arms Race.’” </a:t>
            </a:r>
            <a:r>
              <a:rPr lang="en-US" i="1" dirty="0"/>
              <a:t>New America</a:t>
            </a:r>
            <a:r>
              <a:rPr lang="en-US" dirty="0"/>
              <a:t>, New America, https://</a:t>
            </a:r>
            <a:r>
              <a:rPr lang="en-US" dirty="0" err="1"/>
              <a:t>www.newamerica.org</a:t>
            </a:r>
            <a:r>
              <a:rPr lang="en-US" dirty="0"/>
              <a:t>/cybersecurity-initiative/reports/essay-reframing-the-us-china-ai-arms-race/reframing-ai-competition-conclusion. </a:t>
            </a:r>
          </a:p>
          <a:p>
            <a:pPr marL="0" indent="0">
              <a:buNone/>
            </a:pPr>
            <a:r>
              <a:rPr lang="en-US" dirty="0"/>
              <a:t>[5] </a:t>
            </a:r>
            <a:r>
              <a:rPr lang="en-US" dirty="0" err="1"/>
              <a:t>Bajarin</a:t>
            </a:r>
            <a:r>
              <a:rPr lang="en-US" dirty="0"/>
              <a:t>, Tim. “An AI Robot Wrote My Term Paper.” </a:t>
            </a:r>
            <a:r>
              <a:rPr lang="en-US" i="1" dirty="0"/>
              <a:t>Forbes</a:t>
            </a:r>
            <a:r>
              <a:rPr lang="en-US" dirty="0"/>
              <a:t>, Forbes Magazine, 6 Nov. 2020, https://</a:t>
            </a:r>
            <a:r>
              <a:rPr lang="en-US" dirty="0" err="1"/>
              <a:t>www.forbes.com</a:t>
            </a:r>
            <a:r>
              <a:rPr lang="en-US" dirty="0"/>
              <a:t>/sites/</a:t>
            </a:r>
            <a:r>
              <a:rPr lang="en-US" dirty="0" err="1"/>
              <a:t>timbajarin</a:t>
            </a:r>
            <a:r>
              <a:rPr lang="en-US" dirty="0"/>
              <a:t>/2020/11/06/an-ai-robot-wrote-my-term-paper/?</a:t>
            </a:r>
            <a:r>
              <a:rPr lang="en-US" dirty="0" err="1"/>
              <a:t>sh</a:t>
            </a:r>
            <a:r>
              <a:rPr lang="en-US" dirty="0"/>
              <a:t>=7ac446d33cc8. </a:t>
            </a:r>
          </a:p>
          <a:p>
            <a:pPr marL="0" indent="0">
              <a:buNone/>
            </a:pPr>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29</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err="1"/>
              <a:t>Shivali</a:t>
            </a:r>
            <a:r>
              <a:rPr lang="en-US" sz="1400" dirty="0"/>
              <a:t> Mani</a:t>
            </a:r>
          </a:p>
        </p:txBody>
      </p:sp>
    </p:spTree>
    <p:extLst>
      <p:ext uri="{BB962C8B-B14F-4D97-AF65-F5344CB8AC3E}">
        <p14:creationId xmlns:p14="http://schemas.microsoft.com/office/powerpoint/2010/main" val="2910098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Logistics</a:t>
            </a:r>
          </a:p>
        </p:txBody>
      </p:sp>
      <p:sp>
        <p:nvSpPr>
          <p:cNvPr id="3" name="Content Placeholder 2"/>
          <p:cNvSpPr>
            <a:spLocks noGrp="1"/>
          </p:cNvSpPr>
          <p:nvPr>
            <p:ph idx="1"/>
          </p:nvPr>
        </p:nvSpPr>
        <p:spPr/>
        <p:txBody>
          <a:bodyPr>
            <a:normAutofit fontScale="85000" lnSpcReduction="20000"/>
          </a:bodyPr>
          <a:lstStyle/>
          <a:p>
            <a:r>
              <a:rPr lang="en-US" dirty="0"/>
              <a:t>Paper due date change, see syllabus</a:t>
            </a:r>
          </a:p>
          <a:p>
            <a:pPr lvl="1"/>
            <a:r>
              <a:rPr lang="en-US" dirty="0"/>
              <a:t>Quantify </a:t>
            </a:r>
          </a:p>
          <a:p>
            <a:pPr lvl="2"/>
            <a:r>
              <a:rPr lang="en-US" dirty="0"/>
              <a:t>Not terms like: less, more, a lot, huge, great, big, tiny, drastic, etc.</a:t>
            </a:r>
          </a:p>
          <a:p>
            <a:pPr lvl="1"/>
            <a:r>
              <a:rPr lang="en-US" dirty="0"/>
              <a:t>Read directions, many time lines missing</a:t>
            </a:r>
          </a:p>
          <a:p>
            <a:pPr lvl="1"/>
            <a:r>
              <a:rPr lang="en-US" dirty="0"/>
              <a:t>Use Template, Leave Rubric Intact</a:t>
            </a:r>
          </a:p>
          <a:p>
            <a:pPr lvl="1"/>
            <a:r>
              <a:rPr lang="en-US" dirty="0"/>
              <a:t>Avoid blogs, encyclopedias, and text book. These are generally not primary and high quality sources.</a:t>
            </a:r>
          </a:p>
          <a:p>
            <a:pPr lvl="1"/>
            <a:r>
              <a:rPr lang="en-US" dirty="0"/>
              <a:t>Read paper aloud to proof</a:t>
            </a:r>
          </a:p>
          <a:p>
            <a:r>
              <a:rPr lang="en-US" dirty="0"/>
              <a:t>Presentations are due 24 hours before class</a:t>
            </a:r>
          </a:p>
          <a:p>
            <a:r>
              <a:rPr lang="en-US" dirty="0"/>
              <a:t>Address email to entire course staff for quickest response</a:t>
            </a:r>
          </a:p>
          <a:p>
            <a:r>
              <a:rPr lang="en-US" dirty="0"/>
              <a:t>Review Presentation and Paper Guidelines on course site</a:t>
            </a:r>
          </a:p>
          <a:p>
            <a:r>
              <a:rPr lang="en-US" dirty="0"/>
              <a:t>Sign up for Individual Presentation, it’s not too late</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1738194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6</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2020 Keith A. Pray</a:t>
            </a:r>
            <a:endParaRPr lang="en-US"/>
          </a:p>
        </p:txBody>
      </p:sp>
      <p:pic>
        <p:nvPicPr>
          <p:cNvPr id="9" name="Picture 8"/>
          <p:cNvPicPr>
            <a:picLocks noChangeAspect="1"/>
          </p:cNvPicPr>
          <p:nvPr/>
        </p:nvPicPr>
        <p:blipFill>
          <a:blip r:embed="rId3"/>
          <a:stretch>
            <a:fillRect/>
          </a:stretch>
        </p:blipFill>
        <p:spPr>
          <a:xfrm>
            <a:off x="4335240" y="342594"/>
            <a:ext cx="4532905" cy="4754186"/>
          </a:xfrm>
          <a:prstGeom prst="rect">
            <a:avLst/>
          </a:prstGeom>
        </p:spPr>
      </p:pic>
      <p:sp>
        <p:nvSpPr>
          <p:cNvPr id="10" name="TextBox 9"/>
          <p:cNvSpPr txBox="1"/>
          <p:nvPr/>
        </p:nvSpPr>
        <p:spPr>
          <a:xfrm>
            <a:off x="1641052" y="4718067"/>
            <a:ext cx="2547542" cy="346249"/>
          </a:xfrm>
          <a:prstGeom prst="rect">
            <a:avLst/>
          </a:prstGeom>
          <a:noFill/>
        </p:spPr>
        <p:txBody>
          <a:bodyPr wrap="none" rtlCol="0">
            <a:spAutoFit/>
          </a:bodyPr>
          <a:lstStyle/>
          <a:p>
            <a:pPr>
              <a:lnSpc>
                <a:spcPct val="90000"/>
              </a:lnSpc>
            </a:pPr>
            <a:r>
              <a:rPr lang="en-US" dirty="0"/>
              <a:t>http://</a:t>
            </a:r>
            <a:r>
              <a:rPr lang="en-US" dirty="0" err="1"/>
              <a:t>xkcd.com</a:t>
            </a:r>
            <a:r>
              <a:rPr lang="en-US" dirty="0"/>
              <a:t>/1269/</a:t>
            </a:r>
          </a:p>
        </p:txBody>
      </p:sp>
      <p:sp>
        <p:nvSpPr>
          <p:cNvPr id="2" name="Slide Number Placeholder 1"/>
          <p:cNvSpPr>
            <a:spLocks noGrp="1"/>
          </p:cNvSpPr>
          <p:nvPr>
            <p:ph type="sldNum" sz="quarter" idx="12"/>
          </p:nvPr>
        </p:nvSpPr>
        <p:spPr/>
        <p:txBody>
          <a:bodyPr/>
          <a:lstStyle/>
          <a:p>
            <a:fld id="{A2A17EAB-8B51-5C40-8776-6683E51FA7A0}" type="slidenum">
              <a:rPr lang="en-US" smtClean="0"/>
              <a:t>4</a:t>
            </a:fld>
            <a:endParaRPr lang="en-US"/>
          </a:p>
        </p:txBody>
      </p:sp>
      <p:sp>
        <p:nvSpPr>
          <p:cNvPr id="11" name="Action Button: Movie 10">
            <a:hlinkClick r:id="rId4" highlightClick="1"/>
            <a:extLst>
              <a:ext uri="{FF2B5EF4-FFF2-40B4-BE49-F238E27FC236}">
                <a16:creationId xmlns:a16="http://schemas.microsoft.com/office/drawing/2014/main" id="{6F3F4B9A-3325-F043-B113-BA8B5DCE88F6}"/>
              </a:ext>
            </a:extLst>
          </p:cNvPr>
          <p:cNvSpPr/>
          <p:nvPr/>
        </p:nvSpPr>
        <p:spPr>
          <a:xfrm>
            <a:off x="144937" y="4599864"/>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p:txBody>
          <a:bodyPr>
            <a:normAutofit fontScale="85000" lnSpcReduction="10000"/>
          </a:bodyPr>
          <a:lstStyle/>
          <a:p>
            <a:r>
              <a:rPr lang="en-US" dirty="0"/>
              <a:t>pp. 229 means to end?</a:t>
            </a:r>
          </a:p>
          <a:p>
            <a:r>
              <a:rPr lang="en-US" dirty="0"/>
              <a:t>pp. 230 who videotapes anymore?</a:t>
            </a:r>
          </a:p>
          <a:p>
            <a:r>
              <a:rPr lang="en-US" dirty="0"/>
              <a:t>pp. 231 “businesswoman” nice change. Moral capitol – source published in 1984, “taking away” “1984”</a:t>
            </a:r>
          </a:p>
          <a:p>
            <a:r>
              <a:rPr lang="en-US" dirty="0"/>
              <a:t>pp. 234 Hilton consent to pic being in book?</a:t>
            </a:r>
          </a:p>
          <a:p>
            <a:r>
              <a:rPr lang="en-US" dirty="0"/>
              <a:t>pp. 237 Many daycares monitor, any studies yet?</a:t>
            </a:r>
          </a:p>
          <a:p>
            <a:r>
              <a:rPr lang="en-US" dirty="0"/>
              <a:t>pp. 238 “…privacy…in their own homes…” != nanny to expect privacy “…when… insides </a:t>
            </a:r>
            <a:r>
              <a:rPr lang="en-US" dirty="0" err="1"/>
              <a:t>Sullivans</a:t>
            </a:r>
            <a:r>
              <a:rPr lang="en-US" dirty="0"/>
              <a:t>’ home.</a:t>
            </a:r>
          </a:p>
        </p:txBody>
      </p:sp>
      <p:sp>
        <p:nvSpPr>
          <p:cNvPr id="11" name="Content Placeholder 10"/>
          <p:cNvSpPr>
            <a:spLocks noGrp="1"/>
          </p:cNvSpPr>
          <p:nvPr>
            <p:ph sz="half" idx="2"/>
          </p:nvPr>
        </p:nvSpPr>
        <p:spPr/>
        <p:txBody>
          <a:bodyPr lIns="91440">
            <a:normAutofit fontScale="85000" lnSpcReduction="10000"/>
          </a:bodyPr>
          <a:lstStyle/>
          <a:p>
            <a:r>
              <a:rPr lang="en-US" dirty="0"/>
              <a:t>pp. 244 Human chip implant sources getting old, 2002, 2004, 2007, 2010</a:t>
            </a:r>
          </a:p>
          <a:p>
            <a:r>
              <a:rPr lang="en-US" dirty="0"/>
              <a:t>pp. 250 2012 source same year Target outed pregnant teen to parents</a:t>
            </a:r>
          </a:p>
          <a:p>
            <a:r>
              <a:rPr lang="en-US" dirty="0"/>
              <a:t>pp. 255 Why did Apple not enforce policy of asking permission in the API?</a:t>
            </a:r>
          </a:p>
          <a:p>
            <a:r>
              <a:rPr lang="en-US" dirty="0"/>
              <a:t>pp. 245 “</a:t>
            </a:r>
            <a:r>
              <a:rPr lang="is-IS" dirty="0"/>
              <a:t>…by 2015” did it happen?</a:t>
            </a:r>
            <a:endParaRPr lang="en-US" dirty="0"/>
          </a:p>
          <a:p>
            <a:r>
              <a:rPr lang="en-US" dirty="0"/>
              <a:t>pp. 246 Web Browsers put cookies on on your hard drive, not Web Servers.</a:t>
            </a:r>
          </a:p>
          <a:p>
            <a:r>
              <a:rPr lang="en-US" dirty="0"/>
              <a:t>pp. 250 why is bills – responsibility assumption flawed?</a:t>
            </a:r>
          </a:p>
          <a:p>
            <a:r>
              <a:rPr lang="en-US" dirty="0"/>
              <a:t>pp. 268 Why WPI not in list?</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2108164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a:t>
            </a:r>
          </a:p>
        </p:txBody>
      </p:sp>
      <p:sp>
        <p:nvSpPr>
          <p:cNvPr id="3" name="Content Placeholder 2"/>
          <p:cNvSpPr>
            <a:spLocks noGrp="1"/>
          </p:cNvSpPr>
          <p:nvPr>
            <p:ph idx="1"/>
          </p:nvPr>
        </p:nvSpPr>
        <p:spPr/>
        <p:txBody>
          <a:bodyPr>
            <a:normAutofit/>
          </a:bodyPr>
          <a:lstStyle/>
          <a:p>
            <a:pPr marL="0" indent="0">
              <a:buNone/>
            </a:pPr>
            <a:r>
              <a:rPr lang="en-US" dirty="0"/>
              <a:t>Prepare for class debate: </a:t>
            </a:r>
          </a:p>
          <a:p>
            <a:pPr marL="0" indent="0" algn="ctr">
              <a:buNone/>
            </a:pPr>
            <a:r>
              <a:rPr lang="en-US" dirty="0"/>
              <a:t>National ban on facial recognition surveillance for law enforcement?</a:t>
            </a:r>
          </a:p>
          <a:p>
            <a:pPr marL="0" indent="0" algn="ctr">
              <a:buNone/>
            </a:pPr>
            <a:endParaRPr lang="en-US" dirty="0"/>
          </a:p>
          <a:p>
            <a:pPr lvl="1"/>
            <a:r>
              <a:rPr lang="en-US" dirty="0"/>
              <a:t>Once you’ve done the research and have decided “Yes” or “No” assign yourself to the appropriate group on Canvas:</a:t>
            </a:r>
          </a:p>
          <a:p>
            <a:pPr lvl="2"/>
            <a:r>
              <a:rPr lang="en-US" dirty="0"/>
              <a:t>Canvas </a:t>
            </a:r>
            <a:r>
              <a:rPr lang="en-US" dirty="0">
                <a:sym typeface="Wingdings" pitchFamily="2" charset="2"/>
              </a:rPr>
              <a:t> People  </a:t>
            </a:r>
            <a:r>
              <a:rPr lang="en-US" dirty="0"/>
              <a:t>Facial Recognition Debate: Use the groups to share your research</a:t>
            </a:r>
          </a:p>
          <a:p>
            <a:pPr lvl="2"/>
            <a:r>
              <a:rPr lang="en-US" dirty="0">
                <a:hlinkClick r:id="rId3"/>
              </a:rPr>
              <a:t>https://canvas.wpi.edu/courses/23995/groups#tab-6898</a:t>
            </a:r>
            <a:r>
              <a:rPr lang="en-US" dirty="0"/>
              <a:t> </a:t>
            </a:r>
          </a:p>
          <a:p>
            <a:pPr lvl="1"/>
            <a:r>
              <a:rPr lang="en-US" dirty="0"/>
              <a:t>Come prepared with notes, facts, dates, high quality sources</a:t>
            </a:r>
          </a:p>
          <a:p>
            <a:pPr lvl="1"/>
            <a:r>
              <a:rPr lang="en-US" dirty="0"/>
              <a:t>Optional One Page Paper on the topic, lowest paper grade will be dropped</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663296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82900"/>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3515047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IoT and Your Privacy</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Dylan Phillips</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2022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1802194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IoT will revolutionize quality of life</a:t>
            </a:r>
          </a:p>
        </p:txBody>
      </p:sp>
      <p:sp>
        <p:nvSpPr>
          <p:cNvPr id="3" name="Content Placeholder 2"/>
          <p:cNvSpPr>
            <a:spLocks noGrp="1"/>
          </p:cNvSpPr>
          <p:nvPr>
            <p:ph sz="half" idx="1"/>
          </p:nvPr>
        </p:nvSpPr>
        <p:spPr/>
        <p:txBody>
          <a:bodyPr/>
          <a:lstStyle/>
          <a:p>
            <a:r>
              <a:rPr lang="en-US" dirty="0"/>
              <a:t>Automates tasks</a:t>
            </a:r>
          </a:p>
          <a:p>
            <a:pPr lvl="1"/>
            <a:r>
              <a:rPr lang="en-US" dirty="0"/>
              <a:t>More time for friends, family, fun</a:t>
            </a:r>
          </a:p>
          <a:p>
            <a:pPr lvl="1"/>
            <a:r>
              <a:rPr lang="en-US" dirty="0"/>
              <a:t>A more productive economy/society</a:t>
            </a:r>
          </a:p>
          <a:p>
            <a:r>
              <a:rPr lang="en-US" dirty="0"/>
              <a:t>Improves efficiency</a:t>
            </a:r>
          </a:p>
          <a:p>
            <a:pPr lvl="1"/>
            <a:r>
              <a:rPr lang="en-US" dirty="0"/>
              <a:t>Saves time</a:t>
            </a:r>
          </a:p>
          <a:p>
            <a:pPr lvl="1"/>
            <a:r>
              <a:rPr lang="en-US" dirty="0"/>
              <a:t>Reduces cost</a:t>
            </a:r>
          </a:p>
          <a:p>
            <a:r>
              <a:rPr lang="en-US" dirty="0"/>
              <a:t>Provides new abilities with data</a:t>
            </a:r>
          </a:p>
          <a:p>
            <a:pPr lvl="1"/>
            <a:r>
              <a:rPr lang="en-US" dirty="0"/>
              <a:t>Insights toward daily actions</a:t>
            </a:r>
          </a:p>
          <a:p>
            <a:pPr lvl="1"/>
            <a:r>
              <a:rPr lang="en-US" dirty="0"/>
              <a:t>Potential to monetize your data</a:t>
            </a:r>
          </a:p>
          <a:p>
            <a:pPr lvl="1"/>
            <a:endParaRPr lang="en-US" dirty="0"/>
          </a:p>
          <a:p>
            <a:endParaRPr lang="en-US" dirty="0"/>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Dylan Phillips</a:t>
            </a:r>
          </a:p>
        </p:txBody>
      </p:sp>
      <p:pic>
        <p:nvPicPr>
          <p:cNvPr id="13" name="Picture 12" descr="Chart, surface chart&#10;&#10;Description automatically generated">
            <a:extLst>
              <a:ext uri="{FF2B5EF4-FFF2-40B4-BE49-F238E27FC236}">
                <a16:creationId xmlns:a16="http://schemas.microsoft.com/office/drawing/2014/main" id="{B1CF7A80-248F-014F-9FC9-660D3261BB5A}"/>
              </a:ext>
            </a:extLst>
          </p:cNvPr>
          <p:cNvPicPr>
            <a:picLocks noChangeAspect="1"/>
          </p:cNvPicPr>
          <p:nvPr/>
        </p:nvPicPr>
        <p:blipFill>
          <a:blip r:embed="rId3"/>
          <a:stretch>
            <a:fillRect/>
          </a:stretch>
        </p:blipFill>
        <p:spPr>
          <a:xfrm>
            <a:off x="4260003" y="1221005"/>
            <a:ext cx="4645795" cy="3484346"/>
          </a:xfrm>
          <a:prstGeom prst="rect">
            <a:avLst/>
          </a:prstGeom>
        </p:spPr>
      </p:pic>
      <p:sp>
        <p:nvSpPr>
          <p:cNvPr id="15" name="TextBox 14">
            <a:extLst>
              <a:ext uri="{FF2B5EF4-FFF2-40B4-BE49-F238E27FC236}">
                <a16:creationId xmlns:a16="http://schemas.microsoft.com/office/drawing/2014/main" id="{2A47D3E7-618A-3246-B682-43BD6A2B8898}"/>
              </a:ext>
            </a:extLst>
          </p:cNvPr>
          <p:cNvSpPr txBox="1"/>
          <p:nvPr/>
        </p:nvSpPr>
        <p:spPr>
          <a:xfrm>
            <a:off x="4716001" y="4400960"/>
            <a:ext cx="3733798" cy="313932"/>
          </a:xfrm>
          <a:prstGeom prst="rect">
            <a:avLst/>
          </a:prstGeom>
          <a:noFill/>
        </p:spPr>
        <p:txBody>
          <a:bodyPr wrap="square" rtlCol="0">
            <a:spAutoFit/>
          </a:bodyPr>
          <a:lstStyle/>
          <a:p>
            <a:pPr algn="ctr">
              <a:lnSpc>
                <a:spcPct val="90000"/>
              </a:lnSpc>
            </a:pPr>
            <a:r>
              <a:rPr lang="en-US" sz="1600" dirty="0">
                <a:solidFill>
                  <a:schemeClr val="bg1"/>
                </a:solidFill>
              </a:rPr>
              <a:t>[1] IoT devices growing rapidly</a:t>
            </a:r>
          </a:p>
        </p:txBody>
      </p:sp>
    </p:spTree>
    <p:extLst>
      <p:ext uri="{BB962C8B-B14F-4D97-AF65-F5344CB8AC3E}">
        <p14:creationId xmlns:p14="http://schemas.microsoft.com/office/powerpoint/2010/main" val="2665483396"/>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30883</TotalTime>
  <Words>6035</Words>
  <Application>Microsoft Macintosh PowerPoint</Application>
  <PresentationFormat>On-screen Show (16:9)</PresentationFormat>
  <Paragraphs>519</Paragraphs>
  <Slides>30</Slides>
  <Notes>25</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ＭＳ Ｐゴシック</vt:lpstr>
      <vt:lpstr>Arial</vt:lpstr>
      <vt:lpstr>Calibri</vt:lpstr>
      <vt:lpstr>Cambria</vt:lpstr>
      <vt:lpstr>Wingdings</vt:lpstr>
      <vt:lpstr>Red Radial 16x9</vt:lpstr>
      <vt:lpstr>Class 6 Information Privacy</vt:lpstr>
      <vt:lpstr>what works well Online With Zoom</vt:lpstr>
      <vt:lpstr>Logistics</vt:lpstr>
      <vt:lpstr>Overview</vt:lpstr>
      <vt:lpstr>My Reading Notes</vt:lpstr>
      <vt:lpstr>Assignment</vt:lpstr>
      <vt:lpstr>Overview</vt:lpstr>
      <vt:lpstr>IoT and Your Privacy</vt:lpstr>
      <vt:lpstr>IoT will revolutionize quality of life</vt:lpstr>
      <vt:lpstr>security is the primary concern of IoT</vt:lpstr>
      <vt:lpstr>Strategies for Data security [4]</vt:lpstr>
      <vt:lpstr>Strategies for Data Security [4]</vt:lpstr>
      <vt:lpstr>References</vt:lpstr>
      <vt:lpstr>Should we Microchip our kids?</vt:lpstr>
      <vt:lpstr>Conclusion statement</vt:lpstr>
      <vt:lpstr>What is microchipping?</vt:lpstr>
      <vt:lpstr>Benefits</vt:lpstr>
      <vt:lpstr>Disadvantages</vt:lpstr>
      <vt:lpstr>The Swedes might say yes</vt:lpstr>
      <vt:lpstr>Are Microchips really needed? </vt:lpstr>
      <vt:lpstr>References</vt:lpstr>
      <vt:lpstr>Ai Information Communication Manipulation</vt:lpstr>
      <vt:lpstr>Causes of AI Misinformation</vt:lpstr>
      <vt:lpstr>Twitter Retweets of news </vt:lpstr>
      <vt:lpstr>AI Written Articles </vt:lpstr>
      <vt:lpstr>Project Debater</vt:lpstr>
      <vt:lpstr>AI is New Competition of the World</vt:lpstr>
      <vt:lpstr>Solutions</vt:lpstr>
      <vt:lpstr>References</vt:lpstr>
      <vt:lpstr>Class 6 The End</vt:lpstr>
    </vt:vector>
  </TitlesOfParts>
  <Company>WPI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384</cp:revision>
  <dcterms:created xsi:type="dcterms:W3CDTF">2014-08-25T02:19:16Z</dcterms:created>
  <dcterms:modified xsi:type="dcterms:W3CDTF">2022-04-01T22:02:05Z</dcterms:modified>
</cp:coreProperties>
</file>