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315" r:id="rId3"/>
    <p:sldId id="259" r:id="rId4"/>
    <p:sldId id="318" r:id="rId5"/>
    <p:sldId id="261" r:id="rId6"/>
    <p:sldId id="264" r:id="rId7"/>
    <p:sldId id="277" r:id="rId8"/>
    <p:sldId id="283" r:id="rId9"/>
    <p:sldId id="317" r:id="rId10"/>
    <p:sldId id="267" r:id="rId11"/>
    <p:sldId id="278" r:id="rId12"/>
    <p:sldId id="270" r:id="rId13"/>
    <p:sldId id="271" r:id="rId14"/>
    <p:sldId id="276" r:id="rId15"/>
    <p:sldId id="279" r:id="rId16"/>
    <p:sldId id="273" r:id="rId17"/>
    <p:sldId id="281" r:id="rId18"/>
    <p:sldId id="274" r:id="rId19"/>
    <p:sldId id="282" r:id="rId20"/>
    <p:sldId id="280" r:id="rId21"/>
    <p:sldId id="269" r:id="rId22"/>
    <p:sldId id="284" r:id="rId23"/>
    <p:sldId id="316"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autoAdjust="0"/>
    <p:restoredTop sz="81456" autoAdjust="0"/>
  </p:normalViewPr>
  <p:slideViewPr>
    <p:cSldViewPr snapToGrid="0" snapToObjects="1">
      <p:cViewPr varScale="1">
        <p:scale>
          <a:sx n="136" d="100"/>
          <a:sy n="136" d="100"/>
        </p:scale>
        <p:origin x="704" y="192"/>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3/18/22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wiki open to show time line. https://</a:t>
            </a:r>
            <a:r>
              <a:rPr lang="en-US" dirty="0" err="1"/>
              <a:t>wiki.wpi.edu</a:t>
            </a:r>
            <a:r>
              <a:rPr lang="en-US" dirty="0"/>
              <a:t>/cs3043/Timeline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Review </a:t>
            </a:r>
            <a:r>
              <a:rPr lang="en-US" baseline="0" dirty="0">
                <a:latin typeface="Arial" charset="0"/>
                <a:ea typeface="ＭＳ Ｐゴシック" charset="-128"/>
                <a:cs typeface="ＭＳ Ｐゴシック" charset="-128"/>
              </a:rPr>
              <a:t>paper guidelines</a:t>
            </a:r>
            <a:endParaRPr lang="en-US" dirty="0">
              <a:latin typeface="Arial" charset="0"/>
              <a:ea typeface="ＭＳ Ｐゴシック" charset="-128"/>
              <a:cs typeface="ＭＳ Ｐゴシック" charset="-128"/>
            </a:endParaRPr>
          </a:p>
          <a:p>
            <a:r>
              <a:rPr lang="en-US" sz="2800" dirty="0">
                <a:ea typeface="ＭＳ Ｐゴシック" charset="-128"/>
                <a:cs typeface="ＭＳ Ｐゴシック" charset="-128"/>
              </a:rPr>
              <a:t>Sign up to present in class</a:t>
            </a:r>
          </a:p>
          <a:p>
            <a:pPr lvl="1"/>
            <a:r>
              <a:rPr lang="en-US" sz="1800" dirty="0">
                <a:ea typeface="ＭＳ Ｐゴシック" charset="-128"/>
                <a:cs typeface="ＭＳ Ｐゴシック" charset="-128"/>
              </a:rPr>
              <a:t>Send TA (and me) email</a:t>
            </a:r>
          </a:p>
          <a:p>
            <a:pPr lvl="1"/>
            <a:r>
              <a:rPr lang="en-US" sz="1800" dirty="0">
                <a:ea typeface="ＭＳ Ｐゴシック" charset="-128"/>
                <a:cs typeface="ＭＳ Ｐゴシック" charset="-128"/>
              </a:rPr>
              <a:t>Specify your topic. By that I mean be specific. </a:t>
            </a:r>
          </a:p>
          <a:p>
            <a:pPr lvl="1"/>
            <a:r>
              <a:rPr lang="en-US" sz="1800" dirty="0">
                <a:ea typeface="ＭＳ Ｐゴシック" charset="-128"/>
                <a:cs typeface="ＭＳ Ｐゴシック" charset="-128"/>
              </a:rPr>
              <a:t>I’ll be happy to discuss your ideas.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0" dirty="0"/>
              <a:t>Review Paper Guidelines</a:t>
            </a:r>
          </a:p>
          <a:p>
            <a:pPr eaLnBrk="1" hangingPunct="1"/>
            <a:endParaRPr lang="en-US" b="1" i="0" dirty="0"/>
          </a:p>
          <a:p>
            <a:pPr eaLnBrk="1" hangingPunct="1"/>
            <a:r>
              <a:rPr lang="en-US" b="1" i="0" dirty="0"/>
              <a:t>“Weird” Al </a:t>
            </a:r>
            <a:r>
              <a:rPr lang="en-US" b="1" i="0" dirty="0" err="1"/>
              <a:t>Yankovic</a:t>
            </a:r>
            <a:r>
              <a:rPr lang="en-US" b="1" i="0" dirty="0"/>
              <a:t> – Word Crimes (3:45)</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=8Gv0H-vPoDc</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If not shown last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basic argument contains 2 or more claims, one of which is the conclusion. </a:t>
            </a:r>
          </a:p>
          <a:p>
            <a:r>
              <a:rPr lang="en-US" dirty="0"/>
              <a:t>The others are the premises. </a:t>
            </a:r>
          </a:p>
          <a:p>
            <a:r>
              <a:rPr lang="en-US" dirty="0"/>
              <a:t>The premises should logically lead to the conclusion being true if each in turn is true.</a:t>
            </a:r>
          </a:p>
          <a:p>
            <a:endParaRPr lang="en-US" dirty="0"/>
          </a:p>
          <a:p>
            <a:r>
              <a:rPr lang="en-US" dirty="0"/>
              <a:t>For 1 page papers it is more clear to start with your conclusion. Bottom Line Up Front (BLUF)</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0301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Valid</a:t>
            </a:r>
            <a:r>
              <a:rPr lang="en-US" dirty="0"/>
              <a:t>: Assuming the premises are true, does it logically follow that the conclusion must be true.</a:t>
            </a:r>
            <a:r>
              <a:rPr lang="en-US" baseline="0" dirty="0"/>
              <a:t> </a:t>
            </a:r>
            <a:r>
              <a:rPr lang="en-US" dirty="0"/>
              <a:t>One way of doing this is to find a counter example</a:t>
            </a:r>
            <a:r>
              <a:rPr lang="en-US" baseline="0" dirty="0"/>
              <a:t> where the premises are true but the conclusion is 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Inductive</a:t>
            </a:r>
            <a:r>
              <a:rPr lang="en-US" dirty="0"/>
              <a:t>: If an argument is invalid it could still be inductive, that is it could increase</a:t>
            </a:r>
            <a:r>
              <a:rPr lang="en-US" baseline="0" dirty="0"/>
              <a:t> the likelihood that the conclusion is true. Otherwise it might include a fallacy. </a:t>
            </a:r>
            <a:r>
              <a:rPr lang="en-US" dirty="0"/>
              <a:t>A</a:t>
            </a:r>
            <a:r>
              <a:rPr lang="en-US" baseline="0" dirty="0"/>
              <a:t> fallacy is an error in logic.</a:t>
            </a:r>
          </a:p>
          <a:p>
            <a:r>
              <a:rPr lang="en-US" b="1" baseline="0" dirty="0"/>
              <a:t>Sound</a:t>
            </a:r>
            <a:r>
              <a:rPr lang="en-US" baseline="0" dirty="0"/>
              <a:t>: If an argument is valid or inductive the premises should be verified as facts. If they are true the argument is sound, and the argument strong. Otherwise the argument is weak.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source:</a:t>
            </a:r>
          </a:p>
          <a:p>
            <a:r>
              <a:rPr lang="en-US" dirty="0"/>
              <a:t>http://</a:t>
            </a:r>
            <a:r>
              <a:rPr lang="en-US" dirty="0" err="1"/>
              <a:t>www.informationisbeautiful.net</a:t>
            </a:r>
            <a:r>
              <a:rPr lang="en-US" dirty="0"/>
              <a:t>/visualizations/rhetological-fallacies/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listverse.com</a:t>
            </a:r>
            <a:r>
              <a:rPr lang="en-US" dirty="0"/>
              <a:t>/2012/11/08/15-bad-arguments-we-all-abuse/</a:t>
            </a:r>
          </a:p>
          <a:p>
            <a:r>
              <a:rPr lang="en-US" dirty="0"/>
              <a:t>Accessed 2015-03-19</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Static vs. Dynamic Typed: D</a:t>
            </a:r>
            <a:r>
              <a:rPr lang="en-US" dirty="0"/>
              <a:t>ynamically-typed languages perform type checking at runtime. Statically typed languages perform type checking at compile time. Statically-typed languages require you to declare the data types of your variables before you use them, while dynamically-typed languages do not.</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Strong vs. Weak Typing: </a:t>
            </a:r>
            <a:r>
              <a:rPr lang="en-US" dirty="0"/>
              <a:t>is about how strictly types are distinguished. Strongly typed languages</a:t>
            </a:r>
            <a:r>
              <a:rPr lang="en-US" baseline="0" dirty="0"/>
              <a:t> </a:t>
            </a:r>
            <a:r>
              <a:rPr lang="en-US" dirty="0"/>
              <a:t>do not allow for implicit casts. [2]</a:t>
            </a:r>
          </a:p>
          <a:p>
            <a:endParaRPr lang="en-US" b="1" dirty="0"/>
          </a:p>
          <a:p>
            <a:r>
              <a:rPr lang="en-US" b="1" dirty="0"/>
              <a:t>Explicit vs. Implicit Typing:</a:t>
            </a:r>
            <a:r>
              <a:rPr lang="en-US" b="0" dirty="0"/>
              <a:t> is about declaring a variable’s type. Explicit </a:t>
            </a:r>
            <a:r>
              <a:rPr lang="en-US" dirty="0"/>
              <a:t>languages enforce a programmer to clearly ("explicitly") define a variable type</a:t>
            </a:r>
            <a:r>
              <a:rPr lang="en-US" baseline="0" dirty="0"/>
              <a:t> </a:t>
            </a:r>
            <a:r>
              <a:rPr lang="en-US" dirty="0"/>
              <a:t>during the declaration, while implicit typing languages may infer the type of a variable during</a:t>
            </a:r>
            <a:r>
              <a:rPr lang="en-US" baseline="0" dirty="0"/>
              <a:t> </a:t>
            </a:r>
            <a:r>
              <a:rPr lang="en-US" dirty="0"/>
              <a:t>compile or interpretation time. [3]</a:t>
            </a:r>
          </a:p>
          <a:p>
            <a:endParaRPr lang="en-US" dirty="0"/>
          </a:p>
          <a:p>
            <a:r>
              <a:rPr lang="en-US" dirty="0"/>
              <a:t>[2] </a:t>
            </a:r>
            <a:r>
              <a:rPr lang="en-US" dirty="0" err="1"/>
              <a:t>Yedhu</a:t>
            </a:r>
            <a:r>
              <a:rPr lang="en-US" dirty="0"/>
              <a:t> Krishnan, Static/Dynamic </a:t>
            </a:r>
            <a:r>
              <a:rPr lang="en-US" dirty="0" err="1"/>
              <a:t>vs</a:t>
            </a:r>
            <a:r>
              <a:rPr lang="en-US" dirty="0"/>
              <a:t> Strong/Weak, http://</a:t>
            </a:r>
            <a:r>
              <a:rPr lang="en-US" dirty="0" err="1"/>
              <a:t>stackoverflow.com</a:t>
            </a:r>
            <a:r>
              <a:rPr lang="en-US" dirty="0"/>
              <a:t>/questions/2351190/static-dynamic-</a:t>
            </a:r>
            <a:r>
              <a:rPr lang="en-US" dirty="0" err="1"/>
              <a:t>vs</a:t>
            </a:r>
            <a:r>
              <a:rPr lang="en-US" dirty="0"/>
              <a:t>-strong-weak (last retrieved August 31, 2016)</a:t>
            </a:r>
          </a:p>
          <a:p>
            <a:r>
              <a:rPr lang="en-US" dirty="0"/>
              <a:t>[3] Wiz E. Wig, C: Implicit vs. Explicit Typed Variables, https://</a:t>
            </a:r>
            <a:r>
              <a:rPr lang="en-US" dirty="0" err="1"/>
              <a:t>bitwizards.com</a:t>
            </a:r>
            <a:r>
              <a:rPr lang="en-US" dirty="0"/>
              <a:t>/Thought-Leadership/Blog/2014/November-2014/C-Implicit-</a:t>
            </a:r>
            <a:r>
              <a:rPr lang="en-US" dirty="0" err="1"/>
              <a:t>vs</a:t>
            </a:r>
            <a:r>
              <a:rPr lang="en-US" dirty="0"/>
              <a:t>-Explicit-Typed-Variables (last retrieved August 31, 2016)</a:t>
            </a:r>
          </a:p>
          <a:p>
            <a:r>
              <a:rPr lang="en-US" dirty="0"/>
              <a:t>[4] https://</a:t>
            </a:r>
            <a:r>
              <a:rPr lang="en-US" dirty="0" err="1"/>
              <a:t>docs.oracle.com</a:t>
            </a:r>
            <a:r>
              <a:rPr lang="en-US" dirty="0"/>
              <a:t>/cd/E57471_01/bigData.100/</a:t>
            </a:r>
            <a:r>
              <a:rPr lang="en-US" dirty="0" err="1"/>
              <a:t>extensions_bdd</a:t>
            </a:r>
            <a:r>
              <a:rPr lang="en-US" dirty="0"/>
              <a:t>/</a:t>
            </a:r>
            <a:r>
              <a:rPr lang="en-US" dirty="0" err="1"/>
              <a:t>src</a:t>
            </a:r>
            <a:r>
              <a:rPr lang="en-US" dirty="0"/>
              <a:t>/</a:t>
            </a:r>
            <a:r>
              <a:rPr lang="en-US" dirty="0" err="1"/>
              <a:t>cext_transform_typing.html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www.christianlogic.com</a:t>
            </a:r>
            <a:r>
              <a:rPr lang="en-US" dirty="0">
                <a:latin typeface="Arial" charset="0"/>
                <a:ea typeface="ＭＳ Ｐゴシック" charset="-128"/>
                <a:cs typeface="ＭＳ Ｐゴシック" charset="-128"/>
              </a:rPr>
              <a:t>/images/uploads/christianlogic_nunaandtoodles_2003_equivocation.png</a:t>
            </a:r>
          </a:p>
          <a:p>
            <a:pPr eaLnBrk="1" hangingPunct="1"/>
            <a:r>
              <a:rPr lang="en-US" dirty="0">
                <a:latin typeface="Arial" charset="0"/>
                <a:ea typeface="ＭＳ Ｐゴシック" charset="-128"/>
                <a:cs typeface="ＭＳ Ｐゴシック" charset="-128"/>
              </a:rPr>
              <a:t>Accessed 2015-03-19</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From Wikipedia: (accessed 2012-08-27)</a:t>
            </a:r>
          </a:p>
          <a:p>
            <a:pPr eaLnBrk="1" hangingPunct="1"/>
            <a:r>
              <a:rPr lang="en-US" dirty="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       1. All bats are animals.</a:t>
            </a:r>
          </a:p>
          <a:p>
            <a:pPr eaLnBrk="1" hangingPunct="1"/>
            <a:r>
              <a:rPr lang="en-US" dirty="0">
                <a:latin typeface="Arial" charset="0"/>
                <a:ea typeface="ＭＳ Ｐゴシック" charset="-128"/>
                <a:cs typeface="ＭＳ Ｐゴシック" charset="-128"/>
              </a:rPr>
              <a:t>       2. Some wooden objects are bats.</a:t>
            </a:r>
          </a:p>
          <a:p>
            <a:pPr eaLnBrk="1" hangingPunct="1"/>
            <a:r>
              <a:rPr lang="en-US" dirty="0">
                <a:latin typeface="Arial" charset="0"/>
                <a:ea typeface="ＭＳ Ｐゴシック" charset="-128"/>
                <a:cs typeface="ＭＳ Ｐゴシック" charset="-128"/>
              </a:rPr>
              <a:t>       3. Therefore, some wooden objects are animals.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41524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Ask if Appendix B should be moved to the next class.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87533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need source.</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56553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a:latin typeface="Arial" charset="0"/>
                <a:ea typeface="ＭＳ Ｐゴシック" charset="-128"/>
                <a:cs typeface="ＭＳ Ｐゴシック" charset="-128"/>
              </a:rPr>
              <a:t>How did Movie Discussion Board go?</a:t>
            </a:r>
          </a:p>
          <a:p>
            <a:pPr marL="171450" indent="-171450" eaLnBrk="1" hangingPunct="1">
              <a:buFont typeface="Arial"/>
              <a:buChar char="•"/>
            </a:pPr>
            <a:r>
              <a:rPr lang="en-US" dirty="0">
                <a:latin typeface="Arial" charset="0"/>
                <a:ea typeface="ＭＳ Ｐゴシック" charset="-128"/>
                <a:cs typeface="ＭＳ Ｐゴシック" charset="-128"/>
              </a:rPr>
              <a:t>How are Individual Presentation ideas coming along?</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60127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Motorola, “A Legacy of Innovation: Timeline of Motorola history since 1928”, Accessed 2021-03-30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http://</a:t>
            </a:r>
            <a:r>
              <a:rPr lang="en-US" dirty="0" err="1"/>
              <a:t>www.wolframalpha.com</a:t>
            </a:r>
            <a:r>
              <a:rPr lang="en-US" dirty="0"/>
              <a:t> accessed 2014-09-01</a:t>
            </a:r>
          </a:p>
          <a:p>
            <a:r>
              <a:rPr lang="en-US" dirty="0"/>
              <a:t>[3] http://</a:t>
            </a:r>
            <a:r>
              <a:rPr lang="en-US" dirty="0" err="1"/>
              <a:t>www.radicati.com</a:t>
            </a:r>
            <a:r>
              <a:rPr lang="en-US" dirty="0"/>
              <a:t>/</a:t>
            </a:r>
            <a:r>
              <a:rPr lang="en-US" dirty="0" err="1"/>
              <a:t>wp</a:t>
            </a:r>
            <a:r>
              <a:rPr lang="en-US" dirty="0"/>
              <a:t>/</a:t>
            </a:r>
            <a:r>
              <a:rPr lang="en-US" dirty="0" err="1"/>
              <a:t>wp</a:t>
            </a:r>
            <a:r>
              <a:rPr lang="en-US" dirty="0"/>
              <a:t>-content/uploads/2013/04/Email-Statistics-Report-2013-2017-Executive-Summary.pdf accessed 2014-09-01</a:t>
            </a:r>
          </a:p>
          <a:p>
            <a:endParaRPr lang="en-US" dirty="0"/>
          </a:p>
          <a:p>
            <a:r>
              <a:rPr lang="en-US" dirty="0"/>
              <a:t>Didn’t notice in 2016 edition but keeping around just in case: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~pp. 38 “just about everyone” implies a large majority, 7.22 billion people </a:t>
            </a:r>
            <a:r>
              <a:rPr lang="en-US" sz="1200" baseline="30000" dirty="0"/>
              <a:t>[2]</a:t>
            </a:r>
            <a:r>
              <a:rPr lang="en-US" sz="1200" dirty="0"/>
              <a:t> , ~4 billion email accounts</a:t>
            </a:r>
            <a:r>
              <a:rPr lang="en-US" sz="1200" baseline="30000" dirty="0"/>
              <a:t>[3]</a:t>
            </a:r>
            <a:r>
              <a:rPr lang="en-US" sz="1200" dirty="0"/>
              <a:t> , with many people having multiple accounts.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Possible Answers[1]: </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a:solidFill>
                  <a:schemeClr val="tx1"/>
                </a:solidFill>
                <a:effectLst/>
                <a:latin typeface="Arial" pitchFamily="76" charset="0"/>
                <a:ea typeface="ＭＳ Ｐゴシック" pitchFamily="76" charset="-128"/>
                <a:cs typeface="ＭＳ Ｐゴシック" pitchFamily="76" charset="-128"/>
              </a:rPr>
              <a:t> </a:t>
            </a:r>
            <a:r>
              <a:rPr lang="en-US" sz="1200" kern="1200" dirty="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a:p>
          <a:p>
            <a:pPr marL="228600" indent="-228600">
              <a:buFont typeface="+mj-lt"/>
              <a:buAutoNum type="arabicPeriod"/>
            </a:pPr>
            <a:r>
              <a:rPr lang="en-US" baseline="0" dirty="0"/>
              <a:t>Semaphore Telegraph</a:t>
            </a:r>
          </a:p>
          <a:p>
            <a:pPr marL="685800" lvl="1" indent="-228600">
              <a:buFont typeface="+mj-lt"/>
              <a:buAutoNum type="arabicPeriod"/>
            </a:pPr>
            <a:r>
              <a:rPr lang="en-US" baseline="0" dirty="0"/>
              <a:t>Poor visibility due to weather, distance between islands</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Douglas Engelbart – Mother of all demos. Announce</a:t>
            </a:r>
            <a:r>
              <a:rPr lang="en-US" baseline="0" dirty="0"/>
              <a:t> extra credit for watching the demo and writing a paper.</a:t>
            </a:r>
            <a:endParaRPr lang="en-US" dirty="0"/>
          </a:p>
          <a:p>
            <a:pPr marL="0" indent="0">
              <a:buFont typeface="+mj-lt"/>
              <a:buNone/>
            </a:pPr>
            <a:r>
              <a:rPr lang="en-US" dirty="0"/>
              <a:t>-----</a:t>
            </a:r>
          </a:p>
          <a:p>
            <a:pPr marL="228600" indent="-228600">
              <a:buAutoNum type="arabicPeriod"/>
            </a:pPr>
            <a:r>
              <a:rPr lang="en-US" dirty="0"/>
              <a:t>Difference between plagiarism and misuse</a:t>
            </a:r>
            <a:r>
              <a:rPr lang="en-US" baseline="0" dirty="0"/>
              <a:t> of sources?</a:t>
            </a:r>
          </a:p>
          <a:p>
            <a:pPr marL="685800" lvl="1" indent="-228600">
              <a:buAutoNum type="arabicPeriod"/>
            </a:pPr>
            <a:r>
              <a:rPr lang="en-US" baseline="0" dirty="0"/>
              <a:t>Deliberate attempt to conceal source versus failure to use quotes and citations correctly.</a:t>
            </a:r>
          </a:p>
          <a:p>
            <a:pPr marL="228600" lvl="0" indent="-228600">
              <a:buAutoNum type="arabicPeriod"/>
            </a:pPr>
            <a:r>
              <a:rPr lang="en-US" baseline="0" dirty="0"/>
              <a:t>Principal innovation of IBM System/360?</a:t>
            </a:r>
          </a:p>
          <a:p>
            <a:pPr marL="685800" lvl="1" indent="-228600">
              <a:buAutoNum type="arabicPeriod"/>
            </a:pPr>
            <a:r>
              <a:rPr lang="en-US" baseline="0" dirty="0"/>
              <a:t>Compatible software</a:t>
            </a:r>
          </a:p>
          <a:p>
            <a:pPr marL="228600" lvl="0" indent="-228600">
              <a:buAutoNum type="arabicPeriod"/>
            </a:pPr>
            <a:r>
              <a:rPr lang="en-US" baseline="0" dirty="0"/>
              <a:t>What different meanings of “codex” can you list?</a:t>
            </a:r>
          </a:p>
          <a:p>
            <a:pPr marL="685800" lvl="1" indent="-228600">
              <a:buAutoNum type="arabicPeriod"/>
            </a:pPr>
            <a:r>
              <a:rPr lang="en-US" baseline="0" dirty="0"/>
              <a:t>Earliest books, audio/video encoding schemes,…</a:t>
            </a:r>
          </a:p>
          <a:p>
            <a:pPr marL="228600" indent="-228600">
              <a:buAutoNum type="arabicPeriod"/>
            </a:pPr>
            <a:r>
              <a:rPr lang="en-US" dirty="0"/>
              <a:t>When was the term “hypertext” introduced? The concept?</a:t>
            </a:r>
          </a:p>
          <a:p>
            <a:pPr marL="685800" lvl="1" indent="-228600">
              <a:buAutoNum type="arabicPeriod"/>
            </a:pPr>
            <a:r>
              <a:rPr lang="en-US" dirty="0"/>
              <a:t>1965 (Ted Nelson) – 1945 (</a:t>
            </a:r>
            <a:r>
              <a:rPr lang="en-US" dirty="0" err="1"/>
              <a:t>Vannevar</a:t>
            </a:r>
            <a:r>
              <a:rPr lang="en-US" dirty="0"/>
              <a:t> Bush)</a:t>
            </a:r>
          </a:p>
          <a:p>
            <a:pPr marL="0" lvl="0" indent="0">
              <a:buNone/>
            </a:pPr>
            <a:endParaRPr lang="en-US" dirty="0"/>
          </a:p>
          <a:p>
            <a:pPr marL="0" lvl="0" indent="0">
              <a:buNone/>
            </a:pPr>
            <a:r>
              <a:rPr lang="en-US" dirty="0"/>
              <a:t>[1] Council of Writing Program Administrators, “Defining and Avoiding Plagiarism: The WPA Statement on Best Practices.” January 2003. </a:t>
            </a:r>
            <a:r>
              <a:rPr lang="en-US" dirty="0" err="1"/>
              <a:t>www.wpacouncil.org</a:t>
            </a:r>
            <a:r>
              <a:rPr lang="en-US" dirty="0"/>
              <a:t> (last accessed 2021-08-31)</a:t>
            </a:r>
          </a:p>
          <a:p>
            <a:pPr marL="0" lvl="0" indent="0">
              <a:buNone/>
            </a:pPr>
            <a:r>
              <a:rPr lang="en-US" dirty="0"/>
              <a:t>[1] Michael J. Quinn, Ethics for the Information Age (</a:t>
            </a:r>
            <a:r>
              <a:rPr lang="en-US" dirty="0" err="1"/>
              <a:t>Eigth</a:t>
            </a:r>
            <a:r>
              <a:rPr lang="en-US" dirty="0"/>
              <a:t> Edition, Addison-Wesley, 2020), Appendix A</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Highlighted are parts I am unable to find evidence of </a:t>
            </a:r>
            <a:r>
              <a:rPr lang="en-US" baseline="0" dirty="0" err="1"/>
              <a:t>Engelbart</a:t>
            </a:r>
            <a:r>
              <a:rPr lang="en-US" baseline="0" dirty="0"/>
              <a:t> inventing</a:t>
            </a:r>
          </a:p>
          <a:p>
            <a:pPr marL="0" indent="0">
              <a:buFontTx/>
              <a:buNone/>
            </a:pPr>
            <a:endParaRPr lang="en-US" baseline="0" dirty="0"/>
          </a:p>
          <a:p>
            <a:pPr marL="171450" indent="-171450">
              <a:buFontTx/>
              <a:buChar char="-"/>
            </a:pPr>
            <a:r>
              <a:rPr lang="en-US" baseline="0" dirty="0"/>
              <a:t>Video Windowed Display</a:t>
            </a:r>
          </a:p>
          <a:p>
            <a:pPr marL="171450" indent="-171450">
              <a:buFontTx/>
              <a:buChar char="-"/>
            </a:pPr>
            <a:r>
              <a:rPr lang="en-US" baseline="0" dirty="0"/>
              <a:t>Mouse Cursor Text Operations including Drag and Drop</a:t>
            </a:r>
          </a:p>
          <a:p>
            <a:pPr marL="171450" indent="-171450">
              <a:buFontTx/>
              <a:buChar char="-"/>
            </a:pPr>
            <a:r>
              <a:rPr lang="en-US" baseline="0" dirty="0"/>
              <a:t>Collaborative File Authoring</a:t>
            </a:r>
          </a:p>
          <a:p>
            <a:pPr marL="171450" indent="-171450">
              <a:buFontTx/>
              <a:buChar char="-"/>
            </a:pPr>
            <a:r>
              <a:rPr lang="en-US" baseline="0" dirty="0"/>
              <a:t>Email</a:t>
            </a:r>
          </a:p>
          <a:p>
            <a:pPr marL="171450" indent="-171450">
              <a:buFontTx/>
              <a:buChar char="-"/>
            </a:pPr>
            <a:r>
              <a:rPr lang="en-US" baseline="0" dirty="0"/>
              <a:t>Video and Audio Teleconferencing with Picture-In-Picture</a:t>
            </a:r>
          </a:p>
          <a:p>
            <a:pPr marL="171450" indent="-171450">
              <a:buFontTx/>
              <a:buChar char="-"/>
            </a:pPr>
            <a:r>
              <a:rPr lang="en-US" baseline="0" dirty="0"/>
              <a:t>Personal Computer </a:t>
            </a:r>
          </a:p>
          <a:p>
            <a:pPr marL="171450" indent="-171450">
              <a:buFontTx/>
              <a:buChar char="-"/>
            </a:pPr>
            <a:r>
              <a:rPr lang="en-US" baseline="0" dirty="0"/>
              <a:t>Inter Networking</a:t>
            </a:r>
          </a:p>
          <a:p>
            <a:pPr marL="171450" indent="-171450">
              <a:buFontTx/>
              <a:buChar char="-"/>
            </a:pPr>
            <a:r>
              <a:rPr lang="en-US" baseline="0" dirty="0"/>
              <a:t>Desktop and Application Sharing</a:t>
            </a:r>
          </a:p>
          <a:p>
            <a:pPr marL="171450" indent="-171450">
              <a:buFontTx/>
              <a:buChar char="-"/>
            </a:pPr>
            <a:r>
              <a:rPr lang="en-US" baseline="0" dirty="0"/>
              <a:t>Hierarchical File System and Files</a:t>
            </a:r>
          </a:p>
          <a:p>
            <a:pPr marL="171450" indent="-171450">
              <a:buFontTx/>
              <a:buChar char="-"/>
            </a:pPr>
            <a:r>
              <a:rPr lang="en-US" baseline="0" dirty="0"/>
              <a:t>Pattern Search</a:t>
            </a:r>
          </a:p>
          <a:p>
            <a:pPr marL="171450" indent="-171450">
              <a:buFontTx/>
              <a:buChar char="-"/>
            </a:pPr>
            <a:r>
              <a:rPr lang="en-US" baseline="0" dirty="0"/>
              <a:t>Interactive Line Drawing</a:t>
            </a:r>
          </a:p>
          <a:p>
            <a:pPr marL="171450" indent="-171450">
              <a:buFontTx/>
              <a:buChar char="-"/>
            </a:pPr>
            <a:r>
              <a:rPr lang="en-US" baseline="0" dirty="0"/>
              <a:t>Hyperlinks in and across documents</a:t>
            </a:r>
          </a:p>
          <a:p>
            <a:pPr marL="171450" indent="-171450">
              <a:buFontTx/>
              <a:buChar char="-"/>
            </a:pPr>
            <a:r>
              <a:rPr lang="en-US" baseline="0" dirty="0"/>
              <a:t>Graphics tagging and Hyperlinking</a:t>
            </a:r>
          </a:p>
          <a:p>
            <a:pPr marL="171450" indent="-171450">
              <a:buFontTx/>
              <a:buChar char="-"/>
            </a:pPr>
            <a:r>
              <a:rPr lang="en-US" b="1" dirty="0"/>
              <a:t>Mixed-Object Documents –</a:t>
            </a:r>
            <a:r>
              <a:rPr lang="en-US" dirty="0"/>
              <a:t> to provide for an arbitrary mix of text, diagrams, equations, tables, raster-scan images (single frame or live video), spread sheets, recorded sound, etc. – all bundled within a common "envelope" to be stored, transmitted, read (played) and printed as a coherent entity called a "document". Source: http://</a:t>
            </a:r>
            <a:r>
              <a:rPr lang="en-US" dirty="0" err="1"/>
              <a:t>www.dougengelbart.org</a:t>
            </a:r>
            <a:r>
              <a:rPr lang="en-US" dirty="0"/>
              <a:t>/content/view/266/102/</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Accessed 2019-03-15</a:t>
            </a:r>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4288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0612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ialimps.keithpray.net/assignments/Paper_Template.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iki.wpi.edu/cs3043/Timeline" TargetMode="External"/><Relationship Id="rId4" Type="http://schemas.openxmlformats.org/officeDocument/2006/relationships/hyperlink" Target="http://socialimps.keithpray.net/assignments/paper-guidelin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d.ted.com/lessons/what-orwellian-really-means-noah-tavlin" TargetMode="External"/><Relationship Id="rId4" Type="http://schemas.openxmlformats.org/officeDocument/2006/relationships/hyperlink" Target="https://www.youtube.com/watch?v=8Gv0H-vPoDc"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ormationisbeautiful.net/visualizations/rhetological-fallacie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Critical Thinking</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85000" lnSpcReduction="10000"/>
          </a:bodyPr>
          <a:lstStyle/>
          <a:p>
            <a:r>
              <a:rPr lang="en-US" dirty="0"/>
              <a:t>Write a 1 page paper that draws a </a:t>
            </a:r>
            <a:r>
              <a:rPr lang="en-US" b="1" dirty="0"/>
              <a:t>conclusion</a:t>
            </a:r>
            <a:r>
              <a:rPr lang="en-US" dirty="0"/>
              <a:t> about the history of a computing technology of your choice.</a:t>
            </a:r>
          </a:p>
          <a:p>
            <a:pPr lvl="1"/>
            <a:r>
              <a:rPr lang="en-US" dirty="0"/>
              <a:t>Use </a:t>
            </a:r>
            <a:r>
              <a:rPr lang="en-US" dirty="0">
                <a:hlinkClick r:id="rId3"/>
              </a:rPr>
              <a:t>Template - http://socialimps.keithpray.net/assignments/Paper_Template.docx</a:t>
            </a:r>
            <a:r>
              <a:rPr lang="en-US" dirty="0"/>
              <a:t> </a:t>
            </a:r>
          </a:p>
          <a:p>
            <a:pPr lvl="1"/>
            <a:r>
              <a:rPr lang="en-US" dirty="0"/>
              <a:t>Use </a:t>
            </a:r>
            <a:r>
              <a:rPr lang="en-US" dirty="0">
                <a:hlinkClick r:id="rId4"/>
              </a:rPr>
              <a:t>Guidelines - http://socialimps.keithpray.net/assignments/paper-guidelines/</a:t>
            </a:r>
            <a:r>
              <a:rPr lang="en-US" dirty="0"/>
              <a:t> </a:t>
            </a:r>
          </a:p>
          <a:p>
            <a:pPr lvl="1"/>
            <a:r>
              <a:rPr lang="en-US" dirty="0"/>
              <a:t>Create an information processing technology timeline</a:t>
            </a:r>
          </a:p>
          <a:p>
            <a:pPr lvl="2"/>
            <a:r>
              <a:rPr lang="en-US" dirty="0"/>
              <a:t>You can choose any scope (time periods, domains, etc.) and format you like</a:t>
            </a:r>
          </a:p>
          <a:p>
            <a:pPr lvl="2"/>
            <a:r>
              <a:rPr lang="en-US" dirty="0"/>
              <a:t>Include your timeline as an appendix</a:t>
            </a:r>
          </a:p>
          <a:p>
            <a:r>
              <a:rPr lang="en-US" dirty="0"/>
              <a:t>After you have turned in your paper </a:t>
            </a:r>
            <a:r>
              <a:rPr lang="en-US" dirty="0">
                <a:sym typeface="Wingdings" pitchFamily="2" charset="2"/>
              </a:rPr>
              <a:t></a:t>
            </a:r>
            <a:r>
              <a:rPr lang="en-US" dirty="0"/>
              <a:t> Class Timeline Wiki</a:t>
            </a:r>
          </a:p>
          <a:p>
            <a:pPr lvl="1"/>
            <a:r>
              <a:rPr lang="en-US" dirty="0"/>
              <a:t>Add items from your timeline to Class Site </a:t>
            </a:r>
            <a:r>
              <a:rPr lang="en-US" dirty="0">
                <a:sym typeface="Wingdings"/>
              </a:rPr>
              <a:t></a:t>
            </a:r>
            <a:r>
              <a:rPr lang="en-US" dirty="0"/>
              <a:t> </a:t>
            </a:r>
            <a:r>
              <a:rPr lang="en-US" dirty="0">
                <a:hlinkClick r:id="rId5"/>
              </a:rPr>
              <a:t>Wiki Timeline</a:t>
            </a:r>
            <a:endParaRPr lang="en-US" dirty="0"/>
          </a:p>
          <a:p>
            <a:pPr lvl="1"/>
            <a:r>
              <a:rPr lang="en-US" dirty="0"/>
              <a:t>Please (insertion) sort according to date.</a:t>
            </a:r>
          </a:p>
          <a:p>
            <a:pPr lvl="1"/>
            <a:r>
              <a:rPr lang="en-US" dirty="0"/>
              <a:t>Add your references</a:t>
            </a:r>
          </a:p>
          <a:p>
            <a:pPr lvl="1"/>
            <a:r>
              <a:rPr lang="en-US" dirty="0"/>
              <a:t>If you encounter any trouble please contact me and our TA/SA to assist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41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662968" lvl="1" indent="-457200">
              <a:buFont typeface="+mj-lt"/>
              <a:buAutoNum type="arabicPeriod"/>
            </a:pPr>
            <a:r>
              <a:rPr lang="en-US" dirty="0"/>
              <a:t>Review Paper Guidelines</a:t>
            </a:r>
          </a:p>
        </p:txBody>
      </p:sp>
      <p:sp>
        <p:nvSpPr>
          <p:cNvPr id="4" name="Footer Placeholder 3"/>
          <p:cNvSpPr>
            <a:spLocks noGrp="1"/>
          </p:cNvSpPr>
          <p:nvPr>
            <p:ph type="ftr" sz="quarter" idx="11"/>
          </p:nvPr>
        </p:nvSpPr>
        <p:spPr/>
        <p:txBody>
          <a:bodyPr/>
          <a:lstStyle/>
          <a:p>
            <a:r>
              <a:rPr lang="sk-SK"/>
              <a:t>© 2022 Keith A. Pray</a:t>
            </a:r>
            <a:endParaRPr lang="en-US"/>
          </a:p>
        </p:txBody>
      </p:sp>
      <p:pic>
        <p:nvPicPr>
          <p:cNvPr id="3" name="Picture 2"/>
          <p:cNvPicPr>
            <a:picLocks noChangeAspect="1"/>
          </p:cNvPicPr>
          <p:nvPr/>
        </p:nvPicPr>
        <p:blipFill>
          <a:blip r:embed="rId3"/>
          <a:stretch>
            <a:fillRect/>
          </a:stretch>
        </p:blipFill>
        <p:spPr>
          <a:xfrm>
            <a:off x="4840566" y="0"/>
            <a:ext cx="2807494" cy="5143500"/>
          </a:xfrm>
          <a:prstGeom prst="rect">
            <a:avLst/>
          </a:prstGeom>
        </p:spPr>
      </p:pic>
      <p:sp>
        <p:nvSpPr>
          <p:cNvPr id="2" name="Action Button: Movie 1">
            <a:hlinkClick r:id="rId4" highlightClick="1"/>
            <a:extLst>
              <a:ext uri="{FF2B5EF4-FFF2-40B4-BE49-F238E27FC236}">
                <a16:creationId xmlns:a16="http://schemas.microsoft.com/office/drawing/2014/main" id="{399A92E3-3EAC-A344-B5B8-B8F6B00129F0}"/>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Action Button: Movie 8">
            <a:hlinkClick r:id="rId5" highlightClick="1"/>
            <a:extLst>
              <a:ext uri="{FF2B5EF4-FFF2-40B4-BE49-F238E27FC236}">
                <a16:creationId xmlns:a16="http://schemas.microsoft.com/office/drawing/2014/main" id="{5C42CD5E-08B9-CC40-9D41-811836BA9FAB}"/>
              </a:ext>
            </a:extLst>
          </p:cNvPr>
          <p:cNvSpPr/>
          <p:nvPr/>
        </p:nvSpPr>
        <p:spPr>
          <a:xfrm>
            <a:off x="685800"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Arguments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2 or more Claims</a:t>
            </a:r>
          </a:p>
          <a:p>
            <a:r>
              <a:rPr lang="en-US" dirty="0"/>
              <a:t>Premise</a:t>
            </a:r>
          </a:p>
          <a:p>
            <a:r>
              <a:rPr lang="en-US" dirty="0"/>
              <a:t>.</a:t>
            </a:r>
          </a:p>
          <a:p>
            <a:r>
              <a:rPr lang="en-US" dirty="0"/>
              <a:t>.</a:t>
            </a:r>
          </a:p>
          <a:p>
            <a:r>
              <a:rPr lang="en-US" dirty="0"/>
              <a:t>.</a:t>
            </a:r>
          </a:p>
          <a:p>
            <a:r>
              <a:rPr lang="en-US" dirty="0"/>
              <a:t>Conclusion</a:t>
            </a:r>
          </a:p>
          <a:p>
            <a:endParaRPr lang="en-US" dirty="0"/>
          </a:p>
          <a:p>
            <a:r>
              <a:rPr lang="en-US" dirty="0"/>
              <a:t>For our 1 page papers it is easiest to start with conclusion:</a:t>
            </a:r>
            <a:br>
              <a:rPr lang="en-US" dirty="0"/>
            </a:br>
            <a:r>
              <a:rPr lang="en-US" dirty="0"/>
              <a:t>Bottom Line Up Front (BLUF)</a:t>
            </a:r>
          </a:p>
        </p:txBody>
      </p:sp>
      <p:sp>
        <p:nvSpPr>
          <p:cNvPr id="4" name="Content Placeholder 3"/>
          <p:cNvSpPr>
            <a:spLocks noGrp="1"/>
          </p:cNvSpPr>
          <p:nvPr>
            <p:ph sz="half" idx="2"/>
          </p:nvPr>
        </p:nvSpPr>
        <p:spPr/>
        <p:txBody>
          <a:bodyPr>
            <a:normAutofit fontScale="92500" lnSpcReduction="10000"/>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canine</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98146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normAutofit lnSpcReduction="10000"/>
          </a:bodyPr>
          <a:lstStyle/>
          <a:p>
            <a:r>
              <a:rPr lang="en-US" dirty="0"/>
              <a:t>Valid: conclusion logically true</a:t>
            </a:r>
          </a:p>
          <a:p>
            <a:r>
              <a:rPr lang="en-US" dirty="0"/>
              <a:t>Inductive: conclusion likely true</a:t>
            </a:r>
          </a:p>
          <a:p>
            <a:r>
              <a:rPr lang="en-US" dirty="0"/>
              <a:t>Fallacious: error in logic</a:t>
            </a:r>
          </a:p>
          <a:p>
            <a:r>
              <a:rPr lang="en-US" dirty="0"/>
              <a:t>Sound: facts true</a:t>
            </a:r>
          </a:p>
          <a:p>
            <a:pPr marL="0" indent="0">
              <a:buNone/>
            </a:pPr>
            <a:endParaRPr lang="en-US" dirty="0"/>
          </a:p>
          <a:p>
            <a:pPr marL="342900" indent="-342900">
              <a:buFont typeface="+mj-lt"/>
              <a:buAutoNum type="arabicPeriod"/>
            </a:pPr>
            <a:r>
              <a:rPr lang="en-US" dirty="0"/>
              <a:t>All bats are animals</a:t>
            </a:r>
          </a:p>
          <a:p>
            <a:pPr marL="342900" indent="-342900">
              <a:buFont typeface="+mj-lt"/>
              <a:buAutoNum type="arabicPeriod"/>
            </a:pPr>
            <a:r>
              <a:rPr lang="en-US" dirty="0"/>
              <a:t>Some wooden objects are bats</a:t>
            </a:r>
          </a:p>
          <a:p>
            <a:pPr marL="342900" indent="-342900">
              <a:buFont typeface="+mj-lt"/>
              <a:buAutoNum type="arabicPeriod"/>
            </a:pPr>
            <a:r>
              <a:rPr lang="en-US" dirty="0"/>
              <a:t>Some wooden objects are animals</a:t>
            </a:r>
          </a:p>
        </p:txBody>
      </p:sp>
      <p:sp>
        <p:nvSpPr>
          <p:cNvPr id="5" name="Footer Placeholder 4"/>
          <p:cNvSpPr>
            <a:spLocks noGrp="1"/>
          </p:cNvSpPr>
          <p:nvPr>
            <p:ph type="ftr" sz="quarter" idx="11"/>
          </p:nvPr>
        </p:nvSpPr>
        <p:spPr/>
        <p:txBody>
          <a:bodyPr/>
          <a:lstStyle/>
          <a:p>
            <a:r>
              <a:rPr lang="sk-SK"/>
              <a:t>© 2022 Keith A. Pray</a:t>
            </a:r>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Times New Roman" pitchFamily="76" charset="0"/>
                </a:rPr>
                <a:t>Valid | Invalid</a:t>
              </a:r>
            </a:p>
          </p:txBody>
        </p:sp>
        <p:sp>
          <p:nvSpPr>
            <p:cNvPr id="9" name="Rounded Rectangle 8"/>
            <p:cNvSpPr/>
            <p:nvPr/>
          </p:nvSpPr>
          <p:spPr bwMode="auto">
            <a:xfrm>
              <a:off x="3184740" y="2904342"/>
              <a:ext cx="3511537"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gradFill flip="none" rotWithShape="1">
              <a:gsLst>
                <a:gs pos="0">
                  <a:srgbClr val="00B050"/>
                </a:gs>
                <a:gs pos="48000">
                  <a:schemeClr val="dk1">
                    <a:tint val="54000"/>
                    <a:satMod val="140000"/>
                  </a:schemeClr>
                </a:gs>
                <a:gs pos="100000">
                  <a:schemeClr val="bg2">
                    <a:lumMod val="40000"/>
                    <a:lumOff val="60000"/>
                  </a:schemeClr>
                </a:gs>
              </a:gsLst>
              <a:lin ang="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S</a:t>
              </a:r>
              <a:r>
                <a:rPr kumimoji="0" lang="en-US" b="0" i="0" u="none" strike="noStrike" cap="none" normalizeH="0" baseline="0" dirty="0">
                  <a:ln>
                    <a:noFill/>
                  </a:ln>
                  <a:solidFill>
                    <a:srgbClr val="000000"/>
                  </a:solidFill>
                  <a:effectLst/>
                  <a:latin typeface="Times New Roman" pitchFamily="76" charset="0"/>
                </a:rPr>
                <a:t>ound | Unsound</a:t>
              </a:r>
            </a:p>
          </p:txBody>
        </p:sp>
        <p:sp>
          <p:nvSpPr>
            <p:cNvPr id="11" name="Rounded Rectangle 10"/>
            <p:cNvSpPr/>
            <p:nvPr/>
          </p:nvSpPr>
          <p:spPr bwMode="auto">
            <a:xfrm>
              <a:off x="5327044" y="5358996"/>
              <a:ext cx="1265084" cy="493297"/>
            </a:xfrm>
            <a:prstGeom prst="roundRect">
              <a:avLst/>
            </a:prstGeom>
            <a:solidFill>
              <a:schemeClr val="bg2">
                <a:lumMod val="40000"/>
                <a:lumOff val="60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Weak</a:t>
              </a:r>
            </a:p>
          </p:txBody>
        </p:sp>
        <p:sp>
          <p:nvSpPr>
            <p:cNvPr id="12" name="Rounded Rectangle 11"/>
            <p:cNvSpPr/>
            <p:nvPr/>
          </p:nvSpPr>
          <p:spPr bwMode="auto">
            <a:xfrm>
              <a:off x="1887446" y="5358996"/>
              <a:ext cx="1506925" cy="493297"/>
            </a:xfrm>
            <a:prstGeom prst="roundRect">
              <a:avLst/>
            </a:prstGeom>
            <a:solidFill>
              <a:srgbClr val="00B050"/>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Times New Roman" pitchFamily="76" charset="0"/>
                </a:rPr>
                <a:t>Strong</a:t>
              </a:r>
            </a:p>
          </p:txBody>
        </p:sp>
        <p:cxnSp>
          <p:nvCxnSpPr>
            <p:cNvPr id="13" name="Straight Arrow Connector 25"/>
            <p:cNvCxnSpPr>
              <a:cxnSpLocks/>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38"/>
            <p:cNvCxnSpPr>
              <a:cxnSpLocks/>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41"/>
            <p:cNvCxnSpPr>
              <a:cxnSpLocks/>
              <a:stCxn id="10" idx="3"/>
              <a:endCxn id="11" idx="0"/>
            </p:cNvCxnSpPr>
            <p:nvPr/>
          </p:nvCxnSpPr>
          <p:spPr bwMode="auto">
            <a:xfrm>
              <a:off x="5745569" y="4481754"/>
              <a:ext cx="214018"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Straight Arrow Connector 45"/>
            <p:cNvCxnSpPr>
              <a:cxnSpLocks/>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7" name="Straight Arrow Connector 76"/>
            <p:cNvCxnSpPr>
              <a:cxnSpLocks/>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3">
              <a:schemeClr val="dk1"/>
            </a:lnRef>
            <a:fillRef idx="0">
              <a:schemeClr val="dk1"/>
            </a:fillRef>
            <a:effectRef idx="2">
              <a:schemeClr val="dk1"/>
            </a:effectRef>
            <a:fontRef idx="minor">
              <a:schemeClr val="tx1"/>
            </a:fontRef>
          </p:style>
        </p:cxnSp>
      </p:grpSp>
      <p:cxnSp>
        <p:nvCxnSpPr>
          <p:cNvPr id="45" name="Straight Arrow Connector 41"/>
          <p:cNvCxnSpPr>
            <a:cxnSpLocks/>
            <a:stCxn id="8" idx="3"/>
            <a:endCxn id="9" idx="0"/>
          </p:cNvCxnSpPr>
          <p:nvPr/>
        </p:nvCxnSpPr>
        <p:spPr bwMode="auto">
          <a:xfrm>
            <a:off x="2723939" y="1531740"/>
            <a:ext cx="157741" cy="680595"/>
          </a:xfrm>
          <a:prstGeom prst="bentConnector2">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530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1/7</a:t>
            </a:r>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p>
        </p:txBody>
      </p:sp>
      <p:sp>
        <p:nvSpPr>
          <p:cNvPr id="5" name="Footer Placeholder 4"/>
          <p:cNvSpPr>
            <a:spLocks noGrp="1"/>
          </p:cNvSpPr>
          <p:nvPr>
            <p:ph type="ftr" sz="quarter" idx="11"/>
          </p:nvPr>
        </p:nvSpPr>
        <p:spPr/>
        <p:txBody>
          <a:bodyPr/>
          <a:lstStyle/>
          <a:p>
            <a:r>
              <a:rPr lang="sk-SK"/>
              <a:t>© 2022 Keith A. Pray</a:t>
            </a:r>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p>
        </p:txBody>
      </p:sp>
    </p:spTree>
    <p:extLst>
      <p:ext uri="{BB962C8B-B14F-4D97-AF65-F5344CB8AC3E}">
        <p14:creationId xmlns:p14="http://schemas.microsoft.com/office/powerpoint/2010/main" val="25577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2/7</a:t>
            </a:r>
          </a:p>
        </p:txBody>
      </p:sp>
      <p:sp>
        <p:nvSpPr>
          <p:cNvPr id="3" name="Content Placeholder 2"/>
          <p:cNvSpPr>
            <a:spLocks noGrp="1"/>
          </p:cNvSpPr>
          <p:nvPr>
            <p:ph sz="half" idx="1"/>
          </p:nvPr>
        </p:nvSpPr>
        <p:spPr/>
        <p:txBody>
          <a:bodyPr/>
          <a:lstStyle/>
          <a:p>
            <a:r>
              <a:rPr lang="en-US" dirty="0"/>
              <a:t>Attack Person, Not Argument</a:t>
            </a:r>
          </a:p>
          <a:p>
            <a:pPr lvl="1"/>
            <a:r>
              <a:rPr lang="en-US" dirty="0"/>
              <a:t>Ad Hominem</a:t>
            </a:r>
          </a:p>
          <a:p>
            <a:pPr lvl="1"/>
            <a:r>
              <a:rPr lang="en-US" dirty="0"/>
              <a:t>“He’s a messy eater, obviously his software design will never work.”</a:t>
            </a:r>
          </a:p>
        </p:txBody>
      </p:sp>
      <p:sp>
        <p:nvSpPr>
          <p:cNvPr id="5" name="Footer Placeholder 4"/>
          <p:cNvSpPr>
            <a:spLocks noGrp="1"/>
          </p:cNvSpPr>
          <p:nvPr>
            <p:ph type="ftr" sz="quarter" idx="11"/>
          </p:nvPr>
        </p:nvSpPr>
        <p:spPr/>
        <p:txBody>
          <a:bodyPr/>
          <a:lstStyle/>
          <a:p>
            <a:r>
              <a:rPr lang="sk-SK"/>
              <a:t>© 2022 Keith A. Pray</a:t>
            </a:r>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463490"/>
            <a:ext cx="3947578" cy="483722"/>
          </a:xfrm>
          <a:prstGeom prst="rect">
            <a:avLst/>
          </a:prstGeom>
          <a:noFill/>
        </p:spPr>
        <p:txBody>
          <a:bodyPr wrap="square" rtlCol="0">
            <a:spAutoFit/>
          </a:bodyPr>
          <a:lstStyle/>
          <a:p>
            <a:pPr>
              <a:lnSpc>
                <a:spcPct val="90000"/>
              </a:lnSpc>
            </a:pPr>
            <a:r>
              <a:rPr lang="en-US" sz="1400" dirty="0"/>
              <a:t>http://</a:t>
            </a:r>
            <a:r>
              <a:rPr lang="en-US" sz="1400" dirty="0" err="1"/>
              <a:t>listverse.com</a:t>
            </a:r>
            <a:r>
              <a:rPr lang="en-US" sz="1400" dirty="0"/>
              <a:t>/2012/11/08/15-bad-arguments-we-all-abuse/</a:t>
            </a:r>
          </a:p>
        </p:txBody>
      </p:sp>
    </p:spTree>
    <p:extLst>
      <p:ext uri="{BB962C8B-B14F-4D97-AF65-F5344CB8AC3E}">
        <p14:creationId xmlns:p14="http://schemas.microsoft.com/office/powerpoint/2010/main" val="28355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3/7</a:t>
            </a:r>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a:p>
          <a:p>
            <a:r>
              <a:rPr lang="en-US" dirty="0"/>
              <a:t>Appeal 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so.”</a:t>
            </a:r>
          </a:p>
        </p:txBody>
      </p:sp>
      <p:sp>
        <p:nvSpPr>
          <p:cNvPr id="4" name="Content Placeholder 3"/>
          <p:cNvSpPr>
            <a:spLocks noGrp="1"/>
          </p:cNvSpPr>
          <p:nvPr>
            <p:ph sz="half" idx="2"/>
          </p:nvPr>
        </p:nvSpPr>
        <p:spPr/>
        <p:txBody>
          <a:bodyPr>
            <a:normAutofit/>
          </a:bodyPr>
          <a:lstStyle/>
          <a:p>
            <a:r>
              <a:rPr lang="en-US" dirty="0"/>
              <a:t>Many / Any</a:t>
            </a:r>
          </a:p>
          <a:p>
            <a:pPr lvl="1"/>
            <a:r>
              <a:rPr lang="en-US" dirty="0"/>
              <a:t>Faulty/Hasty Generalization</a:t>
            </a:r>
          </a:p>
          <a:p>
            <a:pPr lvl="1"/>
            <a:r>
              <a:rPr lang="en-US" dirty="0"/>
              <a:t>“Many programming languages such as C, C++, and Java are statically typed. Scheme is a programming language so it is statically typed too.”</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71052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4/7</a:t>
            </a:r>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7" name="TextBox 6"/>
          <p:cNvSpPr txBox="1"/>
          <p:nvPr/>
        </p:nvSpPr>
        <p:spPr>
          <a:xfrm>
            <a:off x="3418717"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/552</a:t>
            </a:r>
          </a:p>
        </p:txBody>
      </p:sp>
      <p:pic>
        <p:nvPicPr>
          <p:cNvPr id="8" name="Picture 7"/>
          <p:cNvPicPr>
            <a:picLocks noChangeAspect="1"/>
          </p:cNvPicPr>
          <p:nvPr/>
        </p:nvPicPr>
        <p:blipFill>
          <a:blip r:embed="rId3"/>
          <a:stretch>
            <a:fillRect/>
          </a:stretch>
        </p:blipFill>
        <p:spPr>
          <a:xfrm>
            <a:off x="1657350" y="2100408"/>
            <a:ext cx="5829300" cy="2349500"/>
          </a:xfrm>
          <a:prstGeom prst="rect">
            <a:avLst/>
          </a:prstGeom>
        </p:spPr>
      </p:pic>
    </p:spTree>
    <p:extLst>
      <p:ext uri="{BB962C8B-B14F-4D97-AF65-F5344CB8AC3E}">
        <p14:creationId xmlns:p14="http://schemas.microsoft.com/office/powerpoint/2010/main" val="17197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5/7</a:t>
            </a:r>
          </a:p>
        </p:txBody>
      </p:sp>
      <p:sp>
        <p:nvSpPr>
          <p:cNvPr id="3" name="Content Placeholder 2"/>
          <p:cNvSpPr>
            <a:spLocks noGrp="1"/>
          </p:cNvSpPr>
          <p:nvPr>
            <p:ph sz="half" idx="1"/>
          </p:nvPr>
        </p:nvSpPr>
        <p:spPr/>
        <p:txBody>
          <a:bodyPr>
            <a:normAutofit lnSpcReduction="10000"/>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over 150 years old.”</a:t>
            </a:r>
          </a:p>
          <a:p>
            <a:endParaRPr lang="en-US" dirty="0"/>
          </a:p>
          <a:p>
            <a:r>
              <a:rPr lang="en-US" dirty="0"/>
              <a:t>Appeal To The People</a:t>
            </a:r>
          </a:p>
          <a:p>
            <a:pPr lvl="1"/>
            <a:r>
              <a:rPr lang="en-US" dirty="0"/>
              <a:t>Argumentum ad Populum</a:t>
            </a:r>
          </a:p>
          <a:p>
            <a:pPr lvl="1"/>
            <a:r>
              <a:rPr lang="en-US" dirty="0"/>
              <a:t>Bandwagon Fallacy</a:t>
            </a:r>
          </a:p>
          <a:p>
            <a:pPr lvl="1"/>
            <a:r>
              <a:rPr lang="en-US" dirty="0"/>
              <a:t>“Windows is installed on more desktop computers than any other OS. Windows is the best OS.”</a:t>
            </a:r>
          </a:p>
        </p:txBody>
      </p:sp>
      <p:sp>
        <p:nvSpPr>
          <p:cNvPr id="4" name="Content Placeholder 3"/>
          <p:cNvSpPr>
            <a:spLocks noGrp="1"/>
          </p:cNvSpPr>
          <p:nvPr>
            <p:ph sz="half" idx="2"/>
          </p:nvPr>
        </p:nvSpPr>
        <p:spPr/>
        <p:txBody>
          <a:bodyPr>
            <a:normAutofit lnSpcReduction="10000"/>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986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6/7</a:t>
            </a:r>
          </a:p>
        </p:txBody>
      </p:sp>
      <p:sp>
        <p:nvSpPr>
          <p:cNvPr id="3" name="Content Placeholder 2"/>
          <p:cNvSpPr>
            <a:spLocks noGrp="1"/>
          </p:cNvSpPr>
          <p:nvPr>
            <p:ph sz="half" idx="1"/>
          </p:nvPr>
        </p:nvSpPr>
        <p:spPr/>
        <p:txBody>
          <a:bodyPr>
            <a:normAutofit/>
          </a:bodyPr>
          <a:lstStyle/>
          <a:p>
            <a:r>
              <a:rPr lang="en-US" dirty="0"/>
              <a:t>Ambiguity</a:t>
            </a:r>
          </a:p>
          <a:p>
            <a:pPr lvl="1"/>
            <a:r>
              <a:rPr lang="en-US" dirty="0"/>
              <a:t>Fallacy of Equivocation</a:t>
            </a:r>
          </a:p>
          <a:p>
            <a:pPr lvl="1"/>
            <a:r>
              <a:rPr lang="en-US" dirty="0"/>
              <a:t>Often a form of conflation.</a:t>
            </a:r>
          </a:p>
        </p:txBody>
      </p:sp>
      <p:sp>
        <p:nvSpPr>
          <p:cNvPr id="4" name="Content Placeholder 3"/>
          <p:cNvSpPr>
            <a:spLocks noGrp="1"/>
          </p:cNvSpPr>
          <p:nvPr>
            <p:ph sz="half" idx="2"/>
          </p:nvPr>
        </p:nvSpPr>
        <p:spPr/>
        <p:txBody>
          <a:bodyPr/>
          <a:lstStyle/>
          <a:p>
            <a:pPr lvl="1"/>
            <a:r>
              <a:rPr lang="en-US" dirty="0"/>
              <a:t>Respect – “recognize a right” vs. “hold in high regard”</a:t>
            </a:r>
          </a:p>
        </p:txBody>
      </p:sp>
      <p:sp>
        <p:nvSpPr>
          <p:cNvPr id="5" name="Footer Placeholder 4"/>
          <p:cNvSpPr>
            <a:spLocks noGrp="1"/>
          </p:cNvSpPr>
          <p:nvPr>
            <p:ph type="ftr" sz="quarter" idx="11"/>
          </p:nvPr>
        </p:nvSpPr>
        <p:spPr/>
        <p:txBody>
          <a:bodyPr/>
          <a:lstStyle/>
          <a:p>
            <a:r>
              <a:rPr lang="sk-SK"/>
              <a:t>© 2022 Keith A. Pray</a:t>
            </a:r>
            <a:endParaRPr lang="en-US"/>
          </a:p>
        </p:txBody>
      </p:sp>
      <p:grpSp>
        <p:nvGrpSpPr>
          <p:cNvPr id="12" name="Group 11"/>
          <p:cNvGrpSpPr/>
          <p:nvPr/>
        </p:nvGrpSpPr>
        <p:grpSpPr>
          <a:xfrm>
            <a:off x="1110088" y="2342077"/>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1433120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7/7</a:t>
            </a:r>
          </a:p>
        </p:txBody>
      </p:sp>
      <p:sp>
        <p:nvSpPr>
          <p:cNvPr id="3" name="Content Placeholder 2"/>
          <p:cNvSpPr>
            <a:spLocks noGrp="1"/>
          </p:cNvSpPr>
          <p:nvPr>
            <p:ph sz="half" idx="1"/>
          </p:nvPr>
        </p:nvSpPr>
        <p:spPr>
          <a:xfrm>
            <a:off x="685800" y="1352551"/>
            <a:ext cx="3733800" cy="3352800"/>
          </a:xfrm>
        </p:spPr>
        <p:txBody>
          <a:bodyPr>
            <a:normAutofit/>
          </a:bodyPr>
          <a:lstStyle/>
          <a:p>
            <a:r>
              <a:rPr lang="en-US" dirty="0"/>
              <a:t>Straw Man</a:t>
            </a:r>
          </a:p>
          <a:p>
            <a:pPr lvl="1"/>
            <a:r>
              <a:rPr lang="en-US" dirty="0"/>
              <a:t>“He says taking Social Imps is a waste of time. He wants you to think computing and society are useless.”</a:t>
            </a:r>
          </a:p>
          <a:p>
            <a:pPr lvl="1"/>
            <a:r>
              <a:rPr lang="en-US" dirty="0"/>
              <a:t>”She says OO is not superior. She wants you to put everything in one big main function.”</a:t>
            </a:r>
          </a:p>
        </p:txBody>
      </p:sp>
      <p:sp>
        <p:nvSpPr>
          <p:cNvPr id="4" name="Content Placeholder 3"/>
          <p:cNvSpPr>
            <a:spLocks noGrp="1"/>
          </p:cNvSpPr>
          <p:nvPr>
            <p:ph sz="half" idx="2"/>
          </p:nvPr>
        </p:nvSpPr>
        <p:spPr>
          <a:xfrm>
            <a:off x="4724400" y="1352551"/>
            <a:ext cx="3733800" cy="3352800"/>
          </a:xfrm>
        </p:spPr>
        <p:txBody>
          <a:bodyPr>
            <a:normAutofit/>
          </a:bodyPr>
          <a:lstStyle/>
          <a:p>
            <a:pPr marL="0" indent="0">
              <a:buNone/>
            </a:pPr>
            <a:r>
              <a:rPr lang="en-US" dirty="0"/>
              <a:t>There are many more…</a:t>
            </a:r>
          </a:p>
          <a:p>
            <a:pPr marL="0" indent="0">
              <a:buNone/>
            </a:pPr>
            <a:r>
              <a:rPr lang="en-US" dirty="0"/>
              <a:t>A nice source:</a:t>
            </a:r>
          </a:p>
          <a:p>
            <a:pPr marL="0" indent="0">
              <a:buNone/>
            </a:pPr>
            <a:r>
              <a:rPr lang="en-US" dirty="0">
                <a:hlinkClick r:id="rId3"/>
              </a:rPr>
              <a:t>http://www.informationisbeautiful.net/visualizations/rhetological-fallacies/</a:t>
            </a:r>
            <a:r>
              <a:rPr lang="en-US" dirty="0"/>
              <a:t> </a:t>
            </a:r>
          </a:p>
          <a:p>
            <a:pPr marL="0"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350166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2</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AB83BF-905A-984B-8B34-94EE6166A1E8}"/>
              </a:ext>
            </a:extLst>
          </p:cNvPr>
          <p:cNvSpPr>
            <a:spLocks noGrp="1"/>
          </p:cNvSpPr>
          <p:nvPr>
            <p:ph type="ftr" sz="quarter" idx="4294967295"/>
          </p:nvPr>
        </p:nvSpPr>
        <p:spPr>
          <a:xfrm>
            <a:off x="0" y="4997450"/>
            <a:ext cx="5562600" cy="146050"/>
          </a:xfrm>
        </p:spPr>
        <p:txBody>
          <a:bodyPr/>
          <a:lstStyle/>
          <a:p>
            <a:r>
              <a:rPr lang="sk-SK"/>
              <a:t>© 2022 Keith A. Pray</a:t>
            </a:r>
            <a:endParaRPr lang="en-US"/>
          </a:p>
        </p:txBody>
      </p:sp>
      <p:pic>
        <p:nvPicPr>
          <p:cNvPr id="6"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431FFE22-40EC-7E49-882F-7D310741B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83" y="0"/>
            <a:ext cx="3429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25DF02-9FEC-7448-871F-9756825A1129}"/>
              </a:ext>
            </a:extLst>
          </p:cNvPr>
          <p:cNvSpPr/>
          <p:nvPr/>
        </p:nvSpPr>
        <p:spPr>
          <a:xfrm>
            <a:off x="637309" y="498725"/>
            <a:ext cx="7881216" cy="4498530"/>
          </a:xfrm>
          <a:prstGeom prst="rect">
            <a:avLst/>
          </a:prstGeom>
          <a:solidFill>
            <a:schemeClr val="accent1">
              <a:lumMod val="20000"/>
              <a:lumOff val="80000"/>
            </a:schemeClr>
          </a:solidFill>
          <a:ln>
            <a:solidFill>
              <a:schemeClr val="accent1">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2DD0778C-66A0-FB48-A1A0-3C9DDFD34447}"/>
              </a:ext>
            </a:extLst>
          </p:cNvPr>
          <p:cNvSpPr>
            <a:spLocks noGrp="1"/>
          </p:cNvSpPr>
          <p:nvPr>
            <p:ph type="ftr" sz="quarter" idx="4294967295"/>
          </p:nvPr>
        </p:nvSpPr>
        <p:spPr>
          <a:xfrm>
            <a:off x="0" y="4997450"/>
            <a:ext cx="5562600" cy="146050"/>
          </a:xfrm>
        </p:spPr>
        <p:txBody>
          <a:bodyPr/>
          <a:lstStyle/>
          <a:p>
            <a:r>
              <a:rPr lang="sk-SK"/>
              <a:t>© 2022 Keith A. Pray</a:t>
            </a:r>
            <a:endParaRPr lang="en-US"/>
          </a:p>
        </p:txBody>
      </p:sp>
      <p:pic>
        <p:nvPicPr>
          <p:cNvPr id="8" name="Picture 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1BE5C18C-112C-634F-86E8-8F8B06484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592"/>
          <a:stretch/>
        </p:blipFill>
        <p:spPr bwMode="auto">
          <a:xfrm>
            <a:off x="5338836" y="0"/>
            <a:ext cx="1806165" cy="49872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0B10634E-3CCE-9F42-8828-3F0DE081B566}"/>
              </a:ext>
            </a:extLst>
          </p:cNvPr>
          <p:cNvGrpSpPr>
            <a:grpSpLocks noChangeAspect="1"/>
          </p:cNvGrpSpPr>
          <p:nvPr/>
        </p:nvGrpSpPr>
        <p:grpSpPr>
          <a:xfrm>
            <a:off x="659239" y="511863"/>
            <a:ext cx="7825523" cy="4485587"/>
            <a:chOff x="-13591" y="1378485"/>
            <a:chExt cx="6878314" cy="3912742"/>
          </a:xfrm>
          <a:solidFill>
            <a:schemeClr val="accent1">
              <a:lumMod val="40000"/>
              <a:lumOff val="60000"/>
            </a:schemeClr>
          </a:solidFill>
        </p:grpSpPr>
        <p:pic>
          <p:nvPicPr>
            <p:cNvPr id="12" name="Picture 11"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7E34BC8-7F95-CD43-A5C5-B4581174FC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84602" r="3685" b="2160"/>
            <a:stretch/>
          </p:blipFill>
          <p:spPr bwMode="auto">
            <a:xfrm>
              <a:off x="2300974" y="4313396"/>
              <a:ext cx="4563749" cy="977831"/>
            </a:xfrm>
            <a:prstGeom prst="rect">
              <a:avLst/>
            </a:prstGeom>
            <a:grpFill/>
            <a:extLst/>
          </p:spPr>
        </p:pic>
        <p:grpSp>
          <p:nvGrpSpPr>
            <p:cNvPr id="18" name="Group 17">
              <a:extLst>
                <a:ext uri="{FF2B5EF4-FFF2-40B4-BE49-F238E27FC236}">
                  <a16:creationId xmlns:a16="http://schemas.microsoft.com/office/drawing/2014/main" id="{AD1DF7CE-BCC5-B242-913D-00D373F9DA7A}"/>
                </a:ext>
              </a:extLst>
            </p:cNvPr>
            <p:cNvGrpSpPr/>
            <p:nvPr/>
          </p:nvGrpSpPr>
          <p:grpSpPr>
            <a:xfrm>
              <a:off x="-13591" y="1378485"/>
              <a:ext cx="6878314" cy="3912571"/>
              <a:chOff x="-13591" y="1378485"/>
              <a:chExt cx="6878314" cy="3912571"/>
            </a:xfrm>
            <a:grpFill/>
          </p:grpSpPr>
          <p:pic>
            <p:nvPicPr>
              <p:cNvPr id="9" name="Picture 8"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BAEAAFC6-2BFE-A946-9FBA-7CC7EE01C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8410" r="3740" b="68332"/>
              <a:stretch/>
            </p:blipFill>
            <p:spPr bwMode="auto">
              <a:xfrm>
                <a:off x="-13591" y="1381331"/>
                <a:ext cx="4558410" cy="979251"/>
              </a:xfrm>
              <a:prstGeom prst="rect">
                <a:avLst/>
              </a:prstGeom>
              <a:grpFill/>
              <a:extLst/>
            </p:spPr>
          </p:pic>
          <p:pic>
            <p:nvPicPr>
              <p:cNvPr id="10" name="Picture 9"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94AD7714-F329-FD46-B16D-8717A2EF8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44886" r="3685" b="41914"/>
              <a:stretch/>
            </p:blipFill>
            <p:spPr bwMode="auto">
              <a:xfrm>
                <a:off x="2300974" y="2357736"/>
                <a:ext cx="4563749" cy="974979"/>
              </a:xfrm>
              <a:prstGeom prst="rect">
                <a:avLst/>
              </a:prstGeom>
              <a:grpFill/>
              <a:extLst/>
            </p:spPr>
          </p:pic>
          <p:pic>
            <p:nvPicPr>
              <p:cNvPr id="11" name="Picture 10"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C529C0B-04FA-984D-B580-4A960AB84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71363" r="50111" b="15398"/>
              <a:stretch/>
            </p:blipFill>
            <p:spPr bwMode="auto">
              <a:xfrm>
                <a:off x="4589606" y="3331289"/>
                <a:ext cx="2275117" cy="977831"/>
              </a:xfrm>
              <a:prstGeom prst="rect">
                <a:avLst/>
              </a:prstGeom>
              <a:grpFill/>
              <a:extLst/>
            </p:spPr>
          </p:pic>
          <p:pic>
            <p:nvPicPr>
              <p:cNvPr id="13" name="Picture 12"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F00DB0E0-C9FA-AD44-91AA-402B68AC64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31628" r="50470" b="55114"/>
              <a:stretch/>
            </p:blipFill>
            <p:spPr bwMode="auto">
              <a:xfrm>
                <a:off x="4607286" y="1378485"/>
                <a:ext cx="2257437" cy="979251"/>
              </a:xfrm>
              <a:prstGeom prst="rect">
                <a:avLst/>
              </a:prstGeom>
              <a:grpFill/>
              <a:extLst/>
            </p:spPr>
          </p:pic>
          <p:pic>
            <p:nvPicPr>
              <p:cNvPr id="14" name="Picture 13"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E190B771-59BF-C94F-B20D-C8E588FB0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30" t="31628" r="3741" b="55114"/>
              <a:stretch/>
            </p:blipFill>
            <p:spPr bwMode="auto">
              <a:xfrm>
                <a:off x="-13591" y="2357738"/>
                <a:ext cx="2300973" cy="979251"/>
              </a:xfrm>
              <a:prstGeom prst="rect">
                <a:avLst/>
              </a:prstGeom>
              <a:grpFill/>
              <a:extLst/>
            </p:spPr>
          </p:pic>
          <p:pic>
            <p:nvPicPr>
              <p:cNvPr id="15" name="Picture 14"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2D8D4BC3-5C5D-5F49-B291-D37A9B600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 t="58199" r="3685" b="28637"/>
              <a:stretch/>
            </p:blipFill>
            <p:spPr bwMode="auto">
              <a:xfrm>
                <a:off x="-13591" y="3339666"/>
                <a:ext cx="4563749" cy="972306"/>
              </a:xfrm>
              <a:prstGeom prst="rect">
                <a:avLst/>
              </a:prstGeom>
              <a:grpFill/>
              <a:extLst/>
            </p:spPr>
          </p:pic>
          <p:pic>
            <p:nvPicPr>
              <p:cNvPr id="16" name="Picture 15" descr="https://scontent.fbed1-1.fna.fbcdn.net/v/t1.0-9/104614974_10117504834912334_8160282413454686673_o.jpg?_nc_cat=101&amp;_nc_sid=730e14&amp;_nc_ohc=2CDqQbzjvAkAX9g061I&amp;_nc_ht=scontent.fbed1-1.fna&amp;oh=9354e7c1636ab77fba423554ce789a23&amp;oe=5F2139EB">
                <a:extLst>
                  <a:ext uri="{FF2B5EF4-FFF2-40B4-BE49-F238E27FC236}">
                    <a16:creationId xmlns:a16="http://schemas.microsoft.com/office/drawing/2014/main" id="{304B06F6-B831-E845-B4B1-D0744099B8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78" t="71363" r="3740" b="15398"/>
              <a:stretch/>
            </p:blipFill>
            <p:spPr bwMode="auto">
              <a:xfrm>
                <a:off x="-13591" y="4313225"/>
                <a:ext cx="2328154" cy="977831"/>
              </a:xfrm>
              <a:prstGeom prst="rect">
                <a:avLst/>
              </a:prstGeom>
              <a:grpFill/>
              <a:extLst/>
            </p:spPr>
          </p:pic>
        </p:grpSp>
      </p:grpSp>
    </p:spTree>
    <p:extLst>
      <p:ext uri="{BB962C8B-B14F-4D97-AF65-F5344CB8AC3E}">
        <p14:creationId xmlns:p14="http://schemas.microsoft.com/office/powerpoint/2010/main" val="148127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8333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16 slots still open, 1 disappears March 25th</a:t>
            </a:r>
          </a:p>
          <a:p>
            <a:pPr lvl="1"/>
            <a:r>
              <a:rPr lang="en-US" dirty="0"/>
              <a:t>Worth up to 10 points</a:t>
            </a:r>
          </a:p>
          <a:p>
            <a:pPr lvl="1"/>
            <a:endParaRPr lang="en-US" dirty="0"/>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01569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685800" y="966050"/>
            <a:ext cx="3733800" cy="3352800"/>
          </a:xfrm>
        </p:spPr>
        <p:txBody>
          <a:bodyPr>
            <a:noAutofit/>
          </a:bodyPr>
          <a:lstStyle/>
          <a:p>
            <a:r>
              <a:rPr lang="en-US" sz="1100" dirty="0"/>
              <a:t>pp. 3 Is it now more common to be unconnected? Are there more modern examples now used by Amish?</a:t>
            </a:r>
          </a:p>
          <a:p>
            <a:r>
              <a:rPr lang="en-US" sz="1100" dirty="0"/>
              <a:t>pp. 4 Three Mile Island source published 2001, 1979 + 25 = 2004. How about now?</a:t>
            </a:r>
          </a:p>
          <a:p>
            <a:r>
              <a:rPr lang="en-US" sz="1100" dirty="0"/>
              <a:t>pp. 6 No slide rule?</a:t>
            </a:r>
          </a:p>
          <a:p>
            <a:r>
              <a:rPr lang="en-US" sz="1100" dirty="0"/>
              <a:t>pp. 19 Metric for most popular? Are there are more popular PCs today?</a:t>
            </a:r>
          </a:p>
          <a:p>
            <a:r>
              <a:rPr lang="en-US" sz="1100" dirty="0"/>
              <a:t>pp. 20 Quantify ”most popular application”, “increased significantly”</a:t>
            </a:r>
          </a:p>
          <a:p>
            <a:r>
              <a:rPr lang="en-US" sz="1100" dirty="0"/>
              <a:t>pp. 22-25 6 years since proposal, 24 years eclipsing prior tech, 30 years after until not sole solution. 23 years after patent for reliable typewriter. 20 years for radio concept to reality. Compare to timelines today.</a:t>
            </a:r>
          </a:p>
          <a:p>
            <a:r>
              <a:rPr lang="en-US" sz="1100" dirty="0"/>
              <a:t>pp. 27 How did computerized prediction of election results get worse from 1952 pp 12?</a:t>
            </a:r>
          </a:p>
          <a:p>
            <a:r>
              <a:rPr lang="en-US" sz="1100" dirty="0"/>
              <a:t>pp. 29 “…transfer programs and data only.” Isn’t everything data? “200 million email messages” 90% of which are spam (pp. 112)</a:t>
            </a:r>
          </a:p>
        </p:txBody>
      </p:sp>
      <p:sp>
        <p:nvSpPr>
          <p:cNvPr id="11" name="Content Placeholder 10"/>
          <p:cNvSpPr>
            <a:spLocks noGrp="1"/>
          </p:cNvSpPr>
          <p:nvPr>
            <p:ph sz="half" idx="2"/>
          </p:nvPr>
        </p:nvSpPr>
        <p:spPr>
          <a:xfrm>
            <a:off x="4724400" y="692672"/>
            <a:ext cx="3733800" cy="3352800"/>
          </a:xfrm>
        </p:spPr>
        <p:txBody>
          <a:bodyPr>
            <a:noAutofit/>
          </a:bodyPr>
          <a:lstStyle/>
          <a:p>
            <a:r>
              <a:rPr lang="en-US" sz="1100" dirty="0"/>
              <a:t>pp. 30 Lots of buzz on campus for the 1995 switch of backbone providers. 1973 saw the introduction of *handheld* mobile phone, larger versions available dating back to 1946 [1] and earlier.</a:t>
            </a:r>
          </a:p>
          <a:p>
            <a:r>
              <a:rPr lang="en-US" sz="1100" dirty="0"/>
              <a:t>pp. 31 Compare cloud to client/server, mainframe</a:t>
            </a:r>
          </a:p>
          <a:p>
            <a:r>
              <a:rPr lang="en-US" sz="1100" dirty="0"/>
              <a:t>pp. 34 Email demonstrated in 1968, pp. 29 claims 1972 but maybe just for ARPANET.</a:t>
            </a:r>
          </a:p>
          <a:p>
            <a:r>
              <a:rPr lang="en-US" sz="1100" dirty="0"/>
              <a:t>pp. 34 the “mother of all demos” is worth watching if you haven’t. Watch it and write a 1 page paper for extra credit (2 points).</a:t>
            </a:r>
          </a:p>
          <a:p>
            <a:r>
              <a:rPr lang="en-US" sz="1100" dirty="0"/>
              <a:t>pp. 34 Does Windows still have a near monopoly? </a:t>
            </a:r>
          </a:p>
          <a:p>
            <a:r>
              <a:rPr lang="en-US" sz="1100" dirty="0"/>
              <a:t>pp. 35 HyperCard was my first. </a:t>
            </a:r>
          </a:p>
          <a:p>
            <a:r>
              <a:rPr lang="en-US" sz="1100" dirty="0"/>
              <a:t>pp. 37 75% MS in China source from 2015, now? Compare free Windows upgrade with pp. 18 open letter to hobbyists.</a:t>
            </a:r>
          </a:p>
          <a:p>
            <a:r>
              <a:rPr lang="en-US" sz="1100" dirty="0"/>
              <a:t>pp. 38 Outsourcing source from 2003, now?</a:t>
            </a:r>
          </a:p>
          <a:p>
            <a:r>
              <a:rPr lang="en-US" sz="1100" dirty="0"/>
              <a:t>pp. 42 Q 23, Source for 90%?</a:t>
            </a:r>
          </a:p>
          <a:p>
            <a:r>
              <a:rPr lang="en-US" sz="1100" dirty="0"/>
              <a:t>End of Chapter questions I liked: 1, 7, 15, 22</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p>
          <a:p>
            <a:pPr marL="457200" indent="-457200">
              <a:buFont typeface="+mj-lt"/>
              <a:buAutoNum type="arabicPeriod"/>
            </a:pPr>
            <a:r>
              <a:rPr lang="en-US" dirty="0"/>
              <a:t>When was the term “hypertext” introduced? The concept?</a:t>
            </a:r>
          </a:p>
          <a:p>
            <a:pPr marL="457200" indent="-457200">
              <a:buFont typeface="+mj-lt"/>
              <a:buAutoNum type="arabicPeriod"/>
            </a:pPr>
            <a:r>
              <a:rPr lang="en-US" dirty="0"/>
              <a:t>Who invented the computer mouse? </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 http://</a:t>
            </a:r>
            <a:r>
              <a:rPr lang="en-US" dirty="0" err="1"/>
              <a:t>xkcd.com</a:t>
            </a:r>
            <a:r>
              <a:rPr lang="en-US" dirty="0"/>
              <a:t>/1234/</a:t>
            </a:r>
          </a:p>
        </p:txBody>
      </p:sp>
      <p:sp>
        <p:nvSpPr>
          <p:cNvPr id="6" name="Rectangle 4">
            <a:extLst>
              <a:ext uri="{FF2B5EF4-FFF2-40B4-BE49-F238E27FC236}">
                <a16:creationId xmlns:a16="http://schemas.microsoft.com/office/drawing/2014/main" id="{F17DA1BA-571D-7D49-916B-9548391CA814}"/>
              </a:ext>
            </a:extLst>
          </p:cNvPr>
          <p:cNvSpPr>
            <a:spLocks noChangeArrowheads="1"/>
          </p:cNvSpPr>
          <p:nvPr/>
        </p:nvSpPr>
        <p:spPr bwMode="auto">
          <a:xfrm>
            <a:off x="3348990" y="1555423"/>
            <a:ext cx="2816140" cy="537328"/>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a:extLst>
              <a:ext uri="{FF2B5EF4-FFF2-40B4-BE49-F238E27FC236}">
                <a16:creationId xmlns:a16="http://schemas.microsoft.com/office/drawing/2014/main" id="{5D74B134-C105-3D4A-AF52-D83042A29A96}"/>
              </a:ext>
            </a:extLst>
          </p:cNvPr>
          <p:cNvSpPr>
            <a:spLocks noChangeArrowheads="1"/>
          </p:cNvSpPr>
          <p:nvPr/>
        </p:nvSpPr>
        <p:spPr bwMode="auto">
          <a:xfrm>
            <a:off x="6297930" y="1084082"/>
            <a:ext cx="2846070" cy="904974"/>
          </a:xfrm>
          <a:prstGeom prst="rect">
            <a:avLst/>
          </a:prstGeom>
          <a:solidFill>
            <a:schemeClr val="bg2">
              <a:alpha val="24000"/>
            </a:schemeClr>
          </a:solidFill>
          <a:ln w="9525">
            <a:solidFill>
              <a:schemeClr val="bg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681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15F11D1-C2C8-6D44-9044-121A2C087CBB}"/>
              </a:ext>
            </a:extLst>
          </p:cNvPr>
          <p:cNvSpPr>
            <a:spLocks noGrp="1"/>
          </p:cNvSpPr>
          <p:nvPr>
            <p:ph type="ftr" sz="quarter" idx="11"/>
          </p:nvPr>
        </p:nvSpPr>
        <p:spPr/>
        <p:txBody>
          <a:bodyPr/>
          <a:lstStyle/>
          <a:p>
            <a:r>
              <a:rPr lang="sk-SK"/>
              <a:t>© 2022 Keith A. Pray</a:t>
            </a:r>
            <a:endParaRPr lang="en-US"/>
          </a:p>
        </p:txBody>
      </p:sp>
      <p:pic>
        <p:nvPicPr>
          <p:cNvPr id="1026" name="Picture 2" descr="http://dougengelbart.org/images/pix/img0030.jpg">
            <a:extLst>
              <a:ext uri="{FF2B5EF4-FFF2-40B4-BE49-F238E27FC236}">
                <a16:creationId xmlns:a16="http://schemas.microsoft.com/office/drawing/2014/main" id="{6FF64540-6FC9-1F40-BFAC-2009C644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09" y="339460"/>
            <a:ext cx="6956983" cy="4665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389C29-E64D-8C44-9499-629F91BE89EC}"/>
              </a:ext>
            </a:extLst>
          </p:cNvPr>
          <p:cNvSpPr txBox="1"/>
          <p:nvPr/>
        </p:nvSpPr>
        <p:spPr>
          <a:xfrm rot="5400000">
            <a:off x="5853288" y="2632364"/>
            <a:ext cx="4708340" cy="313932"/>
          </a:xfrm>
          <a:prstGeom prst="rect">
            <a:avLst/>
          </a:prstGeom>
          <a:noFill/>
        </p:spPr>
        <p:txBody>
          <a:bodyPr wrap="none" rtlCol="0">
            <a:spAutoFit/>
          </a:bodyPr>
          <a:lstStyle/>
          <a:p>
            <a:pPr>
              <a:lnSpc>
                <a:spcPct val="90000"/>
              </a:lnSpc>
            </a:pPr>
            <a:r>
              <a:rPr lang="en-US" sz="1600" dirty="0"/>
              <a:t>http://</a:t>
            </a:r>
            <a:r>
              <a:rPr lang="en-US" sz="1600" dirty="0" err="1"/>
              <a:t>dougengelbart.org</a:t>
            </a:r>
            <a:r>
              <a:rPr lang="en-US" sz="1600" dirty="0"/>
              <a:t>/images/pix/img0030.jpg</a:t>
            </a:r>
          </a:p>
        </p:txBody>
      </p:sp>
    </p:spTree>
    <p:extLst>
      <p:ext uri="{BB962C8B-B14F-4D97-AF65-F5344CB8AC3E}">
        <p14:creationId xmlns:p14="http://schemas.microsoft.com/office/powerpoint/2010/main" val="34778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582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Critical Thinking</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41109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24614</TotalTime>
  <Words>2725</Words>
  <Application>Microsoft Macintosh PowerPoint</Application>
  <PresentationFormat>On-screen Show (16:9)</PresentationFormat>
  <Paragraphs>304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Cambria</vt:lpstr>
      <vt:lpstr>Times New Roman</vt:lpstr>
      <vt:lpstr>Wingdings</vt:lpstr>
      <vt:lpstr>Red Radial 16x9</vt:lpstr>
      <vt:lpstr>Class 2 Critical Thinking</vt:lpstr>
      <vt:lpstr>what works well Online With Zoom</vt:lpstr>
      <vt:lpstr>Overview</vt:lpstr>
      <vt:lpstr>Logistics Reminder</vt:lpstr>
      <vt:lpstr>My Reading Notes</vt:lpstr>
      <vt:lpstr>Group Quiz!</vt:lpstr>
      <vt:lpstr>PowerPoint Presentation</vt:lpstr>
      <vt:lpstr>PowerPoint Presentation</vt:lpstr>
      <vt:lpstr>Overview</vt:lpstr>
      <vt:lpstr>Assignment</vt:lpstr>
      <vt:lpstr>Overview</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lpstr>PowerPoint Presentation</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235</cp:revision>
  <dcterms:created xsi:type="dcterms:W3CDTF">2014-08-25T02:19:16Z</dcterms:created>
  <dcterms:modified xsi:type="dcterms:W3CDTF">2022-03-18T22:41:43Z</dcterms:modified>
</cp:coreProperties>
</file>