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3"/>
  </p:notesMasterIdLst>
  <p:handoutMasterIdLst>
    <p:handoutMasterId r:id="rId44"/>
  </p:handoutMasterIdLst>
  <p:sldIdLst>
    <p:sldId id="256" r:id="rId2"/>
    <p:sldId id="640" r:id="rId3"/>
    <p:sldId id="608" r:id="rId4"/>
    <p:sldId id="628" r:id="rId5"/>
    <p:sldId id="259" r:id="rId6"/>
    <p:sldId id="642" r:id="rId7"/>
    <p:sldId id="277" r:id="rId8"/>
    <p:sldId id="287" r:id="rId9"/>
    <p:sldId id="288" r:id="rId10"/>
    <p:sldId id="676" r:id="rId11"/>
    <p:sldId id="286" r:id="rId12"/>
    <p:sldId id="668" r:id="rId13"/>
    <p:sldId id="268" r:id="rId14"/>
    <p:sldId id="273" r:id="rId15"/>
    <p:sldId id="275" r:id="rId16"/>
    <p:sldId id="271" r:id="rId17"/>
    <p:sldId id="274" r:id="rId18"/>
    <p:sldId id="272" r:id="rId19"/>
    <p:sldId id="267" r:id="rId20"/>
    <p:sldId id="656" r:id="rId21"/>
    <p:sldId id="657" r:id="rId22"/>
    <p:sldId id="658" r:id="rId23"/>
    <p:sldId id="270" r:id="rId24"/>
    <p:sldId id="659" r:id="rId25"/>
    <p:sldId id="660" r:id="rId26"/>
    <p:sldId id="677" r:id="rId27"/>
    <p:sldId id="678" r:id="rId28"/>
    <p:sldId id="679" r:id="rId29"/>
    <p:sldId id="680" r:id="rId30"/>
    <p:sldId id="681" r:id="rId31"/>
    <p:sldId id="682" r:id="rId32"/>
    <p:sldId id="683" r:id="rId33"/>
    <p:sldId id="661" r:id="rId34"/>
    <p:sldId id="276" r:id="rId35"/>
    <p:sldId id="662" r:id="rId36"/>
    <p:sldId id="663" r:id="rId37"/>
    <p:sldId id="664" r:id="rId38"/>
    <p:sldId id="665" r:id="rId39"/>
    <p:sldId id="666" r:id="rId40"/>
    <p:sldId id="667" r:id="rId41"/>
    <p:sldId id="269"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640"/>
            <p14:sldId id="608"/>
            <p14:sldId id="628"/>
            <p14:sldId id="259"/>
            <p14:sldId id="642"/>
            <p14:sldId id="277"/>
            <p14:sldId id="287"/>
            <p14:sldId id="288"/>
            <p14:sldId id="676"/>
            <p14:sldId id="286"/>
          </p14:sldIdLst>
        </p14:section>
        <p14:section name="Students" id="{7AEC99C5-6AD7-4C48-9541-C71471BFF483}">
          <p14:sldIdLst>
            <p14:sldId id="668"/>
            <p14:sldId id="268"/>
            <p14:sldId id="273"/>
            <p14:sldId id="275"/>
            <p14:sldId id="271"/>
            <p14:sldId id="274"/>
            <p14:sldId id="272"/>
            <p14:sldId id="267"/>
            <p14:sldId id="656"/>
            <p14:sldId id="657"/>
            <p14:sldId id="658"/>
            <p14:sldId id="270"/>
            <p14:sldId id="659"/>
            <p14:sldId id="660"/>
            <p14:sldId id="677"/>
            <p14:sldId id="678"/>
            <p14:sldId id="679"/>
            <p14:sldId id="680"/>
            <p14:sldId id="681"/>
            <p14:sldId id="682"/>
            <p14:sldId id="683"/>
            <p14:sldId id="661"/>
            <p14:sldId id="276"/>
            <p14:sldId id="662"/>
            <p14:sldId id="663"/>
            <p14:sldId id="664"/>
            <p14:sldId id="665"/>
            <p14:sldId id="666"/>
            <p14:sldId id="667"/>
          </p14:sldIdLst>
        </p14:section>
        <p14:section name="Common" id="{5F5BD8AD-FCBB-DD40-9D0D-1E96422641E9}">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52" autoAdjust="0"/>
    <p:restoredTop sz="80357" autoAdjust="0"/>
  </p:normalViewPr>
  <p:slideViewPr>
    <p:cSldViewPr snapToGrid="0" snapToObjects="1">
      <p:cViewPr varScale="1">
        <p:scale>
          <a:sx n="134" d="100"/>
          <a:sy n="134" d="100"/>
        </p:scale>
        <p:origin x="440" y="184"/>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10/2/21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10/2/21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Styx - Mr. Roboto (1983) (5:34)</a:t>
            </a:r>
            <a:r>
              <a:rPr lang="en-US" dirty="0">
                <a:latin typeface="Arial" pitchFamily="-109" charset="0"/>
                <a:ea typeface="ＭＳ Ｐゴシック" pitchFamily="-109" charset="-128"/>
                <a:cs typeface="ＭＳ Ｐゴシック" pitchFamily="-109" charset="-128"/>
              </a:rPr>
              <a: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=uc6f_2nPSX8 </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Ask about Automation paper:</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What did people choose to automate</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Share 1 main reason</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TODO: Replace with Alternate </a:t>
            </a:r>
            <a:r>
              <a:rPr lang="en-US">
                <a:latin typeface="Arial" charset="0"/>
                <a:ea typeface="ＭＳ Ｐゴシック" charset="-128"/>
                <a:cs typeface="ＭＳ Ｐゴシック" charset="-128"/>
              </a:rPr>
              <a:t>Turing Test</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Hello everyone, my name is Joseph Rozman, I hope your day is going well. Today I will be talking about technology’s impacts on low skilled jobs.</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331284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To start off, what is a low skilled job? A low skill job can be under a couple of definitions, but for this presentation, a low skilled job is a job that requires little formal education and experience. In the United States, a low skilled job requires reading and writing in English, basic math skills up to algebra, basic problem solving, and communication skills between coworkers and patrons. Low skilled jobs are usually associated with the labor market, and are typically introductory jobs that have lower wages. Some examples of low skilled jobs are taxi and uber drivers, fast food employees, cashiers, and janitors. You can see an example of a low skilled job in the picture on the right, which is a female janitor cleaning a floor.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645859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Now, to get into the main argument, low skilled jobs have 3 possible outcomes of what will happen to them with the advancement of technology. The first scenario is an “end of work” scenario, the second being a significant decrease in employment scenario, and the third is a dip and then rebound in employment scenario. As you can see from the chart on the right, the blue line represents the employment share while the red line represents capital share. As you can see, the “End of work” scenario has employment shares starting at a plateau and then linearly decreasing while capital shares linearly increase above the employment shares. The “Structurally lower” scenario has employment shares starting at a plateau then decreasing when capital shares start to increase and then both the employment shares and capital shares plateau, in which the capital shares plateau above the employment shares. And the “Rebound” scenario has employment shares starting at a plateau and then decreasing when capital shares start to increase until a certain point until it “rebounds” and starts to steadily increase and plateaus at the same time capital shares plateaus, in which the employment shares are above capital shares.</a:t>
            </a:r>
            <a:endParaRPr lang="en-US" sz="2800" b="0" dirty="0">
              <a:effectLst/>
            </a:endParaRPr>
          </a:p>
          <a:p>
            <a:br>
              <a:rPr lang="en-US" sz="2800"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535846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Now to elaborate on the three scenarios of how technology will affect lower skill jobs, I will be talking about all three of the different scenarios, starting off with the end of work scenario. The end of work scenario is the idea when AI and automation become so advanced that they replace jobs and skills faster than they can be made and taught. One example of this can be seen in the picture on the right, a robotic line chef. If you have gone to certain restaurant chains before, you have seen these line chefs, and these robots would completely replace these workers. Another example is that automation will replace retail workers, who make up 16 million jobs. This can be seen in cashiers, as they could be replaced by more self checkout lines. This is a very unlikely and unsupported scenario though, as this is only manifested in the economy a limited amount at the most. </a:t>
            </a:r>
            <a:endParaRPr lang="en-US" sz="2800" b="0" dirty="0">
              <a:effectLst/>
            </a:endParaRPr>
          </a:p>
          <a:p>
            <a:br>
              <a:rPr lang="en-US" sz="2800"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037450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 next scenario I will be talking about is the high unemployment scenario. This is the idea where technology increases and replaces a certain number of jobs but does not replace all of them, leaving a decline of employment but not a complete replacement. The graphic on the right is a table representing what different experts predict will happen to jobs from 2021 forward. As you can see 8 out of the 11 scenarios have jobs only being destroyed and not created, and the other 3 scenarios have more jobs being destroyed than being created, but are still less than the total amount of jobs, showing steady decrease rather than a complete replacement. An example of a lower skill job dropping in employment can be seen in a statistic that states autonomous cars and trucks are suspected to take up to 20% of the market share around 2025 to 2030, in which truck drivers will see a large loss in jobs, up to 300,000 jobs a year. This is significant as truck drivers take up 2% of all employment in the United States, which would have a great impact on unemployment rates.</a:t>
            </a:r>
            <a:br>
              <a:rPr lang="en-US" sz="2800"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151099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Finally, there is the rebound scenario. This scenario is when automation does replace certain jobs, but also creates other jobs as an effect. One idea is that AI will not replace jobs but will instead pivot them into new roles. Two examples of this can be seen in warehouse workers and care workers, as  no technology can fully take over those 2 positions but will instead make them evolve. Another statistic where low income jobs rebound is the table on the right, which represents the disposable personal income and per capita disposable income, which are a person's total income with their taxes subtracted. As you can see, disposable personal income and per capita disposable income have increased from 1996 to 2016, and are predicted to increase in 2026. This statistic shows that jobs will continue to exist for low-income workers as if there wasn’t, it would have to decrease.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448825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In conclusion, not all experts agree on what will happen to low skill jobs in the future. Most of the evidence points towards the rebound scenario, as many jobs will be created and redirected rather than become obsolete all together. The picture on the right further shows this, as it is a factory worker working with robots rather than being replaced all together. Through my research it seemed that most viewed the immediate negative effects of technological advancement, but not the positive. The concern of unemployment rising has always existed when a new technology has been introduced. The rebound scenario has also been seen many times in history with these concerns, one of the most recent being the industrial revolution. Thank you, any questions?</a:t>
            </a:r>
            <a:endParaRPr lang="en-US" sz="2800" b="0" dirty="0">
              <a:effectLst/>
            </a:endParaRPr>
          </a:p>
          <a:p>
            <a:br>
              <a:rPr lang="en-US" sz="2800" dirty="0"/>
            </a:br>
            <a:br>
              <a:rPr lang="en-US" sz="2800"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78996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405422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brief history on automation and what it has brought.</a:t>
            </a:r>
          </a:p>
          <a:p>
            <a:r>
              <a:rPr lang="en-US" dirty="0"/>
              <a:t>Automation has had a long history, but it can essentially be broken down into 4 parts. These 4 parts are called the 4 industrial revolutions.</a:t>
            </a:r>
          </a:p>
          <a:p>
            <a:endParaRPr lang="en-US" dirty="0"/>
          </a:p>
          <a:p>
            <a:r>
              <a:rPr lang="en-US" dirty="0"/>
              <a:t>First Revolution: What is usually referred to when someone mentions “the industrial revolution”. Began in 1765. It brought mechanization and steam power to the world. Mechanization heavily impacted agriculture and steam power helped in manufacturing railroads. (Reference image: German engineering company which lasted from late first revolution to early second. Shows lots of workers along with lots of machinery)</a:t>
            </a:r>
          </a:p>
          <a:p>
            <a:endParaRPr lang="en-US" dirty="0"/>
          </a:p>
          <a:p>
            <a:r>
              <a:rPr lang="en-US" dirty="0"/>
              <a:t>Second Revolution: Began in 1870. Usage of electricity, gas and oil all greatly contributed to society. Later, in the early 1900s the automobile was created which also had a huge impact on society.</a:t>
            </a:r>
          </a:p>
          <a:p>
            <a:endParaRPr lang="en-US" dirty="0"/>
          </a:p>
          <a:p>
            <a:r>
              <a:rPr lang="en-US" dirty="0"/>
              <a:t>Third Revolution: The emergence of computers was massive and opened new paths for many fields such as space exploration and medical. Also, part of this revolution is enhanced communications.</a:t>
            </a:r>
          </a:p>
          <a:p>
            <a:endParaRPr lang="en-US" dirty="0"/>
          </a:p>
          <a:p>
            <a:r>
              <a:rPr lang="en-US" dirty="0"/>
              <a:t>Fourth Revolution: Is currently ongoing and mainly deals with artificial intelligence and robotics (continued on next slide)</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16393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108708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revolution is a big talking point because by some, it is considered to be different from the others. This is because lots of people believe that the use of AI will be able to completely replace all jobs. Reasons for this include robots getting closer and closer to mimicking humans when it comes to manufacturing and the AI behind a lot of technology is reaching the computational abilities of a human.</a:t>
            </a:r>
          </a:p>
          <a:p>
            <a:endParaRPr lang="en-US" dirty="0"/>
          </a:p>
          <a:p>
            <a:r>
              <a:rPr lang="en-US" dirty="0"/>
              <a:t>So far, AI and robotics has yet to take more jobs than it has created, but just creating a new job isn’t necessarily enough. A person who lost their job may not be able to simply move to another job especially if they don’t have to necessary knowledge to do the job. (Refer to chart) This is not a major problem since studies have shown that 90% of people need less than a year to train for the newly created jobs. In fact, 46% don’t even need to train at all.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570192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likely that jobs will continue to be created indefinitely for many reasons. One is that it promote major economic growth. Having people employed is important to having a healthy economy. Another reason is that many people have a distrust of total automation and want a human to be a part of the process.</a:t>
            </a:r>
          </a:p>
          <a:p>
            <a:endParaRPr lang="en-US" dirty="0"/>
          </a:p>
          <a:p>
            <a:r>
              <a:rPr lang="en-US" dirty="0"/>
              <a:t>During the initial stages of Covid-19, employment dramatically dropped. As a result, many fields needed to accommodate for this drop and one obvious way is to utilize technology more. Even though this was a prime opportunity for it, we are now seeing many of these fields increase in employment at a rate higher than before (Refer to image from Bureau of Labor Statistics and mention that there are other that follow a similar trend). This indicates that even with more technology used, jobs continue to be filled. If this is the case, what kind of jobs are going to be available for humans? (Next slide)</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273889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jobs will still be available to people, they will look different than they do now. Most jobs will require higher levels of education as they will directly work with technology and understanding the technology you work with is crucial.</a:t>
            </a:r>
          </a:p>
          <a:p>
            <a:endParaRPr lang="en-US" dirty="0"/>
          </a:p>
          <a:p>
            <a:r>
              <a:rPr lang="en-US" dirty="0"/>
              <a:t>Jobs in the future will also be much less labor intensive, but the jobs aren’t any less important. Technology will be able to do a lot of physical labor but there will be people who need to first design and make that technology, and there will need to be people who actively work with the technology. (Refer to image: Studies have shown that collaboration between humans and AI dramatically increases the overall performance making it the ideal scenario).</a:t>
            </a:r>
          </a:p>
          <a:p>
            <a:r>
              <a:rPr lang="en-US" dirty="0"/>
              <a:t> </a:t>
            </a:r>
          </a:p>
          <a:p>
            <a:r>
              <a:rPr lang="en-US" dirty="0"/>
              <a:t>As a closing point, job loss and creation is nothing new. If we were to look back a couple hundred years, most of the jobs from then have been completely automated, yet even now jobs continue to be created.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studies that show that about 50% of current jobs will be automated by 2055 which will result in this major shift of job types but given how humans have already adapted to new technologies, this number.</a:t>
            </a:r>
          </a:p>
          <a:p>
            <a:r>
              <a:rPr lang="en-US" dirty="0"/>
              <a:t>This continuing trend where technology takes jobs and then creates more is exactly why automation will never replace all jobs. (End presentation and ask for questions)</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408999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580967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287361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169887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353564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167907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Yu Mincho" panose="02020400000000000000" pitchFamily="18" charset="-128"/>
                <a:cs typeface="Arial" panose="020B0604020202020204" pitchFamily="34" charset="0"/>
              </a:rPr>
              <a:t>Hi everyone, my name is Andrei and today I’m going to be talking about the influence of technology on the way we earn and exchange money. I am sure that many of you have used some of these, whether it be through online banking or investing apps. Another important thing to remember is the careers we enter in the future are highly reliant on advancements in tech and computing.</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3173720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Arial" panose="020B0604020202020204" pitchFamily="34" charset="0"/>
              </a:rPr>
              <a:t>{ARGUMENTS: READ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Arial" panose="020B0604020202020204" pitchFamily="34" charset="0"/>
              </a:rPr>
              <a:t>Overarching point: in order to make money in today’s economy, companies and people must rely on computers and machines to make decisions, manufacture products, and sustain networks</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39365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0s not included.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Do not use terms like: less, more, a lot, huge, great, big, tiny, growing, etc.</a:t>
            </a:r>
            <a:endParaRPr lang="en-US" baseline="0" dirty="0">
              <a:latin typeface="Arial" charset="0"/>
              <a:ea typeface="ＭＳ Ｐゴシック" charset="-128"/>
              <a:cs typeface="ＭＳ Ｐゴシック" charset="-128"/>
              <a:sym typeface="Wingdings"/>
            </a:endParaRPr>
          </a:p>
          <a:p>
            <a:pPr marL="171450" indent="-171450">
              <a:buFont typeface="Arial" panose="020B0604020202020204" pitchFamily="34" charset="0"/>
              <a:buChar char="•"/>
            </a:pPr>
            <a:r>
              <a:rPr lang="en-US" dirty="0"/>
              <a:t>Make decisive conclusions</a:t>
            </a:r>
          </a:p>
          <a:p>
            <a:pPr marL="628650" lvl="1" indent="-171450">
              <a:buFont typeface="Arial" panose="020B0604020202020204" pitchFamily="34" charset="0"/>
              <a:buChar char="•"/>
            </a:pPr>
            <a:r>
              <a:rPr lang="en-US" dirty="0"/>
              <a:t>may, could, etc. = trivial</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Read assignment, ask if unsure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Argument should directly support conclusion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Response should directly address counter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Blogs are usually not good sources for academic work</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err="1"/>
              <a:t>medium.com</a:t>
            </a:r>
            <a:r>
              <a:rPr lang="en-US" dirty="0"/>
              <a:t> may appear like newspaper articles have no peer review or editorial process</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err="1"/>
              <a:t>StackOverflow.com</a:t>
            </a:r>
            <a:r>
              <a:rPr lang="en-US" dirty="0"/>
              <a:t> likewise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and cite supporting data from high quality sources: peer reviewed, editorial process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indent="-171450" eaLnBrk="1" hangingPunct="1">
              <a:buFont typeface="Arial"/>
              <a:buChar char="•"/>
            </a:pPr>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201146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Stock trading has never been easier, not just for regular people, but for professional brokers as well</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Trades that are impossible for a person to make are now possible for trading algorithms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Bloomberg terminals are still used to find the best stock candidates for trading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Whether or not you think stock market activity can be predicted, algorithms can analyze the indicators and statistics more efficiently than humans can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Leads to a market determined by raw data more than human nature and decision making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1411102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Crypto mining is a legitimate industry now</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The most blatant example of computing power translating into monetary gain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GPU power makes money by expending electricity and preforming calculations that reward miners based on how much power they contributed to the process of cracking a ‘block’</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Bitcoin and others are slowly being adopted as payment methods (El Salvador)</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What’s holding them back? Volatility, transaction fees, government regulations</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2648576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We are remote right now; does it make a huge difference?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I would really hate to be in a classroom right now, I would probably have to stand up</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Some workers can go remote with relative ease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Employers and employees will save money in multiple ways if remote work is implemented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Remote work downsides: Outsourcing made easier</a:t>
            </a: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1377589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Employment polarization: The contraction of jobs at the intermediate skill requirement and wage level, leaving primarily high skill, high wage jobs and low skill, low wage jobs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Examples: auto workers, manufacturing</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Employment polarization is being exacerbated by automation!!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People who cannot afford higher education suffer</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People who can, benefit</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2809867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Where are my RBE majors 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I have good news! You’re getting a job when you graduate! Maybe even before! Wouldn’t that be nice?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Automation is expected to create more jobs than it eliminates, but this still means jobs are being transferred from one industry to another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Low skill warehousing jobs are threatened too</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Employment polarization will soon affect not just intermediate skill jobs!!</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4119773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1478440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there’s time and we didn’t get to it:</a:t>
            </a:r>
          </a:p>
          <a:p>
            <a:pPr eaLnBrk="1" hangingPunct="1"/>
            <a:endParaRPr lang="en-US" dirty="0">
              <a:latin typeface="Arial"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Kickstarter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eaLnBrk="1" hangingPunct="1"/>
            <a:endParaRPr lang="en-US" dirty="0">
              <a:latin typeface="Arial" charset="0"/>
              <a:ea typeface="ＭＳ Ｐゴシック" charset="-128"/>
              <a:cs typeface="ＭＳ Ｐゴシック" charset="-128"/>
            </a:endParaRPr>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individual presentation has been graded subtract those points from your total to see how you compare.</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65271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66396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Poll class:</a:t>
            </a:r>
          </a:p>
          <a:p>
            <a:r>
              <a:rPr lang="en-US" sz="1200" kern="1200" dirty="0">
                <a:solidFill>
                  <a:schemeClr val="tx1"/>
                </a:solidFill>
                <a:latin typeface="+mn-lt"/>
                <a:ea typeface="+mn-ea"/>
                <a:cs typeface="+mn-cs"/>
              </a:rPr>
              <a:t>Expected salary range upon graduation? Min, Max? Put on board.</a:t>
            </a:r>
          </a:p>
          <a:p>
            <a:r>
              <a:rPr lang="en-US" sz="1200" kern="1200" dirty="0">
                <a:solidFill>
                  <a:schemeClr val="tx1"/>
                </a:solidFill>
                <a:latin typeface="+mn-lt"/>
                <a:ea typeface="+mn-ea"/>
                <a:cs typeface="+mn-cs"/>
              </a:rPr>
              <a:t>Assume</a:t>
            </a:r>
            <a:r>
              <a:rPr lang="en-US" sz="1200" kern="1200" baseline="0" dirty="0">
                <a:solidFill>
                  <a:schemeClr val="tx1"/>
                </a:solidFill>
                <a:latin typeface="+mn-lt"/>
                <a:ea typeface="+mn-ea"/>
                <a:cs typeface="+mn-cs"/>
              </a:rPr>
              <a:t> 40 hour work week.</a:t>
            </a:r>
          </a:p>
          <a:p>
            <a:r>
              <a:rPr lang="en-US" sz="1200" kern="1200" baseline="0" dirty="0">
                <a:solidFill>
                  <a:schemeClr val="tx1"/>
                </a:solidFill>
                <a:latin typeface="+mn-lt"/>
                <a:ea typeface="+mn-ea"/>
                <a:cs typeface="+mn-cs"/>
              </a:rPr>
              <a:t>How many people would work:</a:t>
            </a:r>
          </a:p>
          <a:p>
            <a:r>
              <a:rPr lang="en-US" sz="1200" kern="1200" baseline="0" dirty="0">
                <a:solidFill>
                  <a:schemeClr val="tx1"/>
                </a:solidFill>
                <a:latin typeface="+mn-lt"/>
                <a:ea typeface="+mn-ea"/>
                <a:cs typeface="+mn-cs"/>
              </a:rPr>
              <a:t>32 hours for 0.8 * Max? Put on board.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24 hours for 0.6 * Max? Put on board.</a:t>
            </a:r>
          </a:p>
          <a:p>
            <a:r>
              <a:rPr lang="is-IS" sz="1200" kern="1200" dirty="0">
                <a:solidFill>
                  <a:schemeClr val="tx1"/>
                </a:solidFill>
                <a:latin typeface="+mn-lt"/>
                <a:ea typeface="+mn-ea"/>
                <a:cs typeface="+mn-cs"/>
              </a:rPr>
              <a:t>…continue until Min is reached.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Fill time with Work Discussion on Course Web Site</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a:t>
            </a:r>
            <a:r>
              <a:rPr lang="en-US" baseline="0" dirty="0">
                <a:latin typeface="Arial" charset="0"/>
                <a:ea typeface="ＭＳ Ｐゴシック" charset="-128"/>
                <a:cs typeface="ＭＳ Ｐゴシック" charset="-128"/>
              </a:rPr>
              <a:t> Group Assignment Details.</a:t>
            </a:r>
          </a:p>
          <a:p>
            <a:pPr eaLnBrk="1" hangingPunct="1"/>
            <a:r>
              <a:rPr lang="en-US" baseline="0" dirty="0">
                <a:latin typeface="Arial" charset="0"/>
                <a:ea typeface="ＭＳ Ｐゴシック" charset="-128"/>
                <a:cs typeface="ＭＳ Ｐゴシック" charset="-128"/>
              </a:rPr>
              <a:t>Or first </a:t>
            </a:r>
            <a:r>
              <a:rPr lang="en-US" dirty="0"/>
              <a:t>watch video: depends on student presentations, no thunder stealing.</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2021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2021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2021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uc6f_2nPSX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hbr.org/2018/07/collaborative-intelligence-humans-and-ai-are-joining-forces" TargetMode="External"/><Relationship Id="rId3" Type="http://schemas.openxmlformats.org/officeDocument/2006/relationships/hyperlink" Target="https://www.weforum.org/agenda/2019/09/fourth-industrial-revolution-jobs/" TargetMode="External"/><Relationship Id="rId7" Type="http://schemas.openxmlformats.org/officeDocument/2006/relationships/hyperlink" Target="https://futurism.com/new-study-predicts-nearly-half-of-all-work-will-be-automate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forbes.com/sites/jackkelly/2020/10/27/us-lost-over-60-million-jobs-now-robots-tech-and-artificial-intelligence-will-take-millions-more/?sh=a5445381a525" TargetMode="External"/><Relationship Id="rId5" Type="http://schemas.openxmlformats.org/officeDocument/2006/relationships/hyperlink" Target="https://www.bls.gov/web/empsit/ceshighlights.pdf" TargetMode="External"/><Relationship Id="rId4" Type="http://schemas.openxmlformats.org/officeDocument/2006/relationships/hyperlink" Target="https://ied.eu/project-updates/the-4-industrial-revolution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www.cnbc.com/2021/05/19/tusimple-self-driving-trucks-saved-10-hours-on-24-hour-run.html" TargetMode="External"/><Relationship Id="rId3" Type="http://schemas.openxmlformats.org/officeDocument/2006/relationships/hyperlink" Target="http://driverlessreport.org/files/driverless.pdf" TargetMode="External"/><Relationship Id="rId7" Type="http://schemas.openxmlformats.org/officeDocument/2006/relationships/hyperlink" Target="https://sifted.eu/articles/starship-robot-delivery/" TargetMode="External"/><Relationship Id="rId2" Type="http://schemas.openxmlformats.org/officeDocument/2006/relationships/hyperlink" Target="https://www.nhtsa.gov/technology-innovation/automated-vehicles-safety" TargetMode="External"/><Relationship Id="rId1" Type="http://schemas.openxmlformats.org/officeDocument/2006/relationships/slideLayout" Target="../slideLayouts/slideLayout2.xml"/><Relationship Id="rId6" Type="http://schemas.openxmlformats.org/officeDocument/2006/relationships/hyperlink" Target="https://www.theverge.com/2019/8/20/20812184/starship-delivery-robot-expansion-college-campus" TargetMode="External"/><Relationship Id="rId5" Type="http://schemas.openxmlformats.org/officeDocument/2006/relationships/hyperlink" Target="https://ieeexplore.ieee.org/abstract/document/7802341" TargetMode="External"/><Relationship Id="rId4" Type="http://schemas.openxmlformats.org/officeDocument/2006/relationships/hyperlink" Target="https://www.gearbrain.com/autonomous-food-delivery-robots-2646365636.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diva-portal.org/smash/get/diva2:1129922/FULLTEXT01.pdf" TargetMode="External"/><Relationship Id="rId7" Type="http://schemas.openxmlformats.org/officeDocument/2006/relationships/hyperlink" Target="https://www.roadsbridges.com/tracking-out-road" TargetMode="External"/><Relationship Id="rId2" Type="http://schemas.openxmlformats.org/officeDocument/2006/relationships/hyperlink" Target="https://www.rolandberger.com/en/Media/Automated-Trucks-The-next-big-disrupter-in-the-automotive-industry.html" TargetMode="External"/><Relationship Id="rId1" Type="http://schemas.openxmlformats.org/officeDocument/2006/relationships/slideLayout" Target="../slideLayouts/slideLayout2.xml"/><Relationship Id="rId6" Type="http://schemas.openxmlformats.org/officeDocument/2006/relationships/hyperlink" Target="https://safety.fhwa.dot.gov/speedmgt/ref_mats/fhwasa1304/Resources3/08%20-%20The%20Relation%20Between%20Speed%20and%20Crashes.pdf" TargetMode="External"/><Relationship Id="rId5" Type="http://schemas.openxmlformats.org/officeDocument/2006/relationships/hyperlink" Target="https://www.dimensions.com/element/amazon-scout" TargetMode="External"/><Relationship Id="rId4" Type="http://schemas.openxmlformats.org/officeDocument/2006/relationships/hyperlink" Target="https://deepblue.lib.umich.edu/bitstream/handle/2027.42/108384/103024.pdf?sequence=1&amp;isAllowed=y"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svg"/></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marketwatch.com/story/how-high-frequency-traders-are-costing-the-rest-of-us-billions-of-dollars-each-year-11628122302" TargetMode="External"/><Relationship Id="rId7" Type="http://schemas.openxmlformats.org/officeDocument/2006/relationships/hyperlink" Target="https://www.washingtonpost.com/business/2021/05/19/automation-labor-econom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ftp.iza.org/dp7068.pdf" TargetMode="External"/><Relationship Id="rId5" Type="http://schemas.openxmlformats.org/officeDocument/2006/relationships/hyperlink" Target="https://www.forbes.com/sites/shephyken/2021/02/28/the-impact-of-the-virtual-work-from-home-workforce/?sh=53cb41422873" TargetMode="External"/><Relationship Id="rId4" Type="http://schemas.openxmlformats.org/officeDocument/2006/relationships/hyperlink" Target="https://spectrum.ieee.org/crypto-minin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watch?v=SvM7jFZGAec" TargetMode="External"/><Relationship Id="rId4" Type="http://schemas.openxmlformats.org/officeDocument/2006/relationships/hyperlink" Target="http://www.youtube.com/watch?v=7Pq-S557XQ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11</a:t>
            </a:r>
            <a:br>
              <a:rPr lang="en-US" dirty="0"/>
            </a:br>
            <a:r>
              <a:rPr lang="en-US" dirty="0"/>
              <a:t>Work</a:t>
            </a:r>
          </a:p>
        </p:txBody>
      </p:sp>
      <p:sp>
        <p:nvSpPr>
          <p:cNvPr id="4" name="Action Button: Movie 3">
            <a:hlinkClick r:id="rId3" highlightClick="1"/>
            <a:extLst>
              <a:ext uri="{FF2B5EF4-FFF2-40B4-BE49-F238E27FC236}">
                <a16:creationId xmlns:a16="http://schemas.microsoft.com/office/drawing/2014/main" id="{26EFFA09-C1CD-474C-AB3F-4DE0BC2E10E8}"/>
              </a:ext>
            </a:extLst>
          </p:cNvPr>
          <p:cNvSpPr/>
          <p:nvPr/>
        </p:nvSpPr>
        <p:spPr>
          <a:xfrm>
            <a:off x="4374037"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D522-FCDE-554F-AD66-E97E4E8A0F26}"/>
              </a:ext>
            </a:extLst>
          </p:cNvPr>
          <p:cNvSpPr>
            <a:spLocks noGrp="1"/>
          </p:cNvSpPr>
          <p:nvPr>
            <p:ph type="title"/>
          </p:nvPr>
        </p:nvSpPr>
        <p:spPr/>
        <p:txBody>
          <a:bodyPr/>
          <a:lstStyle/>
          <a:p>
            <a:r>
              <a:rPr lang="en-US" dirty="0"/>
              <a:t>Assignment Reminders</a:t>
            </a:r>
          </a:p>
        </p:txBody>
      </p:sp>
      <p:sp>
        <p:nvSpPr>
          <p:cNvPr id="3" name="Content Placeholder 2">
            <a:extLst>
              <a:ext uri="{FF2B5EF4-FFF2-40B4-BE49-F238E27FC236}">
                <a16:creationId xmlns:a16="http://schemas.microsoft.com/office/drawing/2014/main" id="{2EAA3F04-7A05-8A4B-B9BB-6A46492EA8F4}"/>
              </a:ext>
            </a:extLst>
          </p:cNvPr>
          <p:cNvSpPr>
            <a:spLocks noGrp="1"/>
          </p:cNvSpPr>
          <p:nvPr>
            <p:ph idx="1"/>
          </p:nvPr>
        </p:nvSpPr>
        <p:spPr/>
        <p:txBody>
          <a:bodyPr/>
          <a:lstStyle/>
          <a:p>
            <a:r>
              <a:rPr lang="en-US" dirty="0"/>
              <a:t>Finish all reading</a:t>
            </a:r>
          </a:p>
          <a:p>
            <a:r>
              <a:rPr lang="en-US" dirty="0"/>
              <a:t>Finish Automation Paper</a:t>
            </a:r>
          </a:p>
          <a:p>
            <a:r>
              <a:rPr lang="en-US" dirty="0"/>
              <a:t>Group Web Sites and Presentations</a:t>
            </a:r>
          </a:p>
          <a:p>
            <a:r>
              <a:rPr lang="en-US" dirty="0"/>
              <a:t>If your group is not presenting next class prepare 3 questions for each group that is presenting by visiting their web sites.</a:t>
            </a:r>
          </a:p>
        </p:txBody>
      </p:sp>
      <p:sp>
        <p:nvSpPr>
          <p:cNvPr id="4" name="Footer Placeholder 3">
            <a:extLst>
              <a:ext uri="{FF2B5EF4-FFF2-40B4-BE49-F238E27FC236}">
                <a16:creationId xmlns:a16="http://schemas.microsoft.com/office/drawing/2014/main" id="{94C6FAD6-7012-1E46-A037-23A05903C5CF}"/>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4BD82B7D-C29E-444C-84A4-4922C33AA533}"/>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22569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11</a:t>
            </a:fld>
            <a:endParaRPr lang="en-US"/>
          </a:p>
        </p:txBody>
      </p:sp>
      <p:pic>
        <p:nvPicPr>
          <p:cNvPr id="1026" name="Picture 2" descr="The General Problem">
            <a:extLst>
              <a:ext uri="{FF2B5EF4-FFF2-40B4-BE49-F238E27FC236}">
                <a16:creationId xmlns:a16="http://schemas.microsoft.com/office/drawing/2014/main" id="{AF0E0CF8-E7B2-424B-B702-7F4546458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2539573"/>
            <a:ext cx="5876925" cy="24576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F52048C-D72F-F74A-8483-7AF31DB72295}"/>
              </a:ext>
            </a:extLst>
          </p:cNvPr>
          <p:cNvSpPr txBox="1"/>
          <p:nvPr/>
        </p:nvSpPr>
        <p:spPr>
          <a:xfrm rot="5400000">
            <a:off x="1886394" y="3564336"/>
            <a:ext cx="433965" cy="2427139"/>
          </a:xfrm>
          <a:prstGeom prst="rect">
            <a:avLst/>
          </a:prstGeom>
          <a:noFill/>
        </p:spPr>
        <p:txBody>
          <a:bodyPr vert="vert270" wrap="none" rtlCol="0">
            <a:spAutoFit/>
          </a:bodyPr>
          <a:lstStyle/>
          <a:p>
            <a:pPr>
              <a:lnSpc>
                <a:spcPct val="90000"/>
              </a:lnSpc>
            </a:pPr>
            <a:r>
              <a:rPr lang="en-US" dirty="0"/>
              <a:t>https://</a:t>
            </a:r>
            <a:r>
              <a:rPr lang="en-US" dirty="0" err="1"/>
              <a:t>xkcd.com</a:t>
            </a:r>
            <a:r>
              <a:rPr lang="en-US" dirty="0"/>
              <a:t>/974/</a:t>
            </a:r>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Technology’s Impacts on low-skilled jobs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Joseph Rozman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3158802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low skilled job</a:t>
            </a:r>
          </a:p>
        </p:txBody>
      </p:sp>
      <p:sp>
        <p:nvSpPr>
          <p:cNvPr id="3" name="Content Placeholder 2"/>
          <p:cNvSpPr>
            <a:spLocks noGrp="1"/>
          </p:cNvSpPr>
          <p:nvPr>
            <p:ph sz="half" idx="1"/>
          </p:nvPr>
        </p:nvSpPr>
        <p:spPr/>
        <p:txBody>
          <a:bodyPr/>
          <a:lstStyle/>
          <a:p>
            <a:r>
              <a:rPr lang="en-US" dirty="0"/>
              <a:t>Low skill jobs are jobs that require basic skills such as math, problem solving, and communication skills [5]</a:t>
            </a:r>
          </a:p>
          <a:p>
            <a:r>
              <a:rPr lang="en-US" dirty="0"/>
              <a:t>Examples</a:t>
            </a:r>
          </a:p>
          <a:p>
            <a:pPr lvl="1"/>
            <a:r>
              <a:rPr lang="en-US" dirty="0"/>
              <a:t>Taxi drivers/Uber drivers</a:t>
            </a:r>
          </a:p>
          <a:p>
            <a:pPr lvl="1"/>
            <a:r>
              <a:rPr lang="en-US" dirty="0"/>
              <a:t>Fast food employees</a:t>
            </a:r>
          </a:p>
          <a:p>
            <a:pPr lvl="1"/>
            <a:r>
              <a:rPr lang="en-US" dirty="0"/>
              <a:t>Cashiers</a:t>
            </a:r>
          </a:p>
          <a:p>
            <a:pPr lvl="1"/>
            <a:r>
              <a:rPr lang="en-US" dirty="0"/>
              <a:t>Janitors</a:t>
            </a:r>
          </a:p>
          <a:p>
            <a:endParaRPr lang="en-US" dirty="0"/>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Joey Rozman</a:t>
            </a:r>
          </a:p>
        </p:txBody>
      </p:sp>
      <p:pic>
        <p:nvPicPr>
          <p:cNvPr id="8" name="Picture 2" descr="More young women trapped in low-paid, low-skilled jobs | Unemployment and  employment statistics | The Guardian">
            <a:extLst>
              <a:ext uri="{FF2B5EF4-FFF2-40B4-BE49-F238E27FC236}">
                <a16:creationId xmlns:a16="http://schemas.microsoft.com/office/drawing/2014/main" id="{C757CE42-2AE1-4423-A03B-264043771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080" y="1099359"/>
            <a:ext cx="4381500" cy="2628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062D1E2-9015-4247-8D11-2C0834F65B52}"/>
              </a:ext>
            </a:extLst>
          </p:cNvPr>
          <p:cNvSpPr txBox="1"/>
          <p:nvPr/>
        </p:nvSpPr>
        <p:spPr>
          <a:xfrm>
            <a:off x="6429894" y="3886192"/>
            <a:ext cx="4178531" cy="244682"/>
          </a:xfrm>
          <a:prstGeom prst="rect">
            <a:avLst/>
          </a:prstGeom>
          <a:noFill/>
        </p:spPr>
        <p:txBody>
          <a:bodyPr wrap="square" rtlCol="0">
            <a:spAutoFit/>
          </a:bodyPr>
          <a:lstStyle/>
          <a:p>
            <a:pPr>
              <a:lnSpc>
                <a:spcPct val="90000"/>
              </a:lnSpc>
            </a:pPr>
            <a:r>
              <a:rPr lang="en-US" sz="1100" dirty="0"/>
              <a:t>[3]</a:t>
            </a:r>
          </a:p>
        </p:txBody>
      </p:sp>
    </p:spTree>
    <p:extLst>
      <p:ext uri="{BB962C8B-B14F-4D97-AF65-F5344CB8AC3E}">
        <p14:creationId xmlns:p14="http://schemas.microsoft.com/office/powerpoint/2010/main" val="308031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automation</a:t>
            </a:r>
          </a:p>
        </p:txBody>
      </p:sp>
      <p:sp>
        <p:nvSpPr>
          <p:cNvPr id="3" name="Content Placeholder 2"/>
          <p:cNvSpPr>
            <a:spLocks noGrp="1"/>
          </p:cNvSpPr>
          <p:nvPr>
            <p:ph sz="half" idx="1"/>
          </p:nvPr>
        </p:nvSpPr>
        <p:spPr>
          <a:xfrm>
            <a:off x="-70659" y="1352551"/>
            <a:ext cx="3733800" cy="3352800"/>
          </a:xfrm>
        </p:spPr>
        <p:txBody>
          <a:bodyPr>
            <a:normAutofit fontScale="62500" lnSpcReduction="20000"/>
          </a:bodyPr>
          <a:lstStyle/>
          <a:p>
            <a:r>
              <a:rPr lang="en-US" sz="2900" dirty="0"/>
              <a:t>3 Possible Impacts</a:t>
            </a:r>
          </a:p>
          <a:p>
            <a:endParaRPr lang="en-US" sz="2900" dirty="0"/>
          </a:p>
          <a:p>
            <a:pPr lvl="1"/>
            <a:r>
              <a:rPr lang="en-US" sz="2600" dirty="0"/>
              <a:t>A complete end of low skill jobs</a:t>
            </a:r>
          </a:p>
          <a:p>
            <a:endParaRPr lang="en-US" sz="2900" dirty="0"/>
          </a:p>
          <a:p>
            <a:pPr lvl="1"/>
            <a:r>
              <a:rPr lang="en-US" sz="2600" dirty="0"/>
              <a:t>High unemployment among low skill jobs</a:t>
            </a:r>
          </a:p>
          <a:p>
            <a:endParaRPr lang="en-US" sz="2900" dirty="0"/>
          </a:p>
          <a:p>
            <a:pPr lvl="1"/>
            <a:r>
              <a:rPr lang="en-US" sz="2600" dirty="0"/>
              <a:t>A dip then rebound of low skill jobs</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Joey Rozman</a:t>
            </a:r>
          </a:p>
        </p:txBody>
      </p:sp>
      <p:sp>
        <p:nvSpPr>
          <p:cNvPr id="9" name="Content Placeholder 8">
            <a:extLst>
              <a:ext uri="{FF2B5EF4-FFF2-40B4-BE49-F238E27FC236}">
                <a16:creationId xmlns:a16="http://schemas.microsoft.com/office/drawing/2014/main" id="{7805E2FF-B982-42DD-825C-7E99C1EF97B3}"/>
              </a:ext>
            </a:extLst>
          </p:cNvPr>
          <p:cNvSpPr>
            <a:spLocks noGrp="1"/>
          </p:cNvSpPr>
          <p:nvPr>
            <p:ph sz="half" idx="2"/>
          </p:nvPr>
        </p:nvSpPr>
        <p:spPr>
          <a:xfrm>
            <a:off x="4142509" y="3511091"/>
            <a:ext cx="3733800" cy="218764"/>
          </a:xfrm>
        </p:spPr>
        <p:txBody>
          <a:bodyPr>
            <a:normAutofit fontScale="62500" lnSpcReduction="20000"/>
          </a:bodyPr>
          <a:lstStyle/>
          <a:p>
            <a:pPr marL="0" indent="0" algn="ctr">
              <a:buNone/>
            </a:pPr>
            <a:r>
              <a:rPr lang="en-US" dirty="0"/>
              <a:t>[7]</a:t>
            </a:r>
          </a:p>
          <a:p>
            <a:pPr marL="0" indent="0" algn="ctr">
              <a:buNone/>
            </a:pPr>
            <a:endParaRPr lang="en-US" dirty="0"/>
          </a:p>
        </p:txBody>
      </p:sp>
      <p:pic>
        <p:nvPicPr>
          <p:cNvPr id="2050" name="Picture 2">
            <a:extLst>
              <a:ext uri="{FF2B5EF4-FFF2-40B4-BE49-F238E27FC236}">
                <a16:creationId xmlns:a16="http://schemas.microsoft.com/office/drawing/2014/main" id="{25D09DCB-2BA5-4C2C-A812-503544DD8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780" y="1679600"/>
            <a:ext cx="5465873" cy="158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609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work</a:t>
            </a:r>
          </a:p>
        </p:txBody>
      </p:sp>
      <p:sp>
        <p:nvSpPr>
          <p:cNvPr id="3" name="Content Placeholder 2"/>
          <p:cNvSpPr>
            <a:spLocks noGrp="1"/>
          </p:cNvSpPr>
          <p:nvPr>
            <p:ph sz="half" idx="1"/>
          </p:nvPr>
        </p:nvSpPr>
        <p:spPr>
          <a:xfrm>
            <a:off x="-70659" y="1352551"/>
            <a:ext cx="3733800" cy="3352800"/>
          </a:xfrm>
        </p:spPr>
        <p:txBody>
          <a:bodyPr>
            <a:normAutofit fontScale="62500" lnSpcReduction="20000"/>
          </a:bodyPr>
          <a:lstStyle/>
          <a:p>
            <a:pPr marL="0" indent="0">
              <a:buNone/>
            </a:pPr>
            <a:endParaRPr lang="en-US" dirty="0"/>
          </a:p>
          <a:p>
            <a:r>
              <a:rPr lang="en-US" sz="2900" dirty="0"/>
              <a:t>AI becomes so advanced that it takes every job [7]</a:t>
            </a:r>
          </a:p>
          <a:p>
            <a:r>
              <a:rPr lang="en-US" sz="2800" dirty="0"/>
              <a:t>Cashiers are expected to be replaced by automated checkout lines [4]</a:t>
            </a:r>
            <a:endParaRPr lang="en-US" sz="2900" dirty="0"/>
          </a:p>
          <a:p>
            <a:r>
              <a:rPr lang="en-US" sz="2900" dirty="0"/>
              <a:t>Manifests itself in a limited amount of the economy at best [7]</a:t>
            </a:r>
          </a:p>
          <a:p>
            <a:pPr marL="0" indent="0">
              <a:buNone/>
            </a:pPr>
            <a:endParaRPr lang="en-US" sz="2900" dirty="0"/>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Joey Rozman</a:t>
            </a:r>
          </a:p>
        </p:txBody>
      </p:sp>
      <p:sp>
        <p:nvSpPr>
          <p:cNvPr id="9" name="Content Placeholder 8">
            <a:extLst>
              <a:ext uri="{FF2B5EF4-FFF2-40B4-BE49-F238E27FC236}">
                <a16:creationId xmlns:a16="http://schemas.microsoft.com/office/drawing/2014/main" id="{7805E2FF-B982-42DD-825C-7E99C1EF97B3}"/>
              </a:ext>
            </a:extLst>
          </p:cNvPr>
          <p:cNvSpPr>
            <a:spLocks noGrp="1"/>
          </p:cNvSpPr>
          <p:nvPr>
            <p:ph sz="half" idx="2"/>
          </p:nvPr>
        </p:nvSpPr>
        <p:spPr>
          <a:xfrm>
            <a:off x="4879887" y="4118349"/>
            <a:ext cx="3733800" cy="218764"/>
          </a:xfrm>
        </p:spPr>
        <p:txBody>
          <a:bodyPr>
            <a:normAutofit fontScale="62500" lnSpcReduction="20000"/>
          </a:bodyPr>
          <a:lstStyle/>
          <a:p>
            <a:pPr marL="0" indent="0" algn="ctr">
              <a:buNone/>
            </a:pPr>
            <a:r>
              <a:rPr lang="en-US" dirty="0"/>
              <a:t>[5]</a:t>
            </a:r>
          </a:p>
          <a:p>
            <a:pPr marL="0" indent="0" algn="ctr">
              <a:buNone/>
            </a:pPr>
            <a:endParaRPr lang="en-US" dirty="0"/>
          </a:p>
        </p:txBody>
      </p:sp>
      <p:pic>
        <p:nvPicPr>
          <p:cNvPr id="4098" name="Picture 2" descr="Report: 80 Percent of Restaurant Jobs Could be Taken Over by Robots">
            <a:extLst>
              <a:ext uri="{FF2B5EF4-FFF2-40B4-BE49-F238E27FC236}">
                <a16:creationId xmlns:a16="http://schemas.microsoft.com/office/drawing/2014/main" id="{4C6B5761-A614-4F2E-AE02-94DFB336A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6" y="872839"/>
            <a:ext cx="4216222" cy="316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977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unemployment </a:t>
            </a:r>
          </a:p>
        </p:txBody>
      </p:sp>
      <p:sp>
        <p:nvSpPr>
          <p:cNvPr id="3" name="Content Placeholder 2"/>
          <p:cNvSpPr>
            <a:spLocks noGrp="1"/>
          </p:cNvSpPr>
          <p:nvPr>
            <p:ph sz="half" idx="1"/>
          </p:nvPr>
        </p:nvSpPr>
        <p:spPr/>
        <p:txBody>
          <a:bodyPr/>
          <a:lstStyle/>
          <a:p>
            <a:endParaRPr lang="en-US" dirty="0"/>
          </a:p>
          <a:p>
            <a:r>
              <a:rPr lang="en-US" dirty="0"/>
              <a:t>A steady decline of jobs</a:t>
            </a:r>
          </a:p>
          <a:p>
            <a:r>
              <a:rPr lang="en-US" dirty="0"/>
              <a:t>Not a complete replacement</a:t>
            </a:r>
          </a:p>
          <a:p>
            <a:r>
              <a:rPr lang="en-US" dirty="0"/>
              <a:t>Autonomous Cars will take up to 20% of the market share around 2025 [1]</a:t>
            </a:r>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Joey Rozman</a:t>
            </a:r>
          </a:p>
        </p:txBody>
      </p:sp>
      <p:sp>
        <p:nvSpPr>
          <p:cNvPr id="13" name="Content Placeholder 12">
            <a:extLst>
              <a:ext uri="{FF2B5EF4-FFF2-40B4-BE49-F238E27FC236}">
                <a16:creationId xmlns:a16="http://schemas.microsoft.com/office/drawing/2014/main" id="{D3574BCA-15E7-4570-A958-754D1C91E346}"/>
              </a:ext>
            </a:extLst>
          </p:cNvPr>
          <p:cNvSpPr>
            <a:spLocks noGrp="1"/>
          </p:cNvSpPr>
          <p:nvPr>
            <p:ph sz="half" idx="2"/>
          </p:nvPr>
        </p:nvSpPr>
        <p:spPr>
          <a:xfrm>
            <a:off x="4611054" y="4822227"/>
            <a:ext cx="3138055" cy="381001"/>
          </a:xfrm>
        </p:spPr>
        <p:txBody>
          <a:bodyPr>
            <a:normAutofit/>
          </a:bodyPr>
          <a:lstStyle/>
          <a:p>
            <a:pPr marL="0" indent="0" algn="ctr">
              <a:buNone/>
            </a:pPr>
            <a:r>
              <a:rPr lang="en-US" sz="1100" dirty="0"/>
              <a:t>[8]</a:t>
            </a:r>
          </a:p>
        </p:txBody>
      </p:sp>
      <p:grpSp>
        <p:nvGrpSpPr>
          <p:cNvPr id="4" name="Group 3">
            <a:extLst>
              <a:ext uri="{FF2B5EF4-FFF2-40B4-BE49-F238E27FC236}">
                <a16:creationId xmlns:a16="http://schemas.microsoft.com/office/drawing/2014/main" id="{75E083FB-0375-724A-9E09-6859E7669566}"/>
              </a:ext>
            </a:extLst>
          </p:cNvPr>
          <p:cNvGrpSpPr/>
          <p:nvPr/>
        </p:nvGrpSpPr>
        <p:grpSpPr>
          <a:xfrm>
            <a:off x="4572000" y="372337"/>
            <a:ext cx="3216164" cy="4449890"/>
            <a:chOff x="5626845" y="900159"/>
            <a:chExt cx="2646574" cy="3661805"/>
          </a:xfrm>
        </p:grpSpPr>
        <p:pic>
          <p:nvPicPr>
            <p:cNvPr id="9" name="Picture 8">
              <a:extLst>
                <a:ext uri="{FF2B5EF4-FFF2-40B4-BE49-F238E27FC236}">
                  <a16:creationId xmlns:a16="http://schemas.microsoft.com/office/drawing/2014/main" id="{E8E57839-BE9A-48CA-99F1-619DD18E1E24}"/>
                </a:ext>
              </a:extLst>
            </p:cNvPr>
            <p:cNvPicPr>
              <a:picLocks noChangeAspect="1"/>
            </p:cNvPicPr>
            <p:nvPr/>
          </p:nvPicPr>
          <p:blipFill>
            <a:blip r:embed="rId3"/>
            <a:stretch>
              <a:fillRect/>
            </a:stretch>
          </p:blipFill>
          <p:spPr>
            <a:xfrm>
              <a:off x="5626845" y="1130886"/>
              <a:ext cx="2646574" cy="3431078"/>
            </a:xfrm>
            <a:prstGeom prst="rect">
              <a:avLst/>
            </a:prstGeom>
          </p:spPr>
        </p:pic>
        <p:pic>
          <p:nvPicPr>
            <p:cNvPr id="15" name="Picture 14">
              <a:extLst>
                <a:ext uri="{FF2B5EF4-FFF2-40B4-BE49-F238E27FC236}">
                  <a16:creationId xmlns:a16="http://schemas.microsoft.com/office/drawing/2014/main" id="{4D0A01E3-1738-499B-B11D-3DFA06C39F4B}"/>
                </a:ext>
              </a:extLst>
            </p:cNvPr>
            <p:cNvPicPr>
              <a:picLocks noChangeAspect="1"/>
            </p:cNvPicPr>
            <p:nvPr/>
          </p:nvPicPr>
          <p:blipFill>
            <a:blip r:embed="rId4"/>
            <a:stretch>
              <a:fillRect/>
            </a:stretch>
          </p:blipFill>
          <p:spPr>
            <a:xfrm>
              <a:off x="5626845" y="900159"/>
              <a:ext cx="2646574" cy="230727"/>
            </a:xfrm>
            <a:prstGeom prst="rect">
              <a:avLst/>
            </a:prstGeom>
          </p:spPr>
        </p:pic>
      </p:grpSp>
    </p:spTree>
    <p:extLst>
      <p:ext uri="{BB962C8B-B14F-4D97-AF65-F5344CB8AC3E}">
        <p14:creationId xmlns:p14="http://schemas.microsoft.com/office/powerpoint/2010/main" val="1834166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rebound</a:t>
            </a:r>
          </a:p>
        </p:txBody>
      </p:sp>
      <p:sp>
        <p:nvSpPr>
          <p:cNvPr id="3" name="Content Placeholder 2"/>
          <p:cNvSpPr>
            <a:spLocks noGrp="1"/>
          </p:cNvSpPr>
          <p:nvPr>
            <p:ph sz="half" idx="1"/>
          </p:nvPr>
        </p:nvSpPr>
        <p:spPr/>
        <p:txBody>
          <a:bodyPr>
            <a:normAutofit lnSpcReduction="10000"/>
          </a:bodyPr>
          <a:lstStyle/>
          <a:p>
            <a:r>
              <a:rPr lang="en-US" dirty="0"/>
              <a:t>The idea that automation will not just replace jobs, but create them</a:t>
            </a:r>
          </a:p>
          <a:p>
            <a:r>
              <a:rPr lang="en-US" dirty="0"/>
              <a:t>AI will not replace jobs as they encompass a range of functions, but will pivot these jobs into new roles [2]</a:t>
            </a:r>
          </a:p>
          <a:p>
            <a:r>
              <a:rPr lang="en-US" dirty="0"/>
              <a:t>Job loss is limited, while the potential for job creation is substantial [8]</a:t>
            </a:r>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Joey Rozman</a:t>
            </a:r>
          </a:p>
        </p:txBody>
      </p:sp>
      <p:sp>
        <p:nvSpPr>
          <p:cNvPr id="9" name="Content Placeholder 8">
            <a:extLst>
              <a:ext uri="{FF2B5EF4-FFF2-40B4-BE49-F238E27FC236}">
                <a16:creationId xmlns:a16="http://schemas.microsoft.com/office/drawing/2014/main" id="{B77AC7AF-7D90-4CC7-8A67-1B9B12DB70B6}"/>
              </a:ext>
            </a:extLst>
          </p:cNvPr>
          <p:cNvSpPr>
            <a:spLocks noGrp="1"/>
          </p:cNvSpPr>
          <p:nvPr>
            <p:ph sz="half" idx="2"/>
          </p:nvPr>
        </p:nvSpPr>
        <p:spPr>
          <a:xfrm>
            <a:off x="3165071" y="4884869"/>
            <a:ext cx="2813858" cy="233104"/>
          </a:xfrm>
        </p:spPr>
        <p:txBody>
          <a:bodyPr>
            <a:normAutofit lnSpcReduction="10000"/>
          </a:bodyPr>
          <a:lstStyle/>
          <a:p>
            <a:pPr marL="0" indent="0" algn="ctr">
              <a:buNone/>
            </a:pPr>
            <a:r>
              <a:rPr lang="en-US" sz="1100" dirty="0"/>
              <a:t>[7]</a:t>
            </a:r>
          </a:p>
        </p:txBody>
      </p:sp>
      <p:pic>
        <p:nvPicPr>
          <p:cNvPr id="8" name="Picture 7">
            <a:extLst>
              <a:ext uri="{FF2B5EF4-FFF2-40B4-BE49-F238E27FC236}">
                <a16:creationId xmlns:a16="http://schemas.microsoft.com/office/drawing/2014/main" id="{56C53D81-145C-4897-A473-C82496F2C498}"/>
              </a:ext>
            </a:extLst>
          </p:cNvPr>
          <p:cNvPicPr>
            <a:picLocks noChangeAspect="1"/>
          </p:cNvPicPr>
          <p:nvPr/>
        </p:nvPicPr>
        <p:blipFill>
          <a:blip r:embed="rId3"/>
          <a:stretch>
            <a:fillRect/>
          </a:stretch>
        </p:blipFill>
        <p:spPr>
          <a:xfrm>
            <a:off x="601400" y="3733471"/>
            <a:ext cx="7941200" cy="1103773"/>
          </a:xfrm>
          <a:prstGeom prst="rect">
            <a:avLst/>
          </a:prstGeom>
        </p:spPr>
      </p:pic>
    </p:spTree>
    <p:extLst>
      <p:ext uri="{BB962C8B-B14F-4D97-AF65-F5344CB8AC3E}">
        <p14:creationId xmlns:p14="http://schemas.microsoft.com/office/powerpoint/2010/main" val="1006657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419793" y="1352551"/>
            <a:ext cx="3733800" cy="3352800"/>
          </a:xfrm>
        </p:spPr>
        <p:txBody>
          <a:bodyPr/>
          <a:lstStyle/>
          <a:p>
            <a:endParaRPr lang="en-US" dirty="0"/>
          </a:p>
          <a:p>
            <a:r>
              <a:rPr lang="en-US" dirty="0"/>
              <a:t>Though all these predictions are made by experts, not everyone agrees to what will happen [5]</a:t>
            </a:r>
          </a:p>
          <a:p>
            <a:r>
              <a:rPr lang="en-US" dirty="0"/>
              <a:t>“Society will have to find a way to blend human and machine capabilities” [6]</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Joey Rozman</a:t>
            </a:r>
          </a:p>
        </p:txBody>
      </p:sp>
      <p:sp>
        <p:nvSpPr>
          <p:cNvPr id="12" name="TextBox 11">
            <a:extLst>
              <a:ext uri="{FF2B5EF4-FFF2-40B4-BE49-F238E27FC236}">
                <a16:creationId xmlns:a16="http://schemas.microsoft.com/office/drawing/2014/main" id="{591B7BE4-7F93-4B8E-9434-AB4A2ACB1763}"/>
              </a:ext>
            </a:extLst>
          </p:cNvPr>
          <p:cNvSpPr txBox="1"/>
          <p:nvPr/>
        </p:nvSpPr>
        <p:spPr>
          <a:xfrm>
            <a:off x="5547749" y="4145299"/>
            <a:ext cx="2061556" cy="244682"/>
          </a:xfrm>
          <a:prstGeom prst="rect">
            <a:avLst/>
          </a:prstGeom>
          <a:noFill/>
        </p:spPr>
        <p:txBody>
          <a:bodyPr wrap="square" rtlCol="0">
            <a:spAutoFit/>
          </a:bodyPr>
          <a:lstStyle/>
          <a:p>
            <a:pPr algn="ctr">
              <a:lnSpc>
                <a:spcPct val="90000"/>
              </a:lnSpc>
            </a:pPr>
            <a:r>
              <a:rPr lang="en-US" sz="1100" dirty="0"/>
              <a:t>[5]</a:t>
            </a:r>
          </a:p>
        </p:txBody>
      </p:sp>
      <p:pic>
        <p:nvPicPr>
          <p:cNvPr id="9" name="Picture 2" descr="Study: Robots Aren&amp;#39;t Replacing Most Humans Anytime Soon | Economy | US News">
            <a:extLst>
              <a:ext uri="{FF2B5EF4-FFF2-40B4-BE49-F238E27FC236}">
                <a16:creationId xmlns:a16="http://schemas.microsoft.com/office/drawing/2014/main" id="{4A46028B-4DBF-4B1D-B60D-2E194195D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6121" y="842704"/>
            <a:ext cx="4924812" cy="323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11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7500" lnSpcReduction="20000"/>
          </a:bodyPr>
          <a:lstStyle/>
          <a:p>
            <a:pPr marL="0" indent="0">
              <a:buNone/>
            </a:pPr>
            <a:r>
              <a:rPr lang="en-US" dirty="0"/>
              <a:t>[1] </a:t>
            </a:r>
            <a:r>
              <a:rPr lang="en-US" dirty="0">
                <a:effectLst/>
              </a:rPr>
              <a:t>Balakrishnan, A. (2017, May 22). </a:t>
            </a:r>
            <a:r>
              <a:rPr lang="en-US" i="1" dirty="0">
                <a:effectLst/>
              </a:rPr>
              <a:t>Self-driving cars could cost America's professional drivers up to 25,000 jobs a month, Goldman Sachs says</a:t>
            </a:r>
            <a:r>
              <a:rPr lang="en-US" dirty="0">
                <a:effectLst/>
              </a:rPr>
              <a:t>. CNBC. Retrieved September 30, 2021, from https://www.cnbc.com/2017/05/22/goldman-sachs-analysis-of-autonomous-vehicle-job-loss.html. </a:t>
            </a:r>
            <a:endParaRPr lang="en-US" dirty="0"/>
          </a:p>
          <a:p>
            <a:pPr marL="0" indent="0">
              <a:buNone/>
            </a:pPr>
            <a:r>
              <a:rPr lang="en-US" dirty="0"/>
              <a:t> [2] </a:t>
            </a:r>
            <a:r>
              <a:rPr lang="en-US" b="0" i="0" dirty="0" err="1">
                <a:effectLst/>
                <a:latin typeface="Arial" panose="020B0604020202020204" pitchFamily="34" charset="0"/>
              </a:rPr>
              <a:t>Dellot</a:t>
            </a:r>
            <a:r>
              <a:rPr lang="en-US" b="0" i="0" dirty="0">
                <a:effectLst/>
                <a:latin typeface="Arial" panose="020B0604020202020204" pitchFamily="34" charset="0"/>
              </a:rPr>
              <a:t>, B., &amp; Wallace-Stephens, F. (2017). The age of automation. </a:t>
            </a:r>
            <a:r>
              <a:rPr lang="en-US" b="0" i="1" dirty="0">
                <a:effectLst/>
                <a:latin typeface="Arial" panose="020B0604020202020204" pitchFamily="34" charset="0"/>
              </a:rPr>
              <a:t>Artificial intelligence, robotics and the future of low-skilled work</a:t>
            </a:r>
            <a:r>
              <a:rPr lang="en-US" b="0" i="0" dirty="0">
                <a:effectLst/>
                <a:latin typeface="Arial" panose="020B0604020202020204" pitchFamily="34" charset="0"/>
              </a:rPr>
              <a:t>, </a:t>
            </a:r>
            <a:r>
              <a:rPr lang="en-US" b="0" i="1" dirty="0">
                <a:effectLst/>
                <a:latin typeface="Arial" panose="020B0604020202020204" pitchFamily="34" charset="0"/>
              </a:rPr>
              <a:t>44</a:t>
            </a:r>
            <a:r>
              <a:rPr lang="en-US" b="0" i="0" dirty="0">
                <a:effectLst/>
                <a:latin typeface="Arial" panose="020B0604020202020204" pitchFamily="34" charset="0"/>
              </a:rPr>
              <a:t>.</a:t>
            </a:r>
          </a:p>
          <a:p>
            <a:pPr marL="0" indent="0">
              <a:buNone/>
            </a:pPr>
            <a:r>
              <a:rPr lang="en-US" dirty="0"/>
              <a:t>[3] </a:t>
            </a:r>
            <a:r>
              <a:rPr lang="en-US" dirty="0">
                <a:effectLst/>
              </a:rPr>
              <a:t>Guardian News and Media. (2013, November 1). </a:t>
            </a:r>
            <a:r>
              <a:rPr lang="en-US" i="1" dirty="0">
                <a:effectLst/>
              </a:rPr>
              <a:t>More young women trapped in low-paid, low-skilled jobs</a:t>
            </a:r>
            <a:r>
              <a:rPr lang="en-US" dirty="0">
                <a:effectLst/>
              </a:rPr>
              <a:t>. The Guardian. Retrieved September 30, 2021, from https://www.theguardian.com/business/2013/nov/01/young-women-trapped-low-paid-skilled-jobs. </a:t>
            </a:r>
            <a:endParaRPr lang="en-US" dirty="0"/>
          </a:p>
          <a:p>
            <a:pPr marL="0" indent="0">
              <a:buNone/>
            </a:pPr>
            <a:r>
              <a:rPr lang="en-US" dirty="0"/>
              <a:t>[4] </a:t>
            </a:r>
            <a:r>
              <a:rPr lang="en-US" dirty="0">
                <a:effectLst/>
              </a:rPr>
              <a:t>Isidore, C. (2017). </a:t>
            </a:r>
            <a:r>
              <a:rPr lang="en-US" i="1" dirty="0">
                <a:effectLst/>
              </a:rPr>
              <a:t>Robots could wipe out another 6 million retail jobs</a:t>
            </a:r>
            <a:r>
              <a:rPr lang="en-US" dirty="0">
                <a:effectLst/>
              </a:rPr>
              <a:t>. CNNMoney. Retrieved September 30, 2021, from https://money.cnn.com/2017/05/19/technology/future/retail-job-robots/index.html?iid=EL. </a:t>
            </a:r>
            <a:endParaRPr lang="en-US" dirty="0"/>
          </a:p>
          <a:p>
            <a:pPr marL="0" indent="0">
              <a:buNone/>
            </a:pPr>
            <a:r>
              <a:rPr lang="en-US" dirty="0"/>
              <a:t>[5] </a:t>
            </a:r>
            <a:r>
              <a:rPr lang="en-US" dirty="0">
                <a:effectLst/>
              </a:rPr>
              <a:t>Maxwell, N. L. (2006). </a:t>
            </a:r>
            <a:r>
              <a:rPr lang="en-US" i="1" dirty="0">
                <a:effectLst/>
              </a:rPr>
              <a:t>Low-skilled jobs: The reality behind the ... - </a:t>
            </a:r>
            <a:r>
              <a:rPr lang="en-US" i="1" dirty="0" err="1">
                <a:effectLst/>
              </a:rPr>
              <a:t>upjohn</a:t>
            </a:r>
            <a:r>
              <a:rPr lang="en-US" i="1" dirty="0">
                <a:effectLst/>
              </a:rPr>
              <a:t> research</a:t>
            </a:r>
            <a:r>
              <a:rPr lang="en-US" dirty="0">
                <a:effectLst/>
              </a:rPr>
              <a:t>. research.upjohn.org. Retrieved September 30, 2021, from https://research.upjohn.org/cgi/viewcontent.cgi?referer=&amp;httpsredir=1&amp;article=1038&amp;context=up_bookchapters. </a:t>
            </a:r>
            <a:endParaRPr lang="en-US" dirty="0"/>
          </a:p>
          <a:p>
            <a:pPr marL="0" indent="0">
              <a:buNone/>
            </a:pPr>
            <a:r>
              <a:rPr lang="en-US" dirty="0"/>
              <a:t>[6]</a:t>
            </a:r>
            <a:r>
              <a:rPr lang="en-US" dirty="0">
                <a:effectLst/>
              </a:rPr>
              <a:t> </a:t>
            </a:r>
            <a:r>
              <a:rPr lang="en-US" dirty="0" err="1">
                <a:effectLst/>
              </a:rPr>
              <a:t>Soergel</a:t>
            </a:r>
            <a:r>
              <a:rPr lang="en-US" dirty="0">
                <a:effectLst/>
              </a:rPr>
              <a:t>, A. (2017). </a:t>
            </a:r>
            <a:r>
              <a:rPr lang="en-US" i="1" dirty="0">
                <a:effectLst/>
              </a:rPr>
              <a:t>Study: Robots aren't replacing most humans anytime soon ...</a:t>
            </a:r>
            <a:r>
              <a:rPr lang="en-US" dirty="0">
                <a:effectLst/>
              </a:rPr>
              <a:t> USA News. Retrieved September 30, 2021, from https://www.usnews.com/news/economy/articles/2017-09-28/study-robots-arent-replacing-most-humans-anytime-soon. </a:t>
            </a:r>
            <a:endParaRPr lang="en-US" dirty="0"/>
          </a:p>
          <a:p>
            <a:pPr marL="0" indent="0">
              <a:buNone/>
            </a:pPr>
            <a:r>
              <a:rPr lang="en-US" dirty="0"/>
              <a:t>[7] </a:t>
            </a:r>
            <a:r>
              <a:rPr lang="en-US" b="0" i="0" dirty="0">
                <a:effectLst/>
              </a:rPr>
              <a:t>Vermeulen, B., </a:t>
            </a:r>
            <a:r>
              <a:rPr lang="en-US" b="0" i="0" dirty="0" err="1">
                <a:effectLst/>
              </a:rPr>
              <a:t>Kesselhut</a:t>
            </a:r>
            <a:r>
              <a:rPr lang="en-US" b="0" i="0" dirty="0">
                <a:effectLst/>
              </a:rPr>
              <a:t>, J., </a:t>
            </a:r>
            <a:r>
              <a:rPr lang="en-US" b="0" i="0" dirty="0" err="1">
                <a:effectLst/>
              </a:rPr>
              <a:t>Pyka</a:t>
            </a:r>
            <a:r>
              <a:rPr lang="en-US" b="0" i="0" dirty="0">
                <a:effectLst/>
              </a:rPr>
              <a:t>, A., &amp; </a:t>
            </a:r>
            <a:r>
              <a:rPr lang="en-US" b="0" i="0" dirty="0" err="1">
                <a:effectLst/>
              </a:rPr>
              <a:t>Saviotti</a:t>
            </a:r>
            <a:r>
              <a:rPr lang="en-US" b="0" i="0" dirty="0">
                <a:effectLst/>
              </a:rPr>
              <a:t>, P. P. (2018). The impact of automation on employment: just the usual structural change?. </a:t>
            </a:r>
            <a:r>
              <a:rPr lang="en-US" b="0" i="1" dirty="0">
                <a:effectLst/>
              </a:rPr>
              <a:t>Sustainability</a:t>
            </a:r>
            <a:r>
              <a:rPr lang="en-US" b="0" i="0" dirty="0">
                <a:effectLst/>
              </a:rPr>
              <a:t>, </a:t>
            </a:r>
            <a:r>
              <a:rPr lang="en-US" b="0" i="1" dirty="0">
                <a:effectLst/>
              </a:rPr>
              <a:t>10</a:t>
            </a:r>
            <a:r>
              <a:rPr lang="en-US" b="0" i="0" dirty="0">
                <a:effectLst/>
              </a:rPr>
              <a:t>(5), 1661</a:t>
            </a:r>
          </a:p>
          <a:p>
            <a:pPr marL="0" indent="0">
              <a:buNone/>
            </a:pPr>
            <a:r>
              <a:rPr lang="en-US" dirty="0"/>
              <a:t>[8]</a:t>
            </a:r>
            <a:r>
              <a:rPr lang="en-US" dirty="0">
                <a:effectLst/>
              </a:rPr>
              <a:t> Winick, E. (2020, April 2). </a:t>
            </a:r>
            <a:r>
              <a:rPr lang="en-US" i="1" dirty="0">
                <a:effectLst/>
              </a:rPr>
              <a:t>Every study we could find on what automation will do to jobs, in one chart</a:t>
            </a:r>
            <a:r>
              <a:rPr lang="en-US" dirty="0">
                <a:effectLst/>
              </a:rPr>
              <a:t>. MIT Technology Review. Retrieved September 30, 2021, from https://www.technologyreview.com/2018/01/25/146020/every-study-we-could-find-on-what-automation-will-do-to-jobs-in-one-chart/. </a:t>
            </a:r>
          </a:p>
          <a:p>
            <a:pPr marL="0" indent="0">
              <a:buNone/>
            </a:pPr>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Joey Rozman</a:t>
            </a:r>
          </a:p>
        </p:txBody>
      </p:sp>
    </p:spTree>
    <p:extLst>
      <p:ext uri="{BB962C8B-B14F-4D97-AF65-F5344CB8AC3E}">
        <p14:creationId xmlns:p14="http://schemas.microsoft.com/office/powerpoint/2010/main" val="230115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94397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Why automation will never replace all jobs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Nate Sadlier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2817549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industrial revolutions</a:t>
            </a:r>
          </a:p>
        </p:txBody>
      </p:sp>
      <p:sp>
        <p:nvSpPr>
          <p:cNvPr id="3" name="Content Placeholder 2"/>
          <p:cNvSpPr>
            <a:spLocks noGrp="1"/>
          </p:cNvSpPr>
          <p:nvPr>
            <p:ph sz="half" idx="1"/>
          </p:nvPr>
        </p:nvSpPr>
        <p:spPr/>
        <p:txBody>
          <a:bodyPr/>
          <a:lstStyle/>
          <a:p>
            <a:r>
              <a:rPr lang="en-US" dirty="0"/>
              <a:t>1</a:t>
            </a:r>
            <a:r>
              <a:rPr lang="en-US" baseline="30000" dirty="0"/>
              <a:t>st</a:t>
            </a:r>
            <a:r>
              <a:rPr lang="en-US" dirty="0"/>
              <a:t>: 1765</a:t>
            </a:r>
          </a:p>
          <a:p>
            <a:pPr lvl="1"/>
            <a:r>
              <a:rPr lang="en-US" dirty="0"/>
              <a:t>Mechanization and steam power</a:t>
            </a:r>
          </a:p>
          <a:p>
            <a:r>
              <a:rPr lang="en-US" dirty="0"/>
              <a:t>2</a:t>
            </a:r>
            <a:r>
              <a:rPr lang="en-US" baseline="30000" dirty="0"/>
              <a:t>nd</a:t>
            </a:r>
            <a:r>
              <a:rPr lang="en-US" dirty="0"/>
              <a:t>: 1870</a:t>
            </a:r>
          </a:p>
          <a:p>
            <a:pPr lvl="1"/>
            <a:r>
              <a:rPr lang="en-US" dirty="0"/>
              <a:t>Electricity, gas, oil, and automobiles</a:t>
            </a:r>
          </a:p>
          <a:p>
            <a:r>
              <a:rPr lang="en-US" dirty="0"/>
              <a:t>3</a:t>
            </a:r>
            <a:r>
              <a:rPr lang="en-US" baseline="30000" dirty="0"/>
              <a:t>rd</a:t>
            </a:r>
            <a:r>
              <a:rPr lang="en-US" dirty="0"/>
              <a:t>: 1969</a:t>
            </a:r>
          </a:p>
          <a:p>
            <a:pPr lvl="1"/>
            <a:r>
              <a:rPr lang="en-US" dirty="0"/>
              <a:t>Computers and nuclear energy</a:t>
            </a:r>
          </a:p>
          <a:p>
            <a:r>
              <a:rPr lang="en-US" dirty="0"/>
              <a:t>4</a:t>
            </a:r>
            <a:r>
              <a:rPr lang="en-US" baseline="30000" dirty="0"/>
              <a:t>th</a:t>
            </a:r>
            <a:r>
              <a:rPr lang="en-US" dirty="0"/>
              <a:t>: Present day</a:t>
            </a:r>
          </a:p>
          <a:p>
            <a:pPr lvl="1"/>
            <a:r>
              <a:rPr lang="en-US" dirty="0"/>
              <a:t>AI and robotics</a:t>
            </a:r>
          </a:p>
        </p:txBody>
      </p:sp>
      <p:sp>
        <p:nvSpPr>
          <p:cNvPr id="4" name="Content Placeholder 3"/>
          <p:cNvSpPr>
            <a:spLocks noGrp="1"/>
          </p:cNvSpPr>
          <p:nvPr>
            <p:ph sz="half" idx="2"/>
          </p:nvPr>
        </p:nvSpPr>
        <p:spPr>
          <a:xfrm>
            <a:off x="4724400" y="1671778"/>
            <a:ext cx="3733800" cy="2072259"/>
          </a:xfrm>
          <a:ln>
            <a:solidFill>
              <a:schemeClr val="bg1"/>
            </a:solidFill>
          </a:ln>
        </p:spPr>
        <p:txBody>
          <a:bodyPr anchor="ctr"/>
          <a:lstStyle/>
          <a:p>
            <a:pPr marL="0" indent="0" algn="ctr">
              <a:buNone/>
            </a:pPr>
            <a:r>
              <a:rPr lang="en-US" dirty="0"/>
              <a:t> </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Nate Sadlier</a:t>
            </a:r>
          </a:p>
        </p:txBody>
      </p:sp>
      <p:pic>
        <p:nvPicPr>
          <p:cNvPr id="1028" name="Picture 4" descr="Leaves &amp;amp; Beans of History: The Industrial Revolution — Barista Guild">
            <a:extLst>
              <a:ext uri="{FF2B5EF4-FFF2-40B4-BE49-F238E27FC236}">
                <a16:creationId xmlns:a16="http://schemas.microsoft.com/office/drawing/2014/main" id="{837327A6-5840-4082-BDA2-2196FDD40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728" y="1508935"/>
            <a:ext cx="4515286" cy="250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677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Fourth revolution</a:t>
            </a:r>
          </a:p>
        </p:txBody>
      </p:sp>
      <p:sp>
        <p:nvSpPr>
          <p:cNvPr id="3" name="Content Placeholder 2"/>
          <p:cNvSpPr>
            <a:spLocks noGrp="1"/>
          </p:cNvSpPr>
          <p:nvPr>
            <p:ph sz="half" idx="1"/>
          </p:nvPr>
        </p:nvSpPr>
        <p:spPr/>
        <p:txBody>
          <a:bodyPr/>
          <a:lstStyle/>
          <a:p>
            <a:r>
              <a:rPr lang="en-US" dirty="0"/>
              <a:t>AI and Robotics</a:t>
            </a:r>
          </a:p>
          <a:p>
            <a:pPr lvl="1"/>
            <a:r>
              <a:rPr lang="en-US" dirty="0"/>
              <a:t>AI will allow for more complicated tasks to be assigned</a:t>
            </a:r>
          </a:p>
          <a:p>
            <a:pPr lvl="1"/>
            <a:r>
              <a:rPr lang="en-US" dirty="0"/>
              <a:t>Robots increase in manufacturing capabilities</a:t>
            </a:r>
          </a:p>
          <a:p>
            <a:r>
              <a:rPr lang="en-US" dirty="0"/>
              <a:t>Impact on Jobs</a:t>
            </a:r>
          </a:p>
          <a:p>
            <a:pPr lvl="1"/>
            <a:r>
              <a:rPr lang="en-US" dirty="0"/>
              <a:t>By 2025, estimated to replace 85 million jobs but create 97 million</a:t>
            </a:r>
          </a:p>
          <a:p>
            <a:pPr lvl="1"/>
            <a:r>
              <a:rPr lang="en-US" dirty="0"/>
              <a:t>Time for some who lost a job to recover is important</a:t>
            </a:r>
          </a:p>
        </p:txBody>
      </p:sp>
      <p:sp>
        <p:nvSpPr>
          <p:cNvPr id="4" name="Content Placeholder 3"/>
          <p:cNvSpPr>
            <a:spLocks noGrp="1"/>
          </p:cNvSpPr>
          <p:nvPr>
            <p:ph sz="half" idx="2"/>
          </p:nvPr>
        </p:nvSpPr>
        <p:spPr>
          <a:xfrm>
            <a:off x="4079631" y="1224092"/>
            <a:ext cx="4378569" cy="3547071"/>
          </a:xfrm>
          <a:ln>
            <a:solidFill>
              <a:schemeClr val="bg1"/>
            </a:solidFill>
          </a:ln>
        </p:spPr>
        <p:txBody>
          <a:bodyPr anchor="ctr"/>
          <a:lstStyle/>
          <a:p>
            <a:pPr marL="0" indent="0" algn="ctr">
              <a:buNone/>
            </a:pPr>
            <a:r>
              <a:rPr lang="en-US" dirty="0"/>
              <a:t> </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Nate Sadlier</a:t>
            </a:r>
          </a:p>
        </p:txBody>
      </p:sp>
      <p:pic>
        <p:nvPicPr>
          <p:cNvPr id="8" name="Picture 2">
            <a:extLst>
              <a:ext uri="{FF2B5EF4-FFF2-40B4-BE49-F238E27FC236}">
                <a16:creationId xmlns:a16="http://schemas.microsoft.com/office/drawing/2014/main" id="{D9EB1CC3-7BD3-4F03-BDC3-8F57C588D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631" y="1352552"/>
            <a:ext cx="4378569" cy="335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10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can job creation be sustained?</a:t>
            </a:r>
          </a:p>
        </p:txBody>
      </p:sp>
      <p:sp>
        <p:nvSpPr>
          <p:cNvPr id="3" name="Content Placeholder 2"/>
          <p:cNvSpPr>
            <a:spLocks noGrp="1"/>
          </p:cNvSpPr>
          <p:nvPr>
            <p:ph sz="half" idx="1"/>
          </p:nvPr>
        </p:nvSpPr>
        <p:spPr>
          <a:xfrm>
            <a:off x="685800" y="1352551"/>
            <a:ext cx="3276600" cy="3352800"/>
          </a:xfrm>
        </p:spPr>
        <p:txBody>
          <a:bodyPr/>
          <a:lstStyle/>
          <a:p>
            <a:r>
              <a:rPr lang="en-US" dirty="0"/>
              <a:t>Likely forever</a:t>
            </a:r>
          </a:p>
          <a:p>
            <a:pPr lvl="1"/>
            <a:r>
              <a:rPr lang="en-US" dirty="0"/>
              <a:t>Economic growth</a:t>
            </a:r>
          </a:p>
          <a:p>
            <a:pPr lvl="1"/>
            <a:r>
              <a:rPr lang="en-US" dirty="0"/>
              <a:t>Distrust in technology</a:t>
            </a:r>
          </a:p>
          <a:p>
            <a:r>
              <a:rPr lang="en-US" dirty="0"/>
              <a:t>Employment before and after Covid-19</a:t>
            </a:r>
          </a:p>
          <a:p>
            <a:pPr lvl="1"/>
            <a:r>
              <a:rPr lang="en-US" dirty="0"/>
              <a:t>Many jobs were forced to accommodate</a:t>
            </a:r>
          </a:p>
          <a:p>
            <a:pPr lvl="1"/>
            <a:r>
              <a:rPr lang="en-US" dirty="0"/>
              <a:t>Lots of fields are rapidly gaining employment back</a:t>
            </a:r>
          </a:p>
          <a:p>
            <a:endParaRPr lang="en-US" dirty="0"/>
          </a:p>
        </p:txBody>
      </p:sp>
      <p:sp>
        <p:nvSpPr>
          <p:cNvPr id="4" name="Content Placeholder 3"/>
          <p:cNvSpPr>
            <a:spLocks noGrp="1"/>
          </p:cNvSpPr>
          <p:nvPr>
            <p:ph sz="half" idx="2"/>
          </p:nvPr>
        </p:nvSpPr>
        <p:spPr>
          <a:xfrm>
            <a:off x="4724400" y="1609392"/>
            <a:ext cx="3733800" cy="2705384"/>
          </a:xfrm>
          <a:ln>
            <a:solidFill>
              <a:schemeClr val="bg1"/>
            </a:solidFill>
          </a:ln>
        </p:spPr>
        <p:txBody>
          <a:bodyPr anchor="ctr"/>
          <a:lstStyle/>
          <a:p>
            <a:pPr marL="0" indent="0" algn="ctr">
              <a:buNone/>
            </a:pPr>
            <a:r>
              <a:rPr lang="en-US" dirty="0"/>
              <a:t> </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Nate Sadlier</a:t>
            </a:r>
          </a:p>
        </p:txBody>
      </p:sp>
      <p:pic>
        <p:nvPicPr>
          <p:cNvPr id="11" name="Picture 10">
            <a:extLst>
              <a:ext uri="{FF2B5EF4-FFF2-40B4-BE49-F238E27FC236}">
                <a16:creationId xmlns:a16="http://schemas.microsoft.com/office/drawing/2014/main" id="{98BC816A-3205-466D-A09F-498EB1F580A7}"/>
              </a:ext>
            </a:extLst>
          </p:cNvPr>
          <p:cNvPicPr>
            <a:picLocks noChangeAspect="1"/>
          </p:cNvPicPr>
          <p:nvPr/>
        </p:nvPicPr>
        <p:blipFill>
          <a:blip r:embed="rId3"/>
          <a:stretch>
            <a:fillRect/>
          </a:stretch>
        </p:blipFill>
        <p:spPr>
          <a:xfrm>
            <a:off x="4086690" y="1286737"/>
            <a:ext cx="4627324" cy="3352800"/>
          </a:xfrm>
          <a:prstGeom prst="rect">
            <a:avLst/>
          </a:prstGeom>
        </p:spPr>
      </p:pic>
    </p:spTree>
    <p:extLst>
      <p:ext uri="{BB962C8B-B14F-4D97-AF65-F5344CB8AC3E}">
        <p14:creationId xmlns:p14="http://schemas.microsoft.com/office/powerpoint/2010/main" val="1643200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future jobs look like?</a:t>
            </a:r>
          </a:p>
        </p:txBody>
      </p:sp>
      <p:sp>
        <p:nvSpPr>
          <p:cNvPr id="3" name="Content Placeholder 2"/>
          <p:cNvSpPr>
            <a:spLocks noGrp="1"/>
          </p:cNvSpPr>
          <p:nvPr>
            <p:ph sz="half" idx="1"/>
          </p:nvPr>
        </p:nvSpPr>
        <p:spPr/>
        <p:txBody>
          <a:bodyPr>
            <a:normAutofit fontScale="92500" lnSpcReduction="10000"/>
          </a:bodyPr>
          <a:lstStyle/>
          <a:p>
            <a:r>
              <a:rPr lang="en-US" dirty="0"/>
              <a:t>Overall job skill requirement will be higher</a:t>
            </a:r>
          </a:p>
          <a:p>
            <a:pPr lvl="1"/>
            <a:r>
              <a:rPr lang="en-US" dirty="0"/>
              <a:t>Understanding of the machinery will be necessary</a:t>
            </a:r>
          </a:p>
          <a:p>
            <a:r>
              <a:rPr lang="en-US" dirty="0"/>
              <a:t>Less labor-intensive jobs</a:t>
            </a:r>
          </a:p>
          <a:p>
            <a:pPr lvl="1"/>
            <a:r>
              <a:rPr lang="en-US" dirty="0"/>
              <a:t>Technology will replace a lot of the physical labor</a:t>
            </a:r>
          </a:p>
          <a:p>
            <a:pPr lvl="1"/>
            <a:r>
              <a:rPr lang="en-US" dirty="0"/>
              <a:t>Instead, people will work with technology</a:t>
            </a:r>
          </a:p>
          <a:p>
            <a:r>
              <a:rPr lang="en-US" dirty="0"/>
              <a:t>Job loss and creation is not a new concept</a:t>
            </a:r>
          </a:p>
          <a:p>
            <a:pPr lvl="1"/>
            <a:r>
              <a:rPr lang="en-US" dirty="0"/>
              <a:t>It has been happening for centuries</a:t>
            </a:r>
          </a:p>
          <a:p>
            <a:pPr lvl="1"/>
            <a:r>
              <a:rPr lang="en-US" dirty="0"/>
              <a:t>By 2055, predictions show half of current jobs will be automated</a:t>
            </a:r>
          </a:p>
          <a:p>
            <a:pPr lvl="1"/>
            <a:endParaRPr lang="en-US" dirty="0"/>
          </a:p>
          <a:p>
            <a:endParaRPr lang="en-US" dirty="0"/>
          </a:p>
        </p:txBody>
      </p:sp>
      <p:sp>
        <p:nvSpPr>
          <p:cNvPr id="4" name="Content Placeholder 3"/>
          <p:cNvSpPr>
            <a:spLocks noGrp="1"/>
          </p:cNvSpPr>
          <p:nvPr>
            <p:ph sz="half" idx="2"/>
          </p:nvPr>
        </p:nvSpPr>
        <p:spPr>
          <a:xfrm>
            <a:off x="6267938" y="1876181"/>
            <a:ext cx="484554" cy="2099614"/>
          </a:xfrm>
          <a:ln>
            <a:solidFill>
              <a:schemeClr val="bg1"/>
            </a:solidFill>
          </a:ln>
        </p:spPr>
        <p:txBody>
          <a:bodyPr anchor="ctr">
            <a:normAutofit fontScale="92500" lnSpcReduction="10000"/>
          </a:bodyPr>
          <a:lstStyle/>
          <a:p>
            <a:pPr marL="0" indent="0" algn="ctr">
              <a:buNone/>
            </a:pPr>
            <a:r>
              <a:rPr lang="en-US" dirty="0"/>
              <a:t> </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Nate Sadlier</a:t>
            </a:r>
          </a:p>
        </p:txBody>
      </p:sp>
      <p:pic>
        <p:nvPicPr>
          <p:cNvPr id="1026" name="Picture 2">
            <a:extLst>
              <a:ext uri="{FF2B5EF4-FFF2-40B4-BE49-F238E27FC236}">
                <a16:creationId xmlns:a16="http://schemas.microsoft.com/office/drawing/2014/main" id="{F84B95F9-7BF5-48E4-801E-1F7EFB9F7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992" y="1155216"/>
            <a:ext cx="3198446" cy="367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262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Jayant Menon, Why the Fourth Industrial Revolution could spell more jobs – not fewer, (World Economic Forum, 9/17/19), </a:t>
            </a:r>
            <a:r>
              <a:rPr lang="en-US" dirty="0">
                <a:hlinkClick r:id="rId3"/>
              </a:rPr>
              <a:t>https://www.weforum.org/agenda/2019/09/fourth-industrial-revolution-jobs/</a:t>
            </a:r>
            <a:r>
              <a:rPr lang="en-US" dirty="0"/>
              <a:t> (9/27/21)</a:t>
            </a:r>
          </a:p>
          <a:p>
            <a:pPr marL="0" indent="0">
              <a:buNone/>
            </a:pPr>
            <a:r>
              <a:rPr lang="en-US" dirty="0"/>
              <a:t>[2] </a:t>
            </a:r>
            <a:r>
              <a:rPr lang="en-US" dirty="0" err="1"/>
              <a:t>iED</a:t>
            </a:r>
            <a:r>
              <a:rPr lang="en-US" dirty="0"/>
              <a:t> Team, The 4 Industrial Revolutions, (</a:t>
            </a:r>
            <a:r>
              <a:rPr lang="en-US" dirty="0" err="1"/>
              <a:t>iED</a:t>
            </a:r>
            <a:r>
              <a:rPr lang="en-US" dirty="0"/>
              <a:t>, 6/30/19), </a:t>
            </a:r>
            <a:r>
              <a:rPr lang="en-US" dirty="0">
                <a:hlinkClick r:id="rId4"/>
              </a:rPr>
              <a:t>https://ied.eu/project-updates/the-4-industrial-revolutions/</a:t>
            </a:r>
            <a:r>
              <a:rPr lang="en-US" dirty="0"/>
              <a:t> (9/28/21)</a:t>
            </a:r>
          </a:p>
          <a:p>
            <a:pPr marL="0" indent="0">
              <a:buNone/>
            </a:pPr>
            <a:r>
              <a:rPr lang="en-US" dirty="0"/>
              <a:t>[3] U.S. Bureau of Labor Statistics, Current Employment Statistics Highlights, (BLS, 9/3/21,) </a:t>
            </a:r>
            <a:r>
              <a:rPr lang="en-US" dirty="0">
                <a:hlinkClick r:id="rId5"/>
              </a:rPr>
              <a:t>https://www.bls.gov/web/empsit/ceshighlights.pdf</a:t>
            </a:r>
            <a:r>
              <a:rPr lang="en-US" dirty="0"/>
              <a:t> (9/28/21)</a:t>
            </a:r>
          </a:p>
          <a:p>
            <a:pPr marL="0" indent="0">
              <a:buNone/>
            </a:pPr>
            <a:r>
              <a:rPr lang="en-US" dirty="0"/>
              <a:t>[4] Jack Kelly, U.S. Lost Over 60 Million Jobs—Now Robots, Tech And Artificial Intelligence Will Take Millions More, (Forbes, 10/27/20), </a:t>
            </a:r>
            <a:r>
              <a:rPr lang="en-US" dirty="0">
                <a:hlinkClick r:id="rId6"/>
              </a:rPr>
              <a:t>https://www.forbes.com/sites/jackkelly/2020/10/27/us-lost-over-60-million-jobs-now-robots-tech-and-artificial-intelligence-will-take-millions-more/?sh=a5445381a525</a:t>
            </a:r>
            <a:r>
              <a:rPr lang="en-US" dirty="0"/>
              <a:t> (9/29/30)</a:t>
            </a:r>
          </a:p>
          <a:p>
            <a:pPr marL="0" indent="0">
              <a:buNone/>
            </a:pPr>
            <a:r>
              <a:rPr lang="en-US" dirty="0"/>
              <a:t>[5] New Study Predicts Nearly Half of All Work Will Be Automated, (Futurism), </a:t>
            </a:r>
            <a:r>
              <a:rPr lang="en-US" dirty="0">
                <a:hlinkClick r:id="rId7"/>
              </a:rPr>
              <a:t>https://futurism.com/new-study-predicts-nearly-half-of-all-work-will-be-automated</a:t>
            </a:r>
            <a:r>
              <a:rPr lang="en-US" dirty="0"/>
              <a:t> (9/29/21)</a:t>
            </a:r>
          </a:p>
          <a:p>
            <a:pPr marL="0" indent="0">
              <a:buNone/>
            </a:pPr>
            <a:r>
              <a:rPr lang="en-US" dirty="0"/>
              <a:t>[6] H. James Wilson and Paul R. Daugherty, Collaborative Intelligence: Humans and AI Are Joining Forces, (HBR, July 2018)</a:t>
            </a:r>
            <a:r>
              <a:rPr lang="en-US" dirty="0">
                <a:hlinkClick r:id="rId8"/>
              </a:rPr>
              <a:t>https://hbr.org/2018/07/collaborative-intelligence-humans-and-ai-are-joining-forces</a:t>
            </a:r>
            <a:r>
              <a:rPr lang="en-US" dirty="0"/>
              <a:t> (9/30/21)</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Nate Sadlier</a:t>
            </a:r>
          </a:p>
        </p:txBody>
      </p:sp>
    </p:spTree>
    <p:extLst>
      <p:ext uri="{BB962C8B-B14F-4D97-AF65-F5344CB8AC3E}">
        <p14:creationId xmlns:p14="http://schemas.microsoft.com/office/powerpoint/2010/main" val="2092543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Automatically to your Door</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 prediction that the automated transport and delivery of goods will be popular, safe, and efficient in the near future</a:t>
            </a:r>
          </a:p>
          <a:p>
            <a:pPr>
              <a:lnSpc>
                <a:spcPct val="100000"/>
              </a:lnSpc>
            </a:pPr>
            <a:r>
              <a:rPr lang="en-US" dirty="0"/>
              <a:t>by Gabriel Buonomano</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3502440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Delivery Systems</a:t>
            </a:r>
          </a:p>
        </p:txBody>
      </p:sp>
      <p:sp>
        <p:nvSpPr>
          <p:cNvPr id="3" name="Content Placeholder 2"/>
          <p:cNvSpPr>
            <a:spLocks noGrp="1"/>
          </p:cNvSpPr>
          <p:nvPr>
            <p:ph sz="half" idx="1"/>
          </p:nvPr>
        </p:nvSpPr>
        <p:spPr>
          <a:xfrm>
            <a:off x="685801" y="1172095"/>
            <a:ext cx="2647604" cy="2109589"/>
          </a:xfrm>
        </p:spPr>
        <p:txBody>
          <a:bodyPr/>
          <a:lstStyle/>
          <a:p>
            <a:r>
              <a:rPr lang="en-US" dirty="0"/>
              <a:t>Long-Distance</a:t>
            </a:r>
          </a:p>
          <a:p>
            <a:pPr lvl="1"/>
            <a:r>
              <a:rPr lang="en-US" sz="1600" dirty="0"/>
              <a:t>Self-driving trucks</a:t>
            </a:r>
          </a:p>
          <a:p>
            <a:r>
              <a:rPr lang="en-US" dirty="0"/>
              <a:t>Short-Distance</a:t>
            </a:r>
          </a:p>
          <a:p>
            <a:pPr lvl="1"/>
            <a:r>
              <a:rPr lang="en-US" sz="1600" dirty="0"/>
              <a:t>Food delivery vehicles</a:t>
            </a:r>
          </a:p>
          <a:p>
            <a:r>
              <a:rPr lang="en-US" dirty="0"/>
              <a:t>Levels of Automation</a:t>
            </a:r>
          </a:p>
          <a:p>
            <a:pPr lvl="1"/>
            <a:r>
              <a:rPr lang="en-US" sz="1600" dirty="0"/>
              <a:t>Focus on levels 4 and 5</a:t>
            </a:r>
          </a:p>
          <a:p>
            <a:pPr lvl="1"/>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Gabriel Buonomano</a:t>
            </a:r>
          </a:p>
        </p:txBody>
      </p:sp>
      <p:pic>
        <p:nvPicPr>
          <p:cNvPr id="1026" name="Picture 2" descr="Thousands of autonomous delivery robots are about to descend on US college  campuses - The Verge">
            <a:extLst>
              <a:ext uri="{FF2B5EF4-FFF2-40B4-BE49-F238E27FC236}">
                <a16:creationId xmlns:a16="http://schemas.microsoft.com/office/drawing/2014/main" id="{2892634A-0472-43DC-A120-AAFBF2428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245" y="3326926"/>
            <a:ext cx="2032462" cy="15243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F4C4D14-C3F7-4781-80C7-F4903C138A60}"/>
              </a:ext>
            </a:extLst>
          </p:cNvPr>
          <p:cNvPicPr>
            <a:picLocks noChangeAspect="1"/>
          </p:cNvPicPr>
          <p:nvPr/>
        </p:nvPicPr>
        <p:blipFill>
          <a:blip r:embed="rId4"/>
          <a:stretch>
            <a:fillRect/>
          </a:stretch>
        </p:blipFill>
        <p:spPr>
          <a:xfrm>
            <a:off x="3250276" y="1070608"/>
            <a:ext cx="5678718" cy="3637498"/>
          </a:xfrm>
          <a:prstGeom prst="rect">
            <a:avLst/>
          </a:prstGeom>
        </p:spPr>
      </p:pic>
      <p:sp>
        <p:nvSpPr>
          <p:cNvPr id="13" name="Content Placeholder 2">
            <a:extLst>
              <a:ext uri="{FF2B5EF4-FFF2-40B4-BE49-F238E27FC236}">
                <a16:creationId xmlns:a16="http://schemas.microsoft.com/office/drawing/2014/main" id="{2C6DD806-2ABC-472D-89CB-51D067DFC66B}"/>
              </a:ext>
            </a:extLst>
          </p:cNvPr>
          <p:cNvSpPr txBox="1">
            <a:spLocks/>
          </p:cNvSpPr>
          <p:nvPr/>
        </p:nvSpPr>
        <p:spPr>
          <a:xfrm>
            <a:off x="3250276" y="4736307"/>
            <a:ext cx="5678718" cy="361951"/>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68" lvl="1" indent="0" algn="ctr">
              <a:buNone/>
            </a:pPr>
            <a:r>
              <a:rPr lang="en-US" dirty="0"/>
              <a:t>An explanation of the Levels of Automation (2-5 only) [1]</a:t>
            </a:r>
          </a:p>
        </p:txBody>
      </p:sp>
    </p:spTree>
    <p:extLst>
      <p:ext uri="{BB962C8B-B14F-4D97-AF65-F5344CB8AC3E}">
        <p14:creationId xmlns:p14="http://schemas.microsoft.com/office/powerpoint/2010/main" val="3803601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Popularity</a:t>
            </a:r>
          </a:p>
        </p:txBody>
      </p:sp>
      <p:sp>
        <p:nvSpPr>
          <p:cNvPr id="3" name="Content Placeholder 2"/>
          <p:cNvSpPr>
            <a:spLocks noGrp="1"/>
          </p:cNvSpPr>
          <p:nvPr>
            <p:ph sz="half" idx="1"/>
          </p:nvPr>
        </p:nvSpPr>
        <p:spPr>
          <a:xfrm>
            <a:off x="276467" y="1222540"/>
            <a:ext cx="4295533" cy="3559009"/>
          </a:xfrm>
        </p:spPr>
        <p:txBody>
          <a:bodyPr>
            <a:normAutofit fontScale="85000" lnSpcReduction="10000"/>
          </a:bodyPr>
          <a:lstStyle/>
          <a:p>
            <a:r>
              <a:rPr lang="en-US" dirty="0"/>
              <a:t>Up to 294,000 long-distance drivers could be replaced by automated trucks soon [2]</a:t>
            </a:r>
          </a:p>
          <a:p>
            <a:r>
              <a:rPr lang="en-US" dirty="0"/>
              <a:t>Level 5 autonomous vehicles are already being tested</a:t>
            </a:r>
          </a:p>
          <a:p>
            <a:pPr lvl="1"/>
            <a:r>
              <a:rPr lang="en-US" dirty="0" err="1"/>
              <a:t>Nuro’s</a:t>
            </a:r>
            <a:r>
              <a:rPr lang="en-US" dirty="0"/>
              <a:t> food delivery vehicles in California [3]</a:t>
            </a:r>
          </a:p>
          <a:p>
            <a:pPr lvl="1"/>
            <a:r>
              <a:rPr lang="en-US" dirty="0"/>
              <a:t>Amazon’s Scout vehicles in 4 states [11]</a:t>
            </a:r>
          </a:p>
          <a:p>
            <a:pPr lvl="1"/>
            <a:r>
              <a:rPr lang="en-US" dirty="0"/>
              <a:t>Ford, Google, Mercedes-Benz, Tesla, and Uber plan to test trucks on highways this year [4]</a:t>
            </a:r>
          </a:p>
          <a:p>
            <a:r>
              <a:rPr lang="en-US" dirty="0"/>
              <a:t>Starship delivery robots</a:t>
            </a:r>
          </a:p>
          <a:p>
            <a:pPr lvl="1"/>
            <a:r>
              <a:rPr lang="en-US" dirty="0"/>
              <a:t>Tested in over 100 cities in 20 different countries [5]</a:t>
            </a:r>
          </a:p>
          <a:p>
            <a:pPr lvl="1"/>
            <a:r>
              <a:rPr lang="en-US" dirty="0"/>
              <a:t>Traveled over 350,000 miles, crossed over 4 million streets, and completed over 100,000 deliveries [5]</a:t>
            </a:r>
          </a:p>
          <a:p>
            <a:pPr lvl="1"/>
            <a:r>
              <a:rPr lang="en-US" dirty="0"/>
              <a:t>Now deploying to college campuses [5]</a:t>
            </a:r>
          </a:p>
          <a:p>
            <a:r>
              <a:rPr lang="en-US" dirty="0"/>
              <a:t>The global opinion on self-driving vehicles is mostly positive [10]</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Gabriel Buonomano</a:t>
            </a:r>
          </a:p>
        </p:txBody>
      </p:sp>
      <p:pic>
        <p:nvPicPr>
          <p:cNvPr id="9" name="Picture 8">
            <a:extLst>
              <a:ext uri="{FF2B5EF4-FFF2-40B4-BE49-F238E27FC236}">
                <a16:creationId xmlns:a16="http://schemas.microsoft.com/office/drawing/2014/main" id="{C12C7DA7-437D-41D8-BF07-5DA62D306624}"/>
              </a:ext>
            </a:extLst>
          </p:cNvPr>
          <p:cNvPicPr>
            <a:picLocks noChangeAspect="1"/>
          </p:cNvPicPr>
          <p:nvPr/>
        </p:nvPicPr>
        <p:blipFill>
          <a:blip r:embed="rId3"/>
          <a:stretch>
            <a:fillRect/>
          </a:stretch>
        </p:blipFill>
        <p:spPr>
          <a:xfrm>
            <a:off x="4572000" y="1222540"/>
            <a:ext cx="4295533" cy="2790948"/>
          </a:xfrm>
          <a:prstGeom prst="rect">
            <a:avLst/>
          </a:prstGeom>
        </p:spPr>
      </p:pic>
      <p:sp>
        <p:nvSpPr>
          <p:cNvPr id="10" name="Content Placeholder 3">
            <a:extLst>
              <a:ext uri="{FF2B5EF4-FFF2-40B4-BE49-F238E27FC236}">
                <a16:creationId xmlns:a16="http://schemas.microsoft.com/office/drawing/2014/main" id="{BA6020B1-A4F5-40E7-B284-3042F01E5FD3}"/>
              </a:ext>
            </a:extLst>
          </p:cNvPr>
          <p:cNvSpPr>
            <a:spLocks noGrp="1"/>
          </p:cNvSpPr>
          <p:nvPr>
            <p:ph sz="half" idx="2"/>
          </p:nvPr>
        </p:nvSpPr>
        <p:spPr>
          <a:xfrm>
            <a:off x="4814209" y="4013489"/>
            <a:ext cx="4053323" cy="691862"/>
          </a:xfrm>
          <a:ln>
            <a:noFill/>
          </a:ln>
        </p:spPr>
        <p:txBody>
          <a:bodyPr anchor="ctr">
            <a:normAutofit fontScale="85000" lnSpcReduction="10000"/>
          </a:bodyPr>
          <a:lstStyle/>
          <a:p>
            <a:pPr marL="0" indent="0" algn="ctr">
              <a:buNone/>
            </a:pPr>
            <a:r>
              <a:rPr lang="en-US" dirty="0"/>
              <a:t>Responses to </a:t>
            </a:r>
            <a:br>
              <a:rPr lang="en-US" dirty="0"/>
            </a:br>
            <a:r>
              <a:rPr lang="en-US" dirty="0"/>
              <a:t>“What is your general opinion regarding autonomous and self-driving vehicles?” [10]</a:t>
            </a:r>
          </a:p>
        </p:txBody>
      </p:sp>
    </p:spTree>
    <p:extLst>
      <p:ext uri="{BB962C8B-B14F-4D97-AF65-F5344CB8AC3E}">
        <p14:creationId xmlns:p14="http://schemas.microsoft.com/office/powerpoint/2010/main" val="2400831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sz="half" idx="1"/>
          </p:nvPr>
        </p:nvSpPr>
        <p:spPr>
          <a:xfrm>
            <a:off x="685800" y="1352551"/>
            <a:ext cx="3733800" cy="3352800"/>
          </a:xfrm>
        </p:spPr>
        <p:txBody>
          <a:bodyPr>
            <a:noAutofit/>
          </a:bodyPr>
          <a:lstStyle/>
          <a:p>
            <a:r>
              <a:rPr lang="en-US" sz="2000" dirty="0"/>
              <a:t>Crashes</a:t>
            </a:r>
          </a:p>
          <a:p>
            <a:pPr lvl="1"/>
            <a:r>
              <a:rPr lang="en-US" sz="1700" dirty="0"/>
              <a:t>“94% of serious crashes are due to human error” [1]</a:t>
            </a:r>
          </a:p>
          <a:p>
            <a:pPr lvl="1"/>
            <a:r>
              <a:rPr lang="en-US" sz="1700" dirty="0"/>
              <a:t>Truck crashes could be reduced by 90% [8]</a:t>
            </a:r>
          </a:p>
          <a:p>
            <a:r>
              <a:rPr lang="en-US" sz="2000" dirty="0"/>
              <a:t>Low Speed</a:t>
            </a:r>
          </a:p>
          <a:p>
            <a:pPr lvl="1"/>
            <a:r>
              <a:rPr lang="en-US" sz="1700" dirty="0"/>
              <a:t>Starship delivery vehicles travel at 4mph [5]</a:t>
            </a:r>
          </a:p>
          <a:p>
            <a:pPr lvl="1"/>
            <a:r>
              <a:rPr lang="en-US" sz="1700" dirty="0"/>
              <a:t>Amazon’s Scout vehicles have a maximum speed of 15mph [11]</a:t>
            </a:r>
          </a:p>
          <a:p>
            <a:pPr lvl="1"/>
            <a:r>
              <a:rPr lang="en-US" sz="1700" dirty="0"/>
              <a:t>Vehicles traveling under 12.5mph almost never cause fatalities [12]</a:t>
            </a:r>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Gabriel Buonomano</a:t>
            </a:r>
          </a:p>
        </p:txBody>
      </p:sp>
      <p:sp>
        <p:nvSpPr>
          <p:cNvPr id="11" name="Content Placeholder 10">
            <a:extLst>
              <a:ext uri="{FF2B5EF4-FFF2-40B4-BE49-F238E27FC236}">
                <a16:creationId xmlns:a16="http://schemas.microsoft.com/office/drawing/2014/main" id="{F0D7F448-8547-437B-9AD5-EA146A5B1261}"/>
              </a:ext>
            </a:extLst>
          </p:cNvPr>
          <p:cNvSpPr>
            <a:spLocks noGrp="1"/>
          </p:cNvSpPr>
          <p:nvPr>
            <p:ph sz="half" idx="2"/>
          </p:nvPr>
        </p:nvSpPr>
        <p:spPr>
          <a:xfrm>
            <a:off x="4724400" y="3876293"/>
            <a:ext cx="3733800" cy="829058"/>
          </a:xfrm>
        </p:spPr>
        <p:txBody>
          <a:bodyPr>
            <a:normAutofit lnSpcReduction="10000"/>
          </a:bodyPr>
          <a:lstStyle/>
          <a:p>
            <a:pPr marL="0" indent="0" algn="ctr">
              <a:buNone/>
            </a:pPr>
            <a:r>
              <a:rPr lang="en-US" dirty="0"/>
              <a:t>Chance of pedestrian death from a car crash compared to the speed of the vehicle [12]</a:t>
            </a:r>
          </a:p>
        </p:txBody>
      </p:sp>
      <p:pic>
        <p:nvPicPr>
          <p:cNvPr id="13" name="Picture 12">
            <a:extLst>
              <a:ext uri="{FF2B5EF4-FFF2-40B4-BE49-F238E27FC236}">
                <a16:creationId xmlns:a16="http://schemas.microsoft.com/office/drawing/2014/main" id="{DCBDEAD9-81FD-46C0-997F-0D863B4689C1}"/>
              </a:ext>
            </a:extLst>
          </p:cNvPr>
          <p:cNvPicPr>
            <a:picLocks noChangeAspect="1"/>
          </p:cNvPicPr>
          <p:nvPr/>
        </p:nvPicPr>
        <p:blipFill>
          <a:blip r:embed="rId3"/>
          <a:stretch>
            <a:fillRect/>
          </a:stretch>
        </p:blipFill>
        <p:spPr>
          <a:xfrm>
            <a:off x="4294323" y="1267207"/>
            <a:ext cx="4448175" cy="2524125"/>
          </a:xfrm>
          <a:prstGeom prst="rect">
            <a:avLst/>
          </a:prstGeom>
        </p:spPr>
      </p:pic>
    </p:spTree>
    <p:extLst>
      <p:ext uri="{BB962C8B-B14F-4D97-AF65-F5344CB8AC3E}">
        <p14:creationId xmlns:p14="http://schemas.microsoft.com/office/powerpoint/2010/main" val="46741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87037" y="1165514"/>
            <a:ext cx="3566636" cy="3352800"/>
          </a:xfrm>
        </p:spPr>
        <p:txBody>
          <a:bodyPr>
            <a:normAutofit/>
          </a:bodyPr>
          <a:lstStyle/>
          <a:p>
            <a:r>
              <a:rPr lang="en-US" dirty="0"/>
              <a:t>Beware of sources published without an editorial or peer review process like: </a:t>
            </a:r>
          </a:p>
          <a:p>
            <a:pPr lvl="1"/>
            <a:r>
              <a:rPr lang="en-US" dirty="0" err="1"/>
              <a:t>medium.com</a:t>
            </a:r>
            <a:r>
              <a:rPr lang="en-US" dirty="0"/>
              <a:t> </a:t>
            </a:r>
          </a:p>
          <a:p>
            <a:pPr lvl="1"/>
            <a:r>
              <a:rPr lang="en-US" dirty="0" err="1"/>
              <a:t>StackOverflow.com</a:t>
            </a:r>
            <a:endParaRPr lang="en-US" dirty="0"/>
          </a:p>
          <a:p>
            <a:r>
              <a:rPr lang="en-US" dirty="0"/>
              <a:t>Include argument logic to explain how data and facts support conclusion</a:t>
            </a:r>
          </a:p>
          <a:p>
            <a:endParaRPr lang="en-US" dirty="0"/>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8" name="Picture 7">
            <a:extLst>
              <a:ext uri="{FF2B5EF4-FFF2-40B4-BE49-F238E27FC236}">
                <a16:creationId xmlns:a16="http://schemas.microsoft.com/office/drawing/2014/main" id="{99E820C0-5F63-394F-A3D7-74297C54342A}"/>
              </a:ext>
            </a:extLst>
          </p:cNvPr>
          <p:cNvPicPr>
            <a:picLocks noChangeAspect="1"/>
          </p:cNvPicPr>
          <p:nvPr/>
        </p:nvPicPr>
        <p:blipFill>
          <a:blip r:embed="rId3"/>
          <a:stretch>
            <a:fillRect/>
          </a:stretch>
        </p:blipFill>
        <p:spPr>
          <a:xfrm>
            <a:off x="3854162" y="361950"/>
            <a:ext cx="5289838" cy="4583824"/>
          </a:xfrm>
          <a:prstGeom prst="rect">
            <a:avLst/>
          </a:prstGeom>
        </p:spPr>
      </p:pic>
    </p:spTree>
    <p:extLst>
      <p:ext uri="{BB962C8B-B14F-4D97-AF65-F5344CB8AC3E}">
        <p14:creationId xmlns:p14="http://schemas.microsoft.com/office/powerpoint/2010/main" val="578279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a:t>
            </a:r>
          </a:p>
        </p:txBody>
      </p:sp>
      <p:sp>
        <p:nvSpPr>
          <p:cNvPr id="3" name="Content Placeholder 2"/>
          <p:cNvSpPr>
            <a:spLocks noGrp="1"/>
          </p:cNvSpPr>
          <p:nvPr>
            <p:ph sz="half" idx="1"/>
          </p:nvPr>
        </p:nvSpPr>
        <p:spPr>
          <a:xfrm>
            <a:off x="685799" y="1352551"/>
            <a:ext cx="4326776" cy="3352800"/>
          </a:xfrm>
        </p:spPr>
        <p:txBody>
          <a:bodyPr>
            <a:normAutofit fontScale="92500" lnSpcReduction="20000"/>
          </a:bodyPr>
          <a:lstStyle/>
          <a:p>
            <a:r>
              <a:rPr lang="en-US" dirty="0"/>
              <a:t>Cost</a:t>
            </a:r>
          </a:p>
          <a:p>
            <a:pPr lvl="1"/>
            <a:r>
              <a:rPr lang="en-US" dirty="0"/>
              <a:t>Starship bots are predicted to cost $2250 and can run for years with no major repairs [6]</a:t>
            </a:r>
          </a:p>
          <a:p>
            <a:pPr lvl="1"/>
            <a:r>
              <a:rPr lang="en-US" dirty="0"/>
              <a:t>Truck drivers earn $45k to $70k per year, and the highest-paying jobs are the most at risk of automation [2]</a:t>
            </a:r>
          </a:p>
          <a:p>
            <a:pPr lvl="1"/>
            <a:r>
              <a:rPr lang="en-US" dirty="0"/>
              <a:t>Long-haul driver costs can be reduced by 90% via level 5 automation [8]</a:t>
            </a:r>
          </a:p>
          <a:p>
            <a:pPr lvl="1"/>
            <a:r>
              <a:rPr lang="en-US" dirty="0"/>
              <a:t>$23,400 per truck to implement level 5 automation [8]</a:t>
            </a:r>
          </a:p>
          <a:p>
            <a:r>
              <a:rPr lang="en-US" dirty="0"/>
              <a:t>Time</a:t>
            </a:r>
          </a:p>
          <a:p>
            <a:pPr lvl="1"/>
            <a:r>
              <a:rPr lang="en-US" dirty="0"/>
              <a:t>In one example, a driverless truck saved 10 hours of a 24-hour highway trip [7]</a:t>
            </a:r>
          </a:p>
          <a:p>
            <a:r>
              <a:rPr lang="en-US" dirty="0"/>
              <a:t>Fuel</a:t>
            </a:r>
          </a:p>
          <a:p>
            <a:pPr lvl="1"/>
            <a:r>
              <a:rPr lang="en-US" dirty="0"/>
              <a:t>20-30% fuel reduction using autonomous trucks and platooning [7]</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Gabriel Buonomano</a:t>
            </a:r>
          </a:p>
        </p:txBody>
      </p:sp>
      <p:sp>
        <p:nvSpPr>
          <p:cNvPr id="9" name="Content Placeholder 3">
            <a:extLst>
              <a:ext uri="{FF2B5EF4-FFF2-40B4-BE49-F238E27FC236}">
                <a16:creationId xmlns:a16="http://schemas.microsoft.com/office/drawing/2014/main" id="{B0193B80-19BE-40F9-A0DC-411035558977}"/>
              </a:ext>
            </a:extLst>
          </p:cNvPr>
          <p:cNvSpPr>
            <a:spLocks noGrp="1"/>
          </p:cNvSpPr>
          <p:nvPr>
            <p:ph sz="half" idx="2"/>
          </p:nvPr>
        </p:nvSpPr>
        <p:spPr>
          <a:xfrm>
            <a:off x="5079194" y="4224940"/>
            <a:ext cx="3818888" cy="691862"/>
          </a:xfrm>
          <a:ln>
            <a:noFill/>
          </a:ln>
        </p:spPr>
        <p:txBody>
          <a:bodyPr anchor="ctr">
            <a:normAutofit fontScale="92500" lnSpcReduction="20000"/>
          </a:bodyPr>
          <a:lstStyle/>
          <a:p>
            <a:pPr marL="0" indent="0" algn="ctr">
              <a:buNone/>
            </a:pPr>
            <a:r>
              <a:rPr lang="en-US" dirty="0"/>
              <a:t>“Platooning,” a method to increase the efficiency of self-driving trucks [13]</a:t>
            </a:r>
          </a:p>
        </p:txBody>
      </p:sp>
      <p:pic>
        <p:nvPicPr>
          <p:cNvPr id="2050" name="Picture 2" descr="Tracking out on the road | Roads &amp;amp; Bridges">
            <a:extLst>
              <a:ext uri="{FF2B5EF4-FFF2-40B4-BE49-F238E27FC236}">
                <a16:creationId xmlns:a16="http://schemas.microsoft.com/office/drawing/2014/main" id="{78640B0F-07DD-40D7-8C56-0C269CEE71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793" b="28352"/>
          <a:stretch/>
        </p:blipFill>
        <p:spPr bwMode="auto">
          <a:xfrm>
            <a:off x="4825250" y="1019418"/>
            <a:ext cx="4072832" cy="321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74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99753" y="1064029"/>
            <a:ext cx="8927043" cy="3933167"/>
          </a:xfrm>
        </p:spPr>
        <p:txBody>
          <a:bodyPr lIns="91440">
            <a:normAutofit fontScale="70000" lnSpcReduction="20000"/>
          </a:bodyPr>
          <a:lstStyle/>
          <a:p>
            <a:pPr marL="0" indent="0">
              <a:lnSpc>
                <a:spcPct val="100000"/>
              </a:lnSpc>
              <a:buNone/>
            </a:pPr>
            <a:r>
              <a:rPr lang="en-US" dirty="0"/>
              <a:t>[1] National Highway Traffic Safety Administration, n.d., Accessed 10/1/2021 - </a:t>
            </a:r>
            <a:r>
              <a:rPr lang="en-US" dirty="0">
                <a:hlinkClick r:id="rId2"/>
              </a:rPr>
              <a:t>https://www.nhtsa.gov/technology-innovation/automated-vehicles-safety</a:t>
            </a:r>
            <a:endParaRPr lang="en-US" dirty="0"/>
          </a:p>
          <a:p>
            <a:pPr marL="0" indent="0">
              <a:lnSpc>
                <a:spcPct val="100000"/>
              </a:lnSpc>
              <a:buNone/>
            </a:pPr>
            <a:r>
              <a:rPr lang="en-US" dirty="0"/>
              <a:t>[2] Steve </a:t>
            </a:r>
            <a:r>
              <a:rPr lang="en-US" dirty="0" err="1"/>
              <a:t>Viscelli</a:t>
            </a:r>
            <a:r>
              <a:rPr lang="en-US" dirty="0"/>
              <a:t>, September 2018, Accessed 10/1/2021 - </a:t>
            </a:r>
            <a:r>
              <a:rPr lang="en-US" dirty="0">
                <a:hlinkClick r:id="rId3"/>
              </a:rPr>
              <a:t>http://driverlessreport.org/files/driverless.pdf</a:t>
            </a:r>
            <a:endParaRPr lang="en-US" dirty="0"/>
          </a:p>
          <a:p>
            <a:pPr marL="0" indent="0">
              <a:lnSpc>
                <a:spcPct val="100000"/>
              </a:lnSpc>
              <a:buNone/>
            </a:pPr>
            <a:r>
              <a:rPr lang="en-US" dirty="0"/>
              <a:t>[3] Alistair Charlton, July 8, 2020, Accessed 10/1/2021 - </a:t>
            </a:r>
            <a:r>
              <a:rPr lang="en-US" dirty="0">
                <a:hlinkClick r:id="rId4"/>
              </a:rPr>
              <a:t>https://www.gearbrain.com/autonomous-food-delivery-robots-2646365636.html</a:t>
            </a:r>
            <a:endParaRPr lang="en-US" dirty="0"/>
          </a:p>
          <a:p>
            <a:pPr marL="0" indent="0">
              <a:lnSpc>
                <a:spcPct val="100000"/>
              </a:lnSpc>
              <a:buNone/>
            </a:pPr>
            <a:r>
              <a:rPr lang="en-US" dirty="0"/>
              <a:t>[4] Susan Hassler, January 16, 2017, Accessed 10/1/2021 - </a:t>
            </a:r>
            <a:r>
              <a:rPr lang="en-US" dirty="0">
                <a:hlinkClick r:id="rId5"/>
              </a:rPr>
              <a:t>https://ieeexplore.ieee.org/abstract/document/7802341</a:t>
            </a:r>
            <a:endParaRPr lang="en-US" dirty="0"/>
          </a:p>
          <a:p>
            <a:pPr marL="0" indent="0">
              <a:lnSpc>
                <a:spcPct val="100000"/>
              </a:lnSpc>
              <a:buNone/>
            </a:pPr>
            <a:r>
              <a:rPr lang="en-US" dirty="0"/>
              <a:t>[5] Andrew J. Hawkins, August 20, 2019, Accessed 10/1/2021 - </a:t>
            </a:r>
            <a:r>
              <a:rPr lang="en-US" dirty="0">
                <a:hlinkClick r:id="rId6"/>
              </a:rPr>
              <a:t>https://www.theverge.com/2019/8/20/20812184/starship-delivery-robot-expansion-college-campus</a:t>
            </a:r>
            <a:endParaRPr lang="en-US" dirty="0"/>
          </a:p>
          <a:p>
            <a:pPr marL="0" indent="0">
              <a:lnSpc>
                <a:spcPct val="100000"/>
              </a:lnSpc>
              <a:buNone/>
            </a:pPr>
            <a:r>
              <a:rPr lang="en-US" dirty="0"/>
              <a:t>[6] </a:t>
            </a:r>
            <a:r>
              <a:rPr lang="en-US" dirty="0" err="1"/>
              <a:t>Maija</a:t>
            </a:r>
            <a:r>
              <a:rPr lang="en-US" dirty="0"/>
              <a:t> Palmer, September 4, 2019, Accessed 10/1/2021 - </a:t>
            </a:r>
            <a:r>
              <a:rPr lang="en-US" dirty="0">
                <a:hlinkClick r:id="rId7"/>
              </a:rPr>
              <a:t>https://sifted.eu/articles/starship-robot-delivery/</a:t>
            </a:r>
            <a:endParaRPr lang="en-US" dirty="0"/>
          </a:p>
          <a:p>
            <a:pPr marL="0" indent="0">
              <a:lnSpc>
                <a:spcPct val="100000"/>
              </a:lnSpc>
              <a:buNone/>
            </a:pPr>
            <a:r>
              <a:rPr lang="en-US" dirty="0"/>
              <a:t>[7] Lora </a:t>
            </a:r>
            <a:r>
              <a:rPr lang="en-US" dirty="0" err="1"/>
              <a:t>Kolodny</a:t>
            </a:r>
            <a:r>
              <a:rPr lang="en-US" dirty="0"/>
              <a:t>, May 19, 2021, Accessed 10/1/2021 - </a:t>
            </a:r>
            <a:r>
              <a:rPr lang="en-US" dirty="0">
                <a:hlinkClick r:id="rId8"/>
              </a:rPr>
              <a:t>https://www.cnbc.com/2021/05/19/tusimple-self-driving-trucks-saved-10-hours-on-24-hour-run.html</a:t>
            </a:r>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Gabriel Buonomano</a:t>
            </a:r>
          </a:p>
        </p:txBody>
      </p:sp>
    </p:spTree>
    <p:extLst>
      <p:ext uri="{BB962C8B-B14F-4D97-AF65-F5344CB8AC3E}">
        <p14:creationId xmlns:p14="http://schemas.microsoft.com/office/powerpoint/2010/main" val="3104032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p>
        </p:txBody>
      </p:sp>
      <p:sp>
        <p:nvSpPr>
          <p:cNvPr id="3" name="Content Placeholder 2"/>
          <p:cNvSpPr>
            <a:spLocks noGrp="1"/>
          </p:cNvSpPr>
          <p:nvPr>
            <p:ph idx="1"/>
          </p:nvPr>
        </p:nvSpPr>
        <p:spPr>
          <a:xfrm>
            <a:off x="99753" y="1064029"/>
            <a:ext cx="8927043" cy="3933167"/>
          </a:xfrm>
        </p:spPr>
        <p:txBody>
          <a:bodyPr lIns="91440">
            <a:normAutofit fontScale="77500" lnSpcReduction="20000"/>
          </a:bodyPr>
          <a:lstStyle/>
          <a:p>
            <a:pPr marL="0" indent="0">
              <a:lnSpc>
                <a:spcPct val="100000"/>
              </a:lnSpc>
              <a:buNone/>
            </a:pPr>
            <a:r>
              <a:rPr lang="en-US" dirty="0"/>
              <a:t>[8] Roland Berger, n.d., Accessed 10/1/2021 - </a:t>
            </a:r>
            <a:r>
              <a:rPr lang="en-US" dirty="0">
                <a:hlinkClick r:id="rId2"/>
              </a:rPr>
              <a:t>https://www.rolandberger.com/en/Media/Automated-Trucks-The-next-big-disrupter-in-the-automotive-industry.html</a:t>
            </a:r>
            <a:endParaRPr lang="en-US" dirty="0"/>
          </a:p>
          <a:p>
            <a:pPr marL="0" indent="0">
              <a:lnSpc>
                <a:spcPct val="100000"/>
              </a:lnSpc>
              <a:buNone/>
            </a:pPr>
            <a:r>
              <a:rPr lang="en-US" dirty="0"/>
              <a:t>[9] </a:t>
            </a:r>
            <a:r>
              <a:rPr lang="fi-FI" dirty="0"/>
              <a:t>Lukas Neuweiler and Pia Vanessa Riedel</a:t>
            </a:r>
            <a:r>
              <a:rPr lang="en-US" dirty="0"/>
              <a:t>, May 2017, Accessed 10/1/2021 - </a:t>
            </a:r>
            <a:r>
              <a:rPr lang="en-US" dirty="0">
                <a:hlinkClick r:id="rId3"/>
              </a:rPr>
              <a:t>https://www.diva-portal.org/smash/get/diva2:1129922/FULLTEXT01.pdf</a:t>
            </a:r>
            <a:endParaRPr lang="en-US" dirty="0"/>
          </a:p>
          <a:p>
            <a:pPr marL="0" indent="0">
              <a:lnSpc>
                <a:spcPct val="100000"/>
              </a:lnSpc>
              <a:buNone/>
            </a:pPr>
            <a:r>
              <a:rPr lang="en-US" dirty="0"/>
              <a:t>[10] Brandon Schoettle and Michael Sivak, July 2014, Accessed 10/1/2021 - </a:t>
            </a:r>
            <a:r>
              <a:rPr lang="en-US" dirty="0">
                <a:hlinkClick r:id="rId4"/>
              </a:rPr>
              <a:t>https://deepblue.lib.umich.edu/bitstream/handle/2027.42/108384/103024.pdf?sequence=1&amp;isAllowed=y</a:t>
            </a:r>
            <a:endParaRPr lang="en-US" dirty="0"/>
          </a:p>
          <a:p>
            <a:pPr marL="0" indent="0">
              <a:lnSpc>
                <a:spcPct val="100000"/>
              </a:lnSpc>
              <a:buNone/>
            </a:pPr>
            <a:r>
              <a:rPr lang="en-US" dirty="0"/>
              <a:t>[11] Unknown Author, n.d., Accessed 10/1/2021 - </a:t>
            </a:r>
            <a:r>
              <a:rPr lang="en-US" dirty="0">
                <a:hlinkClick r:id="rId5"/>
              </a:rPr>
              <a:t>https://www.dimensions.com/element/amazon-scout</a:t>
            </a:r>
            <a:endParaRPr lang="en-US" dirty="0"/>
          </a:p>
          <a:p>
            <a:pPr marL="0" indent="0">
              <a:lnSpc>
                <a:spcPct val="100000"/>
              </a:lnSpc>
              <a:buNone/>
            </a:pPr>
            <a:r>
              <a:rPr lang="en-US" dirty="0"/>
              <a:t>[12] SWOV Institute for Road Safety Research, April 2012, Accessed 10/1/2021 - </a:t>
            </a:r>
            <a:r>
              <a:rPr lang="en-US" dirty="0">
                <a:hlinkClick r:id="rId6"/>
              </a:rPr>
              <a:t>https://safety.fhwa.dot.gov/speedmgt/ref_mats/fhwasa1304/Resources3/08%20-%20The%20Relation%20Between%20Speed%20and%20Crashes.pdf</a:t>
            </a:r>
            <a:endParaRPr lang="en-US" dirty="0"/>
          </a:p>
          <a:p>
            <a:pPr marL="0" indent="0">
              <a:lnSpc>
                <a:spcPct val="100000"/>
              </a:lnSpc>
              <a:buNone/>
            </a:pPr>
            <a:r>
              <a:rPr lang="en-US" dirty="0"/>
              <a:t>[13] </a:t>
            </a:r>
            <a:r>
              <a:rPr lang="de-DE" dirty="0"/>
              <a:t>Mark Jensen, February 1, 2019</a:t>
            </a:r>
            <a:r>
              <a:rPr lang="en-US" dirty="0"/>
              <a:t>, Accessed 10/1/2021 - </a:t>
            </a:r>
            <a:r>
              <a:rPr lang="en-US" dirty="0">
                <a:hlinkClick r:id="rId7"/>
              </a:rPr>
              <a:t>https://www.roadsbridges.com/tracking-out-road</a:t>
            </a:r>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Gabriel Buonomano</a:t>
            </a:r>
          </a:p>
        </p:txBody>
      </p:sp>
    </p:spTree>
    <p:extLst>
      <p:ext uri="{BB962C8B-B14F-4D97-AF65-F5344CB8AC3E}">
        <p14:creationId xmlns:p14="http://schemas.microsoft.com/office/powerpoint/2010/main" val="2200820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Technology, Stocks, and the Economy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Andrei Bornstein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33</a:t>
            </a:fld>
            <a:endParaRPr lang="en-US"/>
          </a:p>
        </p:txBody>
      </p:sp>
    </p:spTree>
    <p:extLst>
      <p:ext uri="{BB962C8B-B14F-4D97-AF65-F5344CB8AC3E}">
        <p14:creationId xmlns:p14="http://schemas.microsoft.com/office/powerpoint/2010/main" val="710843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02C3-3A0C-410D-A2CE-72B7277111CE}"/>
              </a:ext>
            </a:extLst>
          </p:cNvPr>
          <p:cNvSpPr>
            <a:spLocks noGrp="1"/>
          </p:cNvSpPr>
          <p:nvPr>
            <p:ph type="title"/>
          </p:nvPr>
        </p:nvSpPr>
        <p:spPr>
          <a:xfrm>
            <a:off x="685800" y="361950"/>
            <a:ext cx="7772400" cy="914400"/>
          </a:xfrm>
        </p:spPr>
        <p:txBody>
          <a:bodyPr anchor="ctr">
            <a:normAutofit/>
          </a:bodyPr>
          <a:lstStyle/>
          <a:p>
            <a:r>
              <a:rPr lang="en-US" dirty="0"/>
              <a:t>Arguments</a:t>
            </a:r>
          </a:p>
        </p:txBody>
      </p:sp>
      <p:sp>
        <p:nvSpPr>
          <p:cNvPr id="13" name="Content Placeholder 2">
            <a:extLst>
              <a:ext uri="{FF2B5EF4-FFF2-40B4-BE49-F238E27FC236}">
                <a16:creationId xmlns:a16="http://schemas.microsoft.com/office/drawing/2014/main" id="{FBCC9C8E-5AFB-477E-8EBB-53F40E48076D}"/>
              </a:ext>
            </a:extLst>
          </p:cNvPr>
          <p:cNvSpPr>
            <a:spLocks noGrp="1"/>
          </p:cNvSpPr>
          <p:nvPr>
            <p:ph sz="half" idx="1"/>
          </p:nvPr>
        </p:nvSpPr>
        <p:spPr>
          <a:xfrm>
            <a:off x="935891" y="1364234"/>
            <a:ext cx="7090509" cy="2731027"/>
          </a:xfrm>
        </p:spPr>
        <p:txBody>
          <a:bodyPr>
            <a:normAutofit/>
          </a:bodyPr>
          <a:lstStyle/>
          <a:p>
            <a:r>
              <a:rPr lang="en-US" dirty="0"/>
              <a:t>The growth of jobs and industries relies on taking advantage of computing power</a:t>
            </a:r>
          </a:p>
          <a:p>
            <a:r>
              <a:rPr lang="en-US" dirty="0"/>
              <a:t>The amount of available labor no longer determines productivity, the specialized skills of candidates does</a:t>
            </a:r>
          </a:p>
          <a:p>
            <a:r>
              <a:rPr lang="en-US" dirty="0"/>
              <a:t>Computing machinery and robots allow one person to do the job of many, better and more efficiently</a:t>
            </a:r>
          </a:p>
        </p:txBody>
      </p:sp>
      <p:sp>
        <p:nvSpPr>
          <p:cNvPr id="5" name="Footer Placeholder 4">
            <a:extLst>
              <a:ext uri="{FF2B5EF4-FFF2-40B4-BE49-F238E27FC236}">
                <a16:creationId xmlns:a16="http://schemas.microsoft.com/office/drawing/2014/main" id="{BFC07F05-003E-4607-8646-19CE7258A353}"/>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2021 Keith A. Pray</a:t>
            </a:r>
            <a:endParaRPr lang="en-US" sz="400"/>
          </a:p>
        </p:txBody>
      </p:sp>
      <p:sp>
        <p:nvSpPr>
          <p:cNvPr id="6" name="Slide Number Placeholder 5">
            <a:extLst>
              <a:ext uri="{FF2B5EF4-FFF2-40B4-BE49-F238E27FC236}">
                <a16:creationId xmlns:a16="http://schemas.microsoft.com/office/drawing/2014/main" id="{2312EBE3-743C-4873-8191-F6852B925D66}"/>
              </a:ext>
            </a:extLst>
          </p:cNvPr>
          <p:cNvSpPr>
            <a:spLocks noGrp="1"/>
          </p:cNvSpPr>
          <p:nvPr>
            <p:ph type="sldNum" sz="quarter" idx="12"/>
          </p:nvPr>
        </p:nvSpPr>
        <p:spPr>
          <a:xfrm>
            <a:off x="8519160" y="4997196"/>
            <a:ext cx="624840" cy="146304"/>
          </a:xfrm>
        </p:spPr>
        <p:txBody>
          <a:bodyPr anchor="ctr">
            <a:normAutofit/>
          </a:bodyPr>
          <a:lstStyle/>
          <a:p>
            <a:pPr>
              <a:lnSpc>
                <a:spcPct val="90000"/>
              </a:lnSpc>
              <a:spcAft>
                <a:spcPts val="600"/>
              </a:spcAft>
            </a:pPr>
            <a:fld id="{A2A17EAB-8B51-5C40-8776-6683E51FA7A0}" type="slidenum">
              <a:rPr lang="en-US" sz="400" smtClean="0"/>
              <a:pPr>
                <a:lnSpc>
                  <a:spcPct val="90000"/>
                </a:lnSpc>
                <a:spcAft>
                  <a:spcPts val="600"/>
                </a:spcAft>
              </a:pPr>
              <a:t>34</a:t>
            </a:fld>
            <a:endParaRPr lang="en-US" sz="400"/>
          </a:p>
        </p:txBody>
      </p:sp>
      <p:sp>
        <p:nvSpPr>
          <p:cNvPr id="7" name="TextBox 6">
            <a:extLst>
              <a:ext uri="{FF2B5EF4-FFF2-40B4-BE49-F238E27FC236}">
                <a16:creationId xmlns:a16="http://schemas.microsoft.com/office/drawing/2014/main" id="{DA302CB4-2994-4BD3-B321-A9651B62FD37}"/>
              </a:ext>
            </a:extLst>
          </p:cNvPr>
          <p:cNvSpPr txBox="1"/>
          <p:nvPr/>
        </p:nvSpPr>
        <p:spPr>
          <a:xfrm>
            <a:off x="6784591" y="372337"/>
            <a:ext cx="2179682" cy="307777"/>
          </a:xfrm>
          <a:prstGeom prst="rect">
            <a:avLst/>
          </a:prstGeom>
          <a:noFill/>
        </p:spPr>
        <p:txBody>
          <a:bodyPr wrap="square" rtlCol="0">
            <a:spAutoFit/>
          </a:bodyPr>
          <a:lstStyle/>
          <a:p>
            <a:pPr algn="r"/>
            <a:r>
              <a:rPr lang="en-US" sz="1400" dirty="0">
                <a:solidFill>
                  <a:schemeClr val="tx1"/>
                </a:solidFill>
                <a:latin typeface="+mj-lt"/>
              </a:rPr>
              <a:t>ANDREI BORNSTEIN</a:t>
            </a:r>
          </a:p>
        </p:txBody>
      </p:sp>
    </p:spTree>
    <p:extLst>
      <p:ext uri="{BB962C8B-B14F-4D97-AF65-F5344CB8AC3E}">
        <p14:creationId xmlns:p14="http://schemas.microsoft.com/office/powerpoint/2010/main" val="159123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MARKETS</a:t>
            </a:r>
          </a:p>
        </p:txBody>
      </p:sp>
      <p:sp>
        <p:nvSpPr>
          <p:cNvPr id="3" name="Content Placeholder 2"/>
          <p:cNvSpPr>
            <a:spLocks noGrp="1"/>
          </p:cNvSpPr>
          <p:nvPr>
            <p:ph sz="half" idx="1"/>
          </p:nvPr>
        </p:nvSpPr>
        <p:spPr>
          <a:xfrm>
            <a:off x="685800" y="1352551"/>
            <a:ext cx="3737708" cy="3352800"/>
          </a:xfrm>
        </p:spPr>
        <p:txBody>
          <a:bodyPr/>
          <a:lstStyle/>
          <a:p>
            <a:r>
              <a:rPr lang="en-US" dirty="0"/>
              <a:t>Instant Stock Data Access</a:t>
            </a:r>
          </a:p>
          <a:p>
            <a:pPr lvl="1"/>
            <a:r>
              <a:rPr lang="en-US" dirty="0"/>
              <a:t>Stock prices are Googleable at any time</a:t>
            </a:r>
          </a:p>
          <a:p>
            <a:pPr lvl="1"/>
            <a:r>
              <a:rPr lang="en-US" dirty="0"/>
              <a:t>Trading Apps</a:t>
            </a:r>
          </a:p>
          <a:p>
            <a:pPr lvl="2"/>
            <a:r>
              <a:rPr lang="en-US" dirty="0"/>
              <a:t>Robinhood, </a:t>
            </a:r>
            <a:r>
              <a:rPr lang="en-US" dirty="0" err="1"/>
              <a:t>Webull</a:t>
            </a:r>
            <a:r>
              <a:rPr lang="en-US" dirty="0"/>
              <a:t>, Yahoo Finance</a:t>
            </a:r>
          </a:p>
          <a:p>
            <a:r>
              <a:rPr lang="en-US" dirty="0"/>
              <a:t>High Frequency Trading</a:t>
            </a:r>
          </a:p>
          <a:p>
            <a:pPr lvl="1"/>
            <a:r>
              <a:rPr lang="en-US" dirty="0"/>
              <a:t>Wall Street uses software to trade by analyzing market data and making predictions</a:t>
            </a:r>
          </a:p>
          <a:p>
            <a:pPr lvl="1"/>
            <a:r>
              <a:rPr lang="en-US" dirty="0"/>
              <a:t>Firms that earn most from trades win by 5 – 10 microsecond differences [1]</a:t>
            </a:r>
          </a:p>
          <a:p>
            <a:endParaRPr lang="en-US" dirty="0"/>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784591" y="372337"/>
            <a:ext cx="2179682" cy="307777"/>
          </a:xfrm>
          <a:prstGeom prst="rect">
            <a:avLst/>
          </a:prstGeom>
          <a:noFill/>
        </p:spPr>
        <p:txBody>
          <a:bodyPr wrap="square" rtlCol="0">
            <a:spAutoFit/>
          </a:bodyPr>
          <a:lstStyle/>
          <a:p>
            <a:pPr algn="r"/>
            <a:r>
              <a:rPr lang="en-US" sz="1400" dirty="0">
                <a:solidFill>
                  <a:schemeClr val="tx1"/>
                </a:solidFill>
                <a:latin typeface="+mj-lt"/>
              </a:rPr>
              <a:t>ANDREI BORNSTEIN</a:t>
            </a:r>
          </a:p>
        </p:txBody>
      </p:sp>
      <p:pic>
        <p:nvPicPr>
          <p:cNvPr id="13" name="Picture 12" descr="A person sitting in front of a computer screen&#10;&#10;Description automatically generated with low confidence">
            <a:extLst>
              <a:ext uri="{FF2B5EF4-FFF2-40B4-BE49-F238E27FC236}">
                <a16:creationId xmlns:a16="http://schemas.microsoft.com/office/drawing/2014/main" id="{38BDAA37-5C50-4BCE-AA5D-2D09D1F3443A}"/>
              </a:ext>
            </a:extLst>
          </p:cNvPr>
          <p:cNvPicPr>
            <a:picLocks noChangeAspect="1"/>
          </p:cNvPicPr>
          <p:nvPr/>
        </p:nvPicPr>
        <p:blipFill>
          <a:blip r:embed="rId3"/>
          <a:stretch>
            <a:fillRect/>
          </a:stretch>
        </p:blipFill>
        <p:spPr>
          <a:xfrm>
            <a:off x="4720494" y="900521"/>
            <a:ext cx="3798666" cy="3192141"/>
          </a:xfrm>
          <a:prstGeom prst="rect">
            <a:avLst/>
          </a:prstGeom>
        </p:spPr>
      </p:pic>
      <p:sp>
        <p:nvSpPr>
          <p:cNvPr id="4" name="TextBox 3">
            <a:extLst>
              <a:ext uri="{FF2B5EF4-FFF2-40B4-BE49-F238E27FC236}">
                <a16:creationId xmlns:a16="http://schemas.microsoft.com/office/drawing/2014/main" id="{2E5CDF53-5665-4167-8BF5-04A98C4224B6}"/>
              </a:ext>
            </a:extLst>
          </p:cNvPr>
          <p:cNvSpPr txBox="1"/>
          <p:nvPr/>
        </p:nvSpPr>
        <p:spPr>
          <a:xfrm>
            <a:off x="4891274" y="4098003"/>
            <a:ext cx="3566926" cy="757130"/>
          </a:xfrm>
          <a:prstGeom prst="rect">
            <a:avLst/>
          </a:prstGeom>
          <a:noFill/>
        </p:spPr>
        <p:txBody>
          <a:bodyPr wrap="square" rtlCol="0">
            <a:spAutoFit/>
          </a:bodyPr>
          <a:lstStyle/>
          <a:p>
            <a:pPr>
              <a:lnSpc>
                <a:spcPct val="90000"/>
              </a:lnSpc>
            </a:pPr>
            <a:r>
              <a:rPr lang="en-US" sz="1600" dirty="0"/>
              <a:t>Bloomberg Terminals help professional brokers analyze stocks and make trade decisions</a:t>
            </a:r>
          </a:p>
        </p:txBody>
      </p:sp>
    </p:spTree>
    <p:extLst>
      <p:ext uri="{BB962C8B-B14F-4D97-AF65-F5344CB8AC3E}">
        <p14:creationId xmlns:p14="http://schemas.microsoft.com/office/powerpoint/2010/main" val="2651072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CryptoCurrency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Bitcoin, Ethereum, Litecoin</a:t>
            </a:r>
          </a:p>
          <a:p>
            <a:pPr lvl="1"/>
            <a:r>
              <a:rPr lang="en-US" dirty="0"/>
              <a:t>Blockchain Ledger records transactions</a:t>
            </a:r>
          </a:p>
          <a:p>
            <a:pPr lvl="1"/>
            <a:r>
              <a:rPr lang="en-US" dirty="0"/>
              <a:t>Encryption protects the currency</a:t>
            </a:r>
          </a:p>
          <a:p>
            <a:pPr lvl="1"/>
            <a:r>
              <a:rPr lang="en-US" dirty="0"/>
              <a:t>Converts computing power into currency [2]</a:t>
            </a:r>
          </a:p>
          <a:p>
            <a:r>
              <a:rPr lang="en-US" dirty="0"/>
              <a:t>The consequences</a:t>
            </a:r>
          </a:p>
          <a:p>
            <a:pPr lvl="1"/>
            <a:r>
              <a:rPr lang="en-US" dirty="0"/>
              <a:t>GPU demand increase</a:t>
            </a:r>
          </a:p>
          <a:p>
            <a:pPr lvl="2"/>
            <a:r>
              <a:rPr lang="en-US" dirty="0"/>
              <a:t>Chip shortage worsened [2]</a:t>
            </a:r>
          </a:p>
          <a:p>
            <a:pPr lvl="1"/>
            <a:r>
              <a:rPr lang="en-US" dirty="0"/>
              <a:t>International currency exchange</a:t>
            </a:r>
          </a:p>
          <a:p>
            <a:pPr lvl="1"/>
            <a:r>
              <a:rPr lang="en-US" dirty="0"/>
              <a:t>Governments suspicious of Crypto</a:t>
            </a:r>
          </a:p>
          <a:p>
            <a:pPr lvl="2"/>
            <a:r>
              <a:rPr lang="en-US" dirty="0"/>
              <a:t>China cracked down on miners, previously 46% of crypto mining happened there [2]</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784591" y="372337"/>
            <a:ext cx="2179682" cy="307777"/>
          </a:xfrm>
          <a:prstGeom prst="rect">
            <a:avLst/>
          </a:prstGeom>
          <a:noFill/>
        </p:spPr>
        <p:txBody>
          <a:bodyPr wrap="square" rtlCol="0">
            <a:spAutoFit/>
          </a:bodyPr>
          <a:lstStyle/>
          <a:p>
            <a:pPr algn="r"/>
            <a:r>
              <a:rPr lang="en-US" sz="1400" dirty="0">
                <a:solidFill>
                  <a:schemeClr val="tx1"/>
                </a:solidFill>
                <a:latin typeface="+mj-lt"/>
              </a:rPr>
              <a:t>ANDREI BORNSTEIN</a:t>
            </a:r>
          </a:p>
        </p:txBody>
      </p:sp>
      <p:pic>
        <p:nvPicPr>
          <p:cNvPr id="13" name="Graphic 12">
            <a:extLst>
              <a:ext uri="{FF2B5EF4-FFF2-40B4-BE49-F238E27FC236}">
                <a16:creationId xmlns:a16="http://schemas.microsoft.com/office/drawing/2014/main" id="{392C7C1A-FC9C-4E2B-AEBE-C03C2AE411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01586" y="1252889"/>
            <a:ext cx="705670" cy="705670"/>
          </a:xfrm>
          <a:prstGeom prst="rect">
            <a:avLst/>
          </a:prstGeom>
        </p:spPr>
      </p:pic>
      <p:pic>
        <p:nvPicPr>
          <p:cNvPr id="15" name="Picture 14" descr="Icon&#10;&#10;Description automatically generated">
            <a:extLst>
              <a:ext uri="{FF2B5EF4-FFF2-40B4-BE49-F238E27FC236}">
                <a16:creationId xmlns:a16="http://schemas.microsoft.com/office/drawing/2014/main" id="{C81C3737-2EAA-4BF9-9281-A19335E3F1B0}"/>
              </a:ext>
            </a:extLst>
          </p:cNvPr>
          <p:cNvPicPr>
            <a:picLocks noChangeAspect="1"/>
          </p:cNvPicPr>
          <p:nvPr/>
        </p:nvPicPr>
        <p:blipFill>
          <a:blip r:embed="rId5"/>
          <a:stretch>
            <a:fillRect/>
          </a:stretch>
        </p:blipFill>
        <p:spPr>
          <a:xfrm>
            <a:off x="4371567" y="3220525"/>
            <a:ext cx="750731" cy="750731"/>
          </a:xfrm>
          <a:prstGeom prst="rect">
            <a:avLst/>
          </a:prstGeom>
        </p:spPr>
      </p:pic>
      <p:pic>
        <p:nvPicPr>
          <p:cNvPr id="19" name="Picture 18" descr="A picture containing night sky&#10;&#10;Description automatically generated">
            <a:extLst>
              <a:ext uri="{FF2B5EF4-FFF2-40B4-BE49-F238E27FC236}">
                <a16:creationId xmlns:a16="http://schemas.microsoft.com/office/drawing/2014/main" id="{E50426C9-E53C-4B1D-8D78-29386C7AF98A}"/>
              </a:ext>
            </a:extLst>
          </p:cNvPr>
          <p:cNvPicPr>
            <a:picLocks noChangeAspect="1"/>
          </p:cNvPicPr>
          <p:nvPr/>
        </p:nvPicPr>
        <p:blipFill>
          <a:blip r:embed="rId6"/>
          <a:stretch>
            <a:fillRect/>
          </a:stretch>
        </p:blipFill>
        <p:spPr>
          <a:xfrm>
            <a:off x="4209447" y="1996659"/>
            <a:ext cx="1077944" cy="1077944"/>
          </a:xfrm>
          <a:prstGeom prst="rect">
            <a:avLst/>
          </a:prstGeom>
        </p:spPr>
      </p:pic>
      <p:pic>
        <p:nvPicPr>
          <p:cNvPr id="8" name="Picture 7" descr="A picture containing outdoor, green&#10;&#10;Description automatically generated">
            <a:extLst>
              <a:ext uri="{FF2B5EF4-FFF2-40B4-BE49-F238E27FC236}">
                <a16:creationId xmlns:a16="http://schemas.microsoft.com/office/drawing/2014/main" id="{A1191FB9-F0FF-4FB6-8A09-B148BD75783A}"/>
              </a:ext>
            </a:extLst>
          </p:cNvPr>
          <p:cNvPicPr>
            <a:picLocks noChangeAspect="1"/>
          </p:cNvPicPr>
          <p:nvPr/>
        </p:nvPicPr>
        <p:blipFill>
          <a:blip r:embed="rId7"/>
          <a:stretch>
            <a:fillRect/>
          </a:stretch>
        </p:blipFill>
        <p:spPr>
          <a:xfrm>
            <a:off x="5260494" y="1276349"/>
            <a:ext cx="3591820" cy="2693865"/>
          </a:xfrm>
          <a:prstGeom prst="rect">
            <a:avLst/>
          </a:prstGeom>
        </p:spPr>
      </p:pic>
      <p:sp>
        <p:nvSpPr>
          <p:cNvPr id="9" name="TextBox 8">
            <a:extLst>
              <a:ext uri="{FF2B5EF4-FFF2-40B4-BE49-F238E27FC236}">
                <a16:creationId xmlns:a16="http://schemas.microsoft.com/office/drawing/2014/main" id="{29651BF9-1B43-43E8-A45B-107060030719}"/>
              </a:ext>
            </a:extLst>
          </p:cNvPr>
          <p:cNvSpPr txBox="1"/>
          <p:nvPr/>
        </p:nvSpPr>
        <p:spPr>
          <a:xfrm>
            <a:off x="5624264" y="4114420"/>
            <a:ext cx="2250168" cy="590931"/>
          </a:xfrm>
          <a:prstGeom prst="rect">
            <a:avLst/>
          </a:prstGeom>
          <a:noFill/>
        </p:spPr>
        <p:txBody>
          <a:bodyPr wrap="none" rtlCol="0">
            <a:spAutoFit/>
          </a:bodyPr>
          <a:lstStyle/>
          <a:p>
            <a:pPr>
              <a:lnSpc>
                <a:spcPct val="90000"/>
              </a:lnSpc>
            </a:pPr>
            <a:r>
              <a:rPr lang="en-US" dirty="0"/>
              <a:t>A Cryptocurrency</a:t>
            </a:r>
          </a:p>
          <a:p>
            <a:pPr>
              <a:lnSpc>
                <a:spcPct val="90000"/>
              </a:lnSpc>
            </a:pPr>
            <a:r>
              <a:rPr lang="en-US" dirty="0"/>
              <a:t>Mining Operation [2]</a:t>
            </a:r>
          </a:p>
        </p:txBody>
      </p:sp>
    </p:spTree>
    <p:extLst>
      <p:ext uri="{BB962C8B-B14F-4D97-AF65-F5344CB8AC3E}">
        <p14:creationId xmlns:p14="http://schemas.microsoft.com/office/powerpoint/2010/main" val="2155956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Work</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p:cNvSpPr txBox="1"/>
          <p:nvPr/>
        </p:nvSpPr>
        <p:spPr>
          <a:xfrm>
            <a:off x="6784591" y="372337"/>
            <a:ext cx="2179682" cy="307777"/>
          </a:xfrm>
          <a:prstGeom prst="rect">
            <a:avLst/>
          </a:prstGeom>
          <a:noFill/>
        </p:spPr>
        <p:txBody>
          <a:bodyPr wrap="square" rtlCol="0">
            <a:spAutoFit/>
          </a:bodyPr>
          <a:lstStyle/>
          <a:p>
            <a:pPr algn="r"/>
            <a:r>
              <a:rPr lang="en-US" sz="1400" dirty="0">
                <a:solidFill>
                  <a:schemeClr val="tx1"/>
                </a:solidFill>
                <a:latin typeface="+mj-lt"/>
              </a:rPr>
              <a:t>ANDREI BORNSTEIN</a:t>
            </a:r>
          </a:p>
        </p:txBody>
      </p:sp>
      <p:pic>
        <p:nvPicPr>
          <p:cNvPr id="10" name="Content Placeholder 9" descr="A picture containing indoor, table, window, dining table&#10;&#10;Description automatically generated">
            <a:extLst>
              <a:ext uri="{FF2B5EF4-FFF2-40B4-BE49-F238E27FC236}">
                <a16:creationId xmlns:a16="http://schemas.microsoft.com/office/drawing/2014/main" id="{B60FD012-0C20-4DE7-A461-98CA2DEFB3B5}"/>
              </a:ext>
            </a:extLst>
          </p:cNvPr>
          <p:cNvPicPr>
            <a:picLocks noGrp="1" noChangeAspect="1"/>
          </p:cNvPicPr>
          <p:nvPr>
            <p:ph sz="half" idx="1"/>
          </p:nvPr>
        </p:nvPicPr>
        <p:blipFill>
          <a:blip r:embed="rId3"/>
          <a:stretch>
            <a:fillRect/>
          </a:stretch>
        </p:blipFill>
        <p:spPr>
          <a:xfrm>
            <a:off x="4748280" y="1276349"/>
            <a:ext cx="4122182" cy="2318727"/>
          </a:xfrm>
        </p:spPr>
      </p:pic>
      <p:sp>
        <p:nvSpPr>
          <p:cNvPr id="13" name="TextBox 12">
            <a:extLst>
              <a:ext uri="{FF2B5EF4-FFF2-40B4-BE49-F238E27FC236}">
                <a16:creationId xmlns:a16="http://schemas.microsoft.com/office/drawing/2014/main" id="{AFAC7A72-03E3-49B7-A930-3C20E9437526}"/>
              </a:ext>
            </a:extLst>
          </p:cNvPr>
          <p:cNvSpPr txBox="1"/>
          <p:nvPr/>
        </p:nvSpPr>
        <p:spPr>
          <a:xfrm>
            <a:off x="773723" y="1172308"/>
            <a:ext cx="3798277" cy="3831818"/>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dirty="0"/>
              <a:t>56% of workers in the US have jobs with elements that can be done remotely [3]</a:t>
            </a:r>
          </a:p>
          <a:p>
            <a:pPr marL="285750" indent="-285750">
              <a:lnSpc>
                <a:spcPct val="90000"/>
              </a:lnSpc>
              <a:buFont typeface="Arial" panose="020B0604020202020204" pitchFamily="34" charset="0"/>
              <a:buChar char="•"/>
            </a:pPr>
            <a:r>
              <a:rPr lang="en-US" dirty="0"/>
              <a:t>On average, employers can save $11k  yearly for each employee that goes remote [3]</a:t>
            </a:r>
          </a:p>
          <a:p>
            <a:pPr marL="742950" lvl="1" indent="-285750">
              <a:lnSpc>
                <a:spcPct val="90000"/>
              </a:lnSpc>
              <a:buFont typeface="Arial" panose="020B0604020202020204" pitchFamily="34" charset="0"/>
              <a:buChar char="•"/>
            </a:pPr>
            <a:r>
              <a:rPr lang="en-US" dirty="0"/>
              <a:t>Employers</a:t>
            </a:r>
          </a:p>
          <a:p>
            <a:pPr marL="1200150" lvl="2" indent="-285750">
              <a:lnSpc>
                <a:spcPct val="90000"/>
              </a:lnSpc>
              <a:buFont typeface="Arial" panose="020B0604020202020204" pitchFamily="34" charset="0"/>
              <a:buChar char="•"/>
            </a:pPr>
            <a:r>
              <a:rPr lang="en-US" dirty="0"/>
              <a:t>Less office space needed</a:t>
            </a:r>
          </a:p>
          <a:p>
            <a:pPr marL="1200150" lvl="2" indent="-285750">
              <a:lnSpc>
                <a:spcPct val="90000"/>
              </a:lnSpc>
              <a:buFont typeface="Arial" panose="020B0604020202020204" pitchFamily="34" charset="0"/>
              <a:buChar char="•"/>
            </a:pPr>
            <a:r>
              <a:rPr lang="en-US" dirty="0"/>
              <a:t>Company transport</a:t>
            </a:r>
          </a:p>
          <a:p>
            <a:pPr marL="742950" lvl="1" indent="-285750">
              <a:lnSpc>
                <a:spcPct val="90000"/>
              </a:lnSpc>
              <a:buFont typeface="Arial" panose="020B0604020202020204" pitchFamily="34" charset="0"/>
              <a:buChar char="•"/>
            </a:pPr>
            <a:r>
              <a:rPr lang="en-US" dirty="0"/>
              <a:t>Employees</a:t>
            </a:r>
          </a:p>
          <a:p>
            <a:pPr marL="1200150" lvl="2" indent="-285750">
              <a:lnSpc>
                <a:spcPct val="90000"/>
              </a:lnSpc>
              <a:buFont typeface="Arial" panose="020B0604020202020204" pitchFamily="34" charset="0"/>
              <a:buChar char="•"/>
            </a:pPr>
            <a:r>
              <a:rPr lang="en-US" dirty="0"/>
              <a:t>Living space cost not reliant on job location</a:t>
            </a:r>
          </a:p>
          <a:p>
            <a:pPr marL="1200150" lvl="2" indent="-285750">
              <a:lnSpc>
                <a:spcPct val="90000"/>
              </a:lnSpc>
              <a:buFont typeface="Arial" panose="020B0604020202020204" pitchFamily="34" charset="0"/>
              <a:buChar char="•"/>
            </a:pPr>
            <a:r>
              <a:rPr lang="en-US" dirty="0"/>
              <a:t>Commute partially or fully unnecessary</a:t>
            </a:r>
          </a:p>
          <a:p>
            <a:pPr marL="285750" indent="-285750">
              <a:lnSpc>
                <a:spcPct val="90000"/>
              </a:lnSpc>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9BBE13B7-76B5-4D57-B79A-9F1C4881DE14}"/>
              </a:ext>
            </a:extLst>
          </p:cNvPr>
          <p:cNvSpPr txBox="1"/>
          <p:nvPr/>
        </p:nvSpPr>
        <p:spPr>
          <a:xfrm>
            <a:off x="5345723" y="3705204"/>
            <a:ext cx="2937608" cy="590931"/>
          </a:xfrm>
          <a:prstGeom prst="rect">
            <a:avLst/>
          </a:prstGeom>
          <a:noFill/>
        </p:spPr>
        <p:txBody>
          <a:bodyPr wrap="square" rtlCol="0">
            <a:spAutoFit/>
          </a:bodyPr>
          <a:lstStyle/>
          <a:p>
            <a:pPr>
              <a:lnSpc>
                <a:spcPct val="90000"/>
              </a:lnSpc>
            </a:pPr>
            <a:r>
              <a:rPr lang="en-US" dirty="0"/>
              <a:t>Do we even need these anymore?</a:t>
            </a:r>
          </a:p>
        </p:txBody>
      </p:sp>
    </p:spTree>
    <p:extLst>
      <p:ext uri="{BB962C8B-B14F-4D97-AF65-F5344CB8AC3E}">
        <p14:creationId xmlns:p14="http://schemas.microsoft.com/office/powerpoint/2010/main" val="1774277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7C09-3146-4006-98EB-F6790A9E8C55}"/>
              </a:ext>
            </a:extLst>
          </p:cNvPr>
          <p:cNvSpPr>
            <a:spLocks noGrp="1"/>
          </p:cNvSpPr>
          <p:nvPr>
            <p:ph type="title"/>
          </p:nvPr>
        </p:nvSpPr>
        <p:spPr>
          <a:xfrm>
            <a:off x="685800" y="361950"/>
            <a:ext cx="7772400" cy="914400"/>
          </a:xfrm>
        </p:spPr>
        <p:txBody>
          <a:bodyPr anchor="ctr">
            <a:normAutofit/>
          </a:bodyPr>
          <a:lstStyle/>
          <a:p>
            <a:r>
              <a:rPr lang="en-US" dirty="0"/>
              <a:t>Jobs and Growth</a:t>
            </a:r>
          </a:p>
        </p:txBody>
      </p:sp>
      <p:sp>
        <p:nvSpPr>
          <p:cNvPr id="3" name="Content Placeholder 2">
            <a:extLst>
              <a:ext uri="{FF2B5EF4-FFF2-40B4-BE49-F238E27FC236}">
                <a16:creationId xmlns:a16="http://schemas.microsoft.com/office/drawing/2014/main" id="{C478EB94-48BC-4E00-AD98-B0A5EF64DBCC}"/>
              </a:ext>
            </a:extLst>
          </p:cNvPr>
          <p:cNvSpPr>
            <a:spLocks noGrp="1"/>
          </p:cNvSpPr>
          <p:nvPr>
            <p:ph sz="half" idx="1"/>
          </p:nvPr>
        </p:nvSpPr>
        <p:spPr>
          <a:xfrm>
            <a:off x="685800" y="1352551"/>
            <a:ext cx="3733800" cy="3352800"/>
          </a:xfrm>
        </p:spPr>
        <p:txBody>
          <a:bodyPr>
            <a:normAutofit/>
          </a:bodyPr>
          <a:lstStyle/>
          <a:p>
            <a:r>
              <a:rPr lang="en-US" sz="1500"/>
              <a:t>High skill jobs benefit from computational power increase</a:t>
            </a:r>
          </a:p>
          <a:p>
            <a:pPr lvl="1"/>
            <a:r>
              <a:rPr lang="en-US" dirty="0"/>
              <a:t>Manufacturing wages shrank by 3 percent between 1980 and 2005 [4]</a:t>
            </a:r>
          </a:p>
          <a:p>
            <a:r>
              <a:rPr lang="en-US" sz="1500"/>
              <a:t>Wages and job opportunities form a gap between professionals and manual laborers/service workers [4]</a:t>
            </a:r>
          </a:p>
          <a:p>
            <a:pPr lvl="1"/>
            <a:r>
              <a:rPr lang="en-US" dirty="0"/>
              <a:t>Barrier to entry: education</a:t>
            </a:r>
          </a:p>
          <a:p>
            <a:pPr lvl="1"/>
            <a:r>
              <a:rPr lang="en-US" dirty="0"/>
              <a:t>High School diploma no longer enough</a:t>
            </a:r>
          </a:p>
          <a:p>
            <a:pPr lvl="1"/>
            <a:r>
              <a:rPr lang="en-US" dirty="0"/>
              <a:t>Employment polarization is in full effect</a:t>
            </a:r>
          </a:p>
        </p:txBody>
      </p:sp>
      <p:pic>
        <p:nvPicPr>
          <p:cNvPr id="10" name="Picture 9" descr="Table&#10;&#10;Description automatically generated">
            <a:extLst>
              <a:ext uri="{FF2B5EF4-FFF2-40B4-BE49-F238E27FC236}">
                <a16:creationId xmlns:a16="http://schemas.microsoft.com/office/drawing/2014/main" id="{A8E6F5DF-7B32-4359-A357-4D5262848A39}"/>
              </a:ext>
            </a:extLst>
          </p:cNvPr>
          <p:cNvPicPr>
            <a:picLocks noChangeAspect="1"/>
          </p:cNvPicPr>
          <p:nvPr/>
        </p:nvPicPr>
        <p:blipFill>
          <a:blip r:embed="rId3"/>
          <a:stretch>
            <a:fillRect/>
          </a:stretch>
        </p:blipFill>
        <p:spPr>
          <a:xfrm>
            <a:off x="4572000" y="1194602"/>
            <a:ext cx="4392273" cy="3206358"/>
          </a:xfrm>
          <a:prstGeom prst="rect">
            <a:avLst/>
          </a:prstGeom>
          <a:noFill/>
        </p:spPr>
      </p:pic>
      <p:sp>
        <p:nvSpPr>
          <p:cNvPr id="5" name="Footer Placeholder 4">
            <a:extLst>
              <a:ext uri="{FF2B5EF4-FFF2-40B4-BE49-F238E27FC236}">
                <a16:creationId xmlns:a16="http://schemas.microsoft.com/office/drawing/2014/main" id="{BE3ED83D-2CB0-4051-9EFE-C0BAEA390C64}"/>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2021 Keith A. Pray</a:t>
            </a:r>
            <a:endParaRPr lang="en-US" sz="400"/>
          </a:p>
        </p:txBody>
      </p:sp>
      <p:sp>
        <p:nvSpPr>
          <p:cNvPr id="6" name="Slide Number Placeholder 5">
            <a:extLst>
              <a:ext uri="{FF2B5EF4-FFF2-40B4-BE49-F238E27FC236}">
                <a16:creationId xmlns:a16="http://schemas.microsoft.com/office/drawing/2014/main" id="{25D8D10A-EBC2-460B-9026-F418448349FC}"/>
              </a:ext>
            </a:extLst>
          </p:cNvPr>
          <p:cNvSpPr>
            <a:spLocks noGrp="1"/>
          </p:cNvSpPr>
          <p:nvPr>
            <p:ph type="sldNum" sz="quarter" idx="12"/>
          </p:nvPr>
        </p:nvSpPr>
        <p:spPr>
          <a:xfrm>
            <a:off x="8519160" y="4997196"/>
            <a:ext cx="624840" cy="146304"/>
          </a:xfrm>
        </p:spPr>
        <p:txBody>
          <a:bodyPr anchor="ctr">
            <a:normAutofit/>
          </a:bodyPr>
          <a:lstStyle/>
          <a:p>
            <a:pPr>
              <a:lnSpc>
                <a:spcPct val="90000"/>
              </a:lnSpc>
              <a:spcAft>
                <a:spcPts val="600"/>
              </a:spcAft>
            </a:pPr>
            <a:fld id="{A2A17EAB-8B51-5C40-8776-6683E51FA7A0}" type="slidenum">
              <a:rPr lang="en-US" sz="400" smtClean="0"/>
              <a:pPr>
                <a:lnSpc>
                  <a:spcPct val="90000"/>
                </a:lnSpc>
                <a:spcAft>
                  <a:spcPts val="600"/>
                </a:spcAft>
              </a:pPr>
              <a:t>38</a:t>
            </a:fld>
            <a:endParaRPr lang="en-US" sz="400"/>
          </a:p>
        </p:txBody>
      </p:sp>
      <p:sp>
        <p:nvSpPr>
          <p:cNvPr id="7" name="TextBox 6">
            <a:extLst>
              <a:ext uri="{FF2B5EF4-FFF2-40B4-BE49-F238E27FC236}">
                <a16:creationId xmlns:a16="http://schemas.microsoft.com/office/drawing/2014/main" id="{7D198B06-51FD-437C-B4B6-A8B5A3909902}"/>
              </a:ext>
            </a:extLst>
          </p:cNvPr>
          <p:cNvSpPr txBox="1"/>
          <p:nvPr/>
        </p:nvSpPr>
        <p:spPr>
          <a:xfrm>
            <a:off x="6784591" y="372337"/>
            <a:ext cx="2179682" cy="307777"/>
          </a:xfrm>
          <a:prstGeom prst="rect">
            <a:avLst/>
          </a:prstGeom>
          <a:noFill/>
        </p:spPr>
        <p:txBody>
          <a:bodyPr wrap="square" rtlCol="0">
            <a:spAutoFit/>
          </a:bodyPr>
          <a:lstStyle/>
          <a:p>
            <a:pPr algn="r"/>
            <a:r>
              <a:rPr lang="en-US" sz="1400" dirty="0">
                <a:solidFill>
                  <a:schemeClr val="tx1"/>
                </a:solidFill>
                <a:latin typeface="+mj-lt"/>
              </a:rPr>
              <a:t>ANDREI BORNSTEIN</a:t>
            </a:r>
          </a:p>
        </p:txBody>
      </p:sp>
    </p:spTree>
    <p:extLst>
      <p:ext uri="{BB962C8B-B14F-4D97-AF65-F5344CB8AC3E}">
        <p14:creationId xmlns:p14="http://schemas.microsoft.com/office/powerpoint/2010/main" val="2210984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61BA0-2352-45EB-BA34-3DD4F729EF22}"/>
              </a:ext>
            </a:extLst>
          </p:cNvPr>
          <p:cNvSpPr>
            <a:spLocks noGrp="1"/>
          </p:cNvSpPr>
          <p:nvPr>
            <p:ph type="title"/>
          </p:nvPr>
        </p:nvSpPr>
        <p:spPr>
          <a:xfrm>
            <a:off x="685800" y="361950"/>
            <a:ext cx="7772400" cy="914400"/>
          </a:xfrm>
        </p:spPr>
        <p:txBody>
          <a:bodyPr anchor="ctr">
            <a:normAutofit/>
          </a:bodyPr>
          <a:lstStyle/>
          <a:p>
            <a:r>
              <a:rPr lang="en-US" dirty="0"/>
              <a:t>Automation</a:t>
            </a:r>
          </a:p>
        </p:txBody>
      </p:sp>
      <p:sp>
        <p:nvSpPr>
          <p:cNvPr id="13" name="Content Placeholder 2">
            <a:extLst>
              <a:ext uri="{FF2B5EF4-FFF2-40B4-BE49-F238E27FC236}">
                <a16:creationId xmlns:a16="http://schemas.microsoft.com/office/drawing/2014/main" id="{73E80F29-766C-4E0C-A324-7166490BB579}"/>
              </a:ext>
            </a:extLst>
          </p:cNvPr>
          <p:cNvSpPr>
            <a:spLocks noGrp="1"/>
          </p:cNvSpPr>
          <p:nvPr>
            <p:ph sz="half" idx="1"/>
          </p:nvPr>
        </p:nvSpPr>
        <p:spPr>
          <a:xfrm>
            <a:off x="685800" y="1352551"/>
            <a:ext cx="3733800" cy="3352800"/>
          </a:xfrm>
        </p:spPr>
        <p:txBody>
          <a:bodyPr/>
          <a:lstStyle/>
          <a:p>
            <a:r>
              <a:rPr lang="en-US" dirty="0"/>
              <a:t>Automation is most prevalent in automobile manufacturing currently [5]</a:t>
            </a:r>
          </a:p>
          <a:p>
            <a:r>
              <a:rPr lang="en-US" dirty="0"/>
              <a:t>By 2025, automation is estimated to eliminate 85 million jobs and create 97 million [5]</a:t>
            </a:r>
          </a:p>
          <a:p>
            <a:pPr lvl="1"/>
            <a:r>
              <a:rPr lang="en-US" dirty="0"/>
              <a:t>Less jobs for manufacturing workers, more for robotics engineers</a:t>
            </a:r>
          </a:p>
          <a:p>
            <a:r>
              <a:rPr lang="en-US" dirty="0"/>
              <a:t>Now companies like Moderna and various railroad operators are using automation [5]</a:t>
            </a:r>
          </a:p>
        </p:txBody>
      </p:sp>
      <p:pic>
        <p:nvPicPr>
          <p:cNvPr id="8" name="Content Placeholder 7" descr="A picture containing text, indoor, person, person&#10;&#10;Description automatically generated">
            <a:extLst>
              <a:ext uri="{FF2B5EF4-FFF2-40B4-BE49-F238E27FC236}">
                <a16:creationId xmlns:a16="http://schemas.microsoft.com/office/drawing/2014/main" id="{0CB9EC0C-B7A1-4DCC-A51F-FF4DD952023C}"/>
              </a:ext>
            </a:extLst>
          </p:cNvPr>
          <p:cNvPicPr>
            <a:picLocks noGrp="1" noChangeAspect="1"/>
          </p:cNvPicPr>
          <p:nvPr>
            <p:ph sz="half" idx="2"/>
          </p:nvPr>
        </p:nvPicPr>
        <p:blipFill rotWithShape="1">
          <a:blip r:embed="rId3"/>
          <a:srcRect l="25045" r="618" b="-2"/>
          <a:stretch/>
        </p:blipFill>
        <p:spPr>
          <a:xfrm>
            <a:off x="4724400" y="1162255"/>
            <a:ext cx="4013200" cy="3603690"/>
          </a:xfrm>
          <a:noFill/>
        </p:spPr>
      </p:pic>
      <p:sp>
        <p:nvSpPr>
          <p:cNvPr id="5" name="Footer Placeholder 4">
            <a:extLst>
              <a:ext uri="{FF2B5EF4-FFF2-40B4-BE49-F238E27FC236}">
                <a16:creationId xmlns:a16="http://schemas.microsoft.com/office/drawing/2014/main" id="{4CBFCA16-0A99-4A8F-BB93-47FD46B22BF4}"/>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2021 Keith A. Pray</a:t>
            </a:r>
            <a:endParaRPr lang="en-US" sz="400"/>
          </a:p>
        </p:txBody>
      </p:sp>
      <p:sp>
        <p:nvSpPr>
          <p:cNvPr id="6" name="Slide Number Placeholder 5">
            <a:extLst>
              <a:ext uri="{FF2B5EF4-FFF2-40B4-BE49-F238E27FC236}">
                <a16:creationId xmlns:a16="http://schemas.microsoft.com/office/drawing/2014/main" id="{33D96A43-8FFB-42A7-8CB8-9FA0EDD25710}"/>
              </a:ext>
            </a:extLst>
          </p:cNvPr>
          <p:cNvSpPr>
            <a:spLocks noGrp="1"/>
          </p:cNvSpPr>
          <p:nvPr>
            <p:ph type="sldNum" sz="quarter" idx="12"/>
          </p:nvPr>
        </p:nvSpPr>
        <p:spPr>
          <a:xfrm>
            <a:off x="8519160" y="4997196"/>
            <a:ext cx="624840" cy="146304"/>
          </a:xfrm>
        </p:spPr>
        <p:txBody>
          <a:bodyPr anchor="ctr">
            <a:normAutofit/>
          </a:bodyPr>
          <a:lstStyle/>
          <a:p>
            <a:pPr>
              <a:lnSpc>
                <a:spcPct val="90000"/>
              </a:lnSpc>
              <a:spcAft>
                <a:spcPts val="600"/>
              </a:spcAft>
            </a:pPr>
            <a:fld id="{A2A17EAB-8B51-5C40-8776-6683E51FA7A0}" type="slidenum">
              <a:rPr lang="en-US" sz="400" smtClean="0"/>
              <a:pPr>
                <a:lnSpc>
                  <a:spcPct val="90000"/>
                </a:lnSpc>
                <a:spcAft>
                  <a:spcPts val="600"/>
                </a:spcAft>
              </a:pPr>
              <a:t>39</a:t>
            </a:fld>
            <a:endParaRPr lang="en-US" sz="400"/>
          </a:p>
        </p:txBody>
      </p:sp>
      <p:sp>
        <p:nvSpPr>
          <p:cNvPr id="7" name="TextBox 6">
            <a:extLst>
              <a:ext uri="{FF2B5EF4-FFF2-40B4-BE49-F238E27FC236}">
                <a16:creationId xmlns:a16="http://schemas.microsoft.com/office/drawing/2014/main" id="{E89A8CD4-5587-47B2-BE2C-B22E0C8A5F0D}"/>
              </a:ext>
            </a:extLst>
          </p:cNvPr>
          <p:cNvSpPr txBox="1"/>
          <p:nvPr/>
        </p:nvSpPr>
        <p:spPr>
          <a:xfrm>
            <a:off x="6784591" y="372337"/>
            <a:ext cx="2179682" cy="307777"/>
          </a:xfrm>
          <a:prstGeom prst="rect">
            <a:avLst/>
          </a:prstGeom>
          <a:noFill/>
        </p:spPr>
        <p:txBody>
          <a:bodyPr wrap="square" rtlCol="0">
            <a:spAutoFit/>
          </a:bodyPr>
          <a:lstStyle/>
          <a:p>
            <a:pPr algn="r"/>
            <a:r>
              <a:rPr lang="en-US" sz="1400" dirty="0">
                <a:solidFill>
                  <a:schemeClr val="tx1"/>
                </a:solidFill>
                <a:latin typeface="+mj-lt"/>
              </a:rPr>
              <a:t>ANDREI BORNSTEIN</a:t>
            </a:r>
          </a:p>
        </p:txBody>
      </p:sp>
    </p:spTree>
    <p:extLst>
      <p:ext uri="{BB962C8B-B14F-4D97-AF65-F5344CB8AC3E}">
        <p14:creationId xmlns:p14="http://schemas.microsoft.com/office/powerpoint/2010/main" val="376240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685800" y="1400176"/>
            <a:ext cx="3733800" cy="3352800"/>
          </a:xfrm>
        </p:spPr>
        <p:txBody>
          <a:bodyPr/>
          <a:lstStyle/>
          <a:p>
            <a:pPr marL="0" indent="0">
              <a:buNone/>
            </a:pPr>
            <a:r>
              <a:rPr lang="en-US" dirty="0"/>
              <a:t>46 Max Possible</a:t>
            </a:r>
          </a:p>
          <a:p>
            <a:pPr marL="0" indent="0">
              <a:buNone/>
            </a:pPr>
            <a:endParaRPr lang="en-US" dirty="0"/>
          </a:p>
          <a:p>
            <a:pPr marL="0" indent="0">
              <a:buNone/>
            </a:pPr>
            <a:r>
              <a:rPr lang="en-US" dirty="0"/>
              <a:t>Does not include</a:t>
            </a:r>
            <a:br>
              <a:rPr lang="en-US" dirty="0"/>
            </a:br>
            <a:r>
              <a:rPr lang="en-US" dirty="0"/>
              <a:t>Discussion Boards</a:t>
            </a:r>
            <a:br>
              <a:rPr lang="en-US" dirty="0"/>
            </a:br>
            <a:r>
              <a:rPr lang="en-US" dirty="0"/>
              <a:t>for classes 8-10 yet</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2021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4" name="Picture 3">
            <a:extLst>
              <a:ext uri="{FF2B5EF4-FFF2-40B4-BE49-F238E27FC236}">
                <a16:creationId xmlns:a16="http://schemas.microsoft.com/office/drawing/2014/main" id="{DB68CB8C-A67D-9E4E-AE84-F82E3B7D53FB}"/>
              </a:ext>
            </a:extLst>
          </p:cNvPr>
          <p:cNvPicPr>
            <a:picLocks noChangeAspect="1"/>
          </p:cNvPicPr>
          <p:nvPr/>
        </p:nvPicPr>
        <p:blipFill>
          <a:blip r:embed="rId3"/>
          <a:stretch>
            <a:fillRect/>
          </a:stretch>
        </p:blipFill>
        <p:spPr>
          <a:xfrm>
            <a:off x="3002831" y="361950"/>
            <a:ext cx="5516329" cy="4781550"/>
          </a:xfrm>
          <a:prstGeom prst="rect">
            <a:avLst/>
          </a:prstGeom>
        </p:spPr>
      </p:pic>
    </p:spTree>
    <p:extLst>
      <p:ext uri="{BB962C8B-B14F-4D97-AF65-F5344CB8AC3E}">
        <p14:creationId xmlns:p14="http://schemas.microsoft.com/office/powerpoint/2010/main" val="561732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lnSpcReduction="20000"/>
          </a:bodyPr>
          <a:lstStyle/>
          <a:p>
            <a:pPr marL="0" indent="0">
              <a:buNone/>
            </a:pPr>
            <a:r>
              <a:rPr lang="en-US" sz="1600" dirty="0"/>
              <a:t>[1] Mark Hulbert, ”Opinion: How high-frequency traders are costing the rest of us billions of dollars each year”, (August 5, 2021), </a:t>
            </a:r>
            <a:r>
              <a:rPr lang="en-US" sz="1600" dirty="0">
                <a:hlinkClick r:id="rId3"/>
              </a:rPr>
              <a:t>https://www.marketwatch.com/story/how-high-frequency-traders-are-costing-the-rest-of-us-billions-of-dollars-each-year-11628122302</a:t>
            </a:r>
            <a:r>
              <a:rPr lang="en-US" sz="1600" dirty="0"/>
              <a:t> (30 September 2021)</a:t>
            </a:r>
          </a:p>
          <a:p>
            <a:pPr marL="0" indent="0">
              <a:buNone/>
            </a:pPr>
            <a:r>
              <a:rPr lang="en-US" sz="1600" dirty="0"/>
              <a:t>[2] </a:t>
            </a:r>
            <a:r>
              <a:rPr lang="en-US" sz="1600" dirty="0" err="1"/>
              <a:t>Edd</a:t>
            </a:r>
            <a:r>
              <a:rPr lang="en-US" sz="1600" dirty="0"/>
              <a:t> Gent, “Crypto’s Slow Motion Gold Rush”, (September 7, 2021), </a:t>
            </a:r>
            <a:r>
              <a:rPr lang="en-US" sz="1600" dirty="0">
                <a:hlinkClick r:id="rId4"/>
              </a:rPr>
              <a:t>https://spectrum.ieee.org/crypto-mining</a:t>
            </a:r>
            <a:r>
              <a:rPr lang="en-US" sz="1600" dirty="0"/>
              <a:t> (30 September, 2021)</a:t>
            </a:r>
          </a:p>
          <a:p>
            <a:pPr marL="0" indent="0">
              <a:buNone/>
            </a:pPr>
            <a:r>
              <a:rPr lang="en-US" sz="1600" dirty="0"/>
              <a:t>[3] </a:t>
            </a:r>
            <a:r>
              <a:rPr lang="en-US" sz="1600" dirty="0" err="1"/>
              <a:t>Shep</a:t>
            </a:r>
            <a:r>
              <a:rPr lang="en-US" sz="1600" dirty="0"/>
              <a:t> </a:t>
            </a:r>
            <a:r>
              <a:rPr lang="en-US" sz="1600" dirty="0" err="1"/>
              <a:t>Hyken</a:t>
            </a:r>
            <a:r>
              <a:rPr lang="en-US" sz="1600" dirty="0"/>
              <a:t>, “The Impact of the Remote Workplace”, (February 28, 2021), </a:t>
            </a:r>
            <a:r>
              <a:rPr lang="en-US" sz="1600" dirty="0">
                <a:hlinkClick r:id="rId5"/>
              </a:rPr>
              <a:t>https://www.forbes.com/sites/shephyken/2021/02/28/the-impact-of-the-virtual-work-from-home-workforce/?sh=53cb41422873</a:t>
            </a:r>
            <a:r>
              <a:rPr lang="en-US" sz="1600" dirty="0"/>
              <a:t> (30 September, 2021)</a:t>
            </a:r>
          </a:p>
          <a:p>
            <a:pPr marL="0" indent="0">
              <a:buNone/>
            </a:pPr>
            <a:r>
              <a:rPr lang="en-US" sz="1600" dirty="0"/>
              <a:t>[4] David Autor, David Dorn, “The Growth of Low Skill Service Jobs and the Polarization of the Job Market”, (December 2012), </a:t>
            </a:r>
            <a:r>
              <a:rPr lang="en-US" sz="1600" dirty="0">
                <a:hlinkClick r:id="rId6"/>
              </a:rPr>
              <a:t>http://ftp.iza.org/dp7068.pdf</a:t>
            </a:r>
            <a:r>
              <a:rPr lang="en-US" sz="1600" dirty="0"/>
              <a:t> (30 September, 2021)</a:t>
            </a:r>
          </a:p>
          <a:p>
            <a:pPr marL="0" indent="0">
              <a:buNone/>
            </a:pPr>
            <a:r>
              <a:rPr lang="en-US" sz="1600" dirty="0"/>
              <a:t>[5] David J. Lynch, “Hiring troubles prompt some employers to eye automation and machines”, (May 19, 2021) </a:t>
            </a:r>
            <a:r>
              <a:rPr lang="en-US" sz="1600" dirty="0">
                <a:hlinkClick r:id="rId7"/>
              </a:rPr>
              <a:t>https://www.washingtonpost.com/business/2021/05/19/automation-labor-economy/</a:t>
            </a:r>
            <a:r>
              <a:rPr lang="en-US" sz="1600" dirty="0"/>
              <a:t> (30 September, 2021)</a:t>
            </a:r>
          </a:p>
          <a:p>
            <a:pPr marL="0" indent="0">
              <a:buNone/>
            </a:pPr>
            <a:endParaRPr lang="en-US" sz="1600"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40</a:t>
            </a:fld>
            <a:endParaRPr lang="en-US"/>
          </a:p>
        </p:txBody>
      </p:sp>
      <p:sp>
        <p:nvSpPr>
          <p:cNvPr id="7" name="TextBox 6">
            <a:extLst>
              <a:ext uri="{FF2B5EF4-FFF2-40B4-BE49-F238E27FC236}">
                <a16:creationId xmlns:a16="http://schemas.microsoft.com/office/drawing/2014/main" id="{F9288CFB-FDFC-4198-84B8-E34C754CD2AB}"/>
              </a:ext>
            </a:extLst>
          </p:cNvPr>
          <p:cNvSpPr txBox="1"/>
          <p:nvPr/>
        </p:nvSpPr>
        <p:spPr>
          <a:xfrm>
            <a:off x="6784591" y="372337"/>
            <a:ext cx="2179682" cy="307777"/>
          </a:xfrm>
          <a:prstGeom prst="rect">
            <a:avLst/>
          </a:prstGeom>
          <a:noFill/>
        </p:spPr>
        <p:txBody>
          <a:bodyPr wrap="square" rtlCol="0">
            <a:spAutoFit/>
          </a:bodyPr>
          <a:lstStyle/>
          <a:p>
            <a:pPr algn="r"/>
            <a:r>
              <a:rPr lang="en-US" sz="1400" dirty="0">
                <a:solidFill>
                  <a:schemeClr val="tx1"/>
                </a:solidFill>
                <a:latin typeface="+mj-lt"/>
              </a:rPr>
              <a:t>ANDREI BORNSTEIN</a:t>
            </a:r>
          </a:p>
        </p:txBody>
      </p:sp>
    </p:spTree>
    <p:extLst>
      <p:ext uri="{BB962C8B-B14F-4D97-AF65-F5344CB8AC3E}">
        <p14:creationId xmlns:p14="http://schemas.microsoft.com/office/powerpoint/2010/main" val="15373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11</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a:xfrm>
            <a:off x="685800" y="1352550"/>
            <a:ext cx="7772400" cy="3644645"/>
          </a:xfrm>
        </p:spPr>
        <p:txBody>
          <a:bodyPr>
            <a:normAutofit/>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0" indent="0">
              <a:buNone/>
            </a:pPr>
            <a:r>
              <a:rPr lang="en-US" dirty="0">
                <a:latin typeface="Consolas" panose="020B0609020204030204" pitchFamily="49" charset="0"/>
                <a:ea typeface="ＭＳ Ｐゴシック" pitchFamily="-109" charset="-128"/>
                <a:cs typeface="Consolas" panose="020B0609020204030204" pitchFamily="49" charset="0"/>
              </a:rPr>
              <a:t>C lustered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egularly</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I </a:t>
            </a:r>
            <a:r>
              <a:rPr lang="en-US" dirty="0" err="1">
                <a:latin typeface="Consolas" panose="020B0609020204030204" pitchFamily="49" charset="0"/>
                <a:ea typeface="ＭＳ Ｐゴシック" pitchFamily="-109" charset="-128"/>
                <a:cs typeface="Consolas" panose="020B0609020204030204" pitchFamily="49" charset="0"/>
              </a:rPr>
              <a:t>nterspaced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S </a:t>
            </a:r>
            <a:r>
              <a:rPr lang="en-US" dirty="0" err="1">
                <a:latin typeface="Consolas" panose="020B0609020204030204" pitchFamily="49" charset="0"/>
                <a:ea typeface="ＭＳ Ｐゴシック" pitchFamily="-109" charset="-128"/>
                <a:cs typeface="Consolas" panose="020B0609020204030204" pitchFamily="49" charset="0"/>
              </a:rPr>
              <a:t>hort</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P </a:t>
            </a:r>
            <a:r>
              <a:rPr lang="en-US" dirty="0" err="1">
                <a:latin typeface="Consolas" panose="020B0609020204030204" pitchFamily="49" charset="0"/>
                <a:ea typeface="ＭＳ Ｐゴシック" pitchFamily="-109" charset="-128"/>
                <a:cs typeface="Consolas" panose="020B0609020204030204" pitchFamily="49" charset="0"/>
              </a:rPr>
              <a:t>alindromic</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epeats</a:t>
            </a:r>
            <a:endParaRPr lang="en-US" dirty="0">
              <a:latin typeface="Consolas" panose="020B0609020204030204" pitchFamily="49" charset="0"/>
              <a:ea typeface="ＭＳ Ｐゴシック" pitchFamily="-109" charset="-128"/>
              <a:cs typeface="Consolas" panose="020B0609020204030204" pitchFamily="49" charset="0"/>
            </a:endParaRPr>
          </a:p>
          <a:p>
            <a:pPr marL="0" indent="0">
              <a:buNone/>
            </a:pPr>
            <a:r>
              <a:rPr lang="en-US" dirty="0">
                <a:ea typeface="ＭＳ Ｐゴシック" pitchFamily="-109" charset="-128"/>
                <a:cs typeface="ＭＳ Ｐゴシック" pitchFamily="-109" charset="-128"/>
              </a:rPr>
              <a:t>Permanent gene modification</a:t>
            </a:r>
            <a:endParaRPr lang="en-US" dirty="0">
              <a:cs typeface="Consolas" panose="020B0609020204030204" pitchFamily="49" charset="0"/>
            </a:endParaRP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0280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2021 Keith A. Pray</a:t>
            </a:r>
            <a:endParaRPr lang="en-US"/>
          </a:p>
        </p:txBody>
      </p:sp>
      <p:pic>
        <p:nvPicPr>
          <p:cNvPr id="8" name="Picture 7"/>
          <p:cNvPicPr>
            <a:picLocks noChangeAspect="1"/>
          </p:cNvPicPr>
          <p:nvPr/>
        </p:nvPicPr>
        <p:blipFill>
          <a:blip r:embed="rId3"/>
          <a:stretch>
            <a:fillRect/>
          </a:stretch>
        </p:blipFill>
        <p:spPr>
          <a:xfrm>
            <a:off x="769130" y="299507"/>
            <a:ext cx="8128000" cy="2527300"/>
          </a:xfrm>
          <a:prstGeom prst="rect">
            <a:avLst/>
          </a:prstGeom>
        </p:spPr>
      </p:pic>
      <p:pic>
        <p:nvPicPr>
          <p:cNvPr id="9" name="Picture 8"/>
          <p:cNvPicPr>
            <a:picLocks noChangeAspect="1"/>
          </p:cNvPicPr>
          <p:nvPr/>
        </p:nvPicPr>
        <p:blipFill>
          <a:blip r:embed="rId4"/>
          <a:stretch>
            <a:fillRect/>
          </a:stretch>
        </p:blipFill>
        <p:spPr>
          <a:xfrm>
            <a:off x="1858656" y="2826807"/>
            <a:ext cx="7038474" cy="2286000"/>
          </a:xfrm>
          <a:prstGeom prst="rect">
            <a:avLst/>
          </a:prstGeom>
        </p:spPr>
      </p:pic>
      <p:sp>
        <p:nvSpPr>
          <p:cNvPr id="10" name="TextBox 9"/>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93499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pic>
        <p:nvPicPr>
          <p:cNvPr id="3" name="Picture 2"/>
          <p:cNvPicPr>
            <a:picLocks noChangeAspect="1"/>
          </p:cNvPicPr>
          <p:nvPr/>
        </p:nvPicPr>
        <p:blipFill>
          <a:blip r:embed="rId3"/>
          <a:stretch>
            <a:fillRect/>
          </a:stretch>
        </p:blipFill>
        <p:spPr>
          <a:xfrm>
            <a:off x="4247334" y="361950"/>
            <a:ext cx="4661154" cy="4692228"/>
          </a:xfrm>
          <a:prstGeom prst="rect">
            <a:avLst/>
          </a:prstGeom>
        </p:spPr>
      </p:pic>
      <p:sp>
        <p:nvSpPr>
          <p:cNvPr id="10" name="TextBox 9"/>
          <p:cNvSpPr txBox="1"/>
          <p:nvPr/>
        </p:nvSpPr>
        <p:spPr>
          <a:xfrm>
            <a:off x="3808752" y="2302426"/>
            <a:ext cx="687881" cy="2751752"/>
          </a:xfrm>
          <a:prstGeom prst="rect">
            <a:avLst/>
          </a:prstGeom>
          <a:noFill/>
        </p:spPr>
        <p:txBody>
          <a:bodyPr vert="vert270" wrap="none" rtlCol="0">
            <a:spAutoFit/>
          </a:bodyPr>
          <a:lstStyle/>
          <a:p>
            <a:pPr>
              <a:lnSpc>
                <a:spcPct val="90000"/>
              </a:lnSpc>
            </a:pPr>
            <a:r>
              <a:rPr lang="en-US" dirty="0">
                <a:latin typeface="Arial" charset="0"/>
                <a:ea typeface="ＭＳ Ｐゴシック" charset="-128"/>
                <a:cs typeface="ＭＳ Ｐゴシック" charset="-128"/>
              </a:rPr>
              <a:t>©2009, </a:t>
            </a:r>
            <a:r>
              <a:rPr lang="en-US" dirty="0" err="1">
                <a:latin typeface="Arial" charset="0"/>
                <a:ea typeface="ＭＳ Ｐゴシック" charset="-128"/>
                <a:cs typeface="ＭＳ Ｐゴシック" charset="-128"/>
              </a:rPr>
              <a:t>MobileRobots</a:t>
            </a:r>
            <a:r>
              <a:rPr lang="en-US" dirty="0">
                <a:latin typeface="Arial" charset="0"/>
                <a:ea typeface="ＭＳ Ｐゴシック" charset="-128"/>
                <a:cs typeface="ＭＳ Ｐゴシック" charset="-128"/>
              </a:rPr>
              <a:t> Inc.</a:t>
            </a:r>
          </a:p>
          <a:p>
            <a:pPr>
              <a:lnSpc>
                <a:spcPct val="90000"/>
              </a:lnSpc>
            </a:pPr>
            <a:endParaRPr lang="en-US" dirty="0"/>
          </a:p>
        </p:txBody>
      </p:sp>
      <p:sp>
        <p:nvSpPr>
          <p:cNvPr id="9" name="Action Button: Movie 8">
            <a:hlinkClick r:id="rId4" highlightClick="1"/>
            <a:extLst>
              <a:ext uri="{FF2B5EF4-FFF2-40B4-BE49-F238E27FC236}">
                <a16:creationId xmlns:a16="http://schemas.microsoft.com/office/drawing/2014/main" id="{7B1A532D-A114-6544-95A3-300DB1BB7F78}"/>
              </a:ext>
            </a:extLst>
          </p:cNvPr>
          <p:cNvSpPr/>
          <p:nvPr/>
        </p:nvSpPr>
        <p:spPr>
          <a:xfrm>
            <a:off x="1934546"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Action Button: Movie 10">
            <a:hlinkClick r:id="rId5" highlightClick="1"/>
            <a:extLst>
              <a:ext uri="{FF2B5EF4-FFF2-40B4-BE49-F238E27FC236}">
                <a16:creationId xmlns:a16="http://schemas.microsoft.com/office/drawing/2014/main" id="{C56F4B4D-53A5-D446-A55D-792869027AE4}"/>
              </a:ext>
            </a:extLst>
          </p:cNvPr>
          <p:cNvSpPr/>
          <p:nvPr/>
        </p:nvSpPr>
        <p:spPr>
          <a:xfrm>
            <a:off x="2539245"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6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46346</TotalTime>
  <Words>6212</Words>
  <Application>Microsoft Macintosh PowerPoint</Application>
  <PresentationFormat>On-screen Show (16:9)</PresentationFormat>
  <Paragraphs>599</Paragraphs>
  <Slides>41</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ＭＳ Ｐゴシック</vt:lpstr>
      <vt:lpstr>Yu Mincho</vt:lpstr>
      <vt:lpstr>Arial</vt:lpstr>
      <vt:lpstr>Calibri</vt:lpstr>
      <vt:lpstr>Cambria</vt:lpstr>
      <vt:lpstr>Consolas</vt:lpstr>
      <vt:lpstr>Symbol</vt:lpstr>
      <vt:lpstr>Wingdings</vt:lpstr>
      <vt:lpstr>Red Radial 16x9</vt:lpstr>
      <vt:lpstr>Class 11 Work</vt:lpstr>
      <vt:lpstr>what works well Online With Zoom</vt:lpstr>
      <vt:lpstr>Papers</vt:lpstr>
      <vt:lpstr>Grades To Date</vt:lpstr>
      <vt:lpstr>Overview</vt:lpstr>
      <vt:lpstr>Overview</vt:lpstr>
      <vt:lpstr>PowerPoint Presentation</vt:lpstr>
      <vt:lpstr>Group Quiz</vt:lpstr>
      <vt:lpstr>Overview</vt:lpstr>
      <vt:lpstr>Assignment Reminders</vt:lpstr>
      <vt:lpstr>Overview</vt:lpstr>
      <vt:lpstr>Technology’s Impacts on low-skilled jobs</vt:lpstr>
      <vt:lpstr>What is a low skilled job</vt:lpstr>
      <vt:lpstr>Effects of automation</vt:lpstr>
      <vt:lpstr>End of work</vt:lpstr>
      <vt:lpstr>High unemployment </vt:lpstr>
      <vt:lpstr>rebound</vt:lpstr>
      <vt:lpstr>conclusion</vt:lpstr>
      <vt:lpstr>References</vt:lpstr>
      <vt:lpstr>Why automation will never replace all jobs</vt:lpstr>
      <vt:lpstr>The four industrial revolutions</vt:lpstr>
      <vt:lpstr>The Fourth revolution</vt:lpstr>
      <vt:lpstr>How long can job creation be sustained?</vt:lpstr>
      <vt:lpstr>What will future jobs look like?</vt:lpstr>
      <vt:lpstr>References</vt:lpstr>
      <vt:lpstr>Automatically to your Door</vt:lpstr>
      <vt:lpstr>Types of Delivery Systems</vt:lpstr>
      <vt:lpstr>Popularity</vt:lpstr>
      <vt:lpstr>Safety</vt:lpstr>
      <vt:lpstr>Efficiency</vt:lpstr>
      <vt:lpstr>References</vt:lpstr>
      <vt:lpstr>References (Continued)</vt:lpstr>
      <vt:lpstr>Technology, Stocks, and the Economy</vt:lpstr>
      <vt:lpstr>Arguments</vt:lpstr>
      <vt:lpstr>STOCK MARKETS</vt:lpstr>
      <vt:lpstr>CryptoCurrency</vt:lpstr>
      <vt:lpstr>Remote Work</vt:lpstr>
      <vt:lpstr>Jobs and Growth</vt:lpstr>
      <vt:lpstr>Automation</vt:lpstr>
      <vt:lpstr>References</vt:lpstr>
      <vt:lpstr>Class 11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460</cp:revision>
  <dcterms:created xsi:type="dcterms:W3CDTF">2014-08-25T02:19:16Z</dcterms:created>
  <dcterms:modified xsi:type="dcterms:W3CDTF">2021-10-02T22:34:52Z</dcterms:modified>
</cp:coreProperties>
</file>