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640" r:id="rId3"/>
    <p:sldId id="259" r:id="rId4"/>
    <p:sldId id="277" r:id="rId5"/>
    <p:sldId id="410" r:id="rId6"/>
    <p:sldId id="267" r:id="rId7"/>
    <p:sldId id="286" r:id="rId8"/>
    <p:sldId id="656" r:id="rId9"/>
    <p:sldId id="657" r:id="rId10"/>
    <p:sldId id="658" r:id="rId11"/>
    <p:sldId id="659" r:id="rId12"/>
    <p:sldId id="660" r:id="rId13"/>
    <p:sldId id="661" r:id="rId14"/>
    <p:sldId id="662" r:id="rId15"/>
    <p:sldId id="666" r:id="rId16"/>
    <p:sldId id="667" r:id="rId17"/>
    <p:sldId id="668" r:id="rId18"/>
    <p:sldId id="669" r:id="rId19"/>
    <p:sldId id="670" r:id="rId20"/>
    <p:sldId id="671" r:id="rId21"/>
    <p:sldId id="275" r:id="rId22"/>
    <p:sldId id="663" r:id="rId23"/>
    <p:sldId id="268" r:id="rId24"/>
    <p:sldId id="271" r:id="rId25"/>
    <p:sldId id="664" r:id="rId26"/>
    <p:sldId id="270" r:id="rId27"/>
    <p:sldId id="272" r:id="rId28"/>
    <p:sldId id="273" r:id="rId29"/>
    <p:sldId id="274" r:id="rId30"/>
    <p:sldId id="665"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40"/>
            <p14:sldId id="259"/>
            <p14:sldId id="277"/>
            <p14:sldId id="410"/>
            <p14:sldId id="267"/>
            <p14:sldId id="286"/>
          </p14:sldIdLst>
        </p14:section>
        <p14:section name="Students" id="{898E5266-0460-F748-B516-56DCB661738D}">
          <p14:sldIdLst>
            <p14:sldId id="656"/>
            <p14:sldId id="657"/>
            <p14:sldId id="658"/>
            <p14:sldId id="659"/>
            <p14:sldId id="660"/>
            <p14:sldId id="661"/>
            <p14:sldId id="662"/>
            <p14:sldId id="666"/>
            <p14:sldId id="667"/>
            <p14:sldId id="668"/>
            <p14:sldId id="669"/>
            <p14:sldId id="670"/>
            <p14:sldId id="671"/>
            <p14:sldId id="275"/>
            <p14:sldId id="663"/>
            <p14:sldId id="268"/>
            <p14:sldId id="271"/>
            <p14:sldId id="664"/>
            <p14:sldId id="270"/>
            <p14:sldId id="272"/>
            <p14:sldId id="273"/>
            <p14:sldId id="274"/>
            <p14:sldId id="665"/>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4725" autoAdjust="0"/>
  </p:normalViewPr>
  <p:slideViewPr>
    <p:cSldViewPr snapToGrid="0" snapToObjects="1">
      <p:cViewPr varScale="1">
        <p:scale>
          <a:sx n="124" d="100"/>
          <a:sy n="124" d="100"/>
        </p:scale>
        <p:origin x="888"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parents will give their children their phone or tablet and they will have free range and much of the time parents use this as a babysitter so they can do other things while not having to entertain the child but this gives them free range of the device and they can do anything with it </a:t>
            </a:r>
          </a:p>
          <a:p>
            <a:pPr marL="171450" indent="-171450">
              <a:buFontTx/>
              <a:buChar char="-"/>
            </a:pPr>
            <a:r>
              <a:rPr lang="en-US" dirty="0"/>
              <a:t>When parents give their children these devices, they begin to feel like its just an everyday thing and they start to use it without permission which could have bad consequences like contacting strangers online or going to sites which they should have access to </a:t>
            </a:r>
          </a:p>
          <a:p>
            <a:pPr marL="171450" indent="-171450">
              <a:buFontTx/>
              <a:buChar char="-"/>
            </a:pPr>
            <a:r>
              <a:rPr lang="en-US" dirty="0"/>
              <a:t>One girl in a study said that she preferred to play on a phone because it talks back to her and her dolls don’t</a:t>
            </a:r>
          </a:p>
          <a:p>
            <a:pPr marL="171450" indent="-171450">
              <a:buFontTx/>
              <a:buChar char="-"/>
            </a:pPr>
            <a:r>
              <a:rPr lang="en-US" dirty="0"/>
              <a:t>In a study of the children in families, one family had one of their children had become addicted to technology and they ended up having to send the child to a speech therapist because he was having so much trouble communicating with other members in the family</a:t>
            </a:r>
          </a:p>
          <a:p>
            <a:pPr marL="171450" indent="-171450">
              <a:buFontTx/>
              <a:buChar char="-"/>
            </a:pPr>
            <a:r>
              <a:rPr lang="en-US" dirty="0"/>
              <a:t>[3] children rely on technology for most of their play time now which is limiting motor skills development</a:t>
            </a:r>
          </a:p>
          <a:p>
            <a:pPr marL="171450" indent="-171450">
              <a:buFontTx/>
              <a:buChar char="-"/>
            </a:pPr>
            <a:r>
              <a:rPr lang="en-US" dirty="0"/>
              <a:t>(last bullet)Tests such as this show that children who heavily use technology and become accustomed to its constant reminders and multiple functionality will be better at multitasking, but will be far more sensitive to incoming information, and will not be as good at focusing entirely on tasks that may require it. </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41862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People have become more open to sharing information about themselves online</a:t>
            </a:r>
          </a:p>
          <a:p>
            <a:pPr marL="171450" indent="-171450">
              <a:buFontTx/>
              <a:buChar char="-"/>
            </a:pPr>
            <a:r>
              <a:rPr lang="en-US" dirty="0"/>
              <a:t>Facebook profiles may be set to be private but much of the information about you can still be found </a:t>
            </a:r>
          </a:p>
          <a:p>
            <a:pPr marL="171450" indent="-171450">
              <a:buFontTx/>
              <a:buChar char="-"/>
            </a:pPr>
            <a:r>
              <a:rPr lang="en-US" dirty="0"/>
              <a:t>Even having only friends be able to see your information may not be enough to keep children safe as anyone can try to pose as someone and request to be friends</a:t>
            </a:r>
          </a:p>
          <a:p>
            <a:pPr marL="171450" indent="-171450">
              <a:buFontTx/>
              <a:buChar char="-"/>
            </a:pPr>
            <a:r>
              <a:rPr lang="en-US" dirty="0"/>
              <a:t>One parent found messages posted by her daughter and then saw that her friends were having conversations with strangers and sharing personal information like their email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08879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obesity rate in children has tripled in the past 20 years, fifteen percent of children between six and nineteen years old can be considered overweight, with twice as many on the brink of becoming such</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When children overuse technology their sensory development is being put at risk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Many </a:t>
            </a:r>
            <a:r>
              <a:rPr lang="en-US" sz="1200" kern="1200" dirty="0" err="1">
                <a:solidFill>
                  <a:schemeClr val="tx1"/>
                </a:solidFill>
                <a:effectLst/>
                <a:latin typeface="+mn-lt"/>
                <a:ea typeface="+mn-ea"/>
                <a:cs typeface="+mn-cs"/>
              </a:rPr>
              <a:t>childrens</a:t>
            </a:r>
            <a:r>
              <a:rPr lang="en-US" sz="1200" kern="1200" dirty="0">
                <a:solidFill>
                  <a:schemeClr val="tx1"/>
                </a:solidFill>
                <a:effectLst/>
                <a:latin typeface="+mn-lt"/>
                <a:ea typeface="+mn-ea"/>
                <a:cs typeface="+mn-cs"/>
              </a:rPr>
              <a:t> toys are designed to help develop a </a:t>
            </a:r>
            <a:r>
              <a:rPr lang="en-US" sz="1200" kern="1200" dirty="0" err="1">
                <a:solidFill>
                  <a:schemeClr val="tx1"/>
                </a:solidFill>
                <a:effectLst/>
                <a:latin typeface="+mn-lt"/>
                <a:ea typeface="+mn-ea"/>
                <a:cs typeface="+mn-cs"/>
              </a:rPr>
              <a:t>childs</a:t>
            </a:r>
            <a:r>
              <a:rPr lang="en-US" sz="1200" kern="1200" dirty="0">
                <a:solidFill>
                  <a:schemeClr val="tx1"/>
                </a:solidFill>
                <a:effectLst/>
                <a:latin typeface="+mn-lt"/>
                <a:ea typeface="+mn-ea"/>
                <a:cs typeface="+mn-cs"/>
              </a:rPr>
              <a:t> sensory skills and when children just sit on a phone or tablet they are not using the same senses as one would while physically playing outside or with toys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Use of technology is causing a disconnect from others socially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Personally I saw this working at a daycare when children would come in with devices and all the kids would swarm but none of them would really interact with each other, only watching the screen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shining of light affects sleep and can reduce the amount of deep sleep you get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Sleep deprivation has a psychological effect on teens including irritability, poor social skills, and a negative impact on memory which in turn can diminish academic performance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53175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Teens are able to hide behind a screen and have conversations with others but once they go out in public and try to do this face to face it becomes increasingly difficult the more time gets spent online and on social media</a:t>
            </a:r>
          </a:p>
          <a:p>
            <a:pPr marL="171450" indent="-171450">
              <a:buFontTx/>
              <a:buChar char="-"/>
            </a:pPr>
            <a:r>
              <a:rPr lang="en-US" dirty="0"/>
              <a:t>One study reported that students couldn’t focus on their homework for longer than 2 minutes without getting distracted because of a device and the constant notifications from social media</a:t>
            </a:r>
          </a:p>
          <a:p>
            <a:pPr marL="171450" indent="-171450">
              <a:buFontTx/>
              <a:buChar char="-"/>
            </a:pPr>
            <a:r>
              <a:rPr lang="en-US" dirty="0"/>
              <a:t>People who use social media can begin to have lower self esteem due to the constant comparison to others that happens on social media </a:t>
            </a:r>
          </a:p>
          <a:p>
            <a:pPr marL="628650" lvl="1" indent="-171450">
              <a:buFontTx/>
              <a:buChar char="-"/>
            </a:pPr>
            <a:r>
              <a:rPr lang="en-US" dirty="0"/>
              <a:t>Also Become hyper focused on appearances </a:t>
            </a:r>
          </a:p>
          <a:p>
            <a:pPr marL="628650" lvl="1" indent="-171450">
              <a:buFontTx/>
              <a:buChar char="-"/>
            </a:pPr>
            <a:r>
              <a:rPr lang="en-US" sz="1200" kern="1200" dirty="0">
                <a:solidFill>
                  <a:schemeClr val="tx1"/>
                </a:solidFill>
                <a:effectLst/>
                <a:latin typeface="+mn-lt"/>
                <a:ea typeface="+mn-ea"/>
                <a:cs typeface="+mn-cs"/>
              </a:rPr>
              <a:t>Even adolescents and young adults who appear to be well-adjusted are at risk for having a decrease in their mood and life satisfaction due to large amounts of time spent on Facebook</a:t>
            </a:r>
            <a:r>
              <a:rPr lang="en-US" dirty="0">
                <a:effectLst/>
              </a:rPr>
              <a:t> </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6024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a:t>
            </a:r>
            <a:r>
              <a:rPr lang="en-US" dirty="0" err="1"/>
              <a:t>Dov</a:t>
            </a:r>
            <a:r>
              <a:rPr lang="en-US" dirty="0"/>
              <a:t> </a:t>
            </a:r>
            <a:r>
              <a:rPr lang="en-US" dirty="0" err="1"/>
              <a:t>Ushman</a:t>
            </a:r>
            <a:r>
              <a:rPr lang="en-US" dirty="0"/>
              <a:t> and today I’ll being talking about Virtual Reality and how it is already and will continue to support military personnel.</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35945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Background</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short for virtual reality</a:t>
            </a:r>
          </a:p>
          <a:p>
            <a:r>
              <a:rPr lang="en-US" sz="1200" kern="1200" dirty="0">
                <a:solidFill>
                  <a:schemeClr val="tx1"/>
                </a:solidFill>
                <a:effectLst/>
                <a:latin typeface="+mn-lt"/>
                <a:ea typeface="+mn-ea"/>
                <a:cs typeface="+mn-cs"/>
              </a:rPr>
              <a:t>	no constant definition</a:t>
            </a:r>
          </a:p>
          <a:p>
            <a:r>
              <a:rPr lang="en-US" sz="1200" kern="1200" dirty="0">
                <a:solidFill>
                  <a:schemeClr val="tx1"/>
                </a:solidFill>
                <a:effectLst/>
                <a:latin typeface="+mn-lt"/>
                <a:ea typeface="+mn-ea"/>
                <a:cs typeface="+mn-cs"/>
              </a:rPr>
              <a:t>	immersion, perception to be present in environment and interaction with that environment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Immerson</a:t>
            </a:r>
            <a:r>
              <a:rPr lang="en-US" sz="1200" kern="1200" dirty="0">
                <a:solidFill>
                  <a:schemeClr val="tx1"/>
                </a:solidFill>
                <a:effectLst/>
                <a:latin typeface="+mn-lt"/>
                <a:ea typeface="+mn-ea"/>
                <a:cs typeface="+mn-cs"/>
              </a:rPr>
              <a:t> goes deeper</a:t>
            </a:r>
          </a:p>
          <a:p>
            <a:r>
              <a:rPr lang="en-US" sz="1200" kern="1200" dirty="0">
                <a:solidFill>
                  <a:schemeClr val="tx1"/>
                </a:solidFill>
                <a:effectLst/>
                <a:latin typeface="+mn-lt"/>
                <a:ea typeface="+mn-ea"/>
                <a:cs typeface="+mn-cs"/>
              </a:rPr>
              <a:t>	non immersive systems – simple, cheap, used desktops to reproduce images</a:t>
            </a:r>
          </a:p>
          <a:p>
            <a:r>
              <a:rPr lang="en-US" sz="1200" kern="1200" dirty="0">
                <a:solidFill>
                  <a:schemeClr val="tx1"/>
                </a:solidFill>
                <a:effectLst/>
                <a:latin typeface="+mn-lt"/>
                <a:ea typeface="+mn-ea"/>
                <a:cs typeface="+mn-cs"/>
              </a:rPr>
              <a:t>	semi immersive – 3-dimensional environment viewed on monitor, user wears special headset in certain location, allows to be viewed in 3 			dimensions</a:t>
            </a:r>
          </a:p>
          <a:p>
            <a:r>
              <a:rPr lang="en-US" sz="1200" kern="1200" dirty="0">
                <a:solidFill>
                  <a:schemeClr val="tx1"/>
                </a:solidFill>
                <a:effectLst/>
                <a:latin typeface="+mn-lt"/>
                <a:ea typeface="+mn-ea"/>
                <a:cs typeface="+mn-cs"/>
              </a:rPr>
              <a:t>	immersive – completely simulated experience, effects multiple sensory out puts, uses head mounted display (HMD), human movement effects 			environment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VR Today – used in different fields, most common is gaming, also in military, architectural design , product design and much more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 please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begin to go into how VR is going to be used in the future, some background information is required. First of all, what is virtual reality or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for short. Well since VR is constantly changing and has changed already, there is no constant definition of what VR is, but there are 3 main features which which are required for something to be considered virtual reality. These 3 features are, immersion, perception to be present in the environment and interaction with that environment.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looking at these features, they go deeper and have different levels. Specifically, immersion. Immersion once again has 3 levels which are used to classify what type of virtual reality is being dealt with. The lowest level is the non immersive systems. These systems are the simplest and cheapest version of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that uses desktops to reproduce images. The second level is known as semi immersive. Semi immersive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uses an image of a 3 dimensional environment viewed on a monitor while having the user in a specific head position while wearing a special headset which basically allows for the object being monitored to be viewed in 3 dimensions. Lastly, there are immersive systems. These systems are what most people consider VR and will be the main topic of this presentation. These systems allow for complete simulated experiences while effecting multiple sensory outputs using a head mounted display also known as HMDs. This set up allows for human movement to be seen in the view of the environment being presented through the headset.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what is VR Today. Today VR is used in many different fields. While most people might be familiar with VR being used in gaming with headsets such as the Oculus or HTC </a:t>
            </a:r>
            <a:r>
              <a:rPr lang="en-US" sz="1200" kern="1200" dirty="0" err="1">
                <a:solidFill>
                  <a:schemeClr val="tx1"/>
                </a:solidFill>
                <a:effectLst/>
                <a:latin typeface="+mn-lt"/>
                <a:ea typeface="+mn-ea"/>
                <a:cs typeface="+mn-cs"/>
              </a:rPr>
              <a:t>vive</a:t>
            </a:r>
            <a:r>
              <a:rPr lang="en-US" sz="1200" kern="1200" dirty="0">
                <a:solidFill>
                  <a:schemeClr val="tx1"/>
                </a:solidFill>
                <a:effectLst/>
                <a:latin typeface="+mn-lt"/>
                <a:ea typeface="+mn-ea"/>
                <a:cs typeface="+mn-cs"/>
              </a:rPr>
              <a:t>, it is also being used for military training, architectural design, product design and much more.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slide please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89599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VR Used in military since 1960s for simulation</a:t>
            </a:r>
          </a:p>
          <a:p>
            <a:r>
              <a:rPr lang="en-US" sz="1200" kern="1200" dirty="0">
                <a:solidFill>
                  <a:schemeClr val="tx1"/>
                </a:solidFill>
                <a:effectLst/>
                <a:latin typeface="+mn-lt"/>
                <a:ea typeface="+mn-ea"/>
                <a:cs typeface="+mn-cs"/>
              </a:rPr>
              <a:t>Simulation is when wear a headset to put in situations – still common today</a:t>
            </a:r>
          </a:p>
          <a:p>
            <a:r>
              <a:rPr lang="en-US" sz="1200" kern="1200" dirty="0">
                <a:solidFill>
                  <a:schemeClr val="tx1"/>
                </a:solidFill>
                <a:effectLst/>
                <a:latin typeface="+mn-lt"/>
                <a:ea typeface="+mn-ea"/>
                <a:cs typeface="+mn-cs"/>
              </a:rPr>
              <a:t>Flying simulations – now has cockpit in real world</a:t>
            </a:r>
          </a:p>
          <a:p>
            <a:r>
              <a:rPr lang="en-US" sz="1200" kern="1200" dirty="0">
                <a:solidFill>
                  <a:schemeClr val="tx1"/>
                </a:solidFill>
                <a:effectLst/>
                <a:latin typeface="+mn-lt"/>
                <a:ea typeface="+mn-ea"/>
                <a:cs typeface="+mn-cs"/>
              </a:rPr>
              <a:t>Scenarios to gain experience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Simulations also used for submarines and tanks</a:t>
            </a:r>
          </a:p>
          <a:p>
            <a:r>
              <a:rPr lang="en-US" sz="1200" kern="1200" dirty="0">
                <a:solidFill>
                  <a:schemeClr val="tx1"/>
                </a:solidFill>
                <a:effectLst/>
                <a:latin typeface="+mn-lt"/>
                <a:ea typeface="+mn-ea"/>
                <a:cs typeface="+mn-cs"/>
              </a:rPr>
              <a:t>Simulations prepare soldiers for conditions and to plan</a:t>
            </a:r>
          </a:p>
          <a:p>
            <a:r>
              <a:rPr lang="en-US" sz="1200" kern="1200" dirty="0">
                <a:solidFill>
                  <a:schemeClr val="tx1"/>
                </a:solidFill>
                <a:effectLst/>
                <a:latin typeface="+mn-lt"/>
                <a:ea typeface="+mn-ea"/>
                <a:cs typeface="+mn-cs"/>
              </a:rPr>
              <a:t>On side is graph to see where simulation tech is being used by the military and the expected use by 2025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Simulation used by foreign countries – Ex. Australia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Predicted that simulations will grow, better prepare soldiers + cheaper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on engineering new tech – cost + safety advantages</a:t>
            </a:r>
          </a:p>
          <a:p>
            <a:r>
              <a:rPr lang="en-US" sz="1200" kern="1200" dirty="0">
                <a:solidFill>
                  <a:schemeClr val="tx1"/>
                </a:solidFill>
                <a:effectLst/>
                <a:latin typeface="+mn-lt"/>
                <a:ea typeface="+mn-ea"/>
                <a:cs typeface="+mn-cs"/>
              </a:rPr>
              <a:t>Build prototypes – with less resources + cheaper</a:t>
            </a:r>
          </a:p>
          <a:p>
            <a:r>
              <a:rPr lang="en-US" sz="1200" kern="1200" dirty="0">
                <a:solidFill>
                  <a:schemeClr val="tx1"/>
                </a:solidFill>
                <a:effectLst/>
                <a:latin typeface="+mn-lt"/>
                <a:ea typeface="+mn-ea"/>
                <a:cs typeface="+mn-cs"/>
              </a:rPr>
              <a:t>Research on making battle fields – train soldiers + strategize battle plans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2022 predicted 11 billion will go to VR, AR and MR training –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primary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 please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VR has been used in the military for many years both directly and indirectly. Directly, it has been used in the military since the 1960s for simulation. Simulations are when people put on VR headsets and use it to put themselves in a variety of situations. Simulations are still a very common use of VR in the military. For years it has been common for VR to simulate piloting planes and drive different types of cars. These simulations have grown over the years, for example modern flight simulations have a full cockpit in the real world and as you reach for a switch in the simulation, you are are actually going to flip a switch in real life as to make the experience even more real. Simulation over the years have also grown to where it has many scenarios built in for people to gain experience.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Outside of the sky, simulations are also being used for the same purposes except in submarines, armored trucks, tanks and other machines. Outside of machines, simulations are being used to prepare soldiers for conditions prior to them being at their location as well as for planning purposes. On the side you can see a graph on where simulation technology is being used by the military and how much is predicted by the year 2025.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these other simulation practices are not just being used by the American military but foreign ones as well such as the Australian army.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future it is predicted that simulations are only going to continue to grow as not only it helps better prepare soldiers, but it is also cheaper than prior training methods. </a:t>
            </a:r>
          </a:p>
          <a:p>
            <a:r>
              <a:rPr lang="en-US" sz="1200" kern="1200" dirty="0">
                <a:solidFill>
                  <a:schemeClr val="tx1"/>
                </a:solidFill>
                <a:effectLst/>
                <a:latin typeface="+mn-lt"/>
                <a:ea typeface="+mn-ea"/>
                <a:cs typeface="+mn-cs"/>
              </a:rPr>
              <a:t>Outside of simulation, research is being done on how VR can used in helping the engineering process of new technologies. The main reason for this excitement, is for the cost and safety advantages of planning over VR. By using VR, people are able to build prototypes without putting in the resources to actually develop them in the real world as this is once again cheaper but also quicker. Further, research is also being done on how to create accurate battlefields in VR to help train soldiers as well as to strategize battle plans.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all of these plans for virtual reality, it is predicted that that by 2022 as much as 11 billion dollars will go to virtual, augmented and mixed reality training systems with virtual reality being the primary focus of military invention.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slide please</a:t>
            </a: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57525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in the medic field</a:t>
            </a:r>
          </a:p>
          <a:p>
            <a:endParaRPr lang="en-US" dirty="0"/>
          </a:p>
          <a:p>
            <a:r>
              <a:rPr lang="en-US" dirty="0"/>
              <a:t>Training through </a:t>
            </a:r>
            <a:r>
              <a:rPr lang="en-US" dirty="0" err="1"/>
              <a:t>vr</a:t>
            </a:r>
            <a:endParaRPr lang="en-US" dirty="0"/>
          </a:p>
          <a:p>
            <a:r>
              <a:rPr lang="en-US" dirty="0"/>
              <a:t>Department of defense estimates need to train 100,000 military healthcare personnel annually</a:t>
            </a:r>
          </a:p>
          <a:p>
            <a:r>
              <a:rPr lang="en-US" dirty="0"/>
              <a:t>50,000 excess deaths and 1 million avoidable injuries every year</a:t>
            </a:r>
          </a:p>
          <a:p>
            <a:endParaRPr lang="en-US" dirty="0"/>
          </a:p>
          <a:p>
            <a:r>
              <a:rPr lang="en-US" dirty="0"/>
              <a:t>Allows for practice surgeries – no risk</a:t>
            </a:r>
          </a:p>
          <a:p>
            <a:endParaRPr lang="en-US" dirty="0"/>
          </a:p>
          <a:p>
            <a:r>
              <a:rPr lang="en-US" dirty="0" err="1"/>
              <a:t>SimX</a:t>
            </a:r>
            <a:r>
              <a:rPr lang="en-US" dirty="0"/>
              <a:t> allows for practice procedures – routine and casualty care [8]</a:t>
            </a:r>
          </a:p>
          <a:p>
            <a:endParaRPr lang="en-US" dirty="0"/>
          </a:p>
          <a:p>
            <a:r>
              <a:rPr lang="en-US" sz="1200" b="0" i="0" kern="1200" dirty="0">
                <a:solidFill>
                  <a:schemeClr val="tx1"/>
                </a:solidFill>
                <a:effectLst/>
                <a:latin typeface="+mn-lt"/>
                <a:ea typeface="+mn-ea"/>
                <a:cs typeface="+mn-cs"/>
              </a:rPr>
              <a:t>Study at UCLA’s David Geffen School of Medicine shows surgical performance improved by 230%</a:t>
            </a:r>
          </a:p>
          <a:p>
            <a:r>
              <a:rPr lang="en-US" sz="1200" b="0" i="0" kern="1200" dirty="0">
                <a:solidFill>
                  <a:schemeClr val="tx1"/>
                </a:solidFill>
                <a:effectLst/>
                <a:latin typeface="+mn-lt"/>
                <a:ea typeface="+mn-ea"/>
                <a:cs typeface="+mn-cs"/>
              </a:rPr>
              <a:t>Participants </a:t>
            </a:r>
            <a:r>
              <a:rPr lang="en-US" sz="1200" b="0" i="0" kern="1200" dirty="0" err="1">
                <a:solidFill>
                  <a:schemeClr val="tx1"/>
                </a:solidFill>
                <a:effectLst/>
                <a:latin typeface="+mn-lt"/>
                <a:ea typeface="+mn-ea"/>
                <a:cs typeface="+mn-cs"/>
              </a:rPr>
              <a:t>vr</a:t>
            </a:r>
            <a:r>
              <a:rPr lang="en-US" sz="1200" b="0" i="0" kern="1200" dirty="0">
                <a:solidFill>
                  <a:schemeClr val="tx1"/>
                </a:solidFill>
                <a:effectLst/>
                <a:latin typeface="+mn-lt"/>
                <a:ea typeface="+mn-ea"/>
                <a:cs typeface="+mn-cs"/>
              </a:rPr>
              <a:t> trained averaged 20% faster while being 38% more accurate in procedure checklist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Photo shows training software</a:t>
            </a:r>
          </a:p>
          <a:p>
            <a:endParaRPr lang="en-US" sz="1200" b="0" i="0" kern="1200" dirty="0">
              <a:solidFill>
                <a:schemeClr val="tx1"/>
              </a:solidFill>
              <a:effectLst/>
              <a:latin typeface="+mn-lt"/>
              <a:ea typeface="+mn-ea"/>
              <a:cs typeface="+mn-cs"/>
            </a:endParaRPr>
          </a:p>
          <a:p>
            <a:r>
              <a:rPr lang="en-US" dirty="0"/>
              <a:t>Next slide please</a:t>
            </a:r>
          </a:p>
          <a:p>
            <a:endParaRPr lang="en-US" dirty="0"/>
          </a:p>
          <a:p>
            <a:endParaRPr lang="en-US" dirty="0"/>
          </a:p>
          <a:p>
            <a:r>
              <a:rPr lang="en-US" sz="1200" kern="1200" dirty="0">
                <a:solidFill>
                  <a:schemeClr val="tx1"/>
                </a:solidFill>
                <a:effectLst/>
                <a:latin typeface="+mn-lt"/>
                <a:ea typeface="+mn-ea"/>
                <a:cs typeface="+mn-cs"/>
              </a:rPr>
              <a:t>The next topic is how VR is playing a part in the medical field. Just like the advancements on preparing the military, advantages in the medical field are also being shown. Just like in the military, training though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is essential to preparing doctors. Currently, the department of defense estimates that they need to train 100 thousand military healthcare personnel every year. Not only do they need more healthcare professionals, but more training is required as there are about 50 thousand excesses deaths and 1 million avoidable injuries happening every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need of doctors and more training has led to the use of VR to be used in the medical field to allow for doctors to practice surgeries and other operations without having any risk associated.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company which is focusing on this is </a:t>
            </a:r>
            <a:r>
              <a:rPr lang="en-US" sz="1200" kern="1200" dirty="0" err="1">
                <a:solidFill>
                  <a:schemeClr val="tx1"/>
                </a:solidFill>
                <a:effectLst/>
                <a:latin typeface="+mn-lt"/>
                <a:ea typeface="+mn-ea"/>
                <a:cs typeface="+mn-cs"/>
              </a:rPr>
              <a:t>SimX</a:t>
            </a:r>
            <a:r>
              <a:rPr lang="en-US" sz="1200" kern="1200" dirty="0">
                <a:solidFill>
                  <a:schemeClr val="tx1"/>
                </a:solidFill>
                <a:effectLst/>
                <a:latin typeface="+mn-lt"/>
                <a:ea typeface="+mn-ea"/>
                <a:cs typeface="+mn-cs"/>
              </a:rPr>
              <a:t> which allows for practice procedures to be done. The procedures being taught go through a wide range of routine care to casualty care [8].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study which has been completed was done at UCLA’s David Geffen School of Medicine. Their findings included that through training on the Osso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platform improved surgical performances by 230% when when compared to traditional training methods. In addition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trainined</a:t>
            </a:r>
            <a:r>
              <a:rPr lang="en-US" sz="1200" kern="1200" dirty="0">
                <a:solidFill>
                  <a:schemeClr val="tx1"/>
                </a:solidFill>
                <a:effectLst/>
                <a:latin typeface="+mn-lt"/>
                <a:ea typeface="+mn-ea"/>
                <a:cs typeface="+mn-cs"/>
              </a:rPr>
              <a:t> participants completed procedure on average of 20% faster while also completing 38% more steps in the procedure checklist.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side you can see a photo of what one type of </a:t>
            </a:r>
            <a:r>
              <a:rPr lang="en-US" sz="1200" kern="1200" dirty="0" err="1">
                <a:solidFill>
                  <a:schemeClr val="tx1"/>
                </a:solidFill>
                <a:effectLst/>
                <a:latin typeface="+mn-lt"/>
                <a:ea typeface="+mn-ea"/>
                <a:cs typeface="+mn-cs"/>
              </a:rPr>
              <a:t>traning</a:t>
            </a:r>
            <a:r>
              <a:rPr lang="en-US" sz="1200" kern="1200" dirty="0">
                <a:solidFill>
                  <a:schemeClr val="tx1"/>
                </a:solidFill>
                <a:effectLst/>
                <a:latin typeface="+mn-lt"/>
                <a:ea typeface="+mn-ea"/>
                <a:cs typeface="+mn-cs"/>
              </a:rPr>
              <a:t> software looks like.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slide please</a:t>
            </a:r>
          </a:p>
          <a:p>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12485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treat PTSD</a:t>
            </a:r>
          </a:p>
          <a:p>
            <a:endParaRPr lang="en-US" dirty="0"/>
          </a:p>
          <a:p>
            <a:r>
              <a:rPr lang="en-US" dirty="0"/>
              <a:t>Estimated 10-20% of veterans have PTSD</a:t>
            </a:r>
          </a:p>
          <a:p>
            <a:endParaRPr lang="en-US" dirty="0"/>
          </a:p>
          <a:p>
            <a:r>
              <a:rPr lang="en-US" dirty="0"/>
              <a:t>PTSD already being treated through virtual reality exposure</a:t>
            </a:r>
          </a:p>
          <a:p>
            <a:r>
              <a:rPr lang="en-US" dirty="0"/>
              <a:t>Studies have shown works on PTSD stemmed from different means – war, car accidents </a:t>
            </a:r>
            <a:r>
              <a:rPr lang="en-US" dirty="0" err="1"/>
              <a:t>etc</a:t>
            </a:r>
            <a:endParaRPr lang="en-US" dirty="0"/>
          </a:p>
          <a:p>
            <a:r>
              <a:rPr lang="en-US" dirty="0"/>
              <a:t>Study from mental health clinic works on active duty soldier</a:t>
            </a:r>
          </a:p>
          <a:p>
            <a:r>
              <a:rPr lang="en-US" dirty="0"/>
              <a:t>	starts in nice environment, describe the incident and it is being reflected in </a:t>
            </a:r>
            <a:r>
              <a:rPr lang="en-US" dirty="0" err="1"/>
              <a:t>vr</a:t>
            </a:r>
            <a:endParaRPr lang="en-US" dirty="0"/>
          </a:p>
          <a:p>
            <a:r>
              <a:rPr lang="en-US" dirty="0"/>
              <a:t>	sessions are 90 min, 3 – 12 appointments</a:t>
            </a:r>
          </a:p>
          <a:p>
            <a:r>
              <a:rPr lang="en-US" dirty="0"/>
              <a:t>	post treatments 45% no longer test positive for PTSD</a:t>
            </a:r>
          </a:p>
          <a:p>
            <a:r>
              <a:rPr lang="en-US" dirty="0"/>
              <a:t>	patients who had 7 sessions significantly less symptoms of PTSD</a:t>
            </a:r>
          </a:p>
          <a:p>
            <a:endParaRPr lang="en-US" dirty="0"/>
          </a:p>
          <a:p>
            <a:r>
              <a:rPr lang="en-US" dirty="0"/>
              <a:t>VRE to grow in the future</a:t>
            </a:r>
          </a:p>
          <a:p>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slide please</a:t>
            </a:r>
          </a:p>
          <a:p>
            <a:endParaRPr lang="en-US" dirty="0"/>
          </a:p>
          <a:p>
            <a:endParaRPr lang="en-US" dirty="0"/>
          </a:p>
          <a:p>
            <a:r>
              <a:rPr lang="en-US" sz="1200" kern="1200" dirty="0">
                <a:solidFill>
                  <a:schemeClr val="tx1"/>
                </a:solidFill>
                <a:effectLst/>
                <a:latin typeface="+mn-lt"/>
                <a:ea typeface="+mn-ea"/>
                <a:cs typeface="+mn-cs"/>
              </a:rPr>
              <a:t>Lastly the topic of how VR plays a role in mental stability of military personnel is a large industry. Specifically, how </a:t>
            </a:r>
            <a:r>
              <a:rPr lang="en-US" sz="1200" kern="1200" dirty="0" err="1">
                <a:solidFill>
                  <a:schemeClr val="tx1"/>
                </a:solidFill>
                <a:effectLst/>
                <a:latin typeface="+mn-lt"/>
                <a:ea typeface="+mn-ea"/>
                <a:cs typeface="+mn-cs"/>
              </a:rPr>
              <a:t>vr</a:t>
            </a:r>
            <a:r>
              <a:rPr lang="en-US" sz="1200" kern="1200" dirty="0">
                <a:solidFill>
                  <a:schemeClr val="tx1"/>
                </a:solidFill>
                <a:effectLst/>
                <a:latin typeface="+mn-lt"/>
                <a:ea typeface="+mn-ea"/>
                <a:cs typeface="+mn-cs"/>
              </a:rPr>
              <a:t> can be used to treat soldiers suffering from PTSD.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military PTSD is extremely common where it is estimated that 10 – 20 percent of veterans are suffering from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 the use of VR, PTSD is already being treated by virtual reality exposure also known as VRE. A number of studies have been done on if VRE is effective in treating PTSD which has stemmed from different means. Examples are through war, motor vehicle accidents, survivors of nine eleven and much more. One of the first studies which was done on the topic was on a military mental health clinic which works on treating active duty soldiers. During VRE treatments soldiers started off in a pleasant environment but as they articulated their trauma, the clinician would change the environment to reflect what actually </a:t>
            </a:r>
            <a:r>
              <a:rPr lang="en-US" sz="1200" kern="1200" dirty="0" err="1">
                <a:solidFill>
                  <a:schemeClr val="tx1"/>
                </a:solidFill>
                <a:effectLst/>
                <a:latin typeface="+mn-lt"/>
                <a:ea typeface="+mn-ea"/>
                <a:cs typeface="+mn-cs"/>
              </a:rPr>
              <a:t>occrued</a:t>
            </a:r>
            <a:r>
              <a:rPr lang="en-US" sz="1200" kern="1200" dirty="0">
                <a:solidFill>
                  <a:schemeClr val="tx1"/>
                </a:solidFill>
                <a:effectLst/>
                <a:latin typeface="+mn-lt"/>
                <a:ea typeface="+mn-ea"/>
                <a:cs typeface="+mn-cs"/>
              </a:rPr>
              <a:t> so they could attempt to watch what happened to help them come to terms with it. These sessions occurred for about 90 minutes and ranged from 3-12 appointments. Post treatment 45% of the soldiers being studied no longer tested positive for PTSD. On a related note, the patients who received an average of 7 sessions were reported to have significantly less symptoms of PTSD.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of these studies and their positive outcome, it is expected for VRE to continue to grow into the future.</a:t>
            </a:r>
          </a:p>
          <a:p>
            <a:endParaRPr lang="en-US" dirty="0"/>
          </a:p>
          <a:p>
            <a:r>
              <a:rPr lang="en-US" dirty="0"/>
              <a:t>Next Slide Please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77930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Has many applications and will continue to have more</a:t>
            </a:r>
          </a:p>
          <a:p>
            <a:r>
              <a:rPr lang="en-US" dirty="0"/>
              <a:t>	military in form of simulations</a:t>
            </a:r>
          </a:p>
          <a:p>
            <a:r>
              <a:rPr lang="en-US" dirty="0"/>
              <a:t>	medical through practice procedures, doctors become more qualified faster</a:t>
            </a:r>
          </a:p>
          <a:p>
            <a:r>
              <a:rPr lang="en-US" dirty="0"/>
              <a:t>	treat </a:t>
            </a:r>
            <a:r>
              <a:rPr lang="en-US" dirty="0" err="1"/>
              <a:t>veterns</a:t>
            </a:r>
            <a:r>
              <a:rPr lang="en-US" dirty="0"/>
              <a:t> suffering from PTSD</a:t>
            </a:r>
          </a:p>
          <a:p>
            <a:endParaRPr lang="en-US" dirty="0"/>
          </a:p>
          <a:p>
            <a:r>
              <a:rPr lang="en-US" dirty="0"/>
              <a:t>That is all I have! I hope you enjoyed and are there any questions?</a:t>
            </a:r>
          </a:p>
          <a:p>
            <a:endParaRPr lang="en-US" dirty="0"/>
          </a:p>
          <a:p>
            <a:endParaRPr lang="en-US" dirty="0"/>
          </a:p>
          <a:p>
            <a:endParaRPr lang="en-US" dirty="0"/>
          </a:p>
          <a:p>
            <a:r>
              <a:rPr lang="en-US" sz="1200" kern="1200" dirty="0">
                <a:solidFill>
                  <a:schemeClr val="tx1"/>
                </a:solidFill>
                <a:effectLst/>
                <a:latin typeface="+mn-lt"/>
                <a:ea typeface="+mn-ea"/>
                <a:cs typeface="+mn-cs"/>
              </a:rPr>
              <a:t>So where does that leave us? Well clearly VR has many applications regarding the military and as time moves on the use of VR and its applications is only going to grow. As VR continues to grow, the applications it has in the military in the form of simulation, planning purposes and others can save lives. As applications continue to grow in the medical field, doctors will continue to become better at saving the lives of military personnel, as well as the ability for doctors to become more qualified and qualified faster. Lastly, VR is already being used to treat veterans and soldiers who are suffering through PTSD and as VR improves, treatment for PTSD as well as other mental issues will be able to be improved through the use of VR.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is all I have to talk about! I Hope you enjoyed my presentation and are there any questions?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22057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lnSpc>
                <a:spcPct val="100000"/>
              </a:lnSpc>
              <a:spcBef>
                <a:spcPts val="0"/>
              </a:spcBef>
              <a:buClrTx/>
              <a:buSzTx/>
              <a:buNone/>
              <a:defRPr/>
            </a:pPr>
            <a:endParaRPr lang="en-US" sz="1200" dirty="0"/>
          </a:p>
          <a:p>
            <a:pPr marL="0" lvl="0" indent="0" defTabSz="457200">
              <a:lnSpc>
                <a:spcPct val="100000"/>
              </a:lnSpc>
              <a:spcBef>
                <a:spcPts val="0"/>
              </a:spcBef>
              <a:buClrTx/>
              <a:buSzTx/>
              <a:buNone/>
              <a:defRPr/>
            </a:pPr>
            <a:r>
              <a:rPr lang="en-US" sz="1200" dirty="0"/>
              <a:t>Matthew Greenwood, U.S. Military Expands VR Medical Training for Soldier Medics, (May 19, 2021), https://</a:t>
            </a:r>
            <a:r>
              <a:rPr lang="en-US" sz="1200" dirty="0" err="1"/>
              <a:t>www.engineering.com</a:t>
            </a:r>
            <a:r>
              <a:rPr lang="en-US" sz="1200" dirty="0"/>
              <a:t>/story/us-military-expands-</a:t>
            </a:r>
            <a:r>
              <a:rPr lang="en-US" sz="1200" dirty="0" err="1"/>
              <a:t>vr</a:t>
            </a:r>
            <a:r>
              <a:rPr lang="en-US" sz="1200" dirty="0"/>
              <a:t>-medical-training-for-soldier-medics (September 15, 2021) </a:t>
            </a:r>
          </a:p>
          <a:p>
            <a:pPr marL="0" lvl="0" indent="0" defTabSz="457200">
              <a:lnSpc>
                <a:spcPct val="100000"/>
              </a:lnSpc>
              <a:spcBef>
                <a:spcPts val="0"/>
              </a:spcBef>
              <a:buClrTx/>
              <a:buSzTx/>
              <a:buNone/>
              <a:defRPr/>
            </a:pPr>
            <a:endParaRPr lang="en-US" sz="1200" dirty="0"/>
          </a:p>
          <a:p>
            <a:r>
              <a:rPr lang="en-US" sz="1200" b="0" i="0" kern="1200" dirty="0">
                <a:solidFill>
                  <a:schemeClr val="tx1"/>
                </a:solidFill>
                <a:effectLst/>
                <a:latin typeface="+mn-lt"/>
                <a:ea typeface="+mn-ea"/>
                <a:cs typeface="+mn-cs"/>
              </a:rPr>
              <a:t>U.S. Military Expands VR Medical Training for Soldier Medics</a:t>
            </a:r>
          </a:p>
          <a:p>
            <a:r>
              <a:rPr lang="en-US" sz="1200" b="0" i="0" kern="1200" dirty="0">
                <a:solidFill>
                  <a:schemeClr val="tx1"/>
                </a:solidFill>
                <a:effectLst/>
                <a:latin typeface="+mn-lt"/>
                <a:ea typeface="+mn-ea"/>
                <a:cs typeface="+mn-cs"/>
              </a:rPr>
              <a:t>WRITTEN BY</a:t>
            </a:r>
          </a:p>
          <a:p>
            <a:r>
              <a:rPr lang="en-US" sz="1200" b="0" i="0" kern="1200" dirty="0">
                <a:solidFill>
                  <a:schemeClr val="tx1"/>
                </a:solidFill>
                <a:effectLst/>
                <a:latin typeface="+mn-lt"/>
                <a:ea typeface="+mn-ea"/>
                <a:cs typeface="+mn-cs"/>
              </a:rPr>
              <a:t>Matthew Greenwood</a:t>
            </a:r>
          </a:p>
          <a:p>
            <a:r>
              <a:rPr lang="en-US" sz="1200" b="0" i="0" kern="1200" dirty="0">
                <a:solidFill>
                  <a:schemeClr val="tx1"/>
                </a:solidFill>
                <a:effectLst/>
                <a:latin typeface="+mn-lt"/>
                <a:ea typeface="+mn-ea"/>
                <a:cs typeface="+mn-cs"/>
              </a:rPr>
              <a:t>PUBLISHED</a:t>
            </a:r>
          </a:p>
          <a:p>
            <a:r>
              <a:rPr lang="en-US" sz="1200" b="1" i="0" kern="1200" dirty="0">
                <a:solidFill>
                  <a:schemeClr val="tx1"/>
                </a:solidFill>
                <a:effectLst/>
                <a:latin typeface="+mn-lt"/>
                <a:ea typeface="+mn-ea"/>
                <a:cs typeface="+mn-cs"/>
              </a:rPr>
              <a:t>May 19, 2021</a:t>
            </a:r>
            <a:endParaRPr lang="en-US" sz="1200" b="0" i="0" kern="1200" dirty="0">
              <a:solidFill>
                <a:schemeClr val="tx1"/>
              </a:solidFill>
              <a:effectLst/>
              <a:latin typeface="+mn-lt"/>
              <a:ea typeface="+mn-ea"/>
              <a:cs typeface="+mn-cs"/>
            </a:endParaRPr>
          </a:p>
          <a:p>
            <a:pPr marL="0" lvl="0" indent="0" defTabSz="457200">
              <a:lnSpc>
                <a:spcPct val="100000"/>
              </a:lnSpc>
              <a:spcBef>
                <a:spcPts val="0"/>
              </a:spcBef>
              <a:buClrTx/>
              <a:buSzTx/>
              <a:buNone/>
              <a:defRPr/>
            </a:pPr>
            <a:endParaRPr lang="en-US" sz="1200" dirty="0"/>
          </a:p>
          <a:p>
            <a:pPr marL="0" lvl="0" indent="0" defTabSz="457200">
              <a:lnSpc>
                <a:spcPct val="100000"/>
              </a:lnSpc>
              <a:spcBef>
                <a:spcPts val="0"/>
              </a:spcBef>
              <a:buClrTx/>
              <a:buSzTx/>
              <a:buNone/>
              <a:defRPr/>
            </a:pPr>
            <a:r>
              <a:rPr lang="en-US" dirty="0"/>
              <a:t>Author, Title, (Publisher, Date), URL (Access Date)</a:t>
            </a:r>
            <a:endParaRPr lang="en-US" sz="1200" dirty="0"/>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13582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a:p>
            <a:r>
              <a:rPr lang="en-US" dirty="0"/>
              <a:t>Good afternoon. My name is Andrew Hariyanto, and today I will be presenting about the prospects of virtual reality technology in the healthcare sector, primarily in the treatment of specific phobia.</a:t>
            </a:r>
          </a:p>
          <a:p>
            <a:endParaRPr lang="en-ID"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14834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Phobia</a:t>
            </a:r>
          </a:p>
          <a:p>
            <a:pPr marL="171450" indent="-171450">
              <a:buFontTx/>
              <a:buChar char="-"/>
            </a:pPr>
            <a:r>
              <a:rPr lang="en-US" dirty="0"/>
              <a:t>Specific phobia is the irrational and unreasonable fear of objects or scenarios that are normally not harmful</a:t>
            </a:r>
          </a:p>
          <a:p>
            <a:pPr marL="171450" indent="-171450">
              <a:buFontTx/>
              <a:buChar char="-"/>
            </a:pPr>
            <a:r>
              <a:rPr lang="en-US" dirty="0"/>
              <a:t>According to a survey by National Institute of Mental Health in 2017, 9.1% of US adults suffer from specific phobia</a:t>
            </a:r>
          </a:p>
          <a:p>
            <a:pPr marL="171450" indent="-171450">
              <a:buFontTx/>
              <a:buChar char="-"/>
            </a:pPr>
            <a:r>
              <a:rPr lang="en-US" dirty="0"/>
              <a:t>Some common examples of specific phobia include acrophobia (the fear of heights), arachnophobia (the fear of spiders), and claustrophobia (the fear of tight spaces)</a:t>
            </a:r>
          </a:p>
          <a:p>
            <a:pPr marL="628650" lvl="1" indent="-171450">
              <a:buFontTx/>
              <a:buChar char="-"/>
            </a:pPr>
            <a:r>
              <a:rPr lang="en-US" dirty="0"/>
              <a:t>For my arguments, I will focus my points on acrophobia.</a:t>
            </a:r>
          </a:p>
          <a:p>
            <a:pPr marL="628650" lvl="1" indent="-171450">
              <a:buFontTx/>
              <a:buChar char="-"/>
            </a:pPr>
            <a:r>
              <a:rPr lang="en-US" dirty="0"/>
              <a:t>28% of the world’s population have had acrophobia at least once in their lives (me included)</a:t>
            </a:r>
          </a:p>
          <a:p>
            <a:pPr marL="171450" lvl="0" indent="-171450">
              <a:buFontTx/>
              <a:buChar char="-"/>
            </a:pPr>
            <a:r>
              <a:rPr lang="en-US" dirty="0"/>
              <a:t>There are two popular exposure treatments that are used by therapists to help people overcome their specific phobia. Both treatments expose the patient to their phobias in an attempt to make them face and overcome their fears.</a:t>
            </a:r>
          </a:p>
          <a:p>
            <a:pPr marL="628650" lvl="1" indent="-171450">
              <a:buFontTx/>
              <a:buChar char="-"/>
            </a:pPr>
            <a:r>
              <a:rPr lang="en-US" dirty="0"/>
              <a:t>Imaginal exposure: therapist helps the patient recall or imagine their phobia</a:t>
            </a:r>
          </a:p>
          <a:p>
            <a:pPr marL="628650" lvl="1" indent="-171450">
              <a:buFontTx/>
              <a:buChar char="-"/>
            </a:pPr>
            <a:r>
              <a:rPr lang="en-US" dirty="0"/>
              <a:t>In vivo exposure: therapist places the patient in a real-life situation that involves the phobia</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68469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Obstacles in those treatments</a:t>
            </a:r>
          </a:p>
          <a:p>
            <a:pPr marL="171450" indent="-171450">
              <a:buFontTx/>
              <a:buChar char="-"/>
            </a:pPr>
            <a:r>
              <a:rPr lang="en-US" dirty="0"/>
              <a:t>Hard to control</a:t>
            </a:r>
          </a:p>
          <a:p>
            <a:pPr marL="628650" lvl="1" indent="-171450">
              <a:buFontTx/>
              <a:buChar char="-"/>
            </a:pPr>
            <a:r>
              <a:rPr lang="en-US" dirty="0"/>
              <a:t>Imaginal: limited by the patient’s ability to imagine and describe the phobia.</a:t>
            </a:r>
          </a:p>
          <a:p>
            <a:pPr marL="628650" lvl="1" indent="-171450">
              <a:buFontTx/>
              <a:buChar char="-"/>
            </a:pPr>
            <a:r>
              <a:rPr lang="en-US" dirty="0"/>
              <a:t>In vivo: for acrophobia, cannot be done within the office and must be done in public outside, which has random variables that cannot be controlled like wind and safety of equipment. Other examples include phobias concerning animals, which are hard to control because therapists cannot control the behavior of animals</a:t>
            </a:r>
          </a:p>
          <a:p>
            <a:pPr marL="171450" lvl="0" indent="-171450">
              <a:buFontTx/>
              <a:buChar char="-"/>
            </a:pPr>
            <a:r>
              <a:rPr lang="en-US" dirty="0"/>
              <a:t>Hard to organize</a:t>
            </a:r>
          </a:p>
          <a:p>
            <a:pPr marL="628650" lvl="1" indent="-171450">
              <a:buFontTx/>
              <a:buChar char="-"/>
            </a:pPr>
            <a:r>
              <a:rPr lang="en-US" dirty="0"/>
              <a:t>A study asked 684 therapists their opinions about the practicability of in vivo exposure treatments.</a:t>
            </a:r>
          </a:p>
          <a:p>
            <a:pPr marL="628650" lvl="1" indent="-171450">
              <a:buFontTx/>
              <a:buChar char="-"/>
            </a:pPr>
            <a:r>
              <a:rPr lang="en-US" dirty="0"/>
              <a:t>50%-70% of the therapists agreed that there were issues with scheduling appointments. These scheduling issues included the sudden absences of patients that dropout and the inconsistent time window for each patient</a:t>
            </a:r>
          </a:p>
          <a:p>
            <a:pPr marL="628650" lvl="1" indent="-171450">
              <a:buFontTx/>
              <a:buChar char="-"/>
            </a:pPr>
            <a:r>
              <a:rPr lang="en-US" dirty="0"/>
              <a:t>30% of the therapists agree that it was difficult to schedule longer sessions for treatments because it conflicted with patients’ other work and activities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866541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Negative beliefs about exposure</a:t>
            </a:r>
          </a:p>
          <a:p>
            <a:pPr marL="628650" lvl="1" indent="-171450">
              <a:buFontTx/>
              <a:buChar char="-"/>
            </a:pPr>
            <a:r>
              <a:rPr lang="en-US" dirty="0"/>
              <a:t>In that same study, 23%-52% of the therapists agree that these exposure treatments have a risk of evoking a patient’s distress and trauma, which meant that they had to adjust fear arousal.</a:t>
            </a:r>
          </a:p>
          <a:p>
            <a:pPr marL="628650" lvl="1" indent="-171450">
              <a:buFontTx/>
              <a:buChar char="-"/>
            </a:pPr>
            <a:r>
              <a:rPr lang="en-US" dirty="0"/>
              <a:t>24.8% of the therapists also agree that in vivo sessions could breach patient’s confidentiality especially since they are normally done in the public.</a:t>
            </a:r>
          </a:p>
          <a:p>
            <a:pPr marL="0" lvl="0" indent="0">
              <a:buFontTx/>
              <a:buNone/>
            </a:pPr>
            <a:r>
              <a:rPr lang="en-US" dirty="0"/>
              <a:t>However, with virtual reality technology, therapists can now avoid those obstacles.</a:t>
            </a:r>
          </a:p>
          <a:p>
            <a:endParaRPr lang="en-ID"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666276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concern with virtual reality in exposure treatments is: If the patients know that they are undergoing a simulation, can they even exhibit fear?</a:t>
            </a:r>
          </a:p>
          <a:p>
            <a:pPr marL="171450" indent="-171450">
              <a:buFontTx/>
              <a:buChar char="-"/>
            </a:pPr>
            <a:r>
              <a:rPr lang="en-US" dirty="0"/>
              <a:t>A study that discusses the effectiveness of virtual reality exposure treatment examined data gathered from 40 acrophobic patients and compared it to control volunteers who do not have any mental disorders. The results showed in figure 4 show that the mean fear ratings of acrophobic patients are significantly larger than the fear ratings of the control volunteers. The results confirm that fear is indeed exhibited even in a virtual environment, making exposure possible.</a:t>
            </a:r>
          </a:p>
          <a:p>
            <a:pPr marL="171450" indent="-171450">
              <a:buFontTx/>
              <a:buChar char="-"/>
            </a:pPr>
            <a:r>
              <a:rPr lang="en-US" dirty="0"/>
              <a:t>Another study reported that VR treatment is as effective as in vivo treatment. For a successful exposure treatment, there must be a decrease in fear ratings post treatment compared to before the treatment. VR treatment showed that the change in fear ratings are close to the change in in vivo treatment fear ratings.</a:t>
            </a:r>
          </a:p>
          <a:p>
            <a:pPr marL="171450" indent="-171450">
              <a:buFontTx/>
              <a:buChar char="-"/>
            </a:pPr>
            <a:r>
              <a:rPr lang="en-US" dirty="0"/>
              <a:t>Europa Health also claimed that virtual reality treatment had a 90% success rate in reducing specific phobia in general.</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53486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obstacle of impracticality and scheduling conflicts, virtual reality therapy allows for self-therapy at the patients’ own homes.</a:t>
            </a:r>
          </a:p>
          <a:p>
            <a:pPr marL="171450" indent="-171450">
              <a:buFontTx/>
              <a:buChar char="-"/>
            </a:pPr>
            <a:r>
              <a:rPr lang="en-US" dirty="0"/>
              <a:t>A group of researchers developed their own self-therapy VR program for acrophobia and examined the changes in fear ratings low-fear and high-fear patients over two weeks. The results showed that in the low-fear group, there was a 5.42 decrease in fear ratings, and for the high-fear group, there is a 15.67 decrease in fear ratings, which indicate that self-therapy is possible in the treatment of acrophobia</a:t>
            </a:r>
          </a:p>
          <a:p>
            <a:pPr marL="171450" indent="-171450">
              <a:buFontTx/>
              <a:buChar char="-"/>
            </a:pPr>
            <a:r>
              <a:rPr lang="en-US" dirty="0"/>
              <a:t>High quality VR headsets are also becoming affordable. One study that compare the performance of the Oculus Rift CV1 (a commercial headset) and the </a:t>
            </a:r>
            <a:r>
              <a:rPr lang="en-US" dirty="0" err="1"/>
              <a:t>nVisor</a:t>
            </a:r>
            <a:r>
              <a:rPr lang="en-US" dirty="0"/>
              <a:t> (specialized headset).</a:t>
            </a:r>
          </a:p>
          <a:p>
            <a:pPr marL="628650" lvl="1" indent="-171450">
              <a:buFontTx/>
              <a:buChar char="-"/>
            </a:pPr>
            <a:r>
              <a:rPr lang="en-US" dirty="0"/>
              <a:t>Study measured patients’ heartbeat response to heights in the simulated environment, and it showed that the Oculus Rift was 8 bpm less than the </a:t>
            </a:r>
            <a:r>
              <a:rPr lang="en-US" dirty="0" err="1"/>
              <a:t>nVisor</a:t>
            </a:r>
            <a:r>
              <a:rPr lang="en-US" dirty="0"/>
              <a:t>.</a:t>
            </a:r>
          </a:p>
          <a:p>
            <a:pPr marL="628650" lvl="1" indent="-171450">
              <a:buFontTx/>
              <a:buChar char="-"/>
            </a:pPr>
            <a:r>
              <a:rPr lang="en-US" dirty="0"/>
              <a:t>While that value is promising, more research must be done to examine the effectiveness of commercial VR equipment as it is a new area of research.</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538769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Therapists also have opinions about the use of VR in treatments</a:t>
            </a:r>
          </a:p>
          <a:p>
            <a:pPr marL="171450" indent="-171450">
              <a:buFontTx/>
              <a:buChar char="-"/>
            </a:pPr>
            <a:r>
              <a:rPr lang="en-US" dirty="0"/>
              <a:t>90% of the 271 therapists that were asked agreed that VR makes in vivo treatments more practical as the environment is designed as a simulation, eliminating the need to find places and props for real life treatment.</a:t>
            </a:r>
          </a:p>
          <a:p>
            <a:pPr marL="171450" indent="-171450">
              <a:buFontTx/>
              <a:buChar char="-"/>
            </a:pPr>
            <a:r>
              <a:rPr lang="en-US" dirty="0"/>
              <a:t>85-88% of therapists agree that VR gives the therapist control over the environment as random variables can be eliminated in the design and programming of the simulation</a:t>
            </a:r>
          </a:p>
          <a:p>
            <a:pPr marL="171450" indent="-171450">
              <a:buFontTx/>
              <a:buChar char="-"/>
            </a:pPr>
            <a:r>
              <a:rPr lang="en-US" dirty="0"/>
              <a:t>55-70% agree that patient confidentiality can be controlled because the sessions are held within the office and not in the public.</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54597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studies show that virtual reality can be used effectively and should be used in the treating of acrophobia, which can then be translated and applied to other specific phobia. However, further research must be done on the effectiveness of virtual reality tech that is commercially available to the public.</a:t>
            </a:r>
          </a:p>
          <a:p>
            <a:r>
              <a:rPr lang="en-US" dirty="0"/>
              <a:t>Any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00078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on the disadvantages of growing up digitally </a:t>
            </a:r>
          </a:p>
          <a:p>
            <a:r>
              <a:rPr lang="en-US" dirty="0"/>
              <a:t>So children today are at more of a disadvantage both physically and mentally due to their use of technology than those who did not grow up in the digital age.</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7145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study that I found focused on both the mother’s point of view and on kindergarten teacher’s point of view but the results showed that the differences in opinions were negligible, so I decided to just focus on the mothers’ point of view</a:t>
            </a:r>
          </a:p>
          <a:p>
            <a:pPr marL="171450" indent="-171450">
              <a:buFontTx/>
              <a:buChar char="-"/>
            </a:pPr>
            <a:r>
              <a:rPr lang="en-US" dirty="0"/>
              <a:t>In this study mothers scores of the effects of video games were ranked</a:t>
            </a:r>
          </a:p>
          <a:p>
            <a:pPr marL="171450" indent="-171450">
              <a:buFontTx/>
              <a:buChar char="-"/>
            </a:pPr>
            <a:r>
              <a:rPr lang="en-US" dirty="0"/>
              <a:t>The ones that are higher on the list have a higher impact on children and the negative impacts of the games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21338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cohenveteransbioscience.org/post-traumatic-stress/" TargetMode="External"/><Relationship Id="rId3" Type="http://schemas.openxmlformats.org/officeDocument/2006/relationships/hyperlink" Target="https://www.ncbi.nlm.nih.gov/pmc/articles/PMC6232426/" TargetMode="External"/><Relationship Id="rId7" Type="http://schemas.openxmlformats.org/officeDocument/2006/relationships/hyperlink" Target="https://hbr.org/2019/10/research-how-virtual-reality-can-help-train-surge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cademic.oup.com/milmed/article/181/suppl_5/214/4209471" TargetMode="External"/><Relationship Id="rId5" Type="http://schemas.openxmlformats.org/officeDocument/2006/relationships/hyperlink" Target="https://www.usnews.com/news/best-countries/articles/2018-03-20/the-us-military-wants-to-lead-the-innovation-game-in-vr" TargetMode="External"/><Relationship Id="rId10" Type="http://schemas.openxmlformats.org/officeDocument/2006/relationships/hyperlink" Target="https://www.engineering.com/story/us-military-expands-vr-medical-training-for-soldier-medics" TargetMode="External"/><Relationship Id="rId4" Type="http://schemas.openxmlformats.org/officeDocument/2006/relationships/hyperlink" Target="https://www.researchgate.net/publication/251188523_Virtual_reality_and_its_military_utility" TargetMode="External"/><Relationship Id="rId9" Type="http://schemas.openxmlformats.org/officeDocument/2006/relationships/hyperlink" Target="https://onlinelibrary.wiley.com/doi/10.1002/jts.2057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10.0.4.65/cyber.2009.0398" TargetMode="External"/><Relationship Id="rId3" Type="http://schemas.openxmlformats.org/officeDocument/2006/relationships/hyperlink" Target="https://www.frontiersin.org/article/10.3389/fpsyt.2019.00773" TargetMode="External"/><Relationship Id="rId7" Type="http://schemas.openxmlformats.org/officeDocument/2006/relationships/hyperlink" Target="https://doi.org/10.1016/j.procs.2017.01.158" TargetMode="External"/><Relationship Id="rId2" Type="http://schemas.openxmlformats.org/officeDocument/2006/relationships/hyperlink" Target="https://www.nimh.nih.gov/health/statistics/specific-phobia#part_2639" TargetMode="External"/><Relationship Id="rId1" Type="http://schemas.openxmlformats.org/officeDocument/2006/relationships/slideLayout" Target="../slideLayouts/slideLayout2.xml"/><Relationship Id="rId6" Type="http://schemas.openxmlformats.org/officeDocument/2006/relationships/hyperlink" Target="https://doi.org/10.1089/cyber.2017.0085" TargetMode="External"/><Relationship Id="rId5" Type="http://schemas.openxmlformats.org/officeDocument/2006/relationships/hyperlink" Target="https://doi.org/10.1016/j.janxdis.2015.10.007" TargetMode="External"/><Relationship Id="rId10" Type="http://schemas.openxmlformats.org/officeDocument/2006/relationships/hyperlink" Target="https://doi.org/10.1089/109493101300210222" TargetMode="External"/><Relationship Id="rId4" Type="http://schemas.openxmlformats.org/officeDocument/2006/relationships/hyperlink" Target="https://doi.org/10.1016/j.beth.2018.07.003" TargetMode="External"/><Relationship Id="rId9" Type="http://schemas.openxmlformats.org/officeDocument/2006/relationships/hyperlink" Target="https://www.healtheuropa.eu/virtual-reality-therapy-anxiety/85906/"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have a Reliance on Technology</a:t>
            </a:r>
          </a:p>
        </p:txBody>
      </p:sp>
      <p:sp>
        <p:nvSpPr>
          <p:cNvPr id="3" name="Content Placeholder 2"/>
          <p:cNvSpPr>
            <a:spLocks noGrp="1"/>
          </p:cNvSpPr>
          <p:nvPr>
            <p:ph sz="half" idx="1"/>
          </p:nvPr>
        </p:nvSpPr>
        <p:spPr/>
        <p:txBody>
          <a:bodyPr/>
          <a:lstStyle/>
          <a:p>
            <a:r>
              <a:rPr lang="en-US" dirty="0"/>
              <a:t>Many parents use technology as a babysitter</a:t>
            </a:r>
          </a:p>
          <a:p>
            <a:r>
              <a:rPr lang="en-US" dirty="0"/>
              <a:t>The internet is not safe for young children</a:t>
            </a:r>
          </a:p>
          <a:p>
            <a:r>
              <a:rPr lang="en-US" dirty="0"/>
              <a:t>Children have become reliant on technology [2]</a:t>
            </a:r>
          </a:p>
          <a:p>
            <a:r>
              <a:rPr lang="en-US" dirty="0"/>
              <a:t>Multitasking [3]</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Nicole Burgess</a:t>
            </a:r>
            <a:endParaRPr lang="en-US" sz="1400" dirty="0">
              <a:solidFill>
                <a:schemeClr val="tx1"/>
              </a:solidFill>
              <a:latin typeface="+mj-lt"/>
            </a:endParaRPr>
          </a:p>
        </p:txBody>
      </p:sp>
      <p:pic>
        <p:nvPicPr>
          <p:cNvPr id="1026" name="Picture 2" descr="Expert Tips To Get Kids Off Screens Without Techno-Tantrums!">
            <a:extLst>
              <a:ext uri="{FF2B5EF4-FFF2-40B4-BE49-F238E27FC236}">
                <a16:creationId xmlns:a16="http://schemas.microsoft.com/office/drawing/2014/main" id="{D7D88547-2C03-C846-8B39-F97773C7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534" y="1438507"/>
            <a:ext cx="4152437" cy="276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7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safety online is compromised</a:t>
            </a:r>
          </a:p>
        </p:txBody>
      </p:sp>
      <p:sp>
        <p:nvSpPr>
          <p:cNvPr id="3" name="Content Placeholder 2"/>
          <p:cNvSpPr>
            <a:spLocks noGrp="1"/>
          </p:cNvSpPr>
          <p:nvPr>
            <p:ph sz="half" idx="1"/>
          </p:nvPr>
        </p:nvSpPr>
        <p:spPr/>
        <p:txBody>
          <a:bodyPr/>
          <a:lstStyle/>
          <a:p>
            <a:r>
              <a:rPr lang="en-US" dirty="0"/>
              <a:t>Privacy is a concern as people freely share personal information online </a:t>
            </a:r>
          </a:p>
          <a:p>
            <a:r>
              <a:rPr lang="en-US" dirty="0"/>
              <a:t>You never know for sure who you are actually talking to online[3]</a:t>
            </a:r>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Nicole Burgess</a:t>
            </a:r>
            <a:endParaRPr lang="en-US" sz="1400" dirty="0">
              <a:solidFill>
                <a:schemeClr val="tx1"/>
              </a:solidFill>
              <a:latin typeface="+mj-lt"/>
            </a:endParaRPr>
          </a:p>
        </p:txBody>
      </p:sp>
      <p:pic>
        <p:nvPicPr>
          <p:cNvPr id="9" name="Picture 8" descr="Chart, bar chart&#10;&#10;Description automatically generated">
            <a:extLst>
              <a:ext uri="{FF2B5EF4-FFF2-40B4-BE49-F238E27FC236}">
                <a16:creationId xmlns:a16="http://schemas.microsoft.com/office/drawing/2014/main" id="{FF8F6160-1AC2-CC43-8E87-C18F1AEEE7E8}"/>
              </a:ext>
            </a:extLst>
          </p:cNvPr>
          <p:cNvPicPr>
            <a:picLocks noChangeAspect="1"/>
          </p:cNvPicPr>
          <p:nvPr/>
        </p:nvPicPr>
        <p:blipFill>
          <a:blip r:embed="rId3"/>
          <a:stretch>
            <a:fillRect/>
          </a:stretch>
        </p:blipFill>
        <p:spPr>
          <a:xfrm>
            <a:off x="4572000" y="1357319"/>
            <a:ext cx="4454796" cy="2714784"/>
          </a:xfrm>
          <a:prstGeom prst="rect">
            <a:avLst/>
          </a:prstGeom>
        </p:spPr>
      </p:pic>
      <p:sp>
        <p:nvSpPr>
          <p:cNvPr id="12" name="TextBox 11">
            <a:extLst>
              <a:ext uri="{FF2B5EF4-FFF2-40B4-BE49-F238E27FC236}">
                <a16:creationId xmlns:a16="http://schemas.microsoft.com/office/drawing/2014/main" id="{4829DDC8-67A5-6246-8DEC-A4F3E812D7A5}"/>
              </a:ext>
            </a:extLst>
          </p:cNvPr>
          <p:cNvSpPr txBox="1"/>
          <p:nvPr/>
        </p:nvSpPr>
        <p:spPr>
          <a:xfrm>
            <a:off x="4724402" y="4108664"/>
            <a:ext cx="4185422" cy="480131"/>
          </a:xfrm>
          <a:prstGeom prst="rect">
            <a:avLst/>
          </a:prstGeom>
          <a:noFill/>
        </p:spPr>
        <p:txBody>
          <a:bodyPr wrap="square" rtlCol="0">
            <a:spAutoFit/>
          </a:bodyPr>
          <a:lstStyle/>
          <a:p>
            <a:pPr>
              <a:lnSpc>
                <a:spcPct val="90000"/>
              </a:lnSpc>
            </a:pPr>
            <a:r>
              <a:rPr lang="en-US" sz="1400" dirty="0"/>
              <a:t>When is it appropriate for children to have a detailed Facebook where they update their age and location?</a:t>
            </a:r>
          </a:p>
        </p:txBody>
      </p:sp>
    </p:spTree>
    <p:extLst>
      <p:ext uri="{BB962C8B-B14F-4D97-AF65-F5344CB8AC3E}">
        <p14:creationId xmlns:p14="http://schemas.microsoft.com/office/powerpoint/2010/main" val="244169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concerns</a:t>
            </a:r>
          </a:p>
        </p:txBody>
      </p:sp>
      <p:sp>
        <p:nvSpPr>
          <p:cNvPr id="3" name="Content Placeholder 2"/>
          <p:cNvSpPr>
            <a:spLocks noGrp="1"/>
          </p:cNvSpPr>
          <p:nvPr>
            <p:ph sz="half" idx="1"/>
          </p:nvPr>
        </p:nvSpPr>
        <p:spPr/>
        <p:txBody>
          <a:bodyPr/>
          <a:lstStyle/>
          <a:p>
            <a:r>
              <a:rPr lang="en-US" dirty="0"/>
              <a:t>Obesity rate in children has tripled over the past 20 years</a:t>
            </a:r>
          </a:p>
          <a:p>
            <a:r>
              <a:rPr lang="en-US" dirty="0"/>
              <a:t>Sensory development is being put at risk</a:t>
            </a:r>
          </a:p>
          <a:p>
            <a:r>
              <a:rPr lang="en-US" dirty="0"/>
              <a:t>Causing a disconnect from others including themselves[3]</a:t>
            </a:r>
          </a:p>
          <a:p>
            <a:r>
              <a:rPr lang="en-US" dirty="0"/>
              <a:t>Affects sleep [5]</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a:latin typeface="+mj-lt"/>
              </a:rPr>
              <a:t>Nicole Burgess</a:t>
            </a:r>
            <a:endParaRPr lang="en-US" sz="1400" dirty="0">
              <a:solidFill>
                <a:schemeClr val="tx1"/>
              </a:solidFill>
              <a:latin typeface="+mj-lt"/>
            </a:endParaRPr>
          </a:p>
        </p:txBody>
      </p:sp>
      <p:pic>
        <p:nvPicPr>
          <p:cNvPr id="15" name="Picture 14" descr="A drawing of a person&#10;&#10;Description automatically generated with low confidence">
            <a:extLst>
              <a:ext uri="{FF2B5EF4-FFF2-40B4-BE49-F238E27FC236}">
                <a16:creationId xmlns:a16="http://schemas.microsoft.com/office/drawing/2014/main" id="{CC12E725-A069-D44F-9027-E5351D13256B}"/>
              </a:ext>
            </a:extLst>
          </p:cNvPr>
          <p:cNvPicPr>
            <a:picLocks noChangeAspect="1"/>
          </p:cNvPicPr>
          <p:nvPr/>
        </p:nvPicPr>
        <p:blipFill>
          <a:blip r:embed="rId3"/>
          <a:stretch>
            <a:fillRect/>
          </a:stretch>
        </p:blipFill>
        <p:spPr>
          <a:xfrm>
            <a:off x="5562600" y="914087"/>
            <a:ext cx="3029145" cy="3849136"/>
          </a:xfrm>
          <a:prstGeom prst="rect">
            <a:avLst/>
          </a:prstGeom>
        </p:spPr>
      </p:pic>
    </p:spTree>
    <p:extLst>
      <p:ext uri="{BB962C8B-B14F-4D97-AF65-F5344CB8AC3E}">
        <p14:creationId xmlns:p14="http://schemas.microsoft.com/office/powerpoint/2010/main" val="279346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Social media use</a:t>
            </a:r>
          </a:p>
        </p:txBody>
      </p:sp>
      <p:sp>
        <p:nvSpPr>
          <p:cNvPr id="3" name="Content Placeholder 2"/>
          <p:cNvSpPr>
            <a:spLocks noGrp="1"/>
          </p:cNvSpPr>
          <p:nvPr>
            <p:ph sz="half" idx="1"/>
          </p:nvPr>
        </p:nvSpPr>
        <p:spPr/>
        <p:txBody>
          <a:bodyPr/>
          <a:lstStyle/>
          <a:p>
            <a:r>
              <a:rPr lang="en-US" dirty="0"/>
              <a:t>Teens are losing skills to be able to interact with others</a:t>
            </a:r>
          </a:p>
          <a:p>
            <a:r>
              <a:rPr lang="en-US" dirty="0"/>
              <a:t>Inability to focus on things for long periods of time</a:t>
            </a:r>
          </a:p>
          <a:p>
            <a:r>
              <a:rPr lang="en-US" dirty="0"/>
              <a:t>Social media use can be linked to low-self esteem[5]</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Nicole Burgess</a:t>
            </a:r>
            <a:endParaRPr lang="en-US" sz="1400" dirty="0">
              <a:solidFill>
                <a:schemeClr val="tx1"/>
              </a:solidFill>
              <a:latin typeface="+mj-lt"/>
            </a:endParaRPr>
          </a:p>
        </p:txBody>
      </p:sp>
      <p:pic>
        <p:nvPicPr>
          <p:cNvPr id="10" name="Picture 9" descr="Timeline&#10;&#10;Description automatically generated">
            <a:extLst>
              <a:ext uri="{FF2B5EF4-FFF2-40B4-BE49-F238E27FC236}">
                <a16:creationId xmlns:a16="http://schemas.microsoft.com/office/drawing/2014/main" id="{1670946A-BF86-8A4F-B0E5-E5CA654D9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46" y="680114"/>
            <a:ext cx="3382535" cy="4358218"/>
          </a:xfrm>
          <a:prstGeom prst="rect">
            <a:avLst/>
          </a:prstGeom>
        </p:spPr>
      </p:pic>
      <p:sp>
        <p:nvSpPr>
          <p:cNvPr id="12" name="TextBox 11">
            <a:extLst>
              <a:ext uri="{FF2B5EF4-FFF2-40B4-BE49-F238E27FC236}">
                <a16:creationId xmlns:a16="http://schemas.microsoft.com/office/drawing/2014/main" id="{010D3210-8416-F241-B00B-5CD1F7FF8C23}"/>
              </a:ext>
            </a:extLst>
          </p:cNvPr>
          <p:cNvSpPr txBox="1"/>
          <p:nvPr/>
        </p:nvSpPr>
        <p:spPr>
          <a:xfrm>
            <a:off x="8444186" y="4784116"/>
            <a:ext cx="409086" cy="286232"/>
          </a:xfrm>
          <a:prstGeom prst="rect">
            <a:avLst/>
          </a:prstGeom>
          <a:noFill/>
        </p:spPr>
        <p:txBody>
          <a:bodyPr wrap="none" rtlCol="0">
            <a:spAutoFit/>
          </a:bodyPr>
          <a:lstStyle/>
          <a:p>
            <a:pPr>
              <a:lnSpc>
                <a:spcPct val="90000"/>
              </a:lnSpc>
            </a:pPr>
            <a:r>
              <a:rPr lang="en-US" sz="1400" dirty="0"/>
              <a:t>[4]</a:t>
            </a:r>
          </a:p>
        </p:txBody>
      </p:sp>
    </p:spTree>
    <p:extLst>
      <p:ext uri="{BB962C8B-B14F-4D97-AF65-F5344CB8AC3E}">
        <p14:creationId xmlns:p14="http://schemas.microsoft.com/office/powerpoint/2010/main" val="15145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20000"/>
          </a:bodyPr>
          <a:lstStyle/>
          <a:p>
            <a:pPr marL="0" indent="0">
              <a:buNone/>
            </a:pPr>
            <a:r>
              <a:rPr lang="en-US" sz="1600" dirty="0"/>
              <a:t>[1] Al-</a:t>
            </a:r>
            <a:r>
              <a:rPr lang="en-US" sz="1600" dirty="0" err="1"/>
              <a:t>Hileh</a:t>
            </a:r>
            <a:r>
              <a:rPr lang="en-US" sz="1600" dirty="0"/>
              <a:t>, Mohamed M. “The Advantages and Disadvantages of Electronic Games Played by Children Aged (3-6) Years, from Mothers and Kindergarten Teachers’ Point of View.” International Journal of Applied Engineering Research, vol. 13, 2018, pp. 1805–1812. </a:t>
            </a:r>
          </a:p>
          <a:p>
            <a:pPr marL="0" indent="0">
              <a:buNone/>
            </a:pPr>
            <a:r>
              <a:rPr lang="en-US" sz="1600" dirty="0"/>
              <a:t>[2] Sonntag, Hans-Joachim. “Growing up in the Digital Age.” L-</a:t>
            </a:r>
            <a:r>
              <a:rPr lang="en-US" sz="1600" dirty="0" err="1"/>
              <a:t>Università</a:t>
            </a:r>
            <a:r>
              <a:rPr lang="en-US" sz="1600" dirty="0"/>
              <a:t> Ta' Malta, University of Malta, 1 Jan. 1970, https://</a:t>
            </a:r>
            <a:r>
              <a:rPr lang="en-US" sz="1600" dirty="0" err="1"/>
              <a:t>www.um.edu.mt</a:t>
            </a:r>
            <a:r>
              <a:rPr lang="en-US" sz="1600" dirty="0"/>
              <a:t>/library/oar/handle/123456789/65324. </a:t>
            </a:r>
          </a:p>
          <a:p>
            <a:pPr marL="0" indent="0">
              <a:buNone/>
            </a:pPr>
            <a:r>
              <a:rPr lang="en-US" sz="1600" dirty="0"/>
              <a:t>[3] Hatch, Kristina E., "Determining the Effects of Technology on Children" (2011). Senior Honors Projects. Paper 260. http://</a:t>
            </a:r>
            <a:r>
              <a:rPr lang="en-US" sz="1600" dirty="0" err="1"/>
              <a:t>digitalcommons.uri.edu</a:t>
            </a:r>
            <a:r>
              <a:rPr lang="en-US" sz="1600" dirty="0"/>
              <a:t>/</a:t>
            </a:r>
            <a:r>
              <a:rPr lang="en-US" sz="1600" dirty="0" err="1"/>
              <a:t>srhonorsprog</a:t>
            </a:r>
            <a:r>
              <a:rPr lang="en-US" sz="1600" dirty="0"/>
              <a:t>/260http://</a:t>
            </a:r>
            <a:r>
              <a:rPr lang="en-US" sz="1600" dirty="0" err="1"/>
              <a:t>digitalcommons.uri.edu</a:t>
            </a:r>
            <a:r>
              <a:rPr lang="en-US" sz="1600" dirty="0"/>
              <a:t>/</a:t>
            </a:r>
            <a:r>
              <a:rPr lang="en-US" sz="1600" dirty="0" err="1"/>
              <a:t>srhonorsprog</a:t>
            </a:r>
            <a:r>
              <a:rPr lang="en-US" sz="1600" dirty="0"/>
              <a:t>/260.</a:t>
            </a:r>
          </a:p>
          <a:p>
            <a:pPr marL="0" indent="0">
              <a:buNone/>
            </a:pPr>
            <a:r>
              <a:rPr lang="en-US" sz="1600" dirty="0"/>
              <a:t>[4] Anderson, Monica, and </a:t>
            </a:r>
            <a:r>
              <a:rPr lang="en-US" sz="1600" dirty="0" err="1"/>
              <a:t>Jingjing</a:t>
            </a:r>
            <a:r>
              <a:rPr lang="en-US" sz="1600" dirty="0"/>
              <a:t> Jiang. “Teens, Social Media &amp;amp; Technology 2018.” Pew Research Center: Internet, Science &amp;amp; Tech, Pew Research Center, 27 May 2021, https://</a:t>
            </a:r>
            <a:r>
              <a:rPr lang="en-US" sz="1600" dirty="0" err="1"/>
              <a:t>www.pewresearch.org</a:t>
            </a:r>
            <a:r>
              <a:rPr lang="en-US" sz="1600" dirty="0"/>
              <a:t>/internet/2018/05/31/teens-social-media-technology-2018/.</a:t>
            </a:r>
          </a:p>
          <a:p>
            <a:pPr marL="0" indent="0">
              <a:buNone/>
            </a:pPr>
            <a:r>
              <a:rPr lang="en-US" sz="1600" dirty="0"/>
              <a:t>[5] T;, </a:t>
            </a:r>
            <a:r>
              <a:rPr lang="en-US" sz="1600" dirty="0" err="1"/>
              <a:t>Solecki</a:t>
            </a:r>
            <a:r>
              <a:rPr lang="en-US" sz="1600" dirty="0"/>
              <a:t> </a:t>
            </a:r>
            <a:r>
              <a:rPr lang="en-US" sz="1600" dirty="0" err="1"/>
              <a:t>S;Fay-Hillier</a:t>
            </a:r>
            <a:r>
              <a:rPr lang="en-US" sz="1600" dirty="0"/>
              <a:t>. “The Toll of Too Much Technology on Teens' Mental Health.” Journal of Pediatric Nursing, U.S. National Library of Medicine, 5 Aug. 2015, https://</a:t>
            </a:r>
            <a:r>
              <a:rPr lang="en-US" sz="1600" dirty="0" err="1"/>
              <a:t>pubmed.ncbi.nlm.nih.gov</a:t>
            </a:r>
            <a:r>
              <a:rPr lang="en-US" sz="1600" dirty="0"/>
              <a:t>/26364771/.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Nicole Burgess</a:t>
            </a:r>
          </a:p>
        </p:txBody>
      </p:sp>
    </p:spTree>
    <p:extLst>
      <p:ext uri="{BB962C8B-B14F-4D97-AF65-F5344CB8AC3E}">
        <p14:creationId xmlns:p14="http://schemas.microsoft.com/office/powerpoint/2010/main" val="343540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future of the military – virtual reality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err="1"/>
              <a:t>Dov</a:t>
            </a:r>
            <a:r>
              <a:rPr lang="en-US" dirty="0"/>
              <a:t> </a:t>
            </a:r>
            <a:r>
              <a:rPr lang="en-US" dirty="0" err="1"/>
              <a:t>Ushman</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06233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virtual reality?</a:t>
            </a:r>
          </a:p>
        </p:txBody>
      </p:sp>
      <p:sp>
        <p:nvSpPr>
          <p:cNvPr id="3" name="Content Placeholder 2"/>
          <p:cNvSpPr>
            <a:spLocks noGrp="1"/>
          </p:cNvSpPr>
          <p:nvPr>
            <p:ph sz="half" idx="1"/>
          </p:nvPr>
        </p:nvSpPr>
        <p:spPr/>
        <p:txBody>
          <a:bodyPr>
            <a:normAutofit/>
          </a:bodyPr>
          <a:lstStyle/>
          <a:p>
            <a:r>
              <a:rPr lang="en-US" dirty="0"/>
              <a:t>Virtual reality = VR</a:t>
            </a:r>
          </a:p>
          <a:p>
            <a:r>
              <a:rPr lang="en-US" dirty="0"/>
              <a:t>Virtual reality requirements [1]</a:t>
            </a:r>
          </a:p>
          <a:p>
            <a:pPr lvl="1"/>
            <a:r>
              <a:rPr lang="en-US" dirty="0"/>
              <a:t>Immersion</a:t>
            </a:r>
          </a:p>
          <a:p>
            <a:pPr lvl="1"/>
            <a:r>
              <a:rPr lang="en-US" dirty="0"/>
              <a:t>Present in environment</a:t>
            </a:r>
          </a:p>
          <a:p>
            <a:pPr lvl="1"/>
            <a:r>
              <a:rPr lang="en-US" dirty="0"/>
              <a:t>Interact with environment</a:t>
            </a:r>
          </a:p>
          <a:p>
            <a:r>
              <a:rPr lang="en-US" dirty="0"/>
              <a:t>Immersion levels [1]</a:t>
            </a:r>
          </a:p>
          <a:p>
            <a:pPr lvl="1"/>
            <a:r>
              <a:rPr lang="en-US" dirty="0"/>
              <a:t>Non-immersive systems</a:t>
            </a:r>
          </a:p>
          <a:p>
            <a:pPr lvl="1"/>
            <a:r>
              <a:rPr lang="en-US" dirty="0"/>
              <a:t>Semi immersive</a:t>
            </a:r>
          </a:p>
          <a:p>
            <a:pPr lvl="1"/>
            <a:r>
              <a:rPr lang="en-US" dirty="0"/>
              <a:t>Fully immersive</a:t>
            </a:r>
          </a:p>
          <a:p>
            <a:pPr lvl="2"/>
            <a:r>
              <a:rPr lang="en-US" dirty="0"/>
              <a:t>Uses head mounted displays (HMD) </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pic>
        <p:nvPicPr>
          <p:cNvPr id="1028" name="Picture 4" descr="The Important Difference Between Virtual Reality, Augmented Reality and Mixed Reality">
            <a:extLst>
              <a:ext uri="{FF2B5EF4-FFF2-40B4-BE49-F238E27FC236}">
                <a16:creationId xmlns:a16="http://schemas.microsoft.com/office/drawing/2014/main" id="{E60C12F8-AF3B-554E-9679-015F9FCC4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648629"/>
            <a:ext cx="4190707" cy="23617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228A7F-49B9-D144-AFD3-BF2F114F0A2B}"/>
              </a:ext>
            </a:extLst>
          </p:cNvPr>
          <p:cNvSpPr txBox="1"/>
          <p:nvPr/>
        </p:nvSpPr>
        <p:spPr>
          <a:xfrm>
            <a:off x="4724402" y="4132453"/>
            <a:ext cx="4190707" cy="507831"/>
          </a:xfrm>
          <a:prstGeom prst="rect">
            <a:avLst/>
          </a:prstGeom>
          <a:noFill/>
        </p:spPr>
        <p:txBody>
          <a:bodyPr wrap="square" rtlCol="0">
            <a:spAutoFit/>
          </a:bodyPr>
          <a:lstStyle/>
          <a:p>
            <a:pPr>
              <a:lnSpc>
                <a:spcPct val="90000"/>
              </a:lnSpc>
            </a:pPr>
            <a:r>
              <a:rPr lang="en-US" sz="1000" dirty="0"/>
              <a:t>https://</a:t>
            </a:r>
            <a:r>
              <a:rPr lang="en-US" sz="1000" dirty="0" err="1"/>
              <a:t>www.forbes.com</a:t>
            </a:r>
            <a:r>
              <a:rPr lang="en-US" sz="1000" dirty="0"/>
              <a:t>/sites/</a:t>
            </a:r>
            <a:r>
              <a:rPr lang="en-US" sz="1000" dirty="0" err="1"/>
              <a:t>bernardmarr</a:t>
            </a:r>
            <a:r>
              <a:rPr lang="en-US" sz="1000" dirty="0"/>
              <a:t>/2019/07/19/the-important-difference-between-virtual-reality-augmented-reality-and-mixed-reality/?</a:t>
            </a:r>
            <a:r>
              <a:rPr lang="en-US" sz="1000" dirty="0" err="1"/>
              <a:t>sh</a:t>
            </a:r>
            <a:r>
              <a:rPr lang="en-US" sz="1000" dirty="0"/>
              <a:t>=1964c06835d3</a:t>
            </a:r>
          </a:p>
        </p:txBody>
      </p:sp>
    </p:spTree>
    <p:extLst>
      <p:ext uri="{BB962C8B-B14F-4D97-AF65-F5344CB8AC3E}">
        <p14:creationId xmlns:p14="http://schemas.microsoft.com/office/powerpoint/2010/main" val="406993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Advancements in the military</a:t>
            </a:r>
          </a:p>
        </p:txBody>
      </p:sp>
      <p:sp>
        <p:nvSpPr>
          <p:cNvPr id="3" name="Content Placeholder 2"/>
          <p:cNvSpPr>
            <a:spLocks noGrp="1"/>
          </p:cNvSpPr>
          <p:nvPr>
            <p:ph sz="half" idx="1"/>
          </p:nvPr>
        </p:nvSpPr>
        <p:spPr/>
        <p:txBody>
          <a:bodyPr/>
          <a:lstStyle/>
          <a:p>
            <a:r>
              <a:rPr lang="en-US" dirty="0"/>
              <a:t>Simulation [2]</a:t>
            </a:r>
          </a:p>
          <a:p>
            <a:pPr lvl="1"/>
            <a:r>
              <a:rPr lang="en-US" dirty="0"/>
              <a:t>Used since the 1960s</a:t>
            </a:r>
          </a:p>
          <a:p>
            <a:pPr lvl="1"/>
            <a:r>
              <a:rPr lang="en-US" dirty="0"/>
              <a:t>Uses real world to make simulations more realistic</a:t>
            </a:r>
          </a:p>
          <a:p>
            <a:pPr lvl="1"/>
            <a:r>
              <a:rPr lang="en-US" dirty="0"/>
              <a:t>Practice in extreme conditions</a:t>
            </a:r>
          </a:p>
          <a:p>
            <a:pPr lvl="1"/>
            <a:r>
              <a:rPr lang="en-US" dirty="0"/>
              <a:t>Engineering new technologies</a:t>
            </a:r>
          </a:p>
          <a:p>
            <a:r>
              <a:rPr lang="en-US" dirty="0"/>
              <a:t>By 2022, as much as $11 billion is supposed to be funded [3]</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1D326E86-0283-4941-9316-DE0D10B6BD5E}"/>
              </a:ext>
            </a:extLst>
          </p:cNvPr>
          <p:cNvSpPr txBox="1"/>
          <p:nvPr/>
        </p:nvSpPr>
        <p:spPr>
          <a:xfrm>
            <a:off x="4011030" y="3503155"/>
            <a:ext cx="4820550" cy="203133"/>
          </a:xfrm>
          <a:prstGeom prst="rect">
            <a:avLst/>
          </a:prstGeom>
          <a:noFill/>
        </p:spPr>
        <p:txBody>
          <a:bodyPr wrap="none" rtlCol="0">
            <a:spAutoFit/>
          </a:bodyPr>
          <a:lstStyle/>
          <a:p>
            <a:pPr>
              <a:lnSpc>
                <a:spcPct val="90000"/>
              </a:lnSpc>
            </a:pPr>
            <a:r>
              <a:rPr lang="en-US" sz="800" dirty="0"/>
              <a:t>https://</a:t>
            </a:r>
            <a:r>
              <a:rPr lang="en-US" sz="800" dirty="0" err="1"/>
              <a:t>www.grandviewresearch.com</a:t>
            </a:r>
            <a:r>
              <a:rPr lang="en-US" sz="800" dirty="0"/>
              <a:t>/industry-analysis/military-simulation-and-virtual-training-market</a:t>
            </a:r>
          </a:p>
        </p:txBody>
      </p:sp>
      <p:pic>
        <p:nvPicPr>
          <p:cNvPr id="2052" name="Picture 4" descr="Military Simulation &amp;amp; Virtual Training Market Report, 2018-2025">
            <a:extLst>
              <a:ext uri="{FF2B5EF4-FFF2-40B4-BE49-F238E27FC236}">
                <a16:creationId xmlns:a16="http://schemas.microsoft.com/office/drawing/2014/main" id="{15B859F6-E679-A64E-9E4B-AAA6800B1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188" y="1352551"/>
            <a:ext cx="4123784" cy="206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1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Vr</a:t>
            </a:r>
            <a:r>
              <a:rPr lang="en-US" dirty="0"/>
              <a:t> enhanced medical training</a:t>
            </a:r>
          </a:p>
        </p:txBody>
      </p:sp>
      <p:sp>
        <p:nvSpPr>
          <p:cNvPr id="3" name="Content Placeholder 2"/>
          <p:cNvSpPr>
            <a:spLocks noGrp="1"/>
          </p:cNvSpPr>
          <p:nvPr>
            <p:ph sz="half" idx="1"/>
          </p:nvPr>
        </p:nvSpPr>
        <p:spPr/>
        <p:txBody>
          <a:bodyPr>
            <a:normAutofit lnSpcReduction="10000"/>
          </a:bodyPr>
          <a:lstStyle/>
          <a:p>
            <a:r>
              <a:rPr lang="en-US" dirty="0"/>
              <a:t>Estimates 100,000 military healthcare needs to be trained annually [4]</a:t>
            </a:r>
          </a:p>
          <a:p>
            <a:r>
              <a:rPr lang="en-US" dirty="0"/>
              <a:t>50,000 excess deaths and 1 million avoidable injuries [4]</a:t>
            </a:r>
          </a:p>
          <a:p>
            <a:r>
              <a:rPr lang="en-US" dirty="0"/>
              <a:t>Simulated surgeries [5]</a:t>
            </a:r>
          </a:p>
          <a:p>
            <a:r>
              <a:rPr lang="en-US" dirty="0"/>
              <a:t>VR training shows 230% improvement over standard training [5]</a:t>
            </a:r>
          </a:p>
          <a:p>
            <a:r>
              <a:rPr lang="en-US" dirty="0"/>
              <a:t>20% faster and 38% more precise [5]</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pic>
        <p:nvPicPr>
          <p:cNvPr id="3080" name="Picture 8" descr="Top Medical simulation Companies using AR/VR in India">
            <a:extLst>
              <a:ext uri="{FF2B5EF4-FFF2-40B4-BE49-F238E27FC236}">
                <a16:creationId xmlns:a16="http://schemas.microsoft.com/office/drawing/2014/main" id="{F0AB5DFC-A376-524B-8EDE-0C032DA68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761" y="1871977"/>
            <a:ext cx="4261819" cy="19333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E680639-C594-794E-9678-7A5CE9148E0E}"/>
              </a:ext>
            </a:extLst>
          </p:cNvPr>
          <p:cNvSpPr txBox="1"/>
          <p:nvPr/>
        </p:nvSpPr>
        <p:spPr>
          <a:xfrm>
            <a:off x="4569761" y="3847037"/>
            <a:ext cx="4414991" cy="216982"/>
          </a:xfrm>
          <a:prstGeom prst="rect">
            <a:avLst/>
          </a:prstGeom>
          <a:noFill/>
        </p:spPr>
        <p:txBody>
          <a:bodyPr wrap="none" rtlCol="0">
            <a:spAutoFit/>
          </a:bodyPr>
          <a:lstStyle/>
          <a:p>
            <a:pPr>
              <a:lnSpc>
                <a:spcPct val="90000"/>
              </a:lnSpc>
            </a:pPr>
            <a:r>
              <a:rPr lang="en-US" sz="900" dirty="0"/>
              <a:t>https://</a:t>
            </a:r>
            <a:r>
              <a:rPr lang="en-US" sz="900" dirty="0" err="1"/>
              <a:t>www.affinityvr.com</a:t>
            </a:r>
            <a:r>
              <a:rPr lang="en-US" sz="900" dirty="0"/>
              <a:t>/top-medical-simulation-companies-using-</a:t>
            </a:r>
            <a:r>
              <a:rPr lang="en-US" sz="900" dirty="0" err="1"/>
              <a:t>vr</a:t>
            </a:r>
            <a:r>
              <a:rPr lang="en-US" sz="900" dirty="0"/>
              <a:t>-</a:t>
            </a:r>
            <a:r>
              <a:rPr lang="en-US" sz="900" dirty="0" err="1"/>
              <a:t>ar</a:t>
            </a:r>
            <a:r>
              <a:rPr lang="en-US" sz="900" dirty="0"/>
              <a:t>-in-</a:t>
            </a:r>
            <a:r>
              <a:rPr lang="en-US" sz="900" dirty="0" err="1"/>
              <a:t>india</a:t>
            </a:r>
            <a:r>
              <a:rPr lang="en-US" sz="900" dirty="0"/>
              <a:t>/</a:t>
            </a:r>
          </a:p>
        </p:txBody>
      </p:sp>
    </p:spTree>
    <p:extLst>
      <p:ext uri="{BB962C8B-B14F-4D97-AF65-F5344CB8AC3E}">
        <p14:creationId xmlns:p14="http://schemas.microsoft.com/office/powerpoint/2010/main" val="164564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Treatment through VR</a:t>
            </a:r>
          </a:p>
        </p:txBody>
      </p:sp>
      <p:sp>
        <p:nvSpPr>
          <p:cNvPr id="3" name="Content Placeholder 2"/>
          <p:cNvSpPr>
            <a:spLocks noGrp="1"/>
          </p:cNvSpPr>
          <p:nvPr>
            <p:ph sz="half" idx="1"/>
          </p:nvPr>
        </p:nvSpPr>
        <p:spPr/>
        <p:txBody>
          <a:bodyPr/>
          <a:lstStyle/>
          <a:p>
            <a:r>
              <a:rPr lang="en-US" dirty="0"/>
              <a:t>10-20% of veterans suffer from PTSD [6]</a:t>
            </a:r>
          </a:p>
          <a:p>
            <a:r>
              <a:rPr lang="en-US" dirty="0"/>
              <a:t>Virtual reality exposure (VRE) [7]</a:t>
            </a:r>
          </a:p>
          <a:p>
            <a:pPr lvl="1"/>
            <a:r>
              <a:rPr lang="en-US" dirty="0"/>
              <a:t>90 minute appointments</a:t>
            </a:r>
          </a:p>
          <a:p>
            <a:pPr lvl="1"/>
            <a:r>
              <a:rPr lang="en-US" dirty="0"/>
              <a:t>3-12 appointments</a:t>
            </a:r>
          </a:p>
          <a:p>
            <a:pPr lvl="1"/>
            <a:r>
              <a:rPr lang="en-US" dirty="0"/>
              <a:t>45% of soldiers tested negative for PTSD</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pic>
        <p:nvPicPr>
          <p:cNvPr id="4098" name="Picture 2" descr="Army Uses Virtual Tool in its Battle with PTSD">
            <a:extLst>
              <a:ext uri="{FF2B5EF4-FFF2-40B4-BE49-F238E27FC236}">
                <a16:creationId xmlns:a16="http://schemas.microsoft.com/office/drawing/2014/main" id="{439B9359-8422-E94F-BF81-1697135CF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1354522"/>
            <a:ext cx="3715544" cy="2571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95397C3-8DAA-7140-8DE0-FC9A5FE7AD9A}"/>
              </a:ext>
            </a:extLst>
          </p:cNvPr>
          <p:cNvSpPr txBox="1"/>
          <p:nvPr/>
        </p:nvSpPr>
        <p:spPr>
          <a:xfrm>
            <a:off x="3874609" y="3973435"/>
            <a:ext cx="5269391" cy="244682"/>
          </a:xfrm>
          <a:prstGeom prst="rect">
            <a:avLst/>
          </a:prstGeom>
          <a:noFill/>
        </p:spPr>
        <p:txBody>
          <a:bodyPr wrap="none" rtlCol="0">
            <a:spAutoFit/>
          </a:bodyPr>
          <a:lstStyle/>
          <a:p>
            <a:pPr>
              <a:lnSpc>
                <a:spcPct val="90000"/>
              </a:lnSpc>
            </a:pPr>
            <a:r>
              <a:rPr lang="en-US" sz="1100" dirty="0"/>
              <a:t>https://</a:t>
            </a:r>
            <a:r>
              <a:rPr lang="en-US" sz="1100" dirty="0" err="1"/>
              <a:t>www.army.mil</a:t>
            </a:r>
            <a:r>
              <a:rPr lang="en-US" sz="1100" dirty="0"/>
              <a:t>/article/2387/</a:t>
            </a:r>
            <a:r>
              <a:rPr lang="en-US" sz="1100" dirty="0" err="1"/>
              <a:t>army_uses_virtual_tool_in_its_battle_with_ptsd</a:t>
            </a:r>
            <a:endParaRPr lang="en-US" sz="1100" dirty="0"/>
          </a:p>
        </p:txBody>
      </p:sp>
    </p:spTree>
    <p:extLst>
      <p:ext uri="{BB962C8B-B14F-4D97-AF65-F5344CB8AC3E}">
        <p14:creationId xmlns:p14="http://schemas.microsoft.com/office/powerpoint/2010/main" val="285704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27466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that leave us?</a:t>
            </a:r>
          </a:p>
        </p:txBody>
      </p:sp>
      <p:sp>
        <p:nvSpPr>
          <p:cNvPr id="3" name="Content Placeholder 2"/>
          <p:cNvSpPr>
            <a:spLocks noGrp="1"/>
          </p:cNvSpPr>
          <p:nvPr>
            <p:ph sz="half" idx="1"/>
          </p:nvPr>
        </p:nvSpPr>
        <p:spPr/>
        <p:txBody>
          <a:bodyPr/>
          <a:lstStyle/>
          <a:p>
            <a:r>
              <a:rPr lang="en-US" dirty="0"/>
              <a:t>Simulations will improve</a:t>
            </a:r>
          </a:p>
          <a:p>
            <a:r>
              <a:rPr lang="en-US" dirty="0"/>
              <a:t>Medical applications will grow</a:t>
            </a:r>
          </a:p>
          <a:p>
            <a:r>
              <a:rPr lang="en-US" dirty="0"/>
              <a:t>Medical procedures will improve</a:t>
            </a:r>
          </a:p>
          <a:p>
            <a:r>
              <a:rPr lang="en-US" dirty="0"/>
              <a:t>PTSD can be treated</a:t>
            </a:r>
          </a:p>
          <a:p>
            <a:r>
              <a:rPr lang="en-US" dirty="0"/>
              <a:t>Lives will be saved</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pic>
        <p:nvPicPr>
          <p:cNvPr id="5122" name="Picture 2">
            <a:extLst>
              <a:ext uri="{FF2B5EF4-FFF2-40B4-BE49-F238E27FC236}">
                <a16:creationId xmlns:a16="http://schemas.microsoft.com/office/drawing/2014/main" id="{9FF5157D-6C3C-EC41-B365-62A1B198B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76350"/>
            <a:ext cx="3883819" cy="25717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A3AB903-D138-E84A-BF3A-64FE98710C8F}"/>
              </a:ext>
            </a:extLst>
          </p:cNvPr>
          <p:cNvSpPr/>
          <p:nvPr/>
        </p:nvSpPr>
        <p:spPr>
          <a:xfrm>
            <a:off x="4735288" y="3893724"/>
            <a:ext cx="4572000" cy="246221"/>
          </a:xfrm>
          <a:prstGeom prst="rect">
            <a:avLst/>
          </a:prstGeom>
        </p:spPr>
        <p:txBody>
          <a:bodyPr>
            <a:spAutoFit/>
          </a:bodyPr>
          <a:lstStyle/>
          <a:p>
            <a:r>
              <a:rPr lang="en-US" sz="1000" dirty="0"/>
              <a:t>https://</a:t>
            </a:r>
            <a:r>
              <a:rPr lang="en-US" sz="1000" dirty="0" err="1"/>
              <a:t>www.wired.com</a:t>
            </a:r>
            <a:r>
              <a:rPr lang="en-US" sz="1000" dirty="0"/>
              <a:t>/2012/01/army-virtual-reality/</a:t>
            </a:r>
          </a:p>
        </p:txBody>
      </p:sp>
    </p:spTree>
    <p:extLst>
      <p:ext uri="{BB962C8B-B14F-4D97-AF65-F5344CB8AC3E}">
        <p14:creationId xmlns:p14="http://schemas.microsoft.com/office/powerpoint/2010/main" val="1384418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91696"/>
            <a:ext cx="7772400" cy="3352800"/>
          </a:xfrm>
        </p:spPr>
        <p:txBody>
          <a:bodyPr lIns="91440">
            <a:noAutofit/>
          </a:bodyPr>
          <a:lstStyle/>
          <a:p>
            <a:pPr marL="0" indent="0">
              <a:buNone/>
            </a:pPr>
            <a:r>
              <a:rPr lang="en-US" sz="1000" dirty="0"/>
              <a:t>[1] Pietro </a:t>
            </a:r>
            <a:r>
              <a:rPr lang="en-US" sz="1000" dirty="0" err="1"/>
              <a:t>Cipressso</a:t>
            </a:r>
            <a:r>
              <a:rPr lang="en-US" sz="1000" dirty="0"/>
              <a:t>, Irene Alice </a:t>
            </a:r>
            <a:r>
              <a:rPr lang="en-US" sz="1000" dirty="0" err="1"/>
              <a:t>Chicchi</a:t>
            </a:r>
            <a:r>
              <a:rPr lang="en-US" sz="1000" dirty="0"/>
              <a:t> </a:t>
            </a:r>
            <a:r>
              <a:rPr lang="en-US" sz="1000" dirty="0" err="1"/>
              <a:t>Giglioli</a:t>
            </a:r>
            <a:r>
              <a:rPr lang="en-US" sz="1000" dirty="0"/>
              <a:t>, </a:t>
            </a:r>
            <a:r>
              <a:rPr lang="en-US" sz="1000" dirty="0" err="1"/>
              <a:t>Marioano</a:t>
            </a:r>
            <a:r>
              <a:rPr lang="en-US" sz="1000" dirty="0"/>
              <a:t>, </a:t>
            </a:r>
            <a:r>
              <a:rPr lang="en-US" sz="1000" dirty="0" err="1"/>
              <a:t>Alacañiz</a:t>
            </a:r>
            <a:r>
              <a:rPr lang="en-US" sz="1000" dirty="0"/>
              <a:t> Raya, Giuseppe Riva, The Past, Present, and Future of Virtual and Augmented Reality Research: A Network and Cluster Analysis of the Literature, (November 6, 2018), </a:t>
            </a:r>
            <a:r>
              <a:rPr lang="en-US" sz="1000" dirty="0">
                <a:hlinkClick r:id="rId3"/>
              </a:rPr>
              <a:t>https://www.ncbi.nlm.nih.gov/pmc/articles/PMC6232426/</a:t>
            </a:r>
            <a:r>
              <a:rPr lang="en-US" sz="1000" dirty="0"/>
              <a:t>(September 24, 2021)</a:t>
            </a:r>
          </a:p>
          <a:p>
            <a:pPr marL="0" indent="0">
              <a:buNone/>
            </a:pPr>
            <a:r>
              <a:rPr lang="en-US" sz="1000" dirty="0"/>
              <a:t>[2] </a:t>
            </a:r>
            <a:r>
              <a:rPr lang="en-US" sz="1000" dirty="0" err="1"/>
              <a:t>Ajey</a:t>
            </a:r>
            <a:r>
              <a:rPr lang="en-US" sz="1000" dirty="0"/>
              <a:t> </a:t>
            </a:r>
            <a:r>
              <a:rPr lang="en-US" sz="1000" dirty="0" err="1"/>
              <a:t>Lele</a:t>
            </a:r>
            <a:r>
              <a:rPr lang="en-US" sz="1000" dirty="0"/>
              <a:t>, Virtual reality and its military utility, (April 7 2011), </a:t>
            </a:r>
            <a:r>
              <a:rPr lang="en-US" sz="1000" dirty="0">
                <a:hlinkClick r:id="rId4"/>
              </a:rPr>
              <a:t>https://www.researchgate.net/publication/251188523_Virtual_reality_and_its_military_utility</a:t>
            </a:r>
            <a:r>
              <a:rPr lang="en-US" sz="1000" dirty="0"/>
              <a:t>, (September 24, 2021) </a:t>
            </a:r>
          </a:p>
          <a:p>
            <a:pPr marL="0" indent="0">
              <a:buNone/>
            </a:pPr>
            <a:r>
              <a:rPr lang="en-US" sz="1000" dirty="0"/>
              <a:t>[3] </a:t>
            </a:r>
            <a:r>
              <a:rPr lang="en-US" sz="1000" dirty="0" err="1"/>
              <a:t>Sintia</a:t>
            </a:r>
            <a:r>
              <a:rPr lang="en-US" sz="1000" dirty="0"/>
              <a:t> Radu, The Future of War May Be Virtual, (March 20, 2018), </a:t>
            </a:r>
            <a:r>
              <a:rPr lang="en-US" sz="1000" dirty="0">
                <a:hlinkClick r:id="rId5"/>
              </a:rPr>
              <a:t>https://www.usnews.com/news/best-countries/articles/2018-03-20/the-us-military-wants-to-lead-the-innovation-game-in-vr</a:t>
            </a:r>
            <a:r>
              <a:rPr lang="en-US" sz="1000" dirty="0"/>
              <a:t> (September 24, 2021)</a:t>
            </a:r>
          </a:p>
          <a:p>
            <a:pPr marL="0" indent="0">
              <a:buNone/>
            </a:pPr>
            <a:r>
              <a:rPr lang="en-US" sz="1000" dirty="0"/>
              <a:t>[4] &lt; Ka-Chun Siu, Bradley J Best, Jong </a:t>
            </a:r>
            <a:r>
              <a:rPr lang="en-US" sz="1000" dirty="0" err="1"/>
              <a:t>Wook</a:t>
            </a:r>
            <a:r>
              <a:rPr lang="en-US" sz="1000" dirty="0"/>
              <a:t> Kim, Dmitry </a:t>
            </a:r>
            <a:r>
              <a:rPr lang="en-US" sz="1000" dirty="0" err="1"/>
              <a:t>Oleynikov</a:t>
            </a:r>
            <a:r>
              <a:rPr lang="en-US" sz="1000" dirty="0"/>
              <a:t>, Frank E Ritter, Adaption </a:t>
            </a:r>
            <a:r>
              <a:rPr lang="en-US" sz="1000" dirty="0" err="1"/>
              <a:t>Vitual</a:t>
            </a:r>
            <a:r>
              <a:rPr lang="en-US" sz="1000" dirty="0"/>
              <a:t> Reality Training to Optimize Military Medical Skills Acquisition and Retention, (May 1, 2016), </a:t>
            </a:r>
            <a:r>
              <a:rPr lang="en-US" sz="1000" dirty="0">
                <a:hlinkClick r:id="rId6"/>
              </a:rPr>
              <a:t>https://academic.oup.com/milmed/article/181/suppl_5/214/4209471</a:t>
            </a:r>
            <a:r>
              <a:rPr lang="en-US" sz="1000" dirty="0"/>
              <a:t>  (September 25, 2021) &gt;</a:t>
            </a:r>
          </a:p>
          <a:p>
            <a:pPr marL="0" indent="0">
              <a:buNone/>
            </a:pPr>
            <a:r>
              <a:rPr lang="en-US" sz="1000" dirty="0"/>
              <a:t>[5] Gideon Blumstein, Research: How Virtual Reality Can Help Train Surgeons, (Harvard Business School, October 16, 2019), </a:t>
            </a:r>
            <a:r>
              <a:rPr lang="en-US" sz="1000" dirty="0">
                <a:hlinkClick r:id="rId7"/>
              </a:rPr>
              <a:t>https://hbr.org/2019/10/research-how-virtual-reality-can-help-train-surgeons</a:t>
            </a:r>
            <a:r>
              <a:rPr lang="en-US" sz="1000" dirty="0"/>
              <a:t> (September 26, 2021)</a:t>
            </a:r>
          </a:p>
          <a:p>
            <a:pPr marL="0" indent="0">
              <a:buNone/>
            </a:pPr>
            <a:r>
              <a:rPr lang="en-US" sz="1000" dirty="0"/>
              <a:t>[6] </a:t>
            </a:r>
            <a:r>
              <a:rPr lang="en-US" sz="1000" cap="all" dirty="0"/>
              <a:t>POST-TRAUMATIC STRESS, </a:t>
            </a:r>
            <a:r>
              <a:rPr lang="en-US" sz="1000" dirty="0">
                <a:hlinkClick r:id="rId8"/>
              </a:rPr>
              <a:t>https://www.cohenveteransbioscience.org/post-traumatic-stress/</a:t>
            </a:r>
            <a:r>
              <a:rPr lang="en-US" sz="1000" dirty="0"/>
              <a:t>  (September 26, 2021)</a:t>
            </a:r>
          </a:p>
          <a:p>
            <a:pPr marL="0" indent="0">
              <a:buNone/>
            </a:pPr>
            <a:r>
              <a:rPr lang="en-US" sz="1000" dirty="0"/>
              <a:t>[7] Greg M. </a:t>
            </a:r>
            <a:r>
              <a:rPr lang="en-US" sz="1000" dirty="0" err="1"/>
              <a:t>Reger</a:t>
            </a:r>
            <a:r>
              <a:rPr lang="en-US" sz="1000" dirty="0"/>
              <a:t>, Kevin M. Holloway, Colette Candy, Barbara O. </a:t>
            </a:r>
            <a:r>
              <a:rPr lang="en-US" sz="1000" dirty="0" err="1"/>
              <a:t>Rothbaum</a:t>
            </a:r>
            <a:r>
              <a:rPr lang="en-US" sz="1000" dirty="0"/>
              <a:t>, Joann </a:t>
            </a:r>
            <a:r>
              <a:rPr lang="en-US" sz="1000" dirty="0" err="1"/>
              <a:t>Difede</a:t>
            </a:r>
            <a:r>
              <a:rPr lang="en-US" sz="1000" dirty="0"/>
              <a:t>, Albert A. Rizzo, Gregory A. </a:t>
            </a:r>
            <a:r>
              <a:rPr lang="en-US" sz="1000" dirty="0" err="1"/>
              <a:t>Gahm</a:t>
            </a:r>
            <a:r>
              <a:rPr lang="en-US" sz="1000" dirty="0"/>
              <a:t>, Effectiveness of virtual reality exposure therapy for active duty soldiers in a military mental health clinic, (February 3, 2011), </a:t>
            </a:r>
            <a:r>
              <a:rPr lang="en-US" sz="1000" dirty="0">
                <a:hlinkClick r:id="rId9"/>
              </a:rPr>
              <a:t>https://onlinelibrary.wiley.com/doi/10.1002/jts.20574</a:t>
            </a:r>
            <a:r>
              <a:rPr lang="en-US" sz="1000" dirty="0"/>
              <a:t> (September 25, 2021)</a:t>
            </a:r>
          </a:p>
          <a:p>
            <a:pPr marL="0" indent="0">
              <a:buNone/>
            </a:pPr>
            <a:r>
              <a:rPr lang="en-US" sz="1000" dirty="0"/>
              <a:t>[8] Matthew Greenwood, U.S. Military Expands VR Medical Training for Soldier Medics, (May 19, 2021), </a:t>
            </a:r>
            <a:r>
              <a:rPr lang="en-US" sz="1000" dirty="0">
                <a:hlinkClick r:id="rId10"/>
              </a:rPr>
              <a:t>https://www.engineering.com/story/us-military-expands-vr-medical-training-for-soldier-medics</a:t>
            </a:r>
            <a:r>
              <a:rPr lang="en-US" sz="1000" dirty="0"/>
              <a:t> (September 15, 2021) </a:t>
            </a:r>
          </a:p>
          <a:p>
            <a:pPr marL="0" indent="0">
              <a:buNone/>
            </a:pPr>
            <a:endParaRPr lang="en-US" sz="1000" dirty="0"/>
          </a:p>
          <a:p>
            <a:pPr marL="0" indent="0">
              <a:buNone/>
            </a:pPr>
            <a:endParaRPr lang="en-US" sz="1000" dirty="0"/>
          </a:p>
        </p:txBody>
      </p:sp>
      <p:sp>
        <p:nvSpPr>
          <p:cNvPr id="4" name="Footer Placeholder 3"/>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Dov</a:t>
            </a:r>
            <a:r>
              <a:rPr lang="en-US" sz="1400" dirty="0">
                <a:solidFill>
                  <a:schemeClr val="tx1"/>
                </a:solidFill>
                <a:latin typeface="+mj-lt"/>
              </a:rPr>
              <a:t> </a:t>
            </a:r>
            <a:r>
              <a:rPr lang="en-US" sz="1400" dirty="0" err="1">
                <a:solidFill>
                  <a:schemeClr val="tx1"/>
                </a:solidFill>
                <a:latin typeface="+mj-lt"/>
              </a:rPr>
              <a:t>Ushman</a:t>
            </a:r>
            <a:endParaRPr lang="en-US" sz="1400" dirty="0">
              <a:solidFill>
                <a:schemeClr val="tx1"/>
              </a:solidFill>
              <a:latin typeface="+mj-lt"/>
            </a:endParaRPr>
          </a:p>
        </p:txBody>
      </p:sp>
    </p:spTree>
    <p:extLst>
      <p:ext uri="{BB962C8B-B14F-4D97-AF65-F5344CB8AC3E}">
        <p14:creationId xmlns:p14="http://schemas.microsoft.com/office/powerpoint/2010/main" val="305516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Virtual Reality should be used in treating anxiety disorders and specific phobia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Andrew Hariyanto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387789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phobia</a:t>
            </a:r>
          </a:p>
        </p:txBody>
      </p:sp>
      <p:sp>
        <p:nvSpPr>
          <p:cNvPr id="3" name="Content Placeholder 2"/>
          <p:cNvSpPr>
            <a:spLocks noGrp="1"/>
          </p:cNvSpPr>
          <p:nvPr>
            <p:ph sz="half" idx="1"/>
          </p:nvPr>
        </p:nvSpPr>
        <p:spPr>
          <a:xfrm>
            <a:off x="468000" y="1352551"/>
            <a:ext cx="4188824" cy="3352800"/>
          </a:xfrm>
        </p:spPr>
        <p:txBody>
          <a:bodyPr>
            <a:normAutofit/>
          </a:bodyPr>
          <a:lstStyle/>
          <a:p>
            <a:r>
              <a:rPr lang="en-US" dirty="0"/>
              <a:t>Irrational fear of objects/scenarios [1]</a:t>
            </a:r>
          </a:p>
          <a:p>
            <a:r>
              <a:rPr lang="en-US" dirty="0"/>
              <a:t>9.1% of American adults struggle with specific phobia [1]</a:t>
            </a:r>
          </a:p>
          <a:p>
            <a:r>
              <a:rPr lang="en-US" dirty="0"/>
              <a:t>Examples</a:t>
            </a:r>
          </a:p>
          <a:p>
            <a:pPr lvl="1"/>
            <a:r>
              <a:rPr lang="en-US" dirty="0"/>
              <a:t>Acrophobia: 28% of the world [5]</a:t>
            </a:r>
          </a:p>
          <a:p>
            <a:pPr lvl="1"/>
            <a:r>
              <a:rPr lang="en-US" dirty="0"/>
              <a:t>Arachnophobia</a:t>
            </a:r>
          </a:p>
          <a:p>
            <a:pPr lvl="1"/>
            <a:r>
              <a:rPr lang="en-US" dirty="0"/>
              <a:t>Claustrophobia</a:t>
            </a:r>
          </a:p>
          <a:p>
            <a:r>
              <a:rPr lang="en-US" dirty="0"/>
              <a:t>Traditional Exposure Treatments [2]</a:t>
            </a:r>
          </a:p>
          <a:p>
            <a:pPr lvl="1"/>
            <a:r>
              <a:rPr lang="en-US" dirty="0"/>
              <a:t>Imaginal exposure</a:t>
            </a:r>
          </a:p>
          <a:p>
            <a:pPr lvl="1"/>
            <a:r>
              <a:rPr lang="en-US" dirty="0"/>
              <a:t>In vivo exposure</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pic>
        <p:nvPicPr>
          <p:cNvPr id="11" name="Picture 10" descr="Chart, bar chart&#10;&#10;Description automatically generated">
            <a:extLst>
              <a:ext uri="{FF2B5EF4-FFF2-40B4-BE49-F238E27FC236}">
                <a16:creationId xmlns:a16="http://schemas.microsoft.com/office/drawing/2014/main" id="{904E30BB-007E-4D5F-A576-F2797F5ACE49}"/>
              </a:ext>
            </a:extLst>
          </p:cNvPr>
          <p:cNvPicPr>
            <a:picLocks noChangeAspect="1"/>
          </p:cNvPicPr>
          <p:nvPr/>
        </p:nvPicPr>
        <p:blipFill>
          <a:blip r:embed="rId3"/>
          <a:stretch>
            <a:fillRect/>
          </a:stretch>
        </p:blipFill>
        <p:spPr>
          <a:xfrm>
            <a:off x="4752702" y="1325101"/>
            <a:ext cx="4188824" cy="2792549"/>
          </a:xfrm>
          <a:prstGeom prst="rect">
            <a:avLst/>
          </a:prstGeom>
        </p:spPr>
      </p:pic>
      <p:sp>
        <p:nvSpPr>
          <p:cNvPr id="12" name="Content Placeholder 2">
            <a:extLst>
              <a:ext uri="{FF2B5EF4-FFF2-40B4-BE49-F238E27FC236}">
                <a16:creationId xmlns:a16="http://schemas.microsoft.com/office/drawing/2014/main" id="{306F7E40-B49D-4BCC-92D7-62D989C6B2A2}"/>
              </a:ext>
            </a:extLst>
          </p:cNvPr>
          <p:cNvSpPr txBox="1">
            <a:spLocks/>
          </p:cNvSpPr>
          <p:nvPr/>
        </p:nvSpPr>
        <p:spPr>
          <a:xfrm>
            <a:off x="5231152" y="4207365"/>
            <a:ext cx="3600428" cy="307777"/>
          </a:xfrm>
          <a:prstGeom prst="rect">
            <a:avLst/>
          </a:prstGeom>
        </p:spPr>
        <p:txBody>
          <a:bodyPr vert="horz" lIns="91436" tIns="45718" rIns="91436" bIns="45718" rtlCol="0">
            <a:normAutofit fontScale="5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1 shows the distribution of US adults suffering from specific phobia in year 2017 [1]</a:t>
            </a:r>
          </a:p>
        </p:txBody>
      </p:sp>
    </p:spTree>
    <p:extLst>
      <p:ext uri="{BB962C8B-B14F-4D97-AF65-F5344CB8AC3E}">
        <p14:creationId xmlns:p14="http://schemas.microsoft.com/office/powerpoint/2010/main" val="259066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 in traditional treatments</a:t>
            </a:r>
          </a:p>
        </p:txBody>
      </p:sp>
      <p:sp>
        <p:nvSpPr>
          <p:cNvPr id="3" name="Content Placeholder 2"/>
          <p:cNvSpPr>
            <a:spLocks noGrp="1"/>
          </p:cNvSpPr>
          <p:nvPr>
            <p:ph sz="half" idx="1"/>
          </p:nvPr>
        </p:nvSpPr>
        <p:spPr>
          <a:xfrm>
            <a:off x="904921" y="1431134"/>
            <a:ext cx="7926659" cy="1472936"/>
          </a:xfrm>
        </p:spPr>
        <p:txBody>
          <a:bodyPr/>
          <a:lstStyle/>
          <a:p>
            <a:r>
              <a:rPr lang="en-US" dirty="0"/>
              <a:t>Hard to control [2]</a:t>
            </a:r>
          </a:p>
          <a:p>
            <a:r>
              <a:rPr lang="en-US" dirty="0"/>
              <a:t>Hard to organize [3]</a:t>
            </a:r>
          </a:p>
          <a:p>
            <a:pPr lvl="1"/>
            <a:r>
              <a:rPr lang="en-US" dirty="0"/>
              <a:t>50%-70% agree that scheduling appointments are difficult</a:t>
            </a:r>
          </a:p>
          <a:p>
            <a:pPr lvl="1"/>
            <a:r>
              <a:rPr lang="en-US" dirty="0"/>
              <a:t>30% agree that coordinating longer sessions conflict with other activities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a:t>
            </a:r>
            <a:r>
              <a:rPr lang="en-US" sz="1400" dirty="0">
                <a:latin typeface="+mj-lt"/>
              </a:rPr>
              <a:t>H</a:t>
            </a:r>
            <a:r>
              <a:rPr lang="en-US" sz="1400" dirty="0">
                <a:solidFill>
                  <a:schemeClr val="tx1"/>
                </a:solidFill>
                <a:latin typeface="+mj-lt"/>
              </a:rPr>
              <a:t>ariyanto</a:t>
            </a:r>
          </a:p>
        </p:txBody>
      </p:sp>
      <p:pic>
        <p:nvPicPr>
          <p:cNvPr id="11" name="Picture 10" descr="Table&#10;&#10;Description automatically generated with low confidence">
            <a:extLst>
              <a:ext uri="{FF2B5EF4-FFF2-40B4-BE49-F238E27FC236}">
                <a16:creationId xmlns:a16="http://schemas.microsoft.com/office/drawing/2014/main" id="{1249F54E-EC2C-41E2-ACB2-34D7ECE6E191}"/>
              </a:ext>
            </a:extLst>
          </p:cNvPr>
          <p:cNvPicPr>
            <a:picLocks noChangeAspect="1"/>
          </p:cNvPicPr>
          <p:nvPr/>
        </p:nvPicPr>
        <p:blipFill rotWithShape="1">
          <a:blip r:embed="rId3"/>
          <a:srcRect r="6388" b="47386"/>
          <a:stretch/>
        </p:blipFill>
        <p:spPr>
          <a:xfrm>
            <a:off x="748830" y="2869707"/>
            <a:ext cx="7646339" cy="1810312"/>
          </a:xfrm>
          <a:prstGeom prst="rect">
            <a:avLst/>
          </a:prstGeom>
        </p:spPr>
      </p:pic>
      <p:sp>
        <p:nvSpPr>
          <p:cNvPr id="14" name="Content Placeholder 2">
            <a:extLst>
              <a:ext uri="{FF2B5EF4-FFF2-40B4-BE49-F238E27FC236}">
                <a16:creationId xmlns:a16="http://schemas.microsoft.com/office/drawing/2014/main" id="{5EBD569A-C097-47C0-89D4-3ADE604304A1}"/>
              </a:ext>
            </a:extLst>
          </p:cNvPr>
          <p:cNvSpPr txBox="1">
            <a:spLocks/>
          </p:cNvSpPr>
          <p:nvPr/>
        </p:nvSpPr>
        <p:spPr>
          <a:xfrm>
            <a:off x="2109059" y="4821426"/>
            <a:ext cx="5420453" cy="322074"/>
          </a:xfrm>
          <a:prstGeom prst="rect">
            <a:avLst/>
          </a:prstGeom>
        </p:spPr>
        <p:txBody>
          <a:bodyPr vert="horz" lIns="91436" tIns="45718" rIns="91436" bIns="45718" rtlCol="0">
            <a:normAutofit fontScale="625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2 shows therapists’ perspectives on the practicability of in vivo treatments [3]</a:t>
            </a:r>
          </a:p>
        </p:txBody>
      </p:sp>
    </p:spTree>
    <p:extLst>
      <p:ext uri="{BB962C8B-B14F-4D97-AF65-F5344CB8AC3E}">
        <p14:creationId xmlns:p14="http://schemas.microsoft.com/office/powerpoint/2010/main" val="15243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3241-00D9-4F8C-83C2-CBA01A6F3CD8}"/>
              </a:ext>
            </a:extLst>
          </p:cNvPr>
          <p:cNvSpPr>
            <a:spLocks noGrp="1"/>
          </p:cNvSpPr>
          <p:nvPr>
            <p:ph type="title"/>
          </p:nvPr>
        </p:nvSpPr>
        <p:spPr/>
        <p:txBody>
          <a:bodyPr/>
          <a:lstStyle/>
          <a:p>
            <a:r>
              <a:rPr lang="en-US" dirty="0"/>
              <a:t>Obstacles in traditional treatments</a:t>
            </a:r>
            <a:endParaRPr lang="en-ID" dirty="0"/>
          </a:p>
        </p:txBody>
      </p:sp>
      <p:sp>
        <p:nvSpPr>
          <p:cNvPr id="3" name="Content Placeholder 2">
            <a:extLst>
              <a:ext uri="{FF2B5EF4-FFF2-40B4-BE49-F238E27FC236}">
                <a16:creationId xmlns:a16="http://schemas.microsoft.com/office/drawing/2014/main" id="{13D2CA50-09B2-4C55-BA1E-CC42FA58170F}"/>
              </a:ext>
            </a:extLst>
          </p:cNvPr>
          <p:cNvSpPr>
            <a:spLocks noGrp="1"/>
          </p:cNvSpPr>
          <p:nvPr>
            <p:ph sz="half" idx="1"/>
          </p:nvPr>
        </p:nvSpPr>
        <p:spPr>
          <a:xfrm>
            <a:off x="685800" y="1284081"/>
            <a:ext cx="6922294" cy="1069180"/>
          </a:xfrm>
        </p:spPr>
        <p:txBody>
          <a:bodyPr/>
          <a:lstStyle/>
          <a:p>
            <a:r>
              <a:rPr lang="en-US" dirty="0"/>
              <a:t>Negative beliefs about exposure [3]</a:t>
            </a:r>
          </a:p>
          <a:p>
            <a:pPr lvl="1"/>
            <a:r>
              <a:rPr lang="en-US" dirty="0"/>
              <a:t>23%-52% agree that exposure can evoke patient distress</a:t>
            </a:r>
          </a:p>
          <a:p>
            <a:pPr lvl="1"/>
            <a:r>
              <a:rPr lang="en-US" dirty="0"/>
              <a:t>24.8% agree that in vivo sessions could breach confidentiality</a:t>
            </a:r>
          </a:p>
          <a:p>
            <a:endParaRPr lang="en-ID" dirty="0"/>
          </a:p>
        </p:txBody>
      </p:sp>
      <p:sp>
        <p:nvSpPr>
          <p:cNvPr id="5" name="Footer Placeholder 4">
            <a:extLst>
              <a:ext uri="{FF2B5EF4-FFF2-40B4-BE49-F238E27FC236}">
                <a16:creationId xmlns:a16="http://schemas.microsoft.com/office/drawing/2014/main" id="{60D13DC6-B5F2-4158-9D27-EC9370CC08AA}"/>
              </a:ext>
            </a:extLst>
          </p:cNvPr>
          <p:cNvSpPr>
            <a:spLocks noGrp="1"/>
          </p:cNvSpPr>
          <p:nvPr>
            <p:ph type="ftr" sz="quarter" idx="11"/>
          </p:nvPr>
        </p:nvSpPr>
        <p:spPr/>
        <p:txBody>
          <a:bodyPr/>
          <a:lstStyle/>
          <a:p>
            <a:r>
              <a:rPr lang="sk-SK"/>
              <a:t>© 2021 Keith A. Pray</a:t>
            </a:r>
            <a:endParaRPr lang="en-US"/>
          </a:p>
        </p:txBody>
      </p:sp>
      <p:sp>
        <p:nvSpPr>
          <p:cNvPr id="6" name="Slide Number Placeholder 5">
            <a:extLst>
              <a:ext uri="{FF2B5EF4-FFF2-40B4-BE49-F238E27FC236}">
                <a16:creationId xmlns:a16="http://schemas.microsoft.com/office/drawing/2014/main" id="{36BDE13E-EA76-4394-9725-6A3065EB28B2}"/>
              </a:ext>
            </a:extLst>
          </p:cNvPr>
          <p:cNvSpPr>
            <a:spLocks noGrp="1"/>
          </p:cNvSpPr>
          <p:nvPr>
            <p:ph type="sldNum" sz="quarter" idx="12"/>
          </p:nvPr>
        </p:nvSpPr>
        <p:spPr/>
        <p:txBody>
          <a:bodyPr/>
          <a:lstStyle/>
          <a:p>
            <a:fld id="{A2A17EAB-8B51-5C40-8776-6683E51FA7A0}" type="slidenum">
              <a:rPr lang="en-US" smtClean="0"/>
              <a:t>25</a:t>
            </a:fld>
            <a:endParaRPr lang="en-US"/>
          </a:p>
        </p:txBody>
      </p:sp>
      <p:pic>
        <p:nvPicPr>
          <p:cNvPr id="7" name="Picture 6" descr="Table&#10;&#10;Description automatically generated">
            <a:extLst>
              <a:ext uri="{FF2B5EF4-FFF2-40B4-BE49-F238E27FC236}">
                <a16:creationId xmlns:a16="http://schemas.microsoft.com/office/drawing/2014/main" id="{A8585D2A-3092-45BA-B8B4-C14AB167F21D}"/>
              </a:ext>
            </a:extLst>
          </p:cNvPr>
          <p:cNvPicPr>
            <a:picLocks noChangeAspect="1"/>
          </p:cNvPicPr>
          <p:nvPr/>
        </p:nvPicPr>
        <p:blipFill rotWithShape="1">
          <a:blip r:embed="rId3"/>
          <a:srcRect r="7584" b="61766"/>
          <a:stretch/>
        </p:blipFill>
        <p:spPr>
          <a:xfrm>
            <a:off x="988318" y="2316625"/>
            <a:ext cx="6619776" cy="2358497"/>
          </a:xfrm>
          <a:prstGeom prst="rect">
            <a:avLst/>
          </a:prstGeom>
        </p:spPr>
      </p:pic>
      <p:sp>
        <p:nvSpPr>
          <p:cNvPr id="8" name="Content Placeholder 2">
            <a:extLst>
              <a:ext uri="{FF2B5EF4-FFF2-40B4-BE49-F238E27FC236}">
                <a16:creationId xmlns:a16="http://schemas.microsoft.com/office/drawing/2014/main" id="{C7D56387-ACB2-43DA-84D6-E50C88F44D87}"/>
              </a:ext>
            </a:extLst>
          </p:cNvPr>
          <p:cNvSpPr txBox="1">
            <a:spLocks/>
          </p:cNvSpPr>
          <p:nvPr/>
        </p:nvSpPr>
        <p:spPr>
          <a:xfrm>
            <a:off x="2051105" y="4748274"/>
            <a:ext cx="5041789" cy="322074"/>
          </a:xfrm>
          <a:prstGeom prst="rect">
            <a:avLst/>
          </a:prstGeom>
        </p:spPr>
        <p:txBody>
          <a:bodyPr vert="horz" lIns="91436" tIns="45718" rIns="91436" bIns="45718" rtlCol="0">
            <a:normAutofit fontScale="5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3 shows therapists’ perspectives on negative perceptions about in vivo treatments [3]</a:t>
            </a:r>
          </a:p>
        </p:txBody>
      </p:sp>
      <p:sp>
        <p:nvSpPr>
          <p:cNvPr id="9" name="TextBox 8">
            <a:extLst>
              <a:ext uri="{FF2B5EF4-FFF2-40B4-BE49-F238E27FC236}">
                <a16:creationId xmlns:a16="http://schemas.microsoft.com/office/drawing/2014/main" id="{F1B949AE-86F2-470E-A30F-AE1CDDFD42E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a:t>
            </a:r>
            <a:r>
              <a:rPr lang="en-US" sz="1400" dirty="0">
                <a:latin typeface="+mj-lt"/>
              </a:rPr>
              <a:t>H</a:t>
            </a:r>
            <a:r>
              <a:rPr lang="en-US" sz="1400" dirty="0">
                <a:solidFill>
                  <a:schemeClr val="tx1"/>
                </a:solidFill>
                <a:latin typeface="+mj-lt"/>
              </a:rPr>
              <a:t>ariyanto</a:t>
            </a:r>
          </a:p>
        </p:txBody>
      </p:sp>
    </p:spTree>
    <p:extLst>
      <p:ext uri="{BB962C8B-B14F-4D97-AF65-F5344CB8AC3E}">
        <p14:creationId xmlns:p14="http://schemas.microsoft.com/office/powerpoint/2010/main" val="4023335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environments Can Induce Fear</a:t>
            </a:r>
          </a:p>
        </p:txBody>
      </p:sp>
      <p:sp>
        <p:nvSpPr>
          <p:cNvPr id="3" name="Content Placeholder 2"/>
          <p:cNvSpPr>
            <a:spLocks noGrp="1"/>
          </p:cNvSpPr>
          <p:nvPr>
            <p:ph sz="half" idx="1"/>
          </p:nvPr>
        </p:nvSpPr>
        <p:spPr>
          <a:xfrm>
            <a:off x="685800" y="1352551"/>
            <a:ext cx="4123800" cy="3352800"/>
          </a:xfrm>
        </p:spPr>
        <p:txBody>
          <a:bodyPr/>
          <a:lstStyle/>
          <a:p>
            <a:r>
              <a:rPr lang="en-US" dirty="0"/>
              <a:t>Only patients with acrophobia experienced significant fear [4]</a:t>
            </a:r>
          </a:p>
          <a:p>
            <a:pPr marL="0" indent="0">
              <a:buNone/>
            </a:pPr>
            <a:endParaRPr lang="en-US" dirty="0"/>
          </a:p>
          <a:p>
            <a:r>
              <a:rPr lang="en-US" dirty="0"/>
              <a:t>Other studies report that VR treatment is just as effective as in vivo treatment [9]</a:t>
            </a:r>
          </a:p>
          <a:p>
            <a:pPr marL="0" indent="0">
              <a:buNone/>
            </a:pPr>
            <a:endParaRPr lang="en-US" dirty="0"/>
          </a:p>
          <a:p>
            <a:r>
              <a:rPr lang="en-US" dirty="0"/>
              <a:t>90% success rate [8]</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pic>
        <p:nvPicPr>
          <p:cNvPr id="11" name="Picture 10" descr="Chart, diagram&#10;&#10;Description automatically generated">
            <a:extLst>
              <a:ext uri="{FF2B5EF4-FFF2-40B4-BE49-F238E27FC236}">
                <a16:creationId xmlns:a16="http://schemas.microsoft.com/office/drawing/2014/main" id="{64E146F2-52CB-4619-A7A8-85E323F48B0C}"/>
              </a:ext>
            </a:extLst>
          </p:cNvPr>
          <p:cNvPicPr>
            <a:picLocks noChangeAspect="1"/>
          </p:cNvPicPr>
          <p:nvPr/>
        </p:nvPicPr>
        <p:blipFill>
          <a:blip r:embed="rId3"/>
          <a:stretch>
            <a:fillRect/>
          </a:stretch>
        </p:blipFill>
        <p:spPr>
          <a:xfrm>
            <a:off x="5562600" y="1286737"/>
            <a:ext cx="2826780" cy="2985787"/>
          </a:xfrm>
          <a:prstGeom prst="rect">
            <a:avLst/>
          </a:prstGeom>
        </p:spPr>
      </p:pic>
      <p:sp>
        <p:nvSpPr>
          <p:cNvPr id="12" name="Content Placeholder 2">
            <a:extLst>
              <a:ext uri="{FF2B5EF4-FFF2-40B4-BE49-F238E27FC236}">
                <a16:creationId xmlns:a16="http://schemas.microsoft.com/office/drawing/2014/main" id="{29CAE2DB-F0EE-4441-A3AB-03FE768709C4}"/>
              </a:ext>
            </a:extLst>
          </p:cNvPr>
          <p:cNvSpPr txBox="1">
            <a:spLocks/>
          </p:cNvSpPr>
          <p:nvPr/>
        </p:nvSpPr>
        <p:spPr>
          <a:xfrm>
            <a:off x="5449972" y="4403332"/>
            <a:ext cx="3348428" cy="322074"/>
          </a:xfrm>
          <a:prstGeom prst="rect">
            <a:avLst/>
          </a:prstGeom>
        </p:spPr>
        <p:txBody>
          <a:bodyPr vert="horz" lIns="91436" tIns="45718" rIns="91436" bIns="45718" rtlCol="0">
            <a:normAutofit fontScale="5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4 shows the fear levels of patients suffering from acrophobia vs. volunteers with no mental disorders [4]</a:t>
            </a:r>
          </a:p>
        </p:txBody>
      </p:sp>
    </p:spTree>
    <p:extLst>
      <p:ext uri="{BB962C8B-B14F-4D97-AF65-F5344CB8AC3E}">
        <p14:creationId xmlns:p14="http://schemas.microsoft.com/office/powerpoint/2010/main" val="383963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Self-Therapy</a:t>
            </a:r>
          </a:p>
        </p:txBody>
      </p:sp>
      <p:sp>
        <p:nvSpPr>
          <p:cNvPr id="3" name="Content Placeholder 2"/>
          <p:cNvSpPr>
            <a:spLocks noGrp="1"/>
          </p:cNvSpPr>
          <p:nvPr>
            <p:ph sz="half" idx="1"/>
          </p:nvPr>
        </p:nvSpPr>
        <p:spPr>
          <a:xfrm>
            <a:off x="504000" y="1472710"/>
            <a:ext cx="4384800" cy="3352800"/>
          </a:xfrm>
        </p:spPr>
        <p:txBody>
          <a:bodyPr/>
          <a:lstStyle/>
          <a:p>
            <a:r>
              <a:rPr lang="en-US" dirty="0"/>
              <a:t>Self-therapy VR programs were successful in lowering acrophobia [5]</a:t>
            </a:r>
          </a:p>
          <a:p>
            <a:pPr marL="0" indent="0">
              <a:buNone/>
            </a:pPr>
            <a:endParaRPr lang="en-US" dirty="0"/>
          </a:p>
          <a:p>
            <a:pPr marL="0" indent="0">
              <a:buNone/>
            </a:pPr>
            <a:endParaRPr lang="en-US" dirty="0"/>
          </a:p>
          <a:p>
            <a:r>
              <a:rPr lang="en-US" dirty="0"/>
              <a:t>VR headsets are becoming affordable [6]</a:t>
            </a:r>
          </a:p>
          <a:p>
            <a:pPr lvl="1"/>
            <a:r>
              <a:rPr lang="en-US" dirty="0"/>
              <a:t>8 bpm difference between low-cost and specialized headsets</a:t>
            </a:r>
          </a:p>
          <a:p>
            <a:pPr lvl="1"/>
            <a:r>
              <a:rPr lang="en-US" dirty="0"/>
              <a:t>Needs research</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pic>
        <p:nvPicPr>
          <p:cNvPr id="9" name="Picture 8" descr="Chart, diagram&#10;&#10;Description automatically generated">
            <a:extLst>
              <a:ext uri="{FF2B5EF4-FFF2-40B4-BE49-F238E27FC236}">
                <a16:creationId xmlns:a16="http://schemas.microsoft.com/office/drawing/2014/main" id="{97FFD7DB-CF57-49AE-A8D6-AC13B3719610}"/>
              </a:ext>
            </a:extLst>
          </p:cNvPr>
          <p:cNvPicPr>
            <a:picLocks noChangeAspect="1"/>
          </p:cNvPicPr>
          <p:nvPr/>
        </p:nvPicPr>
        <p:blipFill>
          <a:blip r:embed="rId3"/>
          <a:stretch>
            <a:fillRect/>
          </a:stretch>
        </p:blipFill>
        <p:spPr>
          <a:xfrm>
            <a:off x="5266440" y="1352551"/>
            <a:ext cx="3017520" cy="3221736"/>
          </a:xfrm>
          <a:prstGeom prst="rect">
            <a:avLst/>
          </a:prstGeom>
        </p:spPr>
      </p:pic>
      <p:sp>
        <p:nvSpPr>
          <p:cNvPr id="12" name="Content Placeholder 2">
            <a:extLst>
              <a:ext uri="{FF2B5EF4-FFF2-40B4-BE49-F238E27FC236}">
                <a16:creationId xmlns:a16="http://schemas.microsoft.com/office/drawing/2014/main" id="{9931AC16-FE31-448B-994A-7F4B82A62936}"/>
              </a:ext>
            </a:extLst>
          </p:cNvPr>
          <p:cNvSpPr txBox="1">
            <a:spLocks/>
          </p:cNvSpPr>
          <p:nvPr/>
        </p:nvSpPr>
        <p:spPr>
          <a:xfrm>
            <a:off x="5211600" y="4664473"/>
            <a:ext cx="3271028" cy="322074"/>
          </a:xfrm>
          <a:prstGeom prst="rect">
            <a:avLst/>
          </a:prstGeom>
        </p:spPr>
        <p:txBody>
          <a:bodyPr vert="horz" lIns="91436" tIns="45718" rIns="91436" bIns="45718" rtlCol="0">
            <a:normAutofit fontScale="5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5 shows the changes in acrophobic fear levels after self-training via virtual reality therapy over 2 weeks</a:t>
            </a:r>
          </a:p>
        </p:txBody>
      </p:sp>
    </p:spTree>
    <p:extLst>
      <p:ext uri="{BB962C8B-B14F-4D97-AF65-F5344CB8AC3E}">
        <p14:creationId xmlns:p14="http://schemas.microsoft.com/office/powerpoint/2010/main" val="290407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Therapists’ Perspectives on VR</a:t>
            </a:r>
          </a:p>
        </p:txBody>
      </p:sp>
      <p:sp>
        <p:nvSpPr>
          <p:cNvPr id="3" name="Content Placeholder 2"/>
          <p:cNvSpPr>
            <a:spLocks noGrp="1"/>
          </p:cNvSpPr>
          <p:nvPr>
            <p:ph sz="half" idx="1"/>
          </p:nvPr>
        </p:nvSpPr>
        <p:spPr>
          <a:xfrm>
            <a:off x="244800" y="1352551"/>
            <a:ext cx="3498525" cy="3352800"/>
          </a:xfrm>
        </p:spPr>
        <p:txBody>
          <a:bodyPr>
            <a:normAutofit lnSpcReduction="10000"/>
          </a:bodyPr>
          <a:lstStyle/>
          <a:p>
            <a:r>
              <a:rPr lang="en-US" dirty="0"/>
              <a:t>90% are positive that VR can generate scenarios that would otherwise be impractical in real life [7]</a:t>
            </a:r>
          </a:p>
          <a:p>
            <a:pPr marL="0" indent="0">
              <a:buNone/>
            </a:pPr>
            <a:endParaRPr lang="en-US" dirty="0"/>
          </a:p>
          <a:p>
            <a:r>
              <a:rPr lang="en-US" dirty="0"/>
              <a:t>85%-88% agree that they can now control the environment precisely [7]</a:t>
            </a:r>
          </a:p>
          <a:p>
            <a:pPr marL="0" indent="0">
              <a:buNone/>
            </a:pPr>
            <a:endParaRPr lang="en-US" dirty="0"/>
          </a:p>
          <a:p>
            <a:r>
              <a:rPr lang="en-US" dirty="0"/>
              <a:t>55%-70% agree that patient confidentiality can be controlled [7]</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pic>
        <p:nvPicPr>
          <p:cNvPr id="11" name="Content Placeholder 10" descr="Table&#10;&#10;Description automatically generated">
            <a:extLst>
              <a:ext uri="{FF2B5EF4-FFF2-40B4-BE49-F238E27FC236}">
                <a16:creationId xmlns:a16="http://schemas.microsoft.com/office/drawing/2014/main" id="{EBD43D79-F6B8-470C-8C08-C10C8DC89AD9}"/>
              </a:ext>
            </a:extLst>
          </p:cNvPr>
          <p:cNvPicPr>
            <a:picLocks noGrp="1" noChangeAspect="1"/>
          </p:cNvPicPr>
          <p:nvPr>
            <p:ph sz="half" idx="2"/>
          </p:nvPr>
        </p:nvPicPr>
        <p:blipFill>
          <a:blip r:embed="rId3"/>
          <a:stretch>
            <a:fillRect/>
          </a:stretch>
        </p:blipFill>
        <p:spPr>
          <a:xfrm>
            <a:off x="3711846" y="1644977"/>
            <a:ext cx="5432154" cy="2700199"/>
          </a:xfrm>
        </p:spPr>
      </p:pic>
      <p:sp>
        <p:nvSpPr>
          <p:cNvPr id="12" name="Content Placeholder 2">
            <a:extLst>
              <a:ext uri="{FF2B5EF4-FFF2-40B4-BE49-F238E27FC236}">
                <a16:creationId xmlns:a16="http://schemas.microsoft.com/office/drawing/2014/main" id="{5AF89D55-8CB5-42D4-A5C8-C62568F8EB0B}"/>
              </a:ext>
            </a:extLst>
          </p:cNvPr>
          <p:cNvSpPr txBox="1">
            <a:spLocks/>
          </p:cNvSpPr>
          <p:nvPr/>
        </p:nvSpPr>
        <p:spPr>
          <a:xfrm>
            <a:off x="4572000" y="4383277"/>
            <a:ext cx="4188824" cy="322074"/>
          </a:xfrm>
          <a:prstGeom prst="rect">
            <a:avLst/>
          </a:prstGeom>
        </p:spPr>
        <p:txBody>
          <a:bodyPr vert="horz" lIns="91436" tIns="45718" rIns="91436" bIns="45718" rtlCol="0">
            <a:normAutofit fontScale="5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Fig. 6 shows therapists’ perspectives on the benefits of virtual reality exposure treatment [7]</a:t>
            </a:r>
          </a:p>
        </p:txBody>
      </p:sp>
    </p:spTree>
    <p:extLst>
      <p:ext uri="{BB962C8B-B14F-4D97-AF65-F5344CB8AC3E}">
        <p14:creationId xmlns:p14="http://schemas.microsoft.com/office/powerpoint/2010/main" val="100494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331200" y="1882142"/>
            <a:ext cx="5231400" cy="2058161"/>
          </a:xfrm>
        </p:spPr>
        <p:txBody>
          <a:bodyPr/>
          <a:lstStyle/>
          <a:p>
            <a:r>
              <a:rPr lang="en-US" dirty="0"/>
              <a:t>Virtual reality can be used effectively and should be used in treating specific phobia</a:t>
            </a:r>
          </a:p>
          <a:p>
            <a:endParaRPr lang="en-US" dirty="0"/>
          </a:p>
          <a:p>
            <a:r>
              <a:rPr lang="en-US" dirty="0"/>
              <a:t>More research must be done for self-therapy using commercial virtual reality equipment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spTree>
    <p:extLst>
      <p:ext uri="{BB962C8B-B14F-4D97-AF65-F5344CB8AC3E}">
        <p14:creationId xmlns:p14="http://schemas.microsoft.com/office/powerpoint/2010/main" val="24768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276350"/>
            <a:ext cx="7772400" cy="3429001"/>
          </a:xfrm>
        </p:spPr>
        <p:txBody>
          <a:bodyPr lIns="91440">
            <a:normAutofit/>
          </a:bodyPr>
          <a:lstStyle/>
          <a:p>
            <a:pPr marL="0" indent="0">
              <a:buNone/>
            </a:pPr>
            <a:r>
              <a:rPr lang="en-US" sz="850" dirty="0"/>
              <a:t>[1] Specific Phobia. (National Institute of Mental Health, 2017). </a:t>
            </a:r>
            <a:r>
              <a:rPr lang="en-US" sz="850" dirty="0">
                <a:hlinkClick r:id="rId2"/>
              </a:rPr>
              <a:t>https://www.nimh.nih.gov/health/statistics/specific-phobia#part_2639</a:t>
            </a:r>
            <a:r>
              <a:rPr lang="en-US" sz="850" dirty="0"/>
              <a:t> (accessed 9/21/2021).</a:t>
            </a:r>
          </a:p>
          <a:p>
            <a:pPr marL="0" indent="0">
              <a:buNone/>
            </a:pPr>
            <a:r>
              <a:rPr lang="en-US" sz="850" dirty="0"/>
              <a:t>[2] </a:t>
            </a:r>
            <a:r>
              <a:rPr lang="en-US" sz="850" dirty="0" err="1"/>
              <a:t>Boeldt</a:t>
            </a:r>
            <a:r>
              <a:rPr lang="en-US" sz="850" dirty="0"/>
              <a:t>, D., McMahon, E., McFaul, M., &amp; Greenleaf W. Using Virtual Reality Exposure Therapy to Enhance Treatment of Anxiety Disorders: Identifying Areas of Clinical Adoption and Potential Obstacles. (Frontiers in Psychiatry, Vol. 10, 773, 2019). </a:t>
            </a:r>
            <a:r>
              <a:rPr lang="en-US" sz="850" dirty="0">
                <a:hlinkClick r:id="rId3"/>
              </a:rPr>
              <a:t>https://www.frontiersin.org/article/10.3389/fpsyt.2019.00773</a:t>
            </a:r>
            <a:r>
              <a:rPr lang="en-US" sz="850" dirty="0"/>
              <a:t> (accessed 9/21/2021).</a:t>
            </a:r>
          </a:p>
          <a:p>
            <a:pPr marL="0" indent="0">
              <a:buNone/>
            </a:pPr>
            <a:r>
              <a:rPr lang="en-US" sz="850" dirty="0"/>
              <a:t>[3] </a:t>
            </a:r>
            <a:r>
              <a:rPr lang="en-US" sz="850" dirty="0" err="1"/>
              <a:t>Pittig</a:t>
            </a:r>
            <a:r>
              <a:rPr lang="en-US" sz="850" dirty="0"/>
              <a:t>, A., Kotter, R., &amp; Hoyer, J. The Struggle of Behavioral Therapists With Exposure: Self-Reported Practicability, Negative Beliefs, and Therapist Distress About Exposure-Based Interventions. (Behavior Therapy, Vol. 50(2), 353-366). </a:t>
            </a:r>
            <a:r>
              <a:rPr lang="en-US" sz="850" dirty="0">
                <a:hlinkClick r:id="rId4"/>
              </a:rPr>
              <a:t>https://doi.org/10.1016/j.beth.2018.07.003</a:t>
            </a:r>
            <a:r>
              <a:rPr lang="en-US" sz="850" dirty="0"/>
              <a:t> (accessed 9/21/2021).</a:t>
            </a:r>
          </a:p>
          <a:p>
            <a:pPr marL="0" indent="0">
              <a:buNone/>
            </a:pPr>
            <a:r>
              <a:rPr lang="en-US" sz="850" dirty="0"/>
              <a:t>[4] Diemer, J., </a:t>
            </a:r>
            <a:r>
              <a:rPr lang="en-US" sz="850" dirty="0" err="1"/>
              <a:t>Lohkamp</a:t>
            </a:r>
            <a:r>
              <a:rPr lang="en-US" sz="850" dirty="0"/>
              <a:t>, N., </a:t>
            </a:r>
            <a:r>
              <a:rPr lang="en-US" sz="850" dirty="0" err="1"/>
              <a:t>Mühlberger</a:t>
            </a:r>
            <a:r>
              <a:rPr lang="en-US" sz="850" dirty="0"/>
              <a:t>, A., &amp; </a:t>
            </a:r>
            <a:r>
              <a:rPr lang="en-US" sz="850" dirty="0" err="1"/>
              <a:t>Zwanzger</a:t>
            </a:r>
            <a:r>
              <a:rPr lang="en-US" sz="850" dirty="0"/>
              <a:t>, P. Fear and physiological arousal during a virtual height challenge—effects in patients with acrophobia and healthy controls, (Journal of Anxiety Disorders, Vol. 37, 30-39, 2016). </a:t>
            </a:r>
            <a:r>
              <a:rPr lang="en-US" sz="850" dirty="0">
                <a:hlinkClick r:id="rId5"/>
              </a:rPr>
              <a:t>https://doi.org/10.1016/j.janxdis.2015.10.007</a:t>
            </a:r>
            <a:r>
              <a:rPr lang="en-US" sz="850" dirty="0"/>
              <a:t> (accessed 9/23/2021).</a:t>
            </a:r>
          </a:p>
          <a:p>
            <a:pPr marL="0" indent="0">
              <a:buNone/>
            </a:pPr>
            <a:r>
              <a:rPr lang="en-US" sz="850" dirty="0"/>
              <a:t>[5] Yeon-Ju Hong, </a:t>
            </a:r>
            <a:r>
              <a:rPr lang="en-US" sz="850" dirty="0" err="1"/>
              <a:t>Hesun</a:t>
            </a:r>
            <a:r>
              <a:rPr lang="en-US" sz="850" dirty="0"/>
              <a:t> Erin Kim, Young </a:t>
            </a:r>
            <a:r>
              <a:rPr lang="en-US" sz="850" dirty="0" err="1"/>
              <a:t>Hoon</a:t>
            </a:r>
            <a:r>
              <a:rPr lang="en-US" sz="850" dirty="0"/>
              <a:t> Jung, </a:t>
            </a:r>
            <a:r>
              <a:rPr lang="en-US" sz="850" dirty="0" err="1"/>
              <a:t>Sunghyon</a:t>
            </a:r>
            <a:r>
              <a:rPr lang="en-US" sz="850" dirty="0"/>
              <a:t> </a:t>
            </a:r>
            <a:r>
              <a:rPr lang="en-US" sz="850" dirty="0" err="1"/>
              <a:t>Kyeong</a:t>
            </a:r>
            <a:r>
              <a:rPr lang="en-US" sz="850" dirty="0"/>
              <a:t>, &amp; Jae-</a:t>
            </a:r>
            <a:r>
              <a:rPr lang="en-US" sz="850" dirty="0" err="1"/>
              <a:t>Jin</a:t>
            </a:r>
            <a:r>
              <a:rPr lang="en-US" sz="850" dirty="0"/>
              <a:t> Kim. </a:t>
            </a:r>
            <a:r>
              <a:rPr lang="en-US" sz="850" dirty="0">
                <a:latin typeface="+mj-lt"/>
              </a:rPr>
              <a:t>Usefulness of the Mobile Virtual Reality Self-Training for Overcoming a Fear of Heights. (Cyberpsychology, behavior, and social networking, Vol. 20(12), 753-761, 2017). </a:t>
            </a:r>
            <a:r>
              <a:rPr lang="en-ID" sz="850" b="0" i="0" u="none" strike="noStrike" dirty="0">
                <a:effectLst/>
                <a:latin typeface="+mj-lt"/>
                <a:hlinkClick r:id="rId6"/>
              </a:rPr>
              <a:t>https://doi.org/10.1089/cyber.2017.0085</a:t>
            </a:r>
            <a:r>
              <a:rPr lang="en-ID" sz="850" b="0" i="0" u="none" strike="noStrike" dirty="0">
                <a:effectLst/>
                <a:latin typeface="+mj-lt"/>
              </a:rPr>
              <a:t>  (accessed 9/23/2021). </a:t>
            </a:r>
            <a:endParaRPr lang="en-US" sz="850" dirty="0">
              <a:latin typeface="+mj-lt"/>
            </a:endParaRPr>
          </a:p>
          <a:p>
            <a:pPr marL="0" indent="0">
              <a:buNone/>
            </a:pPr>
            <a:r>
              <a:rPr lang="en-US" sz="850" dirty="0"/>
              <a:t>[6] Bun, P., Gorski, F., Grajewski, D., </a:t>
            </a:r>
            <a:r>
              <a:rPr lang="en-US" sz="850" dirty="0" err="1"/>
              <a:t>Wichniarek</a:t>
            </a:r>
            <a:r>
              <a:rPr lang="en-US" sz="850" dirty="0"/>
              <a:t>, R., &amp; </a:t>
            </a:r>
            <a:r>
              <a:rPr lang="en-US" sz="850" dirty="0" err="1"/>
              <a:t>Zawadzki</a:t>
            </a:r>
            <a:r>
              <a:rPr lang="en-US" sz="850" dirty="0"/>
              <a:t>, P. Low – Cost Devices Used in Virtual Reality Exposure Therapy. (Procedia Computer Science, Vol. 104, 445-451, 2017). </a:t>
            </a:r>
            <a:r>
              <a:rPr lang="en-US" sz="850" dirty="0">
                <a:hlinkClick r:id="rId7"/>
              </a:rPr>
              <a:t>https://doi.org/10.1016/j.procs.2017.01.158</a:t>
            </a:r>
            <a:r>
              <a:rPr lang="en-US" sz="850" dirty="0"/>
              <a:t> (accessed 9/24/2021).</a:t>
            </a:r>
          </a:p>
          <a:p>
            <a:pPr marL="0" indent="0">
              <a:buNone/>
            </a:pPr>
            <a:r>
              <a:rPr lang="en-US" sz="850" dirty="0"/>
              <a:t>[7] Segal, R., Bhatia, M., &amp; Drapeau, M. Therapists' Perception of Benefits and Costs of Using Virtual Reality Treatments. (Cyberpsychology behavior and social networking, Vol. 14, 29-34, 2011). </a:t>
            </a:r>
            <a:r>
              <a:rPr lang="en-US" sz="850" dirty="0">
                <a:hlinkClick r:id="rId8"/>
              </a:rPr>
              <a:t>https://10.1089/cyber.2009.0398</a:t>
            </a:r>
            <a:r>
              <a:rPr lang="en-US" sz="850" dirty="0"/>
              <a:t> (accessed 9/24/2021).</a:t>
            </a:r>
          </a:p>
          <a:p>
            <a:pPr marL="0" indent="0">
              <a:buNone/>
            </a:pPr>
            <a:r>
              <a:rPr lang="en-US" sz="850" dirty="0"/>
              <a:t>[8] New virtual reality therapy proves successful in treating anxiety. (Health Europa, 2018). </a:t>
            </a:r>
            <a:r>
              <a:rPr lang="en-US" sz="850" dirty="0">
                <a:hlinkClick r:id="rId9"/>
              </a:rPr>
              <a:t>https://www.healtheuropa.eu/virtual-reality-therapy-anxiety/85906/</a:t>
            </a:r>
            <a:r>
              <a:rPr lang="en-US" sz="850" dirty="0"/>
              <a:t> (accessed 9/25/2021).</a:t>
            </a:r>
          </a:p>
          <a:p>
            <a:pPr marL="0" indent="0">
              <a:buNone/>
            </a:pPr>
            <a:r>
              <a:rPr lang="en-US" sz="850" dirty="0"/>
              <a:t>[9] </a:t>
            </a:r>
            <a:r>
              <a:rPr lang="en-US" sz="850" dirty="0" err="1"/>
              <a:t>Emmelkamp</a:t>
            </a:r>
            <a:r>
              <a:rPr lang="en-US" sz="850" dirty="0"/>
              <a:t>, P.M.G., </a:t>
            </a:r>
            <a:r>
              <a:rPr lang="en-US" sz="850" dirty="0" err="1"/>
              <a:t>Bruynzeel</a:t>
            </a:r>
            <a:r>
              <a:rPr lang="en-US" sz="850" dirty="0"/>
              <a:t>, M., </a:t>
            </a:r>
            <a:r>
              <a:rPr lang="en-US" sz="850" dirty="0" err="1"/>
              <a:t>Drost</a:t>
            </a:r>
            <a:r>
              <a:rPr lang="en-US" sz="850" dirty="0"/>
              <a:t>, L., and van der Mast, C.A.P.G. Virtual Reality Treatment in Acrophobia: A Comparison with Exposure in Vivo. (Cyberpsychology, behavior, and social networking, Vol. 4(3), 335-339, 2004). </a:t>
            </a:r>
            <a:r>
              <a:rPr lang="en-ID" sz="850" b="0" i="0" u="none" strike="noStrike" dirty="0">
                <a:effectLst/>
                <a:latin typeface="Roboto" panose="02000000000000000000" pitchFamily="2" charset="0"/>
                <a:hlinkClick r:id="rId10"/>
              </a:rPr>
              <a:t>https://doi.org/10.1089/109493101300210222</a:t>
            </a:r>
            <a:r>
              <a:rPr lang="en-ID" sz="850" b="0" i="0" u="none" strike="noStrike" dirty="0">
                <a:effectLst/>
                <a:latin typeface="Roboto" panose="02000000000000000000" pitchFamily="2" charset="0"/>
              </a:rPr>
              <a:t> (accessed 9/25/2021).</a:t>
            </a:r>
            <a:endParaRPr lang="en-US" sz="85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Hariyanto</a:t>
            </a:r>
          </a:p>
        </p:txBody>
      </p:sp>
    </p:spTree>
    <p:extLst>
      <p:ext uri="{BB962C8B-B14F-4D97-AF65-F5344CB8AC3E}">
        <p14:creationId xmlns:p14="http://schemas.microsoft.com/office/powerpoint/2010/main" val="213532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Disadvantages of Growing up Digitally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Nicole Burgess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29008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effects of Video Game Use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Nicole Burgess</a:t>
            </a:r>
            <a:endParaRPr lang="en-US" sz="1400" dirty="0">
              <a:solidFill>
                <a:schemeClr val="tx1"/>
              </a:solidFill>
              <a:latin typeface="+mj-lt"/>
            </a:endParaRPr>
          </a:p>
        </p:txBody>
      </p:sp>
      <p:pic>
        <p:nvPicPr>
          <p:cNvPr id="13" name="Picture 12" descr="Table&#10;&#10;Description automatically generated">
            <a:extLst>
              <a:ext uri="{FF2B5EF4-FFF2-40B4-BE49-F238E27FC236}">
                <a16:creationId xmlns:a16="http://schemas.microsoft.com/office/drawing/2014/main" id="{8251F811-0F05-7F4E-97F7-D631E9ECDFFB}"/>
              </a:ext>
            </a:extLst>
          </p:cNvPr>
          <p:cNvPicPr>
            <a:picLocks noChangeAspect="1"/>
          </p:cNvPicPr>
          <p:nvPr/>
        </p:nvPicPr>
        <p:blipFill rotWithShape="1">
          <a:blip r:embed="rId3">
            <a:extLst>
              <a:ext uri="{28A0092B-C50C-407E-A947-70E740481C1C}">
                <a14:useLocalDpi xmlns:a14="http://schemas.microsoft.com/office/drawing/2010/main" val="0"/>
              </a:ext>
            </a:extLst>
          </a:blip>
          <a:srcRect b="49371"/>
          <a:stretch/>
        </p:blipFill>
        <p:spPr>
          <a:xfrm>
            <a:off x="915823" y="1659070"/>
            <a:ext cx="3254733" cy="2901740"/>
          </a:xfrm>
          <a:prstGeom prst="rect">
            <a:avLst/>
          </a:prstGeom>
        </p:spPr>
      </p:pic>
      <p:pic>
        <p:nvPicPr>
          <p:cNvPr id="14" name="Picture 13" descr="Table&#10;&#10;Description automatically generated">
            <a:extLst>
              <a:ext uri="{FF2B5EF4-FFF2-40B4-BE49-F238E27FC236}">
                <a16:creationId xmlns:a16="http://schemas.microsoft.com/office/drawing/2014/main" id="{8009BAB6-7DE4-2C4F-BCE5-53EBA8944987}"/>
              </a:ext>
            </a:extLst>
          </p:cNvPr>
          <p:cNvPicPr>
            <a:picLocks noChangeAspect="1"/>
          </p:cNvPicPr>
          <p:nvPr/>
        </p:nvPicPr>
        <p:blipFill rotWithShape="1">
          <a:blip r:embed="rId3">
            <a:extLst>
              <a:ext uri="{28A0092B-C50C-407E-A947-70E740481C1C}">
                <a14:useLocalDpi xmlns:a14="http://schemas.microsoft.com/office/drawing/2010/main" val="0"/>
              </a:ext>
            </a:extLst>
          </a:blip>
          <a:srcRect t="50056" b="373"/>
          <a:stretch/>
        </p:blipFill>
        <p:spPr>
          <a:xfrm>
            <a:off x="4463376" y="1659070"/>
            <a:ext cx="3385659" cy="2955405"/>
          </a:xfrm>
          <a:prstGeom prst="rect">
            <a:avLst/>
          </a:prstGeom>
        </p:spPr>
      </p:pic>
      <p:sp>
        <p:nvSpPr>
          <p:cNvPr id="16" name="TextBox 15">
            <a:extLst>
              <a:ext uri="{FF2B5EF4-FFF2-40B4-BE49-F238E27FC236}">
                <a16:creationId xmlns:a16="http://schemas.microsoft.com/office/drawing/2014/main" id="{1EA4FA7B-C2C6-C246-AFC5-CE2748344280}"/>
              </a:ext>
            </a:extLst>
          </p:cNvPr>
          <p:cNvSpPr txBox="1"/>
          <p:nvPr/>
        </p:nvSpPr>
        <p:spPr>
          <a:xfrm>
            <a:off x="7819091" y="4328243"/>
            <a:ext cx="409086" cy="286232"/>
          </a:xfrm>
          <a:prstGeom prst="rect">
            <a:avLst/>
          </a:prstGeom>
          <a:noFill/>
        </p:spPr>
        <p:txBody>
          <a:bodyPr wrap="none" rtlCol="0">
            <a:spAutoFit/>
          </a:bodyPr>
          <a:lstStyle/>
          <a:p>
            <a:pPr>
              <a:lnSpc>
                <a:spcPct val="90000"/>
              </a:lnSpc>
            </a:pPr>
            <a:r>
              <a:rPr lang="en-US" sz="1400" dirty="0"/>
              <a:t>[1]</a:t>
            </a:r>
          </a:p>
        </p:txBody>
      </p:sp>
    </p:spTree>
    <p:extLst>
      <p:ext uri="{BB962C8B-B14F-4D97-AF65-F5344CB8AC3E}">
        <p14:creationId xmlns:p14="http://schemas.microsoft.com/office/powerpoint/2010/main" val="135304603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35419</TotalTime>
  <Words>6609</Words>
  <Application>Microsoft Macintosh PowerPoint</Application>
  <PresentationFormat>On-screen Show (16:9)</PresentationFormat>
  <Paragraphs>521</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Cambria</vt:lpstr>
      <vt:lpstr>Roboto</vt:lpstr>
      <vt:lpstr>Red Radial 16x9</vt:lpstr>
      <vt:lpstr>Class 10 Professional Ethics</vt:lpstr>
      <vt:lpstr>what works well Online With Zoom</vt:lpstr>
      <vt:lpstr>Overview</vt:lpstr>
      <vt:lpstr>PowerPoint Presentation</vt:lpstr>
      <vt:lpstr>Debate Ground Rules</vt:lpstr>
      <vt:lpstr>Assignment</vt:lpstr>
      <vt:lpstr>Overview</vt:lpstr>
      <vt:lpstr>Disadvantages of Growing up Digitally</vt:lpstr>
      <vt:lpstr>Negative effects of Video Game Use</vt:lpstr>
      <vt:lpstr>Children have a Reliance on Technology</vt:lpstr>
      <vt:lpstr>Children’s safety online is compromised</vt:lpstr>
      <vt:lpstr>Health concerns</vt:lpstr>
      <vt:lpstr>Teen Social media use</vt:lpstr>
      <vt:lpstr>References</vt:lpstr>
      <vt:lpstr>future of the military – virtual reality</vt:lpstr>
      <vt:lpstr>What is virtual reality?</vt:lpstr>
      <vt:lpstr>Advancements in the military</vt:lpstr>
      <vt:lpstr>Vr enhanced medical training</vt:lpstr>
      <vt:lpstr>PTSD Treatment through VR</vt:lpstr>
      <vt:lpstr>Where does that leave us?</vt:lpstr>
      <vt:lpstr>References</vt:lpstr>
      <vt:lpstr>Virtual Reality should be used in treating anxiety disorders and specific phobia</vt:lpstr>
      <vt:lpstr>specific phobia</vt:lpstr>
      <vt:lpstr>Obstacles in traditional treatments</vt:lpstr>
      <vt:lpstr>Obstacles in traditional treatments</vt:lpstr>
      <vt:lpstr>Virtual environments Can Induce Fear</vt:lpstr>
      <vt:lpstr>Opportunities for Self-Therapy</vt:lpstr>
      <vt:lpstr>Therapists’ Perspectives on VR</vt:lpstr>
      <vt:lpstr>Conclusion</vt:lpstr>
      <vt:lpstr>References</vt:lpstr>
      <vt:lpstr>Class 10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413</cp:revision>
  <dcterms:created xsi:type="dcterms:W3CDTF">2014-08-25T02:19:16Z</dcterms:created>
  <dcterms:modified xsi:type="dcterms:W3CDTF">2021-09-28T22:44:17Z</dcterms:modified>
</cp:coreProperties>
</file>