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7"/>
  </p:notesMasterIdLst>
  <p:handoutMasterIdLst>
    <p:handoutMasterId r:id="rId48"/>
  </p:handoutMasterIdLst>
  <p:sldIdLst>
    <p:sldId id="256" r:id="rId2"/>
    <p:sldId id="640" r:id="rId3"/>
    <p:sldId id="259" r:id="rId4"/>
    <p:sldId id="609" r:id="rId5"/>
    <p:sldId id="261" r:id="rId6"/>
    <p:sldId id="308" r:id="rId7"/>
    <p:sldId id="267" r:id="rId8"/>
    <p:sldId id="330" r:id="rId9"/>
    <p:sldId id="309" r:id="rId10"/>
    <p:sldId id="641" r:id="rId11"/>
    <p:sldId id="268" r:id="rId12"/>
    <p:sldId id="270" r:id="rId13"/>
    <p:sldId id="271" r:id="rId14"/>
    <p:sldId id="273" r:id="rId15"/>
    <p:sldId id="642" r:id="rId16"/>
    <p:sldId id="643" r:id="rId17"/>
    <p:sldId id="257" r:id="rId18"/>
    <p:sldId id="258" r:id="rId19"/>
    <p:sldId id="644" r:id="rId20"/>
    <p:sldId id="260" r:id="rId21"/>
    <p:sldId id="645" r:id="rId22"/>
    <p:sldId id="646" r:id="rId23"/>
    <p:sldId id="647" r:id="rId24"/>
    <p:sldId id="648" r:id="rId25"/>
    <p:sldId id="649" r:id="rId26"/>
    <p:sldId id="272" r:id="rId27"/>
    <p:sldId id="650" r:id="rId28"/>
    <p:sldId id="651" r:id="rId29"/>
    <p:sldId id="269" r:id="rId30"/>
    <p:sldId id="500" r:id="rId31"/>
    <p:sldId id="501" r:id="rId32"/>
    <p:sldId id="502" r:id="rId33"/>
    <p:sldId id="503" r:id="rId34"/>
    <p:sldId id="504" r:id="rId35"/>
    <p:sldId id="505" r:id="rId36"/>
    <p:sldId id="506" r:id="rId37"/>
    <p:sldId id="507" r:id="rId38"/>
    <p:sldId id="331" r:id="rId39"/>
    <p:sldId id="332" r:id="rId40"/>
    <p:sldId id="333" r:id="rId41"/>
    <p:sldId id="334" r:id="rId42"/>
    <p:sldId id="335" r:id="rId43"/>
    <p:sldId id="336" r:id="rId44"/>
    <p:sldId id="337" r:id="rId45"/>
    <p:sldId id="338"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40"/>
            <p14:sldId id="259"/>
            <p14:sldId id="609"/>
            <p14:sldId id="261"/>
            <p14:sldId id="308"/>
            <p14:sldId id="267"/>
            <p14:sldId id="330"/>
            <p14:sldId id="309"/>
          </p14:sldIdLst>
        </p14:section>
        <p14:section name="Students" id="{20244982-054D-774B-9E12-24C2D44D25DA}">
          <p14:sldIdLst>
            <p14:sldId id="641"/>
            <p14:sldId id="268"/>
            <p14:sldId id="270"/>
            <p14:sldId id="271"/>
            <p14:sldId id="273"/>
            <p14:sldId id="642"/>
            <p14:sldId id="643"/>
            <p14:sldId id="257"/>
            <p14:sldId id="258"/>
            <p14:sldId id="644"/>
            <p14:sldId id="260"/>
            <p14:sldId id="645"/>
            <p14:sldId id="646"/>
            <p14:sldId id="647"/>
            <p14:sldId id="648"/>
            <p14:sldId id="649"/>
            <p14:sldId id="272"/>
            <p14:sldId id="650"/>
            <p14:sldId id="651"/>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74038" autoAdjust="0"/>
  </p:normalViewPr>
  <p:slideViewPr>
    <p:cSldViewPr snapToGrid="0" snapToObjects="1">
      <p:cViewPr varScale="1">
        <p:scale>
          <a:sx n="123" d="100"/>
          <a:sy n="123" d="100"/>
        </p:scale>
        <p:origin x="1096"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Limited</a:t>
            </a:r>
            <a:r>
              <a:rPr lang="en-US" sz="1800" baseline="0" dirty="0"/>
              <a:t> types of accidents are guaranteed to be prevented</a:t>
            </a:r>
            <a:endParaRPr lang="en-US"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283457334852178E-2"/>
          <c:y val="0.16816634400141608"/>
          <c:w val="0.87490139439988912"/>
          <c:h val="0.3453418038654259"/>
        </c:manualLayout>
      </c:layout>
      <c:barChart>
        <c:barDir val="col"/>
        <c:grouping val="clustered"/>
        <c:varyColors val="0"/>
        <c:ser>
          <c:idx val="1"/>
          <c:order val="0"/>
          <c:tx>
            <c:strRef>
              <c:f>Sheet1!$C$1</c:f>
              <c:strCache>
                <c:ptCount val="1"/>
                <c:pt idx="0">
                  <c:v>Series 2</c:v>
                </c:pt>
              </c:strCache>
            </c:strRef>
          </c:tx>
          <c:spPr>
            <a:solidFill>
              <a:schemeClr val="accent2"/>
            </a:solidFill>
            <a:ln>
              <a:noFill/>
            </a:ln>
            <a:effectLst/>
          </c:spPr>
          <c:invertIfNegative val="0"/>
          <c:cat>
            <c:strRef>
              <c:f>Sheet1!$A$2:$A$5</c:f>
              <c:strCache>
                <c:ptCount val="4"/>
                <c:pt idx="0">
                  <c:v>Sensing and Perceiving</c:v>
                </c:pt>
                <c:pt idx="1">
                  <c:v>Incapacitation</c:v>
                </c:pt>
                <c:pt idx="2">
                  <c:v>Planning and Deciding</c:v>
                </c:pt>
                <c:pt idx="3">
                  <c:v>Predicting, Execution, and Performance </c:v>
                </c:pt>
              </c:strCache>
            </c:strRef>
          </c:cat>
          <c:val>
            <c:numRef>
              <c:f>Sheet1!$C$2:$C$5</c:f>
              <c:numCache>
                <c:formatCode>General</c:formatCode>
                <c:ptCount val="4"/>
                <c:pt idx="0">
                  <c:v>23</c:v>
                </c:pt>
                <c:pt idx="1">
                  <c:v>10</c:v>
                </c:pt>
                <c:pt idx="2">
                  <c:v>40</c:v>
                </c:pt>
                <c:pt idx="3">
                  <c:v>27</c:v>
                </c:pt>
              </c:numCache>
            </c:numRef>
          </c:val>
          <c:extLst>
            <c:ext xmlns:c16="http://schemas.microsoft.com/office/drawing/2014/chart" uri="{C3380CC4-5D6E-409C-BE32-E72D297353CC}">
              <c16:uniqueId val="{00000001-42F6-4083-B9D5-CC1AB5A2A8D3}"/>
            </c:ext>
          </c:extLst>
        </c:ser>
        <c:dLbls>
          <c:showLegendKey val="0"/>
          <c:showVal val="0"/>
          <c:showCatName val="0"/>
          <c:showSerName val="0"/>
          <c:showPercent val="0"/>
          <c:showBubbleSize val="0"/>
        </c:dLbls>
        <c:gapWidth val="219"/>
        <c:overlap val="-27"/>
        <c:axId val="241582207"/>
        <c:axId val="241582623"/>
      </c:barChart>
      <c:catAx>
        <c:axId val="24158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582623"/>
        <c:crosses val="autoZero"/>
        <c:auto val="1"/>
        <c:lblAlgn val="ctr"/>
        <c:lblOffset val="100"/>
        <c:noMultiLvlLbl val="0"/>
      </c:catAx>
      <c:valAx>
        <c:axId val="241582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582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Take 5 minutes to fill out survey on Canvas </a:t>
            </a:r>
            <a:r>
              <a:rPr lang="en-US" dirty="0">
                <a:latin typeface="Arial" charset="0"/>
                <a:ea typeface="ＭＳ Ｐゴシック" charset="-128"/>
                <a:cs typeface="ＭＳ Ｐゴシック" charset="-128"/>
                <a:sym typeface="Wingdings" pitchFamily="2" charset="2"/>
              </a:rPr>
              <a:t> Quizzes  SGA’s Midterm Course Feedback Questionnaire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Rings</a:t>
            </a:r>
          </a:p>
          <a:p>
            <a:pPr marL="628650" lvl="1" indent="-171450">
              <a:buFont typeface="Arial" panose="020B0604020202020204" pitchFamily="34" charset="0"/>
              <a:buChar char="•"/>
            </a:pPr>
            <a:r>
              <a:rPr lang="en-US" dirty="0"/>
              <a:t>Outer rings are less privileged user-mode applications</a:t>
            </a:r>
          </a:p>
          <a:p>
            <a:pPr marL="628650" lvl="1" indent="-171450">
              <a:buFont typeface="Arial" panose="020B0604020202020204" pitchFamily="34" charset="0"/>
              <a:buChar char="•"/>
            </a:pPr>
            <a:r>
              <a:rPr lang="en-US" dirty="0"/>
              <a:t>The higher the privileges of the rootkit, the more dangerous, hard to detect</a:t>
            </a:r>
          </a:p>
          <a:p>
            <a:pPr marL="171450" indent="-171450">
              <a:buFont typeface="Arial" panose="020B0604020202020204" pitchFamily="34" charset="0"/>
              <a:buChar char="•"/>
            </a:pPr>
            <a:r>
              <a:rPr lang="en-US" dirty="0"/>
              <a:t>Kernel</a:t>
            </a:r>
          </a:p>
          <a:p>
            <a:pPr marL="628650" lvl="1" indent="-171450">
              <a:buFont typeface="Arial" panose="020B0604020202020204" pitchFamily="34" charset="0"/>
              <a:buChar char="•"/>
            </a:pPr>
            <a:r>
              <a:rPr lang="en-US" dirty="0"/>
              <a:t>OS-level</a:t>
            </a:r>
          </a:p>
          <a:p>
            <a:pPr marL="628650" lvl="1" indent="-171450">
              <a:buFont typeface="Arial" panose="020B0604020202020204" pitchFamily="34" charset="0"/>
              <a:buChar char="•"/>
            </a:pPr>
            <a:r>
              <a:rPr lang="en-US" dirty="0"/>
              <a:t>Add or delete code from </a:t>
            </a:r>
            <a:r>
              <a:rPr lang="en-US" dirty="0" err="1"/>
              <a:t>os</a:t>
            </a:r>
            <a:endParaRPr lang="en-US" dirty="0"/>
          </a:p>
          <a:p>
            <a:pPr marL="628650" lvl="1" indent="-171450">
              <a:buFont typeface="Arial" panose="020B0604020202020204" pitchFamily="34" charset="0"/>
              <a:buChar char="•"/>
            </a:pPr>
            <a:r>
              <a:rPr lang="en-US" dirty="0"/>
              <a:t>Complex – if there are bugs, easily detected, noticeable negative impact on PC performance </a:t>
            </a:r>
          </a:p>
          <a:p>
            <a:pPr marL="628650" lvl="1" indent="-171450">
              <a:buFont typeface="Arial" panose="020B0604020202020204" pitchFamily="34" charset="0"/>
              <a:buChar char="•"/>
            </a:pPr>
            <a:r>
              <a:rPr lang="en-US" dirty="0"/>
              <a:t>Discoverable by antivirus or </a:t>
            </a:r>
            <a:r>
              <a:rPr lang="en-US" dirty="0" err="1"/>
              <a:t>antirootkit</a:t>
            </a:r>
            <a:endParaRPr lang="en-US" dirty="0"/>
          </a:p>
          <a:p>
            <a:pPr marL="171450" indent="-171450">
              <a:buFont typeface="Arial" panose="020B0604020202020204" pitchFamily="34" charset="0"/>
              <a:buChar char="•"/>
            </a:pPr>
            <a:r>
              <a:rPr lang="en-US" dirty="0"/>
              <a:t>Hardware/Firmware</a:t>
            </a:r>
          </a:p>
          <a:p>
            <a:pPr marL="628650" lvl="1" indent="-171450">
              <a:buFont typeface="Arial" panose="020B0604020202020204" pitchFamily="34" charset="0"/>
              <a:buChar char="•"/>
            </a:pPr>
            <a:r>
              <a:rPr lang="en-US" dirty="0"/>
              <a:t>Targets the software that manages hardware</a:t>
            </a:r>
          </a:p>
          <a:p>
            <a:pPr marL="628650" lvl="1" indent="-171450">
              <a:buFont typeface="Arial" panose="020B0604020202020204" pitchFamily="34" charset="0"/>
              <a:buChar char="•"/>
            </a:pPr>
            <a:r>
              <a:rPr lang="en-US" dirty="0"/>
              <a:t>Can change hardware function, including that of hard drive</a:t>
            </a:r>
          </a:p>
          <a:p>
            <a:pPr marL="1085850" lvl="2" indent="-171450">
              <a:buFont typeface="Arial" panose="020B0604020202020204" pitchFamily="34" charset="0"/>
              <a:buChar char="•"/>
            </a:pPr>
            <a:r>
              <a:rPr lang="en-US" dirty="0"/>
              <a:t>Imagine if your computer just stopped saving things to the hard drive</a:t>
            </a:r>
          </a:p>
          <a:p>
            <a:pPr marL="171450" indent="-171450">
              <a:buFont typeface="Arial" panose="020B0604020202020204" pitchFamily="34" charset="0"/>
              <a:buChar char="•"/>
            </a:pPr>
            <a:r>
              <a:rPr lang="en-US" dirty="0"/>
              <a:t>Hypervisor/virtualized</a:t>
            </a:r>
          </a:p>
          <a:p>
            <a:pPr marL="628650" lvl="1" indent="-171450">
              <a:buFont typeface="Arial" panose="020B0604020202020204" pitchFamily="34" charset="0"/>
              <a:buChar char="•"/>
            </a:pPr>
            <a:r>
              <a:rPr lang="en-US" dirty="0"/>
              <a:t>Rootkit boots before OS and creates a VM</a:t>
            </a:r>
          </a:p>
          <a:p>
            <a:pPr marL="628650" lvl="1" indent="-171450">
              <a:buFont typeface="Arial" panose="020B0604020202020204" pitchFamily="34" charset="0"/>
              <a:buChar char="•"/>
            </a:pPr>
            <a:r>
              <a:rPr lang="en-US" dirty="0"/>
              <a:t>Has more control over system than kernel rootkit</a:t>
            </a:r>
          </a:p>
          <a:p>
            <a:pPr marL="171450" indent="-171450">
              <a:buFont typeface="Arial" panose="020B0604020202020204" pitchFamily="34" charset="0"/>
              <a:buChar char="•"/>
            </a:pPr>
            <a:r>
              <a:rPr lang="en-US" dirty="0"/>
              <a:t>Bootloader</a:t>
            </a:r>
          </a:p>
          <a:p>
            <a:pPr marL="628650" lvl="1" indent="-171450">
              <a:buFont typeface="Arial" panose="020B0604020202020204" pitchFamily="34" charset="0"/>
              <a:buChar char="•"/>
            </a:pPr>
            <a:r>
              <a:rPr lang="en-US" dirty="0"/>
              <a:t>Infects master boot record or volume boot record</a:t>
            </a:r>
          </a:p>
          <a:p>
            <a:pPr marL="628650" lvl="1" indent="-171450">
              <a:buFont typeface="Arial" panose="020B0604020202020204" pitchFamily="34" charset="0"/>
              <a:buChar char="•"/>
            </a:pPr>
            <a:r>
              <a:rPr lang="en-US" dirty="0"/>
              <a:t>Rootkit files not visible in system view</a:t>
            </a:r>
          </a:p>
          <a:p>
            <a:pPr marL="628650" lvl="1" indent="-171450">
              <a:buFont typeface="Arial" panose="020B0604020202020204" pitchFamily="34" charset="0"/>
              <a:buChar char="•"/>
            </a:pPr>
            <a:r>
              <a:rPr lang="en-US" dirty="0"/>
              <a:t>Can modify boot records, which would damage your pc</a:t>
            </a:r>
          </a:p>
          <a:p>
            <a:pPr marL="171450" indent="-171450">
              <a:buFont typeface="Arial" panose="020B0604020202020204" pitchFamily="34" charset="0"/>
              <a:buChar char="•"/>
            </a:pPr>
            <a:r>
              <a:rPr lang="en-US" dirty="0"/>
              <a:t>Memory</a:t>
            </a:r>
          </a:p>
          <a:p>
            <a:pPr marL="628650" lvl="1" indent="-171450">
              <a:buFont typeface="Arial" panose="020B0604020202020204" pitchFamily="34" charset="0"/>
              <a:buChar char="•"/>
            </a:pPr>
            <a:r>
              <a:rPr lang="en-US" dirty="0"/>
              <a:t>Occupies RAM</a:t>
            </a:r>
          </a:p>
          <a:p>
            <a:pPr marL="628650" lvl="1" indent="-171450">
              <a:buFont typeface="Arial" panose="020B0604020202020204" pitchFamily="34" charset="0"/>
              <a:buChar char="•"/>
            </a:pPr>
            <a:r>
              <a:rPr lang="en-US" dirty="0"/>
              <a:t>Reduces performance by using up resources</a:t>
            </a:r>
          </a:p>
          <a:p>
            <a:pPr marL="171450" indent="-171450">
              <a:buFont typeface="Arial" panose="020B0604020202020204" pitchFamily="34" charset="0"/>
              <a:buChar char="•"/>
            </a:pPr>
            <a:r>
              <a:rPr lang="en-US" dirty="0"/>
              <a:t>User-mode/application</a:t>
            </a:r>
          </a:p>
          <a:p>
            <a:pPr marL="628650" lvl="1" indent="-171450">
              <a:buFont typeface="Arial" panose="020B0604020202020204" pitchFamily="34" charset="0"/>
              <a:buChar char="•"/>
            </a:pPr>
            <a:r>
              <a:rPr lang="en-US" dirty="0"/>
              <a:t>Easiest rootkit to detect</a:t>
            </a:r>
          </a:p>
          <a:p>
            <a:pPr marL="628650" lvl="1" indent="-171450">
              <a:buFont typeface="Arial" panose="020B0604020202020204" pitchFamily="34" charset="0"/>
              <a:buChar char="•"/>
            </a:pPr>
            <a:r>
              <a:rPr lang="en-US" dirty="0"/>
              <a:t>Hide in an application, won’t damage your system, will cause trouble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89845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Malware</a:t>
            </a:r>
          </a:p>
          <a:p>
            <a:pPr marL="628650" lvl="1" indent="-171450">
              <a:buFont typeface="Arial" panose="020B0604020202020204" pitchFamily="34" charset="0"/>
              <a:buChar char="•"/>
            </a:pPr>
            <a:r>
              <a:rPr lang="en-US" dirty="0"/>
              <a:t>Malware, including spyware, adware, and trojan horses may also have a rootkit as one of their components</a:t>
            </a:r>
          </a:p>
          <a:p>
            <a:pPr marL="628650" lvl="1" indent="-171450">
              <a:buFont typeface="Arial" panose="020B0604020202020204" pitchFamily="34" charset="0"/>
              <a:buChar char="•"/>
            </a:pPr>
            <a:r>
              <a:rPr lang="en-US" dirty="0"/>
              <a:t>This gets on a computer the same way most malware does:</a:t>
            </a:r>
          </a:p>
          <a:p>
            <a:pPr marL="1085850" lvl="2" indent="-171450">
              <a:buFont typeface="Arial" panose="020B0604020202020204" pitchFamily="34" charset="0"/>
              <a:buChar char="•"/>
            </a:pPr>
            <a:r>
              <a:rPr lang="en-US" dirty="0"/>
              <a:t>Infected emails</a:t>
            </a:r>
          </a:p>
          <a:p>
            <a:pPr marL="1085850" lvl="2" indent="-171450">
              <a:buFont typeface="Arial" panose="020B0604020202020204" pitchFamily="34" charset="0"/>
              <a:buChar char="•"/>
            </a:pPr>
            <a:r>
              <a:rPr lang="en-US" dirty="0"/>
              <a:t>Infected downloads</a:t>
            </a:r>
          </a:p>
          <a:p>
            <a:pPr marL="1085850" lvl="2" indent="-171450">
              <a:buFont typeface="Arial" panose="020B0604020202020204" pitchFamily="34" charset="0"/>
              <a:buChar char="•"/>
            </a:pPr>
            <a:r>
              <a:rPr lang="en-US" dirty="0"/>
              <a:t>“Helpful programs”</a:t>
            </a:r>
          </a:p>
          <a:p>
            <a:pPr marL="1085850" lvl="2" indent="-171450">
              <a:buFont typeface="Arial" panose="020B0604020202020204" pitchFamily="34" charset="0"/>
              <a:buChar char="•"/>
            </a:pPr>
            <a:r>
              <a:rPr lang="en-US" dirty="0"/>
              <a:t>“Antivirus”</a:t>
            </a:r>
          </a:p>
          <a:p>
            <a:pPr marL="171450" lvl="0" indent="-171450">
              <a:buFont typeface="Arial" panose="020B0604020202020204" pitchFamily="34" charset="0"/>
              <a:buChar char="•"/>
            </a:pPr>
            <a:r>
              <a:rPr lang="en-US" dirty="0"/>
              <a:t>Infected drives</a:t>
            </a:r>
          </a:p>
          <a:p>
            <a:pPr marL="628650" lvl="1" indent="-171450">
              <a:buFont typeface="Arial" panose="020B0604020202020204" pitchFamily="34" charset="0"/>
              <a:buChar char="•"/>
            </a:pPr>
            <a:r>
              <a:rPr lang="en-US" dirty="0"/>
              <a:t>Could be a hard drive, flash drive, cd… anything you can boot from</a:t>
            </a:r>
          </a:p>
          <a:p>
            <a:pPr marL="628650" lvl="1" indent="-171450">
              <a:buFont typeface="Arial" panose="020B0604020202020204" pitchFamily="34" charset="0"/>
              <a:buChar char="•"/>
            </a:pPr>
            <a:r>
              <a:rPr lang="en-US" dirty="0"/>
              <a:t>When booting from this infected drive, the rootkit boots before the </a:t>
            </a:r>
            <a:r>
              <a:rPr lang="en-US" dirty="0" err="1"/>
              <a:t>os</a:t>
            </a:r>
            <a:endParaRPr lang="en-US" dirty="0"/>
          </a:p>
          <a:p>
            <a:pPr marL="628650" lvl="1" indent="-171450">
              <a:buFont typeface="Arial" panose="020B0604020202020204" pitchFamily="34" charset="0"/>
              <a:buChar char="•"/>
            </a:pPr>
            <a:r>
              <a:rPr lang="en-US" dirty="0"/>
              <a:t>Be wary of drives that you don’t know where they came from</a:t>
            </a:r>
          </a:p>
          <a:p>
            <a:pPr marL="628650" lvl="1" indent="-171450">
              <a:buFont typeface="Arial" panose="020B0604020202020204" pitchFamily="34" charset="0"/>
              <a:buChar char="•"/>
            </a:pPr>
            <a:r>
              <a:rPr lang="en-US" dirty="0"/>
              <a:t>A flash drive you found on the floor could potentially install a </a:t>
            </a:r>
            <a:r>
              <a:rPr lang="en-US" dirty="0" err="1"/>
              <a:t>bootkit</a:t>
            </a:r>
            <a:endParaRPr lang="en-US" dirty="0"/>
          </a:p>
          <a:p>
            <a:pPr marL="171450" lvl="0" indent="-171450">
              <a:buFont typeface="Arial" panose="020B0604020202020204" pitchFamily="34" charset="0"/>
              <a:buChar char="•"/>
            </a:pPr>
            <a:r>
              <a:rPr lang="en-US" dirty="0"/>
              <a:t>Legitimate software</a:t>
            </a:r>
          </a:p>
          <a:p>
            <a:pPr marL="628650" lvl="1" indent="-171450">
              <a:buFont typeface="Arial" panose="020B0604020202020204" pitchFamily="34" charset="0"/>
              <a:buChar char="•"/>
            </a:pPr>
            <a:r>
              <a:rPr lang="en-US" dirty="0"/>
              <a:t>Trusted software may also have a rootkit in it</a:t>
            </a:r>
          </a:p>
          <a:p>
            <a:pPr marL="628650" lvl="1" indent="-171450">
              <a:buFont typeface="Arial" panose="020B0604020202020204" pitchFamily="34" charset="0"/>
              <a:buChar char="•"/>
            </a:pPr>
            <a:r>
              <a:rPr lang="en-US" dirty="0"/>
              <a:t>This software would be from a company that you have heard of and you would be more likely to give the program all the permissions it needs</a:t>
            </a:r>
          </a:p>
          <a:p>
            <a:pPr marL="628650" lvl="1" indent="-171450">
              <a:buFont typeface="Arial" panose="020B0604020202020204" pitchFamily="34" charset="0"/>
              <a:buChar char="•"/>
            </a:pPr>
            <a:r>
              <a:rPr lang="en-US" dirty="0"/>
              <a:t>These rootkits may not have malicious intent, but you may not want that software to have that kind of unfettered access to your system</a:t>
            </a:r>
          </a:p>
          <a:p>
            <a:pPr marL="628650" lvl="1" indent="-171450">
              <a:buFont typeface="Arial" panose="020B0604020202020204" pitchFamily="34" charset="0"/>
              <a:buChar char="•"/>
            </a:pPr>
            <a:r>
              <a:rPr lang="en-US" dirty="0"/>
              <a:t>This has been the source of some controversies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95567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Sony distributes copy-protection scheme with music CDs that installed a rootkit on computers</a:t>
            </a:r>
          </a:p>
          <a:p>
            <a:pPr marL="628650" lvl="1" indent="-171450">
              <a:buFont typeface="Arial" panose="020B0604020202020204" pitchFamily="34" charset="0"/>
              <a:buChar char="•"/>
            </a:pPr>
            <a:r>
              <a:rPr lang="en-US" dirty="0"/>
              <a:t>Primary intent was to stop piracy</a:t>
            </a:r>
          </a:p>
          <a:p>
            <a:pPr marL="628650" lvl="1" indent="-171450">
              <a:buFont typeface="Arial" panose="020B0604020202020204" pitchFamily="34" charset="0"/>
              <a:buChar char="•"/>
            </a:pPr>
            <a:r>
              <a:rPr lang="en-US" dirty="0"/>
              <a:t>Users had to install music player that was included on the cd if they wanted to play the music</a:t>
            </a:r>
          </a:p>
          <a:p>
            <a:pPr marL="628650" lvl="1" indent="-171450">
              <a:buFont typeface="Arial" panose="020B0604020202020204" pitchFamily="34" charset="0"/>
              <a:buChar char="•"/>
            </a:pPr>
            <a:r>
              <a:rPr lang="en-US" dirty="0"/>
              <a:t>This brings up an ethical question</a:t>
            </a:r>
          </a:p>
          <a:p>
            <a:pPr marL="1085850" lvl="2" indent="-171450">
              <a:buFont typeface="Arial" panose="020B0604020202020204" pitchFamily="34" charset="0"/>
              <a:buChar char="•"/>
            </a:pPr>
            <a:r>
              <a:rPr lang="en-US" dirty="0"/>
              <a:t>Sony didn’t want their music pirated</a:t>
            </a:r>
          </a:p>
          <a:p>
            <a:pPr marL="1085850" lvl="2" indent="-171450">
              <a:buFont typeface="Arial" panose="020B0604020202020204" pitchFamily="34" charset="0"/>
              <a:buChar char="•"/>
            </a:pPr>
            <a:r>
              <a:rPr lang="en-US" dirty="0"/>
              <a:t>2 million users did not want their computers compromised</a:t>
            </a:r>
          </a:p>
          <a:p>
            <a:pPr marL="1085850" lvl="2" indent="-171450">
              <a:buFont typeface="Arial" panose="020B0604020202020204" pitchFamily="34" charset="0"/>
              <a:buChar char="•"/>
            </a:pPr>
            <a:r>
              <a:rPr lang="en-US" dirty="0"/>
              <a:t>Is it more harmful for the music to be pirated or for the computers to be compromised?</a:t>
            </a:r>
          </a:p>
          <a:p>
            <a:pPr marL="1085850" lvl="2" indent="-171450">
              <a:buFont typeface="Arial" panose="020B0604020202020204" pitchFamily="34" charset="0"/>
              <a:buChar char="•"/>
            </a:pPr>
            <a:r>
              <a:rPr lang="en-US" dirty="0"/>
              <a:t>Who can get hurt?</a:t>
            </a:r>
          </a:p>
          <a:p>
            <a:pPr marL="1543050" lvl="3" indent="-171450">
              <a:buFont typeface="Arial" panose="020B0604020202020204" pitchFamily="34" charset="0"/>
              <a:buChar char="•"/>
            </a:pPr>
            <a:r>
              <a:rPr lang="en-US" dirty="0"/>
              <a:t>Sony loses some money?</a:t>
            </a:r>
          </a:p>
          <a:p>
            <a:pPr marL="1543050" lvl="3" indent="-171450">
              <a:buFont typeface="Arial" panose="020B0604020202020204" pitchFamily="34" charset="0"/>
              <a:buChar char="•"/>
            </a:pPr>
            <a:r>
              <a:rPr lang="en-US" dirty="0"/>
              <a:t>2 million people may need to replace their computers, can’t listen to their CD anymore, have their privacy invaded</a:t>
            </a:r>
          </a:p>
          <a:p>
            <a:pPr marL="1543050" lvl="3" indent="-171450">
              <a:buFont typeface="Arial" panose="020B0604020202020204" pitchFamily="34" charset="0"/>
              <a:buChar char="•"/>
            </a:pPr>
            <a:r>
              <a:rPr lang="en-US" dirty="0"/>
              <a:t>Sony was faced with an ethical decision and </a:t>
            </a:r>
            <a:r>
              <a:rPr lang="en-US" dirty="0" err="1"/>
              <a:t>imo</a:t>
            </a:r>
            <a:r>
              <a:rPr lang="en-US" dirty="0"/>
              <a:t> they made the wrong choice. They deceived their users, which would ultimately reflect poorly on them anyway</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77337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Sony used a technique called cloaking</a:t>
            </a:r>
          </a:p>
          <a:p>
            <a:pPr marL="628650" lvl="1" indent="-171450">
              <a:buFont typeface="Arial" panose="020B0604020202020204" pitchFamily="34" charset="0"/>
              <a:buChar char="•"/>
            </a:pPr>
            <a:r>
              <a:rPr lang="en-US" dirty="0"/>
              <a:t>It does this by modifying windows (yikes)</a:t>
            </a:r>
          </a:p>
          <a:p>
            <a:pPr marL="628650" lvl="1" indent="-171450">
              <a:buFont typeface="Arial" panose="020B0604020202020204" pitchFamily="34" charset="0"/>
              <a:buChar char="•"/>
            </a:pPr>
            <a:r>
              <a:rPr lang="en-US" dirty="0"/>
              <a:t>Windows is unaware that the rootkit is there</a:t>
            </a:r>
          </a:p>
          <a:p>
            <a:pPr marL="171450" lvl="0" indent="-171450">
              <a:buFont typeface="Arial" panose="020B0604020202020204" pitchFamily="34" charset="0"/>
              <a:buChar char="•"/>
            </a:pPr>
            <a:r>
              <a:rPr lang="en-US" dirty="0"/>
              <a:t>The rootkit cannot be removed, it you do it breaks windows</a:t>
            </a:r>
          </a:p>
          <a:p>
            <a:pPr marL="171450" lvl="0" indent="-171450">
              <a:buFont typeface="Arial" panose="020B0604020202020204" pitchFamily="34" charset="0"/>
              <a:buChar char="•"/>
            </a:pPr>
            <a:r>
              <a:rPr lang="en-US" dirty="0"/>
              <a:t>The user never consents to have the rootkit installed</a:t>
            </a:r>
          </a:p>
          <a:p>
            <a:pPr marL="628650" lvl="1" indent="-171450">
              <a:buFont typeface="Arial" panose="020B0604020202020204" pitchFamily="34" charset="0"/>
              <a:buChar char="•"/>
            </a:pPr>
            <a:r>
              <a:rPr lang="en-US" dirty="0"/>
              <a:t>Likely doesn’t know that the CD has anything besides music</a:t>
            </a:r>
          </a:p>
          <a:p>
            <a:pPr marL="171450" lvl="0" indent="-171450">
              <a:buFont typeface="Arial" panose="020B0604020202020204" pitchFamily="34" charset="0"/>
              <a:buChar char="•"/>
            </a:pPr>
            <a:r>
              <a:rPr lang="en-US" dirty="0"/>
              <a:t>As a result of the controversy, Sony stopped selling the copy protected CDs</a:t>
            </a:r>
          </a:p>
          <a:p>
            <a:pPr marL="628650" lvl="1" indent="-171450">
              <a:buFont typeface="Arial" panose="020B0604020202020204" pitchFamily="34" charset="0"/>
              <a:buChar char="•"/>
            </a:pPr>
            <a:r>
              <a:rPr lang="en-US" dirty="0"/>
              <a:t>Replaced the customers’ CDs for free</a:t>
            </a:r>
          </a:p>
          <a:p>
            <a:pPr marL="171450" lvl="0" indent="-171450">
              <a:buFont typeface="Arial" panose="020B0604020202020204" pitchFamily="34" charset="0"/>
              <a:buChar char="•"/>
            </a:pPr>
            <a:r>
              <a:rPr lang="en-US" dirty="0"/>
              <a:t>It gets spicy</a:t>
            </a:r>
          </a:p>
          <a:p>
            <a:pPr marL="628650" lvl="1" indent="-171450">
              <a:buFont typeface="Arial" panose="020B0604020202020204" pitchFamily="34" charset="0"/>
              <a:buChar char="•"/>
            </a:pPr>
            <a:r>
              <a:rPr lang="en-US" dirty="0"/>
              <a:t>When </a:t>
            </a:r>
            <a:r>
              <a:rPr lang="en-US" dirty="0" err="1"/>
              <a:t>sony</a:t>
            </a:r>
            <a:r>
              <a:rPr lang="en-US" dirty="0"/>
              <a:t> “fixed” the infected computers, they only removed the cloaking and did not remove the rootkit</a:t>
            </a:r>
          </a:p>
          <a:p>
            <a:pPr marL="628650" lvl="1" indent="-171450">
              <a:buFont typeface="Arial" panose="020B0604020202020204" pitchFamily="34" charset="0"/>
              <a:buChar char="•"/>
            </a:pPr>
            <a:r>
              <a:rPr lang="en-US" dirty="0"/>
              <a:t>Sony then claims that the software is not sending users’ info to </a:t>
            </a:r>
            <a:r>
              <a:rPr lang="en-US" dirty="0" err="1"/>
              <a:t>sony</a:t>
            </a:r>
            <a:r>
              <a:rPr lang="en-US" dirty="0"/>
              <a:t> (it was)</a:t>
            </a:r>
          </a:p>
          <a:p>
            <a:pPr marL="628650" lvl="1" indent="-171450">
              <a:buFont typeface="Arial" panose="020B0604020202020204" pitchFamily="34" charset="0"/>
              <a:buChar char="•"/>
            </a:pPr>
            <a:r>
              <a:rPr lang="en-US" dirty="0"/>
              <a:t>Then, </a:t>
            </a:r>
            <a:r>
              <a:rPr lang="en-US" dirty="0" err="1"/>
              <a:t>sony</a:t>
            </a:r>
            <a:r>
              <a:rPr lang="en-US" dirty="0"/>
              <a:t> admits that the rootkit makes computers vulnerable to certain viruses</a:t>
            </a:r>
          </a:p>
          <a:p>
            <a:pPr marL="171450" lvl="0" indent="-171450">
              <a:buFont typeface="Arial" panose="020B0604020202020204" pitchFamily="34" charset="0"/>
              <a:buChar char="•"/>
            </a:pPr>
            <a:r>
              <a:rPr lang="en-US" dirty="0"/>
              <a:t>Irony time</a:t>
            </a:r>
          </a:p>
          <a:p>
            <a:pPr marL="628650" lvl="1" indent="-171450">
              <a:buFont typeface="Arial" panose="020B0604020202020204" pitchFamily="34" charset="0"/>
              <a:buChar char="•"/>
            </a:pPr>
            <a:r>
              <a:rPr lang="en-US" dirty="0"/>
              <a:t>Ironically, the software Sony created to remove the rootkit, the rootkit that was designed to protect copyright, violated copyright</a:t>
            </a:r>
          </a:p>
          <a:p>
            <a:pPr marL="628650" lvl="1" indent="-171450">
              <a:buFont typeface="Arial" panose="020B0604020202020204" pitchFamily="34" charset="0"/>
              <a:buChar char="•"/>
            </a:pPr>
            <a:r>
              <a:rPr lang="en-US" dirty="0"/>
              <a:t>The code included open-source software in a way that violated its license agreement</a:t>
            </a:r>
          </a:p>
          <a:p>
            <a:pPr marL="171450" lvl="0" indent="-171450">
              <a:buFont typeface="Arial" panose="020B0604020202020204" pitchFamily="34" charset="0"/>
              <a:buChar char="•"/>
            </a:pPr>
            <a:r>
              <a:rPr lang="en-US" dirty="0"/>
              <a:t>In the end, </a:t>
            </a:r>
            <a:r>
              <a:rPr lang="en-US" dirty="0" err="1"/>
              <a:t>sony</a:t>
            </a:r>
            <a:r>
              <a:rPr lang="en-US" dirty="0"/>
              <a:t> faced multiple class action lawsuits over this</a:t>
            </a:r>
          </a:p>
          <a:p>
            <a:pPr marL="171450" lvl="0" indent="-171450">
              <a:buFont typeface="Arial" panose="020B0604020202020204" pitchFamily="34" charset="0"/>
              <a:buChar char="•"/>
            </a:pPr>
            <a:r>
              <a:rPr lang="en-US" dirty="0"/>
              <a:t>For anyone who hasn’t gotten the joke in the comic yet</a:t>
            </a:r>
          </a:p>
          <a:p>
            <a:pPr marL="628650" lvl="1" indent="-171450">
              <a:buFont typeface="Arial" panose="020B0604020202020204" pitchFamily="34" charset="0"/>
              <a:buChar char="•"/>
            </a:pPr>
            <a:r>
              <a:rPr lang="en-US" dirty="0"/>
              <a:t>Sony made the unethical decision to violate user’s privacy/machines because they wanted to protect copyright</a:t>
            </a:r>
          </a:p>
          <a:p>
            <a:pPr marL="628650" lvl="1" indent="-171450">
              <a:buFont typeface="Arial" panose="020B0604020202020204" pitchFamily="34" charset="0"/>
              <a:buChar char="•"/>
            </a:pPr>
            <a:r>
              <a:rPr lang="en-US" dirty="0"/>
              <a:t>Thus, when hell needed laptops, the obvious choice was </a:t>
            </a:r>
            <a:r>
              <a:rPr lang="en-US" dirty="0" err="1"/>
              <a:t>sony’s</a:t>
            </a:r>
            <a:r>
              <a:rPr lang="en-US" dirty="0"/>
              <a:t> laptops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72010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My name is Luke and I will be presenting about data breaches, giving background on the subject and statistics leading to a conclusion that there are major steps that need to be taken in order to dampen the effects of a data breach.</a:t>
            </a:r>
          </a:p>
        </p:txBody>
      </p:sp>
    </p:spTree>
    <p:extLst>
      <p:ext uri="{BB962C8B-B14F-4D97-AF65-F5344CB8AC3E}">
        <p14:creationId xmlns:p14="http://schemas.microsoft.com/office/powerpoint/2010/main" val="1170086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Data breaches happen all the time. There are many ways people can gain access to an organizations data including malware, ransomware, phishing scams, and a denial of service attack. An IBM security survey shows that the average chance an organization has of encountering a data breach is 27.7 percent, which has risen 2.1 percent in the previous year. The probability of a data breach has risen 67 percent from 2014. An experiment from the University of Maryland reveals that their computers were attacked an average of 2,244 times per day. That’s once every 39 seconds! In the graph, you can see the increase in the amount of data breaches per year in the past 15 years in the United States alone. There has been a small decrease in the number of breaches in the past 2 years, however, that number is still over 1,000 and over 155 million records were exposed.</a:t>
            </a:r>
          </a:p>
        </p:txBody>
      </p:sp>
    </p:spTree>
    <p:extLst>
      <p:ext uri="{BB962C8B-B14F-4D97-AF65-F5344CB8AC3E}">
        <p14:creationId xmlns:p14="http://schemas.microsoft.com/office/powerpoint/2010/main" val="237300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There are some key examples of recent companies who experienced a major data breach that are important to point out. In 2020, 300,000 Nintendo users had their personal information exposed, 500,000 zoom accounts were stolen and sold on the dark web, 5.2 million guests of Marriott had personal information stolen, and hackers had access to 10.6 million guest accounts of MGM Grand. Most interestingly, 130 users on Twitter had their accounts hacked with the likes of Barack Obama, Joe Biden, Elon Musk, and Bill Gates in a bitcoin scam. The image shows a timeline of data breaches in the last 5 years. As you can see, Facebook is a frequent flier on this list, as well as there being some huge numbers like the Aadhaar data breach in 2017 where over 1 billion people were affected.</a:t>
            </a:r>
          </a:p>
        </p:txBody>
      </p:sp>
    </p:spTree>
    <p:extLst>
      <p:ext uri="{BB962C8B-B14F-4D97-AF65-F5344CB8AC3E}">
        <p14:creationId xmlns:p14="http://schemas.microsoft.com/office/powerpoint/2010/main" val="274052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t>Other than the compromised privacy of companies and their customers information, a data breach also has other effects on an organization. In terms of money, the average data breach can cost almost 4 million dollars. This varies depending on the amount of records that are exposed and the amount of people affected. As seen in the image, the more records exposed, the large the debt for the company. Half of organizations say they allocate 6-15 percent of budget on data security. One of the biggest problems is how long it takes to realize you have experienced a breach. 60 percent of breaches take over a month to discover while on average it takes 207 days to find a data breach. If there is a way to cut down on the time it takes, the damage could be reduced.</a:t>
            </a:r>
          </a:p>
        </p:txBody>
      </p:sp>
    </p:spTree>
    <p:extLst>
      <p:ext uri="{BB962C8B-B14F-4D97-AF65-F5344CB8AC3E}">
        <p14:creationId xmlns:p14="http://schemas.microsoft.com/office/powerpoint/2010/main" val="228284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Going forward there are things that can happen in order to decrease the severity of these data breaches. The General Data Protection Regulation is a regulation in European laws that control the protection of data and privacy. It was created in 2016 and fully implemented in 2018. The major concepts of the GDPR are seen in the image. Since it’s implementation, there have been 432 million dollars worth of GDPR fines given out. The US expressed interest in this development early, and 78 percent of American businesses made steps to comply with the GDPR. 32 percent of US companies reported appointing a data protection officer and another 32 percent increased their budget for data privacy. There is no doubt in the positive impact of the GDPR, but still, the progress is slow because many companies both in the US and EU do not understand the regulations or how to implement them. Spreading the word about these things is important to extend the impact of the GDPR. Another thing that is an effective part of preparing for a data breach is creating an incident response team. Creating and updating an incident response plan can account for the worst case scenario data breach, and if your organization is monitoring the situation, you can stop the breach immediately or before it gets worse. It has been seen that having an incident response team can reduce the cost of damage done by a data breach by 2 million dollars.</a:t>
            </a:r>
          </a:p>
        </p:txBody>
      </p:sp>
    </p:spTree>
    <p:extLst>
      <p:ext uri="{BB962C8B-B14F-4D97-AF65-F5344CB8AC3E}">
        <p14:creationId xmlns:p14="http://schemas.microsoft.com/office/powerpoint/2010/main" val="386282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notes&gt;Self-driving cars could only prevent a fraction of accidents.  Driver error is the cause of 90% of accidents.  The base functionality of self-driving cars will prevent 1/3 of these accidents. Insurance Institute for Highway Safety researchers analyzed 5,000 accidents from the National Motor Vehicle Crash Causation Survey.  The IIHS divided the accidents into five categories of causes.  Sensing and perceiving errors are where the driver is distracted or fails to identify hazards. Incapacitation is when the drive is under the influence. Planning and deciding is when the driver drives too fast or slow for the road which includes tailgating or driving aggressively.  Execution and performance includes inadequate moves to avoid a collision and predicting is when the driver incorrectly guesses what a driver or person will do.  Self-driving cars will be able to solve sensing and perceiving related issues, as well as incapacitation-caused crashes; however, software developers will need to prioritize safety over driver preference in order to avoid accidents in the other categories.  For example, if an owner is in a rush, the car should maintain a safe speed despite the owner’s time constraints.  This would prevent crashes in the planning and deciding category.  In order to prevent crashes in the predicting category, these cars must take a conservative approach. For example, in March, 2018, a self-driving Uber vehicle killed pedestrian Elaine Herzberg.  The car was able to identify Elaine but was not able to predict she would cross the street.  In order to avoid these crashes, these cars must drive slowly, and potentially make unnecessary stops in order to ensure everyone’s safety.  This is certainty a conflict between safety and driver preference. If safety is to be prioritized, these cars will drive much slower than a human-driven car. This will be frustrating to people who are in a rush. On the other hand, if rider preference is prioritized, it puts everyone else at risk.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373279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35526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notes&gt;Before self-driving cars, it was easy to determine who was liable for an accident. It was either driver A or B. With the introduction of self-driving cars comes an additional layer of complexity.  When a passenger riding in a self-driving car gets into an accident and it is their cars fault, who is liable? If the cause of the crash was a software bug, then the developer could be found liable.  If poor maintenance of the car caused the crash, then the owner could be deemed responsible.  Another important distinction to make is the difference between manufacturers and the software developers.  If the cause of the crash is a software bug, should the manufacturer or software developer be found liable? For example, if Volkswagen manufactures a self-driving car and outsources the development to a third-party company, who is at fault during a crash? Volkswagen could be held liable because they should have tested their vehicles.  The third-party company could be held liable because they developed the software.  The transition of liability will lead to a large decrease in revenue in the auto-insurance industry. As depicted in the image, it is predicted that personal auto, commercial auto, and products liability will decrease throughout the next two decades.</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739852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notes&gt;Another big concern with self-driving cars is that the are prone to being hacked.  Being a car, these hacks will be dangerous and could result in many casualties.  One approach hackers could take is disabling sensors and cameras.  Sensors and cameras are the only way these cars can detect other vehicles and pedestrians. Disabling these could result in several collisions.  Additionally, hackers could reroute the car’s destination without the passengers being aware.  The hacker could take the passengers to a location where they could be robbed or mugged.  A last strategy hackers could take is ransomware. Ransomware is where the hacker locks the owner inside or outside their car and does not give access back until the owner pays them.  Apart from physical danger, hackers could collect private information. If the car is connected to any IoT (Internet of Things) devices at home, the hacker could gain access to an owner's home network.  The car’s operating system could be breached, which could reveal past destinations, information about the driver, and other information from connected devices.  As depicted in the right, hacking threats are one of the largest concerns of people regarding self-driving cars.  The owner is giving up all control of their car to a software- something that is prone to being hacked.</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86943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notes&gt;Another large area or concern is the misuse of data collection from the autonomous vehicles. Naturally, these vehicles collect a large amount of data.  These cars will most likely maintain information about the owners and passengers to authenticate using the vehicle. This may come in the form of face ID or a fingerprint. These cars would also log statistics like location, speed, and common routes taken.  This data can be used in a nature that the car owner disapproves of. An example of this is secondary marketing.  Companies can analyze common destinations to determine favorite stores, restaurants, etc. This type of data can reveal a lot about a person’s income, interests, and work. Destinations that an owner visits could be private. Examples of this would be a psychiatrist, criminal defense attorney, etc. Another concern is that sensors could constantly be collecting data from the cars around them, without them knowing. Passing cars could be logged at a location and speed.  This is a privacy concern for people who do not even own self-driving cars. Additionally, if the companies are not careful with this data, it can end up in the wrong hands.  As addressed in the last slide, this data makes owners of autonomous vehicles prone to harm and stalking.  Despite all this, some people are in favor of corporations using their data for things like secondary marketing.  As shown on the figure to the right, about 6% of people opposed Congress passing a privacy law to protect data from corporate misuse. Although there are some opposed, a large 80% are in favor.  </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34458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certainty of the implementation of self-driving cars is that they will take jobs.  About 4 million American workers work as professional drivers.  This includes things like deliveries, taxi drivers, etc. but does not include drivers of Uber and Lyft.  These jobs are all at risk because of self-driving cars.  Depending on the specific job, it may or may not be able to be fully automated.  Things like assisting passengers are difficult to program.  A report from the White House estimates that between a half and 3 quarters of these jobs could be automated.  Another area of concern is in the crash economy. With the proper integration, car accidents will go down, and the passengers would not be held liable. This will cause a decrease in auto insurance, auto repair and body shops, and health care.  However, different types of jobs could be created from self-driving cars. This would include technical-based repair shops that could repair sensors and equipment of the car.  As depicted in the graph, automation of jobs is not just in the auto industry and is widespread. As technology becomes further developed, an increasing amount of jobs will be automized including professional drivers. The introduction of self-driving cars will introduce many complications into society regarding liability, safety, privacy, and are not the ideal solution society believes them to be.</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801345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362663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Any slides beyond this point are for answering questions that may arise but not needed in the main talk. </a:t>
            </a:r>
          </a:p>
          <a:p>
            <a:pPr eaLnBrk="1" hangingPunct="1"/>
            <a:r>
              <a:rPr lang="en-US" dirty="0">
                <a:latin typeface="Arial" charset="0"/>
                <a:ea typeface="ＭＳ Ｐゴシック" charset="-128"/>
                <a:cs typeface="ＭＳ Ｐゴシック" charset="-128"/>
              </a:rPr>
              <a:t>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dirty="0">
                <a:latin typeface="Arial" charset="0"/>
                <a:ea typeface="ＭＳ Ｐゴシック" charset="-128"/>
                <a:cs typeface="ＭＳ Ｐゴシック" charset="-128"/>
              </a:rPr>
              <a:t>	Run example of this if there’s interest – next slide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backup slides to explain any of the attack methods from</a:t>
            </a:r>
            <a:r>
              <a:rPr lang="en-US" baseline="0" dirty="0"/>
              <a:t> the text. </a:t>
            </a:r>
          </a:p>
          <a:p>
            <a:endParaRPr lang="en-US" baseline="0" dirty="0"/>
          </a:p>
          <a:p>
            <a:r>
              <a:rPr lang="en-US" baseline="0" dirty="0"/>
              <a:t>XKCD Links last accessed 2020-09-25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4/20/21</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38</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4/20/21</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39</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4/20/21</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40</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4/20/21</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41</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4/20/21</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42</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4/20/21</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43</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4/20/21</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44</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4/20/21</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45</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time ask class about online voting in light of COVID-19 challenges.</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sz="half" idx="1"/>
          </p:nvPr>
        </p:nvSpPr>
        <p:spPr>
          <a:xfrm>
            <a:off x="685800" y="1352550"/>
            <a:ext cx="3733800" cy="3352801"/>
          </a:xfrm>
          <a:prstGeom prst="rect">
            <a:avLst/>
          </a:prstGeom>
        </p:spPr>
        <p:txBody>
          <a:bodyPr/>
          <a:lstStyle>
            <a:lvl1pPr>
              <a:defRPr sz="1800"/>
            </a:lvl1pPr>
            <a:lvl2pPr marL="452688" indent="-246920">
              <a:defRPr sz="1800"/>
            </a:lvl2pPr>
            <a:lvl3pPr marL="676092" indent="-264557">
              <a:defRPr sz="1800"/>
            </a:lvl3pPr>
            <a:lvl4pPr marL="925953" indent="-308650">
              <a:defRPr sz="1800"/>
            </a:lvl4pPr>
            <a:lvl5pPr marL="1159779" indent="-336709">
              <a:defRPr sz="18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13927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en.wikipedia.org/wiki/Protection_ring#/media/File:Priv_rings.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imgs.xkcd.com/comics/linux_user_at_best_buy.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freepnglogos.com/pics/sony-log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imgs.xkcd.com/comics/laptop_hell.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www.varonis.com/blog/data-breach-statistics/" TargetMode="External"/><Relationship Id="rId3" Type="http://schemas.openxmlformats.org/officeDocument/2006/relationships/hyperlink" Target="https://www.gillware.com/data-recovery-lab/five-ways-prepare-data-breach-2019/" TargetMode="External"/><Relationship Id="rId7" Type="http://schemas.openxmlformats.org/officeDocument/2006/relationships/hyperlink" Target="https://legaljobs.io/blog/gdpr-statistics/#:~:text=Key%20GDPR%20Compliance%20Statistics,major%20GDPR%20fines%20so%20far" TargetMode="External"/><Relationship Id="rId2" Type="http://schemas.openxmlformats.org/officeDocument/2006/relationships/hyperlink" Target="https://www.crownrms.com/us/insights/probability-of-data-breaches-increases/" TargetMode="External"/><Relationship Id="rId1" Type="http://schemas.openxmlformats.org/officeDocument/2006/relationships/slideLayout" Target="../slideLayouts/slideLayout2.xml"/><Relationship Id="rId6" Type="http://schemas.openxmlformats.org/officeDocument/2006/relationships/hyperlink" Target="https://www.upguard.com/blog/biggest-data-breaches" TargetMode="External"/><Relationship Id="rId5" Type="http://schemas.openxmlformats.org/officeDocument/2006/relationships/hyperlink" Target="https://www.comparitech.com/blog/vpn-privacy/data-breach-statistics-facts/" TargetMode="External"/><Relationship Id="rId4" Type="http://schemas.openxmlformats.org/officeDocument/2006/relationships/hyperlink" Target="https://www.govtech.com/blogs/lohrmann-on-cybersecurity/2020-data-breaches-point-to-cybersecurity-trends-for-2021.html" TargetMode="External"/><Relationship Id="rId9" Type="http://schemas.openxmlformats.org/officeDocument/2006/relationships/hyperlink" Target="https://irb.tcnj.edu/internationa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hg.org/legal-articles/liability-and-safety-concerns-with-self-driving-cars-4345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entrepreneur.com/article/3361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onlinedegrees.und.edu/blog/cyber-security-of-autonomous-machines-and-systems/" TargetMode="External"/><Relationship Id="rId7" Type="http://schemas.openxmlformats.org/officeDocument/2006/relationships/hyperlink" Target="https://www.rand.org/blog/2017/08/what-autonomous-vehicles-could-mean-for-american-worker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cyberdefensemagazine.com/privacy-and-security/" TargetMode="External"/><Relationship Id="rId5" Type="http://schemas.openxmlformats.org/officeDocument/2006/relationships/hyperlink" Target="https://www.iihs.org/news/detail/self-driving-vehicles-could-struggle-to-eliminate-most-crashes" TargetMode="External"/><Relationship Id="rId4" Type="http://schemas.openxmlformats.org/officeDocument/2006/relationships/hyperlink" Target="https://www.hg.org/legal-articles/liability-and-safety-concerns-with-self-driving-cars-4345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Root(kit) of all evil</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Gracen Antedomenico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183791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7271A9D-D943-43B0-A68C-E3DC721D5171}"/>
              </a:ext>
            </a:extLst>
          </p:cNvPr>
          <p:cNvSpPr/>
          <p:nvPr/>
        </p:nvSpPr>
        <p:spPr>
          <a:xfrm>
            <a:off x="7413694" y="1414585"/>
            <a:ext cx="1250264" cy="2122365"/>
          </a:xfrm>
          <a:prstGeom prst="round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Types of rootkits</a:t>
            </a:r>
          </a:p>
        </p:txBody>
      </p:sp>
      <p:sp>
        <p:nvSpPr>
          <p:cNvPr id="3" name="Content Placeholder 2"/>
          <p:cNvSpPr>
            <a:spLocks noGrp="1"/>
          </p:cNvSpPr>
          <p:nvPr>
            <p:ph sz="half" idx="1"/>
          </p:nvPr>
        </p:nvSpPr>
        <p:spPr>
          <a:xfrm>
            <a:off x="566008" y="1352551"/>
            <a:ext cx="4132786" cy="3352800"/>
          </a:xfrm>
        </p:spPr>
        <p:txBody>
          <a:bodyPr/>
          <a:lstStyle/>
          <a:p>
            <a:r>
              <a:rPr lang="en-US" dirty="0"/>
              <a:t>Kernel</a:t>
            </a:r>
          </a:p>
          <a:p>
            <a:r>
              <a:rPr lang="en-US" dirty="0"/>
              <a:t>Hardware/Firmware</a:t>
            </a:r>
          </a:p>
          <a:p>
            <a:r>
              <a:rPr lang="en-US" dirty="0"/>
              <a:t>Hypervisor/Virtualized</a:t>
            </a:r>
          </a:p>
          <a:p>
            <a:r>
              <a:rPr lang="en-US" dirty="0"/>
              <a:t>Bootloader</a:t>
            </a:r>
          </a:p>
          <a:p>
            <a:r>
              <a:rPr lang="en-US" dirty="0"/>
              <a:t>Memory </a:t>
            </a:r>
          </a:p>
          <a:p>
            <a:r>
              <a:rPr lang="en-US" dirty="0"/>
              <a:t>User-mode/application</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Gracen Antedomenico</a:t>
            </a:r>
          </a:p>
        </p:txBody>
      </p:sp>
      <p:pic>
        <p:nvPicPr>
          <p:cNvPr id="1026" name="Picture 2">
            <a:extLst>
              <a:ext uri="{FF2B5EF4-FFF2-40B4-BE49-F238E27FC236}">
                <a16:creationId xmlns:a16="http://schemas.microsoft.com/office/drawing/2014/main" id="{5C22E2A0-15EE-45A9-A73E-E182E254F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599" y="1135680"/>
            <a:ext cx="4537913" cy="32690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589791E-F3D7-40AE-8D0D-EDD46988B149}"/>
              </a:ext>
            </a:extLst>
          </p:cNvPr>
          <p:cNvSpPr txBox="1"/>
          <p:nvPr/>
        </p:nvSpPr>
        <p:spPr>
          <a:xfrm>
            <a:off x="7351171" y="3804071"/>
            <a:ext cx="1417886" cy="313932"/>
          </a:xfrm>
          <a:prstGeom prst="rect">
            <a:avLst/>
          </a:prstGeom>
          <a:noFill/>
        </p:spPr>
        <p:txBody>
          <a:bodyPr wrap="square" rtlCol="0">
            <a:spAutoFit/>
          </a:bodyPr>
          <a:lstStyle/>
          <a:p>
            <a:pPr>
              <a:lnSpc>
                <a:spcPct val="90000"/>
              </a:lnSpc>
            </a:pPr>
            <a:r>
              <a:rPr lang="en-US" sz="1600" dirty="0">
                <a:solidFill>
                  <a:srgbClr val="00B0F0"/>
                </a:solidFill>
                <a:hlinkClick r:id="rId4">
                  <a:extLst>
                    <a:ext uri="{A12FA001-AC4F-418D-AE19-62706E023703}">
                      <ahyp:hlinkClr xmlns:ahyp="http://schemas.microsoft.com/office/drawing/2018/hyperlinkcolor" val="tx"/>
                    </a:ext>
                  </a:extLst>
                </a:hlinkClick>
              </a:rPr>
              <a:t>Image Source</a:t>
            </a:r>
            <a:endParaRPr lang="en-US" sz="1600" dirty="0">
              <a:solidFill>
                <a:srgbClr val="00B0F0"/>
              </a:solidFill>
            </a:endParaRPr>
          </a:p>
        </p:txBody>
      </p:sp>
    </p:spTree>
    <p:extLst>
      <p:ext uri="{BB962C8B-B14F-4D97-AF65-F5344CB8AC3E}">
        <p14:creationId xmlns:p14="http://schemas.microsoft.com/office/powerpoint/2010/main" val="215706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rootkits infiltrate our computers?</a:t>
            </a:r>
          </a:p>
        </p:txBody>
      </p:sp>
      <p:sp>
        <p:nvSpPr>
          <p:cNvPr id="3" name="Content Placeholder 2"/>
          <p:cNvSpPr>
            <a:spLocks noGrp="1"/>
          </p:cNvSpPr>
          <p:nvPr>
            <p:ph sz="half" idx="1"/>
          </p:nvPr>
        </p:nvSpPr>
        <p:spPr/>
        <p:txBody>
          <a:bodyPr>
            <a:normAutofit/>
          </a:bodyPr>
          <a:lstStyle/>
          <a:p>
            <a:r>
              <a:rPr lang="en-US" dirty="0"/>
              <a:t>Malware</a:t>
            </a:r>
          </a:p>
          <a:p>
            <a:pPr lvl="1"/>
            <a:r>
              <a:rPr lang="en-US" dirty="0"/>
              <a:t>Rootkits may be included in other types of malware to make malware more difficult to remove</a:t>
            </a:r>
          </a:p>
          <a:p>
            <a:r>
              <a:rPr lang="en-US" dirty="0"/>
              <a:t>Infected Drives</a:t>
            </a:r>
          </a:p>
          <a:p>
            <a:pPr lvl="1"/>
            <a:r>
              <a:rPr lang="en-US" dirty="0"/>
              <a:t>Bootkits can proliferate if we boot from an infected drive</a:t>
            </a:r>
          </a:p>
          <a:p>
            <a:r>
              <a:rPr lang="en-US" dirty="0"/>
              <a:t>Legitimate Software</a:t>
            </a:r>
          </a:p>
          <a:p>
            <a:pPr lvl="1"/>
            <a:r>
              <a:rPr lang="en-US" dirty="0"/>
              <a:t>May contain a rootkit to prevent user from uninstalling the program</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Gracen Antedomenico</a:t>
            </a:r>
          </a:p>
        </p:txBody>
      </p:sp>
      <p:pic>
        <p:nvPicPr>
          <p:cNvPr id="9" name="Picture 8">
            <a:extLst>
              <a:ext uri="{FF2B5EF4-FFF2-40B4-BE49-F238E27FC236}">
                <a16:creationId xmlns:a16="http://schemas.microsoft.com/office/drawing/2014/main" id="{B2DDDF60-2789-438E-912C-CE7CFF832A56}"/>
              </a:ext>
            </a:extLst>
          </p:cNvPr>
          <p:cNvPicPr>
            <a:picLocks noChangeAspect="1"/>
          </p:cNvPicPr>
          <p:nvPr/>
        </p:nvPicPr>
        <p:blipFill>
          <a:blip r:embed="rId3"/>
          <a:stretch>
            <a:fillRect/>
          </a:stretch>
        </p:blipFill>
        <p:spPr>
          <a:xfrm>
            <a:off x="4376784" y="1741540"/>
            <a:ext cx="4454796" cy="2297004"/>
          </a:xfrm>
          <a:prstGeom prst="rect">
            <a:avLst/>
          </a:prstGeom>
        </p:spPr>
      </p:pic>
      <p:sp>
        <p:nvSpPr>
          <p:cNvPr id="12" name="TextBox 11">
            <a:extLst>
              <a:ext uri="{FF2B5EF4-FFF2-40B4-BE49-F238E27FC236}">
                <a16:creationId xmlns:a16="http://schemas.microsoft.com/office/drawing/2014/main" id="{B91503E6-5BE5-4342-963A-41C5E50A49A5}"/>
              </a:ext>
            </a:extLst>
          </p:cNvPr>
          <p:cNvSpPr txBox="1"/>
          <p:nvPr/>
        </p:nvSpPr>
        <p:spPr>
          <a:xfrm>
            <a:off x="5895239" y="4113601"/>
            <a:ext cx="1417886" cy="313932"/>
          </a:xfrm>
          <a:prstGeom prst="rect">
            <a:avLst/>
          </a:prstGeom>
          <a:noFill/>
        </p:spPr>
        <p:txBody>
          <a:bodyPr wrap="square" rtlCol="0">
            <a:spAutoFit/>
          </a:bodyPr>
          <a:lstStyle/>
          <a:p>
            <a:pPr>
              <a:lnSpc>
                <a:spcPct val="90000"/>
              </a:lnSpc>
            </a:pPr>
            <a:r>
              <a:rPr lang="en-US" sz="1600" dirty="0">
                <a:solidFill>
                  <a:srgbClr val="00B0F0"/>
                </a:solidFill>
                <a:hlinkClick r:id="rId4">
                  <a:extLst>
                    <a:ext uri="{A12FA001-AC4F-418D-AE19-62706E023703}">
                      <ahyp:hlinkClr xmlns:ahyp="http://schemas.microsoft.com/office/drawing/2018/hyperlinkcolor" val="tx"/>
                    </a:ext>
                  </a:extLst>
                </a:hlinkClick>
              </a:rPr>
              <a:t>Image Source</a:t>
            </a:r>
            <a:endParaRPr lang="en-US" sz="1600" dirty="0">
              <a:solidFill>
                <a:srgbClr val="00B0F0"/>
              </a:solidFill>
            </a:endParaRPr>
          </a:p>
        </p:txBody>
      </p:sp>
    </p:spTree>
    <p:extLst>
      <p:ext uri="{BB962C8B-B14F-4D97-AF65-F5344CB8AC3E}">
        <p14:creationId xmlns:p14="http://schemas.microsoft.com/office/powerpoint/2010/main" val="235006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7D78EBA-7245-434E-AE5B-CF4247F9D130}"/>
              </a:ext>
            </a:extLst>
          </p:cNvPr>
          <p:cNvSpPr/>
          <p:nvPr/>
        </p:nvSpPr>
        <p:spPr>
          <a:xfrm>
            <a:off x="6107430" y="1676400"/>
            <a:ext cx="2278380" cy="2226740"/>
          </a:xfrm>
          <a:prstGeom prst="round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Sony Controversy (2005) - Intent</a:t>
            </a:r>
          </a:p>
        </p:txBody>
      </p:sp>
      <p:sp>
        <p:nvSpPr>
          <p:cNvPr id="3" name="Content Placeholder 2"/>
          <p:cNvSpPr>
            <a:spLocks noGrp="1"/>
          </p:cNvSpPr>
          <p:nvPr>
            <p:ph sz="half" idx="1"/>
          </p:nvPr>
        </p:nvSpPr>
        <p:spPr>
          <a:xfrm>
            <a:off x="685800" y="1676400"/>
            <a:ext cx="5128260" cy="2577572"/>
          </a:xfrm>
        </p:spPr>
        <p:txBody>
          <a:bodyPr/>
          <a:lstStyle/>
          <a:p>
            <a:r>
              <a:rPr lang="en-US" dirty="0"/>
              <a:t>Sony distributes copy-protection scheme with music CDs that installed a rootkit on computers</a:t>
            </a:r>
          </a:p>
          <a:p>
            <a:pPr lvl="1"/>
            <a:r>
              <a:rPr lang="en-US" sz="1600" dirty="0"/>
              <a:t>Distributed on 2 million CDs</a:t>
            </a:r>
          </a:p>
          <a:p>
            <a:pPr lvl="1"/>
            <a:r>
              <a:rPr lang="en-US" sz="1600" dirty="0"/>
              <a:t>Intended to stop CD piracy</a:t>
            </a:r>
          </a:p>
          <a:p>
            <a:pPr lvl="1"/>
            <a:r>
              <a:rPr lang="en-US" sz="1600" dirty="0"/>
              <a:t>CD includes media player</a:t>
            </a:r>
          </a:p>
          <a:p>
            <a:pPr lvl="1"/>
            <a:r>
              <a:rPr lang="en-US" sz="1600" dirty="0"/>
              <a:t>Music can only be played on included music player</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Gracen Antedomenico</a:t>
            </a:r>
          </a:p>
        </p:txBody>
      </p:sp>
      <p:pic>
        <p:nvPicPr>
          <p:cNvPr id="2056" name="Picture 8" descr="red sony music png logos #3082">
            <a:extLst>
              <a:ext uri="{FF2B5EF4-FFF2-40B4-BE49-F238E27FC236}">
                <a16:creationId xmlns:a16="http://schemas.microsoft.com/office/drawing/2014/main" id="{F86DA0D5-84EF-4BF7-8AB3-D33DCB3F5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49271"/>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50B384A-5102-4DAB-9F68-23D8FD72D84E}"/>
              </a:ext>
            </a:extLst>
          </p:cNvPr>
          <p:cNvSpPr txBox="1"/>
          <p:nvPr/>
        </p:nvSpPr>
        <p:spPr>
          <a:xfrm>
            <a:off x="6537677" y="3940041"/>
            <a:ext cx="1417886" cy="313932"/>
          </a:xfrm>
          <a:prstGeom prst="rect">
            <a:avLst/>
          </a:prstGeom>
          <a:noFill/>
        </p:spPr>
        <p:txBody>
          <a:bodyPr wrap="square" rtlCol="0">
            <a:spAutoFit/>
          </a:bodyPr>
          <a:lstStyle/>
          <a:p>
            <a:pPr>
              <a:lnSpc>
                <a:spcPct val="90000"/>
              </a:lnSpc>
            </a:pPr>
            <a:r>
              <a:rPr lang="en-US" sz="1600" dirty="0">
                <a:solidFill>
                  <a:srgbClr val="00B0F0"/>
                </a:solidFill>
                <a:hlinkClick r:id="rId4">
                  <a:extLst>
                    <a:ext uri="{A12FA001-AC4F-418D-AE19-62706E023703}">
                      <ahyp:hlinkClr xmlns:ahyp="http://schemas.microsoft.com/office/drawing/2018/hyperlinkcolor" val="tx"/>
                    </a:ext>
                  </a:extLst>
                </a:hlinkClick>
              </a:rPr>
              <a:t>Image Source</a:t>
            </a:r>
            <a:endParaRPr lang="en-US" sz="1600" dirty="0">
              <a:solidFill>
                <a:srgbClr val="00B0F0"/>
              </a:solidFill>
            </a:endParaRPr>
          </a:p>
        </p:txBody>
      </p:sp>
    </p:spTree>
    <p:extLst>
      <p:ext uri="{BB962C8B-B14F-4D97-AF65-F5344CB8AC3E}">
        <p14:creationId xmlns:p14="http://schemas.microsoft.com/office/powerpoint/2010/main" val="34143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Sony Controversy (2005) - Results</a:t>
            </a:r>
          </a:p>
        </p:txBody>
      </p:sp>
      <p:sp>
        <p:nvSpPr>
          <p:cNvPr id="3" name="Content Placeholder 2"/>
          <p:cNvSpPr>
            <a:spLocks noGrp="1"/>
          </p:cNvSpPr>
          <p:nvPr>
            <p:ph sz="half" idx="1"/>
          </p:nvPr>
        </p:nvSpPr>
        <p:spPr>
          <a:xfrm>
            <a:off x="685800" y="1129793"/>
            <a:ext cx="5023624" cy="1628775"/>
          </a:xfrm>
        </p:spPr>
        <p:txBody>
          <a:bodyPr/>
          <a:lstStyle/>
          <a:p>
            <a:r>
              <a:rPr lang="en-US" dirty="0"/>
              <a:t>Rootkit ran without user knowledge or consent</a:t>
            </a:r>
          </a:p>
          <a:p>
            <a:r>
              <a:rPr lang="en-US" dirty="0"/>
              <a:t>Sends your information to Sony</a:t>
            </a:r>
          </a:p>
          <a:p>
            <a:r>
              <a:rPr lang="en-US" dirty="0"/>
              <a:t>Makes your system vulnerable to hackers</a:t>
            </a:r>
          </a:p>
          <a:p>
            <a:r>
              <a:rPr lang="en-US" dirty="0"/>
              <a:t>Removing the rootkit damages windows</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Gracen Antedomenico</a:t>
            </a:r>
          </a:p>
        </p:txBody>
      </p:sp>
      <p:pic>
        <p:nvPicPr>
          <p:cNvPr id="2050" name="Picture 2" descr="Laptop Hell">
            <a:extLst>
              <a:ext uri="{FF2B5EF4-FFF2-40B4-BE49-F238E27FC236}">
                <a16:creationId xmlns:a16="http://schemas.microsoft.com/office/drawing/2014/main" id="{D2704CB2-FDFD-4C3C-8304-15173372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780" y="2843623"/>
            <a:ext cx="6734175" cy="16287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7DC89E2-BA8F-400B-BE9B-F6F6A279474F}"/>
              </a:ext>
            </a:extLst>
          </p:cNvPr>
          <p:cNvSpPr txBox="1"/>
          <p:nvPr/>
        </p:nvSpPr>
        <p:spPr>
          <a:xfrm>
            <a:off x="3863057" y="4683264"/>
            <a:ext cx="1417886" cy="313932"/>
          </a:xfrm>
          <a:prstGeom prst="rect">
            <a:avLst/>
          </a:prstGeom>
          <a:noFill/>
        </p:spPr>
        <p:txBody>
          <a:bodyPr wrap="square" rtlCol="0">
            <a:spAutoFit/>
          </a:bodyPr>
          <a:lstStyle/>
          <a:p>
            <a:pPr>
              <a:lnSpc>
                <a:spcPct val="90000"/>
              </a:lnSpc>
            </a:pPr>
            <a:r>
              <a:rPr lang="en-US" sz="1600" dirty="0">
                <a:solidFill>
                  <a:srgbClr val="00B0F0"/>
                </a:solidFill>
                <a:hlinkClick r:id="rId4">
                  <a:extLst>
                    <a:ext uri="{A12FA001-AC4F-418D-AE19-62706E023703}">
                      <ahyp:hlinkClr xmlns:ahyp="http://schemas.microsoft.com/office/drawing/2018/hyperlinkcolor" val="tx"/>
                    </a:ext>
                  </a:extLst>
                </a:hlinkClick>
              </a:rPr>
              <a:t>Image Source</a:t>
            </a:r>
            <a:endParaRPr lang="en-US" sz="1600" dirty="0">
              <a:solidFill>
                <a:srgbClr val="00B0F0"/>
              </a:solidFill>
            </a:endParaRPr>
          </a:p>
        </p:txBody>
      </p:sp>
    </p:spTree>
    <p:extLst>
      <p:ext uri="{BB962C8B-B14F-4D97-AF65-F5344CB8AC3E}">
        <p14:creationId xmlns:p14="http://schemas.microsoft.com/office/powerpoint/2010/main" val="28757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dirty="0"/>
              <a:t>[1] Bruce </a:t>
            </a:r>
            <a:r>
              <a:rPr lang="en-US" dirty="0" err="1"/>
              <a:t>Schneier</a:t>
            </a:r>
            <a:r>
              <a:rPr lang="en-US" dirty="0"/>
              <a:t>, Sony's DRM Rootkit: The Real Story, (Wired, 17 November 2005), https://www.schneier.com/blog/archives/2005/11/sonys_drm_rootk.html (19 April 2021) </a:t>
            </a:r>
          </a:p>
          <a:p>
            <a:pPr marL="0" indent="0">
              <a:buNone/>
            </a:pPr>
            <a:r>
              <a:rPr lang="en-US" dirty="0"/>
              <a:t>[2] Dan Rafter, What is a rootkit? And how to stop them, (Norton, Unknown), https://us.norton.com/internetsecurity-malware-what-is-a-rootkit-and-how-to-stop-them.html (19 April 2021)</a:t>
            </a:r>
          </a:p>
          <a:p>
            <a:pPr marL="0" indent="0">
              <a:buNone/>
            </a:pPr>
            <a:r>
              <a:rPr lang="en-US" dirty="0"/>
              <a:t>[3] Global Security Advisor, </a:t>
            </a:r>
            <a:r>
              <a:rPr lang="en-US" dirty="0" err="1"/>
              <a:t>XCP.Sony.Rootkit</a:t>
            </a:r>
            <a:r>
              <a:rPr lang="en-US" dirty="0"/>
              <a:t>, (CA Technologies, 5 November 2005), https://web.archive.org/web/20100818202245/http:/www.ca.com/us/securityadvisor/pest/pest.aspx?id=453096362 (19 April 2021)</a:t>
            </a:r>
          </a:p>
          <a:p>
            <a:pPr marL="0" indent="0">
              <a:buNone/>
            </a:pPr>
            <a:r>
              <a:rPr lang="en-US" dirty="0"/>
              <a:t>[4] Malwarebytes Labs, Rootkits, (Malwarebytes, 9 June 2016), https://blog.malwarebytes.com/threats/rootkits/ (19 April 2021)</a:t>
            </a:r>
          </a:p>
          <a:p>
            <a:pPr marL="0" indent="0">
              <a:buNone/>
            </a:pPr>
            <a:r>
              <a:rPr lang="en-US" dirty="0"/>
              <a:t>[5] Paul </a:t>
            </a:r>
            <a:r>
              <a:rPr lang="en-US" dirty="0" err="1"/>
              <a:t>Cucu</a:t>
            </a:r>
            <a:r>
              <a:rPr lang="en-US" dirty="0"/>
              <a:t>, Rootkit – the (Nearly) Undetectable Malware, (</a:t>
            </a:r>
            <a:r>
              <a:rPr lang="en-US" dirty="0" err="1"/>
              <a:t>Heimdal</a:t>
            </a:r>
            <a:r>
              <a:rPr lang="en-US"/>
              <a:t> Security, 7 February 2017), https://heimdalsecurity.com/blog/rootkit/ (19 April 2021)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Gracen Antedomenico</a:t>
            </a:r>
          </a:p>
        </p:txBody>
      </p:sp>
    </p:spTree>
    <p:extLst>
      <p:ext uri="{BB962C8B-B14F-4D97-AF65-F5344CB8AC3E}">
        <p14:creationId xmlns:p14="http://schemas.microsoft.com/office/powerpoint/2010/main" val="3089500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ooter Placeholder 3"/>
          <p:cNvSpPr txBox="1"/>
          <p:nvPr/>
        </p:nvSpPr>
        <p:spPr>
          <a:xfrm>
            <a:off x="0" y="4963557"/>
            <a:ext cx="5562600" cy="213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900">
                <a:solidFill>
                  <a:srgbClr val="FFFFFF"/>
                </a:solidFill>
              </a:defRPr>
            </a:lvl1pPr>
          </a:lstStyle>
          <a:p>
            <a:r>
              <a:t>© 2021 Keith A. Pray</a:t>
            </a:r>
          </a:p>
        </p:txBody>
      </p:sp>
      <p:sp>
        <p:nvSpPr>
          <p:cNvPr id="135" name="Title 1"/>
          <p:cNvSpPr txBox="1">
            <a:spLocks noGrp="1"/>
          </p:cNvSpPr>
          <p:nvPr>
            <p:ph type="title"/>
          </p:nvPr>
        </p:nvSpPr>
        <p:spPr>
          <a:xfrm>
            <a:off x="914400" y="1142999"/>
            <a:ext cx="7315200" cy="1494450"/>
          </a:xfrm>
          <a:prstGeom prst="rect">
            <a:avLst/>
          </a:prstGeom>
        </p:spPr>
        <p:txBody>
          <a:bodyPr/>
          <a:lstStyle/>
          <a:p>
            <a:r>
              <a:t>Preparing for a data breach</a:t>
            </a:r>
          </a:p>
        </p:txBody>
      </p:sp>
      <p:sp>
        <p:nvSpPr>
          <p:cNvPr id="136" name="Text Placeholder 2"/>
          <p:cNvSpPr txBox="1">
            <a:spLocks noGrp="1"/>
          </p:cNvSpPr>
          <p:nvPr>
            <p:ph type="body" sz="quarter" idx="1"/>
          </p:nvPr>
        </p:nvSpPr>
        <p:spPr>
          <a:prstGeom prst="rect">
            <a:avLst/>
          </a:prstGeom>
        </p:spPr>
        <p:txBody>
          <a:bodyPr/>
          <a:lstStyle/>
          <a:p>
            <a:r>
              <a:t>Luke Savoie</a:t>
            </a:r>
          </a:p>
        </p:txBody>
      </p:sp>
      <p:sp>
        <p:nvSpPr>
          <p:cNvPr id="137" name="Slide Number Placeholder 4"/>
          <p:cNvSpPr txBox="1">
            <a:spLocks noGrp="1"/>
          </p:cNvSpPr>
          <p:nvPr>
            <p:ph type="sldNum" sz="quarter" idx="2"/>
          </p:nvPr>
        </p:nvSpPr>
        <p:spPr>
          <a:xfrm>
            <a:off x="8982713" y="4963557"/>
            <a:ext cx="161287" cy="2135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extLst>
      <p:ext uri="{BB962C8B-B14F-4D97-AF65-F5344CB8AC3E}">
        <p14:creationId xmlns:p14="http://schemas.microsoft.com/office/powerpoint/2010/main" val="20432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ooter Placeholder 4"/>
          <p:cNvSpPr txBox="1"/>
          <p:nvPr/>
        </p:nvSpPr>
        <p:spPr>
          <a:xfrm>
            <a:off x="0" y="4963557"/>
            <a:ext cx="5562600" cy="213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900">
                <a:solidFill>
                  <a:srgbClr val="FFFFFF"/>
                </a:solidFill>
              </a:defRPr>
            </a:lvl1pPr>
          </a:lstStyle>
          <a:p>
            <a:r>
              <a:t>© 2021 Keith A. Pray</a:t>
            </a:r>
          </a:p>
        </p:txBody>
      </p:sp>
      <p:sp>
        <p:nvSpPr>
          <p:cNvPr id="142" name="Title 1"/>
          <p:cNvSpPr txBox="1">
            <a:spLocks noGrp="1"/>
          </p:cNvSpPr>
          <p:nvPr>
            <p:ph type="title"/>
          </p:nvPr>
        </p:nvSpPr>
        <p:spPr>
          <a:prstGeom prst="rect">
            <a:avLst/>
          </a:prstGeom>
        </p:spPr>
        <p:txBody>
          <a:bodyPr/>
          <a:lstStyle/>
          <a:p>
            <a:r>
              <a:t>Data breaches are a daily occurrence</a:t>
            </a:r>
          </a:p>
        </p:txBody>
      </p:sp>
      <p:sp>
        <p:nvSpPr>
          <p:cNvPr id="143" name="Content Placeholder 2"/>
          <p:cNvSpPr txBox="1">
            <a:spLocks noGrp="1"/>
          </p:cNvSpPr>
          <p:nvPr>
            <p:ph type="body" sz="quarter" idx="1"/>
          </p:nvPr>
        </p:nvSpPr>
        <p:spPr>
          <a:xfrm>
            <a:off x="475907" y="1946984"/>
            <a:ext cx="3568489" cy="1793047"/>
          </a:xfrm>
          <a:prstGeom prst="rect">
            <a:avLst/>
          </a:prstGeom>
        </p:spPr>
        <p:txBody>
          <a:bodyPr/>
          <a:lstStyle/>
          <a:p>
            <a:r>
              <a:t>27.7 percent chance of a breach [1]</a:t>
            </a:r>
          </a:p>
          <a:p>
            <a:r>
              <a:t>49 percent of US companies</a:t>
            </a:r>
          </a:p>
          <a:p>
            <a:r>
              <a:t>25,575 records per breach</a:t>
            </a:r>
          </a:p>
          <a:p>
            <a:r>
              <a:t>2,244 attacks per day</a:t>
            </a:r>
          </a:p>
        </p:txBody>
      </p:sp>
      <p:sp>
        <p:nvSpPr>
          <p:cNvPr id="144" name="Slide Number Placeholder 5"/>
          <p:cNvSpPr txBox="1">
            <a:spLocks noGrp="1"/>
          </p:cNvSpPr>
          <p:nvPr>
            <p:ph type="sldNum" sz="quarter" idx="2"/>
          </p:nvPr>
        </p:nvSpPr>
        <p:spPr>
          <a:xfrm>
            <a:off x="8982713" y="4963557"/>
            <a:ext cx="161287" cy="2135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145" name="TextBox 6"/>
          <p:cNvSpPr txBox="1"/>
          <p:nvPr/>
        </p:nvSpPr>
        <p:spPr>
          <a:xfrm>
            <a:off x="6847113" y="372337"/>
            <a:ext cx="217968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solidFill>
                  <a:srgbClr val="FFFFFF"/>
                </a:solidFill>
              </a:defRPr>
            </a:lvl1pPr>
          </a:lstStyle>
          <a:p>
            <a:r>
              <a:t>Luke Savoie</a:t>
            </a:r>
          </a:p>
        </p:txBody>
      </p:sp>
      <p:grpSp>
        <p:nvGrpSpPr>
          <p:cNvPr id="148" name="Image Gallery"/>
          <p:cNvGrpSpPr/>
          <p:nvPr/>
        </p:nvGrpSpPr>
        <p:grpSpPr>
          <a:xfrm>
            <a:off x="4146283" y="1435458"/>
            <a:ext cx="4802776" cy="3419225"/>
            <a:chOff x="0" y="0"/>
            <a:chExt cx="4802774" cy="3419223"/>
          </a:xfrm>
        </p:grpSpPr>
        <p:pic>
          <p:nvPicPr>
            <p:cNvPr id="146" name="statista screenshot.png" descr="statista screenshot.png"/>
            <p:cNvPicPr>
              <a:picLocks noChangeAspect="1"/>
            </p:cNvPicPr>
            <p:nvPr/>
          </p:nvPicPr>
          <p:blipFill>
            <a:blip r:embed="rId3">
              <a:extLst/>
            </a:blip>
            <a:srcRect t="2775" b="2775"/>
            <a:stretch>
              <a:fillRect/>
            </a:stretch>
          </p:blipFill>
          <p:spPr>
            <a:xfrm>
              <a:off x="0" y="0"/>
              <a:ext cx="4802775" cy="2816098"/>
            </a:xfrm>
            <a:prstGeom prst="rect">
              <a:avLst/>
            </a:prstGeom>
            <a:ln w="12700" cap="flat">
              <a:noFill/>
              <a:miter lim="400000"/>
            </a:ln>
            <a:effectLst/>
          </p:spPr>
        </p:pic>
        <p:sp>
          <p:nvSpPr>
            <p:cNvPr id="147" name="https://www.statista.com/statistics/273550/data-breaches-recorded-in-the-united-states-by-number-of-breaches-and-records-exposed/"/>
            <p:cNvSpPr/>
            <p:nvPr/>
          </p:nvSpPr>
          <p:spPr>
            <a:xfrm>
              <a:off x="0" y="2892297"/>
              <a:ext cx="4802775" cy="5269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defRPr sz="1200">
                  <a:solidFill>
                    <a:srgbClr val="FFFFFF"/>
                  </a:solidFill>
                </a:defRPr>
              </a:lvl1pPr>
            </a:lstStyle>
            <a:p>
              <a:r>
                <a:t>https://www.statista.com/statistics/273550/data-breaches-recorded-in-the-united-states-by-number-of-breaches-and-records-exposed/</a:t>
              </a:r>
            </a:p>
          </p:txBody>
        </p:sp>
      </p:grpSp>
      <p:sp>
        <p:nvSpPr>
          <p:cNvPr id="149" name="[4] [7]"/>
          <p:cNvSpPr txBox="1"/>
          <p:nvPr/>
        </p:nvSpPr>
        <p:spPr>
          <a:xfrm>
            <a:off x="1978539" y="3574757"/>
            <a:ext cx="563226"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FFFFFF"/>
                </a:solidFill>
              </a:defRPr>
            </a:lvl1pPr>
          </a:lstStyle>
          <a:p>
            <a:r>
              <a:t>[4] [7]</a:t>
            </a:r>
          </a:p>
        </p:txBody>
      </p:sp>
    </p:spTree>
    <p:extLst>
      <p:ext uri="{BB962C8B-B14F-4D97-AF65-F5344CB8AC3E}">
        <p14:creationId xmlns:p14="http://schemas.microsoft.com/office/powerpoint/2010/main" val="35791586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ooter Placeholder 4"/>
          <p:cNvSpPr txBox="1"/>
          <p:nvPr/>
        </p:nvSpPr>
        <p:spPr>
          <a:xfrm>
            <a:off x="0" y="4963558"/>
            <a:ext cx="5562600" cy="213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900">
                <a:solidFill>
                  <a:srgbClr val="FFFFFF"/>
                </a:solidFill>
              </a:defRPr>
            </a:lvl1pPr>
          </a:lstStyle>
          <a:p>
            <a:r>
              <a:t>© 2021 Keith A. Pray</a:t>
            </a:r>
          </a:p>
        </p:txBody>
      </p:sp>
      <p:sp>
        <p:nvSpPr>
          <p:cNvPr id="154" name="Title 1"/>
          <p:cNvSpPr txBox="1">
            <a:spLocks noGrp="1"/>
          </p:cNvSpPr>
          <p:nvPr>
            <p:ph type="title"/>
          </p:nvPr>
        </p:nvSpPr>
        <p:spPr>
          <a:prstGeom prst="rect">
            <a:avLst/>
          </a:prstGeom>
        </p:spPr>
        <p:txBody>
          <a:bodyPr/>
          <a:lstStyle/>
          <a:p>
            <a:r>
              <a:t>Recent Notable data breaches</a:t>
            </a:r>
          </a:p>
        </p:txBody>
      </p:sp>
      <p:sp>
        <p:nvSpPr>
          <p:cNvPr id="155" name="Content Placeholder 2"/>
          <p:cNvSpPr txBox="1">
            <a:spLocks noGrp="1"/>
          </p:cNvSpPr>
          <p:nvPr>
            <p:ph type="body" sz="half" idx="1"/>
          </p:nvPr>
        </p:nvSpPr>
        <p:spPr>
          <a:xfrm>
            <a:off x="539788" y="1463106"/>
            <a:ext cx="3733801" cy="2893911"/>
          </a:xfrm>
          <a:prstGeom prst="rect">
            <a:avLst/>
          </a:prstGeom>
        </p:spPr>
        <p:txBody>
          <a:bodyPr/>
          <a:lstStyle/>
          <a:p>
            <a:r>
              <a:t>Nintendo: April 2020 300,000 users</a:t>
            </a:r>
          </a:p>
          <a:p>
            <a:r>
              <a:t>Zoom: April 2020 500,000 users</a:t>
            </a:r>
          </a:p>
          <a:p>
            <a:r>
              <a:t>Marriott: March 2020 5.2 million guests</a:t>
            </a:r>
          </a:p>
          <a:p>
            <a:r>
              <a:t>MGM Grand: February 2020 10.6 million users</a:t>
            </a:r>
          </a:p>
          <a:p>
            <a:r>
              <a:t>Twitter: July 2020 130 users</a:t>
            </a:r>
          </a:p>
        </p:txBody>
      </p:sp>
      <p:sp>
        <p:nvSpPr>
          <p:cNvPr id="156" name="Slide Number Placeholder 5"/>
          <p:cNvSpPr txBox="1">
            <a:spLocks noGrp="1"/>
          </p:cNvSpPr>
          <p:nvPr>
            <p:ph type="sldNum" sz="quarter" idx="2"/>
          </p:nvPr>
        </p:nvSpPr>
        <p:spPr>
          <a:xfrm>
            <a:off x="8982714" y="4963558"/>
            <a:ext cx="161287" cy="21358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157" name="TextBox 6"/>
          <p:cNvSpPr txBox="1"/>
          <p:nvPr/>
        </p:nvSpPr>
        <p:spPr>
          <a:xfrm>
            <a:off x="6847113" y="372337"/>
            <a:ext cx="217968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solidFill>
                  <a:srgbClr val="FFFFFF"/>
                </a:solidFill>
              </a:defRPr>
            </a:lvl1pPr>
          </a:lstStyle>
          <a:p>
            <a:r>
              <a:t>Luke Savoie</a:t>
            </a:r>
          </a:p>
        </p:txBody>
      </p:sp>
      <p:grpSp>
        <p:nvGrpSpPr>
          <p:cNvPr id="160" name="Image Gallery"/>
          <p:cNvGrpSpPr/>
          <p:nvPr/>
        </p:nvGrpSpPr>
        <p:grpSpPr>
          <a:xfrm>
            <a:off x="4951783" y="1132906"/>
            <a:ext cx="3858495" cy="4077543"/>
            <a:chOff x="0" y="0"/>
            <a:chExt cx="3858494" cy="4077541"/>
          </a:xfrm>
        </p:grpSpPr>
        <p:pic>
          <p:nvPicPr>
            <p:cNvPr id="158" name="data breach screenshot.png" descr="data breach screenshot.png"/>
            <p:cNvPicPr>
              <a:picLocks noChangeAspect="1"/>
            </p:cNvPicPr>
            <p:nvPr/>
          </p:nvPicPr>
          <p:blipFill>
            <a:blip r:embed="rId3">
              <a:extLst/>
            </a:blip>
            <a:srcRect t="453" b="453"/>
            <a:stretch>
              <a:fillRect/>
            </a:stretch>
          </p:blipFill>
          <p:spPr>
            <a:xfrm>
              <a:off x="0" y="0"/>
              <a:ext cx="3858495" cy="3474416"/>
            </a:xfrm>
            <a:prstGeom prst="rect">
              <a:avLst/>
            </a:prstGeom>
            <a:ln w="12700" cap="flat">
              <a:noFill/>
              <a:miter lim="400000"/>
            </a:ln>
            <a:effectLst/>
          </p:spPr>
        </p:pic>
        <p:sp>
          <p:nvSpPr>
            <p:cNvPr id="159" name="https://www.informationisbeautiful.net/visualizations/worlds-biggest-data-breaches-hacks/"/>
            <p:cNvSpPr/>
            <p:nvPr/>
          </p:nvSpPr>
          <p:spPr>
            <a:xfrm>
              <a:off x="0" y="3550615"/>
              <a:ext cx="3858495" cy="5269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defRPr sz="1200">
                  <a:solidFill>
                    <a:srgbClr val="FFFFFF"/>
                  </a:solidFill>
                </a:defRPr>
              </a:lvl1pPr>
            </a:lstStyle>
            <a:p>
              <a:r>
                <a:t> https://www.informationisbeautiful.net/visualizations/worlds-biggest-data-breaches-hacks/</a:t>
              </a:r>
            </a:p>
          </p:txBody>
        </p:sp>
      </p:grpSp>
      <p:sp>
        <p:nvSpPr>
          <p:cNvPr id="161" name="[5]"/>
          <p:cNvSpPr txBox="1"/>
          <p:nvPr/>
        </p:nvSpPr>
        <p:spPr>
          <a:xfrm>
            <a:off x="2250959" y="3985415"/>
            <a:ext cx="311458"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FFFFFF"/>
                </a:solidFill>
              </a:defRPr>
            </a:lvl1pPr>
          </a:lstStyle>
          <a:p>
            <a:r>
              <a:t>[5]</a:t>
            </a:r>
          </a:p>
        </p:txBody>
      </p:sp>
    </p:spTree>
    <p:extLst>
      <p:ext uri="{BB962C8B-B14F-4D97-AF65-F5344CB8AC3E}">
        <p14:creationId xmlns:p14="http://schemas.microsoft.com/office/powerpoint/2010/main" val="41033512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ooter Placeholder 4"/>
          <p:cNvSpPr txBox="1"/>
          <p:nvPr/>
        </p:nvSpPr>
        <p:spPr>
          <a:xfrm>
            <a:off x="0" y="4963558"/>
            <a:ext cx="5562600" cy="213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900">
                <a:solidFill>
                  <a:srgbClr val="FFFFFF"/>
                </a:solidFill>
              </a:defRPr>
            </a:lvl1pPr>
          </a:lstStyle>
          <a:p>
            <a:r>
              <a:t>© 2021 Keith A. Pray</a:t>
            </a:r>
          </a:p>
        </p:txBody>
      </p:sp>
      <p:sp>
        <p:nvSpPr>
          <p:cNvPr id="166" name="Title 1"/>
          <p:cNvSpPr txBox="1">
            <a:spLocks noGrp="1"/>
          </p:cNvSpPr>
          <p:nvPr>
            <p:ph type="title"/>
          </p:nvPr>
        </p:nvSpPr>
        <p:spPr>
          <a:prstGeom prst="rect">
            <a:avLst/>
          </a:prstGeom>
        </p:spPr>
        <p:txBody>
          <a:bodyPr/>
          <a:lstStyle/>
          <a:p>
            <a:r>
              <a:t>Devastating impact of breaches</a:t>
            </a:r>
          </a:p>
        </p:txBody>
      </p:sp>
      <p:sp>
        <p:nvSpPr>
          <p:cNvPr id="167" name="Content Placeholder 2"/>
          <p:cNvSpPr txBox="1">
            <a:spLocks noGrp="1"/>
          </p:cNvSpPr>
          <p:nvPr>
            <p:ph type="body" sz="quarter" idx="1"/>
          </p:nvPr>
        </p:nvSpPr>
        <p:spPr>
          <a:xfrm>
            <a:off x="402901" y="1810295"/>
            <a:ext cx="3733801" cy="2256392"/>
          </a:xfrm>
          <a:prstGeom prst="rect">
            <a:avLst/>
          </a:prstGeom>
        </p:spPr>
        <p:txBody>
          <a:bodyPr/>
          <a:lstStyle/>
          <a:p>
            <a:r>
              <a:t>3.86 million dollars per breach</a:t>
            </a:r>
          </a:p>
          <a:p>
            <a:r>
              <a:t>Increased budget on data security</a:t>
            </a:r>
          </a:p>
          <a:p>
            <a:r>
              <a:t>60 percent of breaches take a month or longer to discover</a:t>
            </a:r>
          </a:p>
          <a:p>
            <a:r>
              <a:t>Take an average of 207 days to find</a:t>
            </a:r>
          </a:p>
        </p:txBody>
      </p:sp>
      <p:sp>
        <p:nvSpPr>
          <p:cNvPr id="168" name="Slide Number Placeholder 5"/>
          <p:cNvSpPr txBox="1">
            <a:spLocks noGrp="1"/>
          </p:cNvSpPr>
          <p:nvPr>
            <p:ph type="sldNum" sz="quarter" idx="2"/>
          </p:nvPr>
        </p:nvSpPr>
        <p:spPr>
          <a:xfrm>
            <a:off x="8982714" y="4963558"/>
            <a:ext cx="161287" cy="21358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169" name="TextBox 6"/>
          <p:cNvSpPr txBox="1"/>
          <p:nvPr/>
        </p:nvSpPr>
        <p:spPr>
          <a:xfrm>
            <a:off x="6847113" y="372337"/>
            <a:ext cx="217968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solidFill>
                  <a:srgbClr val="FFFFFF"/>
                </a:solidFill>
              </a:defRPr>
            </a:lvl1pPr>
          </a:lstStyle>
          <a:p>
            <a:r>
              <a:t>Luke Savoie</a:t>
            </a:r>
          </a:p>
        </p:txBody>
      </p:sp>
      <p:pic>
        <p:nvPicPr>
          <p:cNvPr id="170" name="Image" descr="Image"/>
          <p:cNvPicPr>
            <a:picLocks noChangeAspect="1"/>
          </p:cNvPicPr>
          <p:nvPr/>
        </p:nvPicPr>
        <p:blipFill>
          <a:blip r:embed="rId3">
            <a:extLst/>
          </a:blip>
          <a:srcRect/>
          <a:stretch>
            <a:fillRect/>
          </a:stretch>
        </p:blipFill>
        <p:spPr>
          <a:xfrm>
            <a:off x="4279875" y="1164091"/>
            <a:ext cx="4740273" cy="3548800"/>
          </a:xfrm>
          <a:prstGeom prst="rect">
            <a:avLst/>
          </a:prstGeom>
          <a:ln w="12700">
            <a:miter lim="400000"/>
          </a:ln>
        </p:spPr>
      </p:pic>
      <p:sp>
        <p:nvSpPr>
          <p:cNvPr id="171" name="https://www.comparitech.com/blog/vpn-privacy/data-breach-statistics-facts/"/>
          <p:cNvSpPr txBox="1"/>
          <p:nvPr/>
        </p:nvSpPr>
        <p:spPr>
          <a:xfrm>
            <a:off x="4279535" y="4698203"/>
            <a:ext cx="474095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FFFFFF"/>
                </a:solidFill>
              </a:defRPr>
            </a:lvl1pPr>
          </a:lstStyle>
          <a:p>
            <a:r>
              <a:t>https://www.comparitech.com/blog/vpn-privacy/data-breach-statistics-facts/</a:t>
            </a:r>
          </a:p>
        </p:txBody>
      </p:sp>
      <p:sp>
        <p:nvSpPr>
          <p:cNvPr id="172" name="[3] [7]"/>
          <p:cNvSpPr txBox="1"/>
          <p:nvPr/>
        </p:nvSpPr>
        <p:spPr>
          <a:xfrm>
            <a:off x="2114073" y="3675140"/>
            <a:ext cx="563226"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FFFFFF"/>
                </a:solidFill>
              </a:defRPr>
            </a:lvl1pPr>
          </a:lstStyle>
          <a:p>
            <a:r>
              <a:t>[3] [7]</a:t>
            </a:r>
          </a:p>
        </p:txBody>
      </p:sp>
    </p:spTree>
    <p:extLst>
      <p:ext uri="{BB962C8B-B14F-4D97-AF65-F5344CB8AC3E}">
        <p14:creationId xmlns:p14="http://schemas.microsoft.com/office/powerpoint/2010/main" val="13577731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4082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Footer Placeholder 4"/>
          <p:cNvSpPr txBox="1"/>
          <p:nvPr/>
        </p:nvSpPr>
        <p:spPr>
          <a:xfrm>
            <a:off x="0" y="4963558"/>
            <a:ext cx="5562600" cy="213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900">
                <a:solidFill>
                  <a:srgbClr val="FFFFFF"/>
                </a:solidFill>
              </a:defRPr>
            </a:lvl1pPr>
          </a:lstStyle>
          <a:p>
            <a:r>
              <a:t>© 2021 Keith A. Pray</a:t>
            </a:r>
          </a:p>
        </p:txBody>
      </p:sp>
      <p:sp>
        <p:nvSpPr>
          <p:cNvPr id="177" name="Title 1"/>
          <p:cNvSpPr txBox="1">
            <a:spLocks noGrp="1"/>
          </p:cNvSpPr>
          <p:nvPr>
            <p:ph type="title"/>
          </p:nvPr>
        </p:nvSpPr>
        <p:spPr>
          <a:prstGeom prst="rect">
            <a:avLst/>
          </a:prstGeom>
        </p:spPr>
        <p:txBody>
          <a:bodyPr/>
          <a:lstStyle/>
          <a:p>
            <a:r>
              <a:t>Preventing data breaches is essential</a:t>
            </a:r>
          </a:p>
        </p:txBody>
      </p:sp>
      <p:sp>
        <p:nvSpPr>
          <p:cNvPr id="178" name="Content Placeholder 2"/>
          <p:cNvSpPr txBox="1">
            <a:spLocks noGrp="1"/>
          </p:cNvSpPr>
          <p:nvPr>
            <p:ph type="body" sz="half" idx="1"/>
          </p:nvPr>
        </p:nvSpPr>
        <p:spPr>
          <a:xfrm>
            <a:off x="485033" y="1623730"/>
            <a:ext cx="3733801" cy="2617355"/>
          </a:xfrm>
          <a:prstGeom prst="rect">
            <a:avLst/>
          </a:prstGeom>
        </p:spPr>
        <p:txBody>
          <a:bodyPr/>
          <a:lstStyle/>
          <a:p>
            <a:r>
              <a:t>Compliance with the General Data Protection Regulation(GDPR)</a:t>
            </a:r>
          </a:p>
          <a:p>
            <a:pPr marL="411535" lvl="1" indent="-205766">
              <a:buChar char="•"/>
            </a:pPr>
            <a:r>
              <a:t>432 million dollars worth of fines</a:t>
            </a:r>
          </a:p>
          <a:p>
            <a:pPr marL="411535" lvl="1" indent="-205766">
              <a:buChar char="•"/>
            </a:pPr>
            <a:r>
              <a:t>Spreading the word</a:t>
            </a:r>
          </a:p>
          <a:p>
            <a:r>
              <a:t>Employ incident response team</a:t>
            </a:r>
          </a:p>
          <a:p>
            <a:pPr marL="411535" lvl="1" indent="-205766">
              <a:buChar char="•"/>
            </a:pPr>
            <a:r>
              <a:t>Refine incident response plan</a:t>
            </a:r>
          </a:p>
        </p:txBody>
      </p:sp>
      <p:sp>
        <p:nvSpPr>
          <p:cNvPr id="179" name="Slide Number Placeholder 5"/>
          <p:cNvSpPr txBox="1">
            <a:spLocks noGrp="1"/>
          </p:cNvSpPr>
          <p:nvPr>
            <p:ph type="sldNum" sz="quarter" idx="2"/>
          </p:nvPr>
        </p:nvSpPr>
        <p:spPr>
          <a:xfrm>
            <a:off x="8982714" y="4963558"/>
            <a:ext cx="161287" cy="21358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180" name="TextBox 6"/>
          <p:cNvSpPr txBox="1"/>
          <p:nvPr/>
        </p:nvSpPr>
        <p:spPr>
          <a:xfrm>
            <a:off x="6847113" y="372337"/>
            <a:ext cx="217968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solidFill>
                  <a:srgbClr val="FFFFFF"/>
                </a:solidFill>
              </a:defRPr>
            </a:lvl1pPr>
          </a:lstStyle>
          <a:p>
            <a:r>
              <a:t>Luke Savoie</a:t>
            </a:r>
          </a:p>
        </p:txBody>
      </p:sp>
      <p:pic>
        <p:nvPicPr>
          <p:cNvPr id="181" name="Image" descr="Image"/>
          <p:cNvPicPr>
            <a:picLocks noChangeAspect="1"/>
          </p:cNvPicPr>
          <p:nvPr/>
        </p:nvPicPr>
        <p:blipFill>
          <a:blip r:embed="rId3">
            <a:extLst/>
          </a:blip>
          <a:stretch>
            <a:fillRect/>
          </a:stretch>
        </p:blipFill>
        <p:spPr>
          <a:xfrm>
            <a:off x="4361905" y="1407008"/>
            <a:ext cx="4556157" cy="2847599"/>
          </a:xfrm>
          <a:prstGeom prst="rect">
            <a:avLst/>
          </a:prstGeom>
          <a:ln w="12700">
            <a:miter lim="400000"/>
          </a:ln>
        </p:spPr>
      </p:pic>
      <p:sp>
        <p:nvSpPr>
          <p:cNvPr id="182" name="https://irb.tcnj.edu/international/"/>
          <p:cNvSpPr txBox="1"/>
          <p:nvPr/>
        </p:nvSpPr>
        <p:spPr>
          <a:xfrm>
            <a:off x="5601741" y="4231810"/>
            <a:ext cx="207648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FFFFFF"/>
                </a:solidFill>
              </a:defRPr>
            </a:lvl1pPr>
          </a:lstStyle>
          <a:p>
            <a:r>
              <a:t>https://irb.tcnj.edu/international/</a:t>
            </a:r>
          </a:p>
        </p:txBody>
      </p:sp>
      <p:sp>
        <p:nvSpPr>
          <p:cNvPr id="183" name="[2] [6]"/>
          <p:cNvSpPr txBox="1"/>
          <p:nvPr/>
        </p:nvSpPr>
        <p:spPr>
          <a:xfrm>
            <a:off x="2070320" y="3866781"/>
            <a:ext cx="563227"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FFFFFF"/>
                </a:solidFill>
              </a:defRPr>
            </a:lvl1pPr>
          </a:lstStyle>
          <a:p>
            <a:r>
              <a:t>[2] [6]</a:t>
            </a:r>
          </a:p>
        </p:txBody>
      </p:sp>
    </p:spTree>
    <p:extLst>
      <p:ext uri="{BB962C8B-B14F-4D97-AF65-F5344CB8AC3E}">
        <p14:creationId xmlns:p14="http://schemas.microsoft.com/office/powerpoint/2010/main" val="1846506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3"/>
          <p:cNvSpPr txBox="1"/>
          <p:nvPr/>
        </p:nvSpPr>
        <p:spPr>
          <a:xfrm>
            <a:off x="0" y="4963557"/>
            <a:ext cx="5562600" cy="213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900">
                <a:solidFill>
                  <a:srgbClr val="FFFFFF"/>
                </a:solidFill>
              </a:defRPr>
            </a:lvl1pPr>
          </a:lstStyle>
          <a:p>
            <a:r>
              <a:t>© 2021 Keith A. Pray</a:t>
            </a:r>
          </a:p>
        </p:txBody>
      </p:sp>
      <p:sp>
        <p:nvSpPr>
          <p:cNvPr id="188" name="Title 1"/>
          <p:cNvSpPr txBox="1">
            <a:spLocks noGrp="1"/>
          </p:cNvSpPr>
          <p:nvPr>
            <p:ph type="title"/>
          </p:nvPr>
        </p:nvSpPr>
        <p:spPr>
          <a:prstGeom prst="rect">
            <a:avLst/>
          </a:prstGeom>
        </p:spPr>
        <p:txBody>
          <a:bodyPr/>
          <a:lstStyle/>
          <a:p>
            <a:r>
              <a:t>References</a:t>
            </a:r>
          </a:p>
        </p:txBody>
      </p:sp>
      <p:sp>
        <p:nvSpPr>
          <p:cNvPr id="189" name="Content Placeholder 2"/>
          <p:cNvSpPr txBox="1">
            <a:spLocks noGrp="1"/>
          </p:cNvSpPr>
          <p:nvPr>
            <p:ph type="body" idx="1"/>
          </p:nvPr>
        </p:nvSpPr>
        <p:spPr>
          <a:xfrm>
            <a:off x="495300" y="1352550"/>
            <a:ext cx="8381116" cy="3352801"/>
          </a:xfrm>
          <a:prstGeom prst="rect">
            <a:avLst/>
          </a:prstGeom>
        </p:spPr>
        <p:txBody>
          <a:bodyPr>
            <a:normAutofit lnSpcReduction="10000"/>
          </a:bodyPr>
          <a:lstStyle/>
          <a:p>
            <a:pPr marL="0" indent="0">
              <a:buSzTx/>
              <a:buNone/>
              <a:defRPr sz="1200"/>
            </a:pPr>
            <a:r>
              <a:t>[1] Probability of Data Breaches Increases, </a:t>
            </a:r>
            <a:r>
              <a:rPr u="sng">
                <a:solidFill>
                  <a:schemeClr val="accent1"/>
                </a:solidFill>
                <a:uFill>
                  <a:solidFill>
                    <a:schemeClr val="accent1"/>
                  </a:solidFill>
                </a:uFill>
                <a:hlinkClick r:id="rId2"/>
              </a:rPr>
              <a:t>https://www.crownrms.com/us/insights/probability-of-data-breaches-increases/</a:t>
            </a:r>
            <a:r>
              <a:t>, April 16</a:t>
            </a:r>
          </a:p>
          <a:p>
            <a:pPr marL="0" indent="0">
              <a:buSzTx/>
              <a:buNone/>
              <a:defRPr sz="1200"/>
            </a:pPr>
            <a:r>
              <a:t>[2] Five Ways to Prepare for a Data Breach in 2019, Gillware, </a:t>
            </a:r>
            <a:r>
              <a:rPr u="sng">
                <a:solidFill>
                  <a:schemeClr val="accent1"/>
                </a:solidFill>
                <a:uFill>
                  <a:solidFill>
                    <a:schemeClr val="accent1"/>
                  </a:solidFill>
                </a:uFill>
                <a:hlinkClick r:id="rId3"/>
              </a:rPr>
              <a:t>https://www.gillware.com/data-recovery-lab/five-ways-prepare-data-breach-2019/</a:t>
            </a:r>
            <a:r>
              <a:t>, April 18</a:t>
            </a:r>
          </a:p>
          <a:p>
            <a:pPr marL="0" indent="0">
              <a:buSzTx/>
              <a:buNone/>
              <a:defRPr sz="1200"/>
            </a:pPr>
            <a:r>
              <a:t>[3] 2020 Data Breaches Point to Cybersecurity Trends for 2021, Dan Lohrmann, </a:t>
            </a:r>
            <a:r>
              <a:rPr u="sng">
                <a:solidFill>
                  <a:schemeClr val="accent1"/>
                </a:solidFill>
                <a:uFill>
                  <a:solidFill>
                    <a:schemeClr val="accent1"/>
                  </a:solidFill>
                </a:uFill>
                <a:hlinkClick r:id="rId4"/>
              </a:rPr>
              <a:t>https://www.govtech.com/blogs/lohrmann-on-cybersecurity/2020-data-breaches-point-to-cybersecurity-trends-for-2021.html</a:t>
            </a:r>
            <a:r>
              <a:t>, April 18 </a:t>
            </a:r>
          </a:p>
          <a:p>
            <a:pPr marL="0" indent="0">
              <a:buSzTx/>
              <a:buNone/>
              <a:defRPr sz="1200"/>
            </a:pPr>
            <a:r>
              <a:t>[4] 30+ Data Breach Statistics and Facts, Aimee O’Driscoll, </a:t>
            </a:r>
            <a:r>
              <a:rPr u="sng">
                <a:solidFill>
                  <a:schemeClr val="accent1"/>
                </a:solidFill>
                <a:uFill>
                  <a:solidFill>
                    <a:schemeClr val="accent1"/>
                  </a:solidFill>
                </a:uFill>
                <a:hlinkClick r:id="rId5"/>
              </a:rPr>
              <a:t>https://www.comparitech.com/blog/vpn-privacy/data-breach-statistics-facts/</a:t>
            </a:r>
            <a:r>
              <a:t>, April 19</a:t>
            </a:r>
          </a:p>
          <a:p>
            <a:pPr marL="0" indent="0">
              <a:buSzTx/>
              <a:buNone/>
              <a:defRPr sz="1200"/>
            </a:pPr>
            <a:r>
              <a:t>[5]  The 52 Biggest Data Breaches, Abi Tyas Tunggal, </a:t>
            </a:r>
            <a:r>
              <a:rPr u="sng">
                <a:solidFill>
                  <a:schemeClr val="accent1"/>
                </a:solidFill>
                <a:uFill>
                  <a:solidFill>
                    <a:schemeClr val="accent1"/>
                  </a:solidFill>
                </a:uFill>
                <a:hlinkClick r:id="rId6"/>
              </a:rPr>
              <a:t>https://www.upguard.com/blog/biggest-data-breaches</a:t>
            </a:r>
            <a:r>
              <a:t>, April 19</a:t>
            </a:r>
          </a:p>
          <a:p>
            <a:pPr marL="0" indent="0">
              <a:buSzTx/>
              <a:buNone/>
              <a:defRPr sz="1200"/>
            </a:pPr>
            <a:r>
              <a:t>[6] 10 Eye-Opening GDPR Statistics, Branka Vuleta, </a:t>
            </a:r>
            <a:r>
              <a:rPr u="sng">
                <a:solidFill>
                  <a:schemeClr val="accent1"/>
                </a:solidFill>
                <a:uFill>
                  <a:solidFill>
                    <a:schemeClr val="accent1"/>
                  </a:solidFill>
                </a:uFill>
                <a:hlinkClick r:id="rId7"/>
              </a:rPr>
              <a:t>https://legaljobs.io/blog/gdpr-statistics/#:~:text=Key%20GDPR%20Compliance%20Statistics,major%20GDPR%20fines%20so%20far</a:t>
            </a:r>
            <a:r>
              <a:t>., April 18</a:t>
            </a:r>
          </a:p>
          <a:p>
            <a:pPr marL="0" indent="0">
              <a:buSzTx/>
              <a:buNone/>
              <a:defRPr sz="1200"/>
            </a:pPr>
            <a:r>
              <a:t>[7] 98 Must-Know Data Breach Statistics for 2021, Rob Sobers, </a:t>
            </a:r>
            <a:r>
              <a:rPr u="sng">
                <a:solidFill>
                  <a:schemeClr val="accent1"/>
                </a:solidFill>
                <a:uFill>
                  <a:solidFill>
                    <a:schemeClr val="accent1"/>
                  </a:solidFill>
                </a:uFill>
                <a:hlinkClick r:id="rId8"/>
              </a:rPr>
              <a:t>https://www.varonis.com/blog/data-breach-statistics/</a:t>
            </a:r>
            <a:r>
              <a:t>, April 16</a:t>
            </a:r>
          </a:p>
          <a:p>
            <a:pPr marL="0" indent="0">
              <a:buSzTx/>
              <a:buNone/>
              <a:defRPr sz="1200"/>
            </a:pPr>
            <a:r>
              <a:t>[8] International Human Subject Research Resources, TCNJ, </a:t>
            </a:r>
            <a:r>
              <a:rPr u="sng">
                <a:solidFill>
                  <a:schemeClr val="accent1"/>
                </a:solidFill>
                <a:uFill>
                  <a:solidFill>
                    <a:schemeClr val="accent1"/>
                  </a:solidFill>
                </a:uFill>
                <a:hlinkClick r:id="rId9"/>
              </a:rPr>
              <a:t>https://irb.tcnj.edu/international/</a:t>
            </a:r>
            <a:r>
              <a:t>, April 18</a:t>
            </a:r>
          </a:p>
        </p:txBody>
      </p:sp>
      <p:sp>
        <p:nvSpPr>
          <p:cNvPr id="190" name="Slide Number Placeholder 4"/>
          <p:cNvSpPr txBox="1">
            <a:spLocks noGrp="1"/>
          </p:cNvSpPr>
          <p:nvPr>
            <p:ph type="sldNum" sz="quarter" idx="2"/>
          </p:nvPr>
        </p:nvSpPr>
        <p:spPr>
          <a:xfrm>
            <a:off x="8982713" y="4963557"/>
            <a:ext cx="161287" cy="2135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191" name="TextBox 5"/>
          <p:cNvSpPr txBox="1"/>
          <p:nvPr/>
        </p:nvSpPr>
        <p:spPr>
          <a:xfrm>
            <a:off x="6847113" y="372337"/>
            <a:ext cx="217968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1400">
                <a:solidFill>
                  <a:srgbClr val="FFFFFF"/>
                </a:solidFill>
              </a:defRPr>
            </a:lvl1pPr>
          </a:lstStyle>
          <a:p>
            <a:r>
              <a:t>Luke Savoie</a:t>
            </a:r>
          </a:p>
        </p:txBody>
      </p:sp>
    </p:spTree>
    <p:extLst>
      <p:ext uri="{BB962C8B-B14F-4D97-AF65-F5344CB8AC3E}">
        <p14:creationId xmlns:p14="http://schemas.microsoft.com/office/powerpoint/2010/main" val="70490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complications of                  self-Driving Cars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Conor McDonough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177293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3629"/>
            <a:ext cx="7772400" cy="914400"/>
          </a:xfrm>
        </p:spPr>
        <p:txBody>
          <a:bodyPr/>
          <a:lstStyle/>
          <a:p>
            <a:r>
              <a:rPr lang="en-US" dirty="0"/>
              <a:t>May prevent a fraction of accidents</a:t>
            </a:r>
          </a:p>
        </p:txBody>
      </p:sp>
      <p:sp>
        <p:nvSpPr>
          <p:cNvPr id="3" name="Content Placeholder 2"/>
          <p:cNvSpPr>
            <a:spLocks noGrp="1"/>
          </p:cNvSpPr>
          <p:nvPr>
            <p:ph sz="half" idx="1"/>
          </p:nvPr>
        </p:nvSpPr>
        <p:spPr>
          <a:xfrm>
            <a:off x="161925" y="1352551"/>
            <a:ext cx="4257675" cy="3352800"/>
          </a:xfrm>
        </p:spPr>
        <p:txBody>
          <a:bodyPr>
            <a:normAutofit/>
          </a:bodyPr>
          <a:lstStyle/>
          <a:p>
            <a:r>
              <a:rPr lang="en-US" sz="2200" dirty="0"/>
              <a:t>Safety must be prioritized</a:t>
            </a:r>
          </a:p>
          <a:p>
            <a:pPr lvl="1"/>
            <a:r>
              <a:rPr lang="en-US" sz="1900" dirty="0"/>
              <a:t>Driver error is the cause of 90% of crashes</a:t>
            </a:r>
          </a:p>
          <a:p>
            <a:pPr lvl="1"/>
            <a:r>
              <a:rPr lang="en-US" sz="1900" dirty="0"/>
              <a:t>Could only prevent 1/3 of these crashes</a:t>
            </a:r>
          </a:p>
          <a:p>
            <a:r>
              <a:rPr lang="en-US" sz="2200" dirty="0"/>
              <a:t>Must account for uncertainty</a:t>
            </a:r>
          </a:p>
          <a:p>
            <a:pPr lvl="1"/>
            <a:r>
              <a:rPr lang="en-US" sz="1900" dirty="0"/>
              <a:t>Test vehicle killed a pedestrian</a:t>
            </a:r>
          </a:p>
          <a:p>
            <a:pPr lvl="1"/>
            <a:r>
              <a:rPr lang="en-US" sz="1900" dirty="0"/>
              <a:t>Failed to predict 49-year-old Elaine Herzberg would cross the street </a:t>
            </a:r>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Conor McDonough</a:t>
            </a:r>
            <a:endParaRPr lang="en-US" sz="1400" dirty="0">
              <a:solidFill>
                <a:schemeClr val="tx1"/>
              </a:solidFill>
              <a:latin typeface="+mj-lt"/>
            </a:endParaRPr>
          </a:p>
        </p:txBody>
      </p:sp>
      <p:graphicFrame>
        <p:nvGraphicFramePr>
          <p:cNvPr id="10" name="Chart 9">
            <a:extLst>
              <a:ext uri="{FF2B5EF4-FFF2-40B4-BE49-F238E27FC236}">
                <a16:creationId xmlns:a16="http://schemas.microsoft.com/office/drawing/2014/main" id="{5373B055-3C42-4076-92E7-86C0788CBC70}"/>
              </a:ext>
            </a:extLst>
          </p:cNvPr>
          <p:cNvGraphicFramePr/>
          <p:nvPr>
            <p:extLst/>
          </p:nvPr>
        </p:nvGraphicFramePr>
        <p:xfrm>
          <a:off x="4419600" y="1125714"/>
          <a:ext cx="4409489" cy="505064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5347C3FA-58A7-4AC9-A7EE-EB1EBDA8E92C}"/>
              </a:ext>
            </a:extLst>
          </p:cNvPr>
          <p:cNvSpPr txBox="1"/>
          <p:nvPr/>
        </p:nvSpPr>
        <p:spPr>
          <a:xfrm>
            <a:off x="4104689" y="2659619"/>
            <a:ext cx="597694" cy="369332"/>
          </a:xfrm>
          <a:prstGeom prst="rect">
            <a:avLst/>
          </a:prstGeom>
          <a:noFill/>
        </p:spPr>
        <p:txBody>
          <a:bodyPr wrap="square">
            <a:spAutoFit/>
          </a:bodyPr>
          <a:lstStyle/>
          <a:p>
            <a:r>
              <a:rPr lang="en-US" sz="1800" dirty="0"/>
              <a:t>%</a:t>
            </a:r>
          </a:p>
        </p:txBody>
      </p:sp>
    </p:spTree>
    <p:extLst>
      <p:ext uri="{BB962C8B-B14F-4D97-AF65-F5344CB8AC3E}">
        <p14:creationId xmlns:p14="http://schemas.microsoft.com/office/powerpoint/2010/main" val="3942021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introduce Unclarity in liability</a:t>
            </a:r>
          </a:p>
        </p:txBody>
      </p:sp>
      <p:sp>
        <p:nvSpPr>
          <p:cNvPr id="3" name="Content Placeholder 2"/>
          <p:cNvSpPr>
            <a:spLocks noGrp="1"/>
          </p:cNvSpPr>
          <p:nvPr>
            <p:ph sz="half" idx="1"/>
          </p:nvPr>
        </p:nvSpPr>
        <p:spPr>
          <a:xfrm>
            <a:off x="257175" y="1352551"/>
            <a:ext cx="4162425" cy="3352800"/>
          </a:xfrm>
        </p:spPr>
        <p:txBody>
          <a:bodyPr>
            <a:normAutofit lnSpcReduction="10000"/>
          </a:bodyPr>
          <a:lstStyle/>
          <a:p>
            <a:r>
              <a:rPr lang="en-US" sz="2000" dirty="0"/>
              <a:t>Difficult to determine who is liable </a:t>
            </a:r>
          </a:p>
          <a:p>
            <a:pPr lvl="1"/>
            <a:r>
              <a:rPr lang="en-US" sz="1800" dirty="0"/>
              <a:t>Program error could be developer's fault</a:t>
            </a:r>
          </a:p>
          <a:p>
            <a:pPr lvl="1"/>
            <a:r>
              <a:rPr lang="en-US" sz="1800" dirty="0"/>
              <a:t>Errors due to poor maintenance could be owner's fault </a:t>
            </a:r>
          </a:p>
          <a:p>
            <a:r>
              <a:rPr lang="en-US" sz="2000" dirty="0"/>
              <a:t>Manufacturer differs from software developer</a:t>
            </a:r>
          </a:p>
          <a:p>
            <a:pPr lvl="1"/>
            <a:r>
              <a:rPr lang="en-US" sz="1800" dirty="0"/>
              <a:t>Manufacturers like Volkswagen</a:t>
            </a:r>
          </a:p>
          <a:p>
            <a:pPr lvl="1"/>
            <a:r>
              <a:rPr lang="en-US" sz="1800" dirty="0"/>
              <a:t>Outsource programming to software company</a:t>
            </a:r>
          </a:p>
          <a:p>
            <a:pPr lvl="1"/>
            <a:r>
              <a:rPr lang="en-US" sz="1800" dirty="0"/>
              <a:t>Who is at fault during crash?</a:t>
            </a:r>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Conor McDonough</a:t>
            </a:r>
            <a:endParaRPr lang="en-US" sz="1400" dirty="0">
              <a:solidFill>
                <a:schemeClr val="tx1"/>
              </a:solidFill>
              <a:latin typeface="+mj-lt"/>
            </a:endParaRPr>
          </a:p>
        </p:txBody>
      </p:sp>
      <p:pic>
        <p:nvPicPr>
          <p:cNvPr id="1026" name="Picture 2">
            <a:extLst>
              <a:ext uri="{FF2B5EF4-FFF2-40B4-BE49-F238E27FC236}">
                <a16:creationId xmlns:a16="http://schemas.microsoft.com/office/drawing/2014/main" id="{F914E470-20D6-47DB-8B74-936C340771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8" t="12113" r="2083" b="15043"/>
          <a:stretch/>
        </p:blipFill>
        <p:spPr bwMode="auto">
          <a:xfrm>
            <a:off x="4439034" y="2019300"/>
            <a:ext cx="4603739" cy="1825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0FF122-0FA0-4B4C-A5F7-3B907CF03CAF}"/>
              </a:ext>
            </a:extLst>
          </p:cNvPr>
          <p:cNvSpPr txBox="1"/>
          <p:nvPr/>
        </p:nvSpPr>
        <p:spPr>
          <a:xfrm>
            <a:off x="4780191" y="1440173"/>
            <a:ext cx="3259015" cy="590931"/>
          </a:xfrm>
          <a:prstGeom prst="rect">
            <a:avLst/>
          </a:prstGeom>
          <a:noFill/>
        </p:spPr>
        <p:txBody>
          <a:bodyPr wrap="square" rtlCol="0">
            <a:spAutoFit/>
          </a:bodyPr>
          <a:lstStyle/>
          <a:p>
            <a:pPr>
              <a:lnSpc>
                <a:spcPct val="90000"/>
              </a:lnSpc>
            </a:pPr>
            <a:r>
              <a:rPr lang="en-US" dirty="0"/>
              <a:t>Decrease in concern about being liable for crashes</a:t>
            </a:r>
          </a:p>
        </p:txBody>
      </p:sp>
      <p:sp>
        <p:nvSpPr>
          <p:cNvPr id="10" name="TextBox 9">
            <a:extLst>
              <a:ext uri="{FF2B5EF4-FFF2-40B4-BE49-F238E27FC236}">
                <a16:creationId xmlns:a16="http://schemas.microsoft.com/office/drawing/2014/main" id="{C5241A26-E2B2-4B9C-BD3E-FFCC79C89E0F}"/>
              </a:ext>
            </a:extLst>
          </p:cNvPr>
          <p:cNvSpPr txBox="1"/>
          <p:nvPr/>
        </p:nvSpPr>
        <p:spPr>
          <a:xfrm>
            <a:off x="4724402" y="4124665"/>
            <a:ext cx="4594860" cy="203133"/>
          </a:xfrm>
          <a:prstGeom prst="rect">
            <a:avLst/>
          </a:prstGeom>
          <a:noFill/>
        </p:spPr>
        <p:txBody>
          <a:bodyPr wrap="square">
            <a:spAutoFit/>
          </a:bodyPr>
          <a:lstStyle/>
          <a:p>
            <a:pPr>
              <a:lnSpc>
                <a:spcPct val="90000"/>
              </a:lnSpc>
            </a:pPr>
            <a:r>
              <a:rPr lang="en-US" sz="800" b="0" i="0" u="sng"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https://www.hg.org/legal-articles/liability-and-safety-concerns-with-self-driving-cars-43458</a:t>
            </a:r>
            <a:endParaRPr lang="en-US" sz="800" dirty="0"/>
          </a:p>
        </p:txBody>
      </p:sp>
      <p:pic>
        <p:nvPicPr>
          <p:cNvPr id="11" name="Picture 2">
            <a:extLst>
              <a:ext uri="{FF2B5EF4-FFF2-40B4-BE49-F238E27FC236}">
                <a16:creationId xmlns:a16="http://schemas.microsoft.com/office/drawing/2014/main" id="{3EFED729-1F1D-466F-A071-BFF93FF953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16" t="88993" r="27920" b="4925"/>
          <a:stretch/>
        </p:blipFill>
        <p:spPr bwMode="auto">
          <a:xfrm>
            <a:off x="4439034" y="3844628"/>
            <a:ext cx="4603738" cy="32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77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be prone to hacking</a:t>
            </a:r>
          </a:p>
        </p:txBody>
      </p:sp>
      <p:sp>
        <p:nvSpPr>
          <p:cNvPr id="3" name="Content Placeholder 2"/>
          <p:cNvSpPr>
            <a:spLocks noGrp="1"/>
          </p:cNvSpPr>
          <p:nvPr>
            <p:ph sz="half" idx="1"/>
          </p:nvPr>
        </p:nvSpPr>
        <p:spPr>
          <a:xfrm>
            <a:off x="219075" y="1352551"/>
            <a:ext cx="4200525" cy="3352800"/>
          </a:xfrm>
        </p:spPr>
        <p:txBody>
          <a:bodyPr>
            <a:normAutofit lnSpcReduction="10000"/>
          </a:bodyPr>
          <a:lstStyle/>
          <a:p>
            <a:r>
              <a:rPr lang="en-US" sz="2000" dirty="0"/>
              <a:t>A self-driving car hack is dangerous</a:t>
            </a:r>
          </a:p>
          <a:p>
            <a:pPr lvl="1"/>
            <a:r>
              <a:rPr lang="en-US" sz="1800" dirty="0"/>
              <a:t>Disable sensors, and cameras</a:t>
            </a:r>
          </a:p>
          <a:p>
            <a:pPr lvl="1"/>
            <a:r>
              <a:rPr lang="en-US" sz="1800" dirty="0"/>
              <a:t>Reroute to an area where passenger will be mugged</a:t>
            </a:r>
          </a:p>
          <a:p>
            <a:pPr lvl="1"/>
            <a:r>
              <a:rPr lang="en-US" sz="1800" dirty="0"/>
              <a:t>Ransomware</a:t>
            </a:r>
          </a:p>
          <a:p>
            <a:r>
              <a:rPr lang="en-US" sz="2000" dirty="0"/>
              <a:t>Hacking is a privacy concern</a:t>
            </a:r>
          </a:p>
          <a:p>
            <a:pPr lvl="1"/>
            <a:r>
              <a:rPr lang="en-US" sz="1800" dirty="0"/>
              <a:t>Hackers could connect to home devices if car is connected</a:t>
            </a:r>
          </a:p>
          <a:p>
            <a:pPr lvl="1"/>
            <a:r>
              <a:rPr lang="en-US" sz="1800" dirty="0"/>
              <a:t>The vehicle’s OS system could be hacked</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Conor McDonough</a:t>
            </a:r>
            <a:endParaRPr lang="en-US" sz="1400" dirty="0">
              <a:solidFill>
                <a:schemeClr val="tx1"/>
              </a:solidFill>
              <a:latin typeface="+mj-lt"/>
            </a:endParaRPr>
          </a:p>
        </p:txBody>
      </p:sp>
      <p:sp>
        <p:nvSpPr>
          <p:cNvPr id="4" name="TextBox 3">
            <a:extLst>
              <a:ext uri="{FF2B5EF4-FFF2-40B4-BE49-F238E27FC236}">
                <a16:creationId xmlns:a16="http://schemas.microsoft.com/office/drawing/2014/main" id="{2C0FF122-0FA0-4B4C-A5F7-3B907CF03CAF}"/>
              </a:ext>
            </a:extLst>
          </p:cNvPr>
          <p:cNvSpPr txBox="1"/>
          <p:nvPr/>
        </p:nvSpPr>
        <p:spPr>
          <a:xfrm>
            <a:off x="5121289" y="1136457"/>
            <a:ext cx="3259015" cy="590931"/>
          </a:xfrm>
          <a:prstGeom prst="rect">
            <a:avLst/>
          </a:prstGeom>
          <a:noFill/>
        </p:spPr>
        <p:txBody>
          <a:bodyPr wrap="square" rtlCol="0">
            <a:spAutoFit/>
          </a:bodyPr>
          <a:lstStyle/>
          <a:p>
            <a:pPr>
              <a:lnSpc>
                <a:spcPct val="90000"/>
              </a:lnSpc>
            </a:pPr>
            <a:r>
              <a:rPr lang="en-US" dirty="0"/>
              <a:t>Concern about self-driving cars vulnerability to hacking</a:t>
            </a:r>
          </a:p>
        </p:txBody>
      </p:sp>
      <p:pic>
        <p:nvPicPr>
          <p:cNvPr id="2050" name="Picture 2">
            <a:extLst>
              <a:ext uri="{FF2B5EF4-FFF2-40B4-BE49-F238E27FC236}">
                <a16:creationId xmlns:a16="http://schemas.microsoft.com/office/drawing/2014/main" id="{A45C59AD-90CE-4C99-BEBF-59F3B109C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661" y="1814533"/>
            <a:ext cx="3259015" cy="25388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D2DFD2D-24B3-4145-9FC8-F00139074997}"/>
              </a:ext>
            </a:extLst>
          </p:cNvPr>
          <p:cNvSpPr txBox="1"/>
          <p:nvPr/>
        </p:nvSpPr>
        <p:spPr>
          <a:xfrm>
            <a:off x="5199185" y="4323837"/>
            <a:ext cx="3259015" cy="230832"/>
          </a:xfrm>
          <a:prstGeom prst="rect">
            <a:avLst/>
          </a:prstGeom>
          <a:noFill/>
        </p:spPr>
        <p:txBody>
          <a:bodyPr wrap="square" rtlCol="0">
            <a:spAutoFit/>
          </a:bodyPr>
          <a:lstStyle/>
          <a:p>
            <a:pPr>
              <a:lnSpc>
                <a:spcPct val="90000"/>
              </a:lnSpc>
            </a:pPr>
            <a:r>
              <a:rPr lang="en-US" sz="1000" b="0" i="0"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https://www.entrepreneur.com/article/336118</a:t>
            </a:r>
            <a:endParaRPr lang="en-US" sz="1000" dirty="0"/>
          </a:p>
        </p:txBody>
      </p:sp>
    </p:spTree>
    <p:extLst>
      <p:ext uri="{BB962C8B-B14F-4D97-AF65-F5344CB8AC3E}">
        <p14:creationId xmlns:p14="http://schemas.microsoft.com/office/powerpoint/2010/main" val="3846259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will invade privacy</a:t>
            </a:r>
          </a:p>
        </p:txBody>
      </p:sp>
      <p:sp>
        <p:nvSpPr>
          <p:cNvPr id="3" name="Content Placeholder 2"/>
          <p:cNvSpPr>
            <a:spLocks noGrp="1"/>
          </p:cNvSpPr>
          <p:nvPr>
            <p:ph sz="half" idx="1"/>
          </p:nvPr>
        </p:nvSpPr>
        <p:spPr>
          <a:xfrm>
            <a:off x="428625" y="1352551"/>
            <a:ext cx="3990975" cy="3352800"/>
          </a:xfrm>
        </p:spPr>
        <p:txBody>
          <a:bodyPr>
            <a:normAutofit/>
          </a:bodyPr>
          <a:lstStyle/>
          <a:p>
            <a:r>
              <a:rPr lang="en-US" sz="2200" dirty="0"/>
              <a:t>Data collected is invasive</a:t>
            </a:r>
          </a:p>
          <a:p>
            <a:pPr lvl="1"/>
            <a:r>
              <a:rPr lang="en-US" sz="1800" dirty="0"/>
              <a:t>Maintain owner information to authorize use</a:t>
            </a:r>
          </a:p>
          <a:p>
            <a:pPr lvl="1"/>
            <a:r>
              <a:rPr lang="en-US" sz="1800" dirty="0"/>
              <a:t>Location, speed, route data</a:t>
            </a:r>
          </a:p>
          <a:p>
            <a:pPr lvl="1"/>
            <a:r>
              <a:rPr lang="en-US" sz="1800" dirty="0"/>
              <a:t>Sensors collect data on other cars</a:t>
            </a:r>
          </a:p>
          <a:p>
            <a:r>
              <a:rPr lang="en-US" sz="2200" dirty="0"/>
              <a:t>Data can be used for unintended purposes</a:t>
            </a:r>
          </a:p>
          <a:p>
            <a:pPr lvl="1"/>
            <a:r>
              <a:rPr lang="en-US" sz="1800" dirty="0"/>
              <a:t>Secondary marketing</a:t>
            </a:r>
          </a:p>
          <a:p>
            <a:pPr lvl="1"/>
            <a:r>
              <a:rPr lang="en-US" sz="1800" dirty="0"/>
              <a:t>Determine home, workplace, etc.</a:t>
            </a:r>
          </a:p>
          <a:p>
            <a:pPr lvl="1"/>
            <a:r>
              <a:rPr lang="en-US" sz="1800" dirty="0"/>
              <a:t>Susceptible to harm or stalking</a:t>
            </a:r>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Conor McDonough</a:t>
            </a:r>
            <a:endParaRPr lang="en-US" sz="1400" dirty="0">
              <a:solidFill>
                <a:schemeClr val="tx1"/>
              </a:solidFill>
              <a:latin typeface="+mj-lt"/>
            </a:endParaRPr>
          </a:p>
        </p:txBody>
      </p:sp>
      <p:sp>
        <p:nvSpPr>
          <p:cNvPr id="4" name="TextBox 3">
            <a:extLst>
              <a:ext uri="{FF2B5EF4-FFF2-40B4-BE49-F238E27FC236}">
                <a16:creationId xmlns:a16="http://schemas.microsoft.com/office/drawing/2014/main" id="{2C0FF122-0FA0-4B4C-A5F7-3B907CF03CAF}"/>
              </a:ext>
            </a:extLst>
          </p:cNvPr>
          <p:cNvSpPr txBox="1"/>
          <p:nvPr/>
        </p:nvSpPr>
        <p:spPr>
          <a:xfrm>
            <a:off x="5095631" y="1238497"/>
            <a:ext cx="3259015" cy="590931"/>
          </a:xfrm>
          <a:prstGeom prst="rect">
            <a:avLst/>
          </a:prstGeom>
          <a:noFill/>
        </p:spPr>
        <p:txBody>
          <a:bodyPr wrap="square" rtlCol="0">
            <a:spAutoFit/>
          </a:bodyPr>
          <a:lstStyle/>
          <a:p>
            <a:pPr>
              <a:lnSpc>
                <a:spcPct val="90000"/>
              </a:lnSpc>
            </a:pPr>
            <a:r>
              <a:rPr lang="en-US" dirty="0"/>
              <a:t>People do not want their data used for marketing</a:t>
            </a:r>
          </a:p>
        </p:txBody>
      </p:sp>
      <p:pic>
        <p:nvPicPr>
          <p:cNvPr id="3074" name="Picture 2" descr="Call for Change: People Want Stronger Privacy Laws">
            <a:extLst>
              <a:ext uri="{FF2B5EF4-FFF2-40B4-BE49-F238E27FC236}">
                <a16:creationId xmlns:a16="http://schemas.microsoft.com/office/drawing/2014/main" id="{9F214C48-7A67-4C34-A812-8EE82B0A6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6" y="1791575"/>
            <a:ext cx="3581404" cy="28908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1E786D-B6DB-4085-AA3D-51BD583756D6}"/>
              </a:ext>
            </a:extLst>
          </p:cNvPr>
          <p:cNvSpPr txBox="1"/>
          <p:nvPr/>
        </p:nvSpPr>
        <p:spPr>
          <a:xfrm>
            <a:off x="5095631" y="4716684"/>
            <a:ext cx="4594860" cy="246221"/>
          </a:xfrm>
          <a:prstGeom prst="rect">
            <a:avLst/>
          </a:prstGeom>
          <a:noFill/>
        </p:spPr>
        <p:txBody>
          <a:bodyPr wrap="square">
            <a:spAutoFit/>
          </a:bodyPr>
          <a:lstStyle/>
          <a:p>
            <a:r>
              <a:rPr lang="en-US" sz="1000" dirty="0"/>
              <a:t>https://spreadprivacy.com/privacy-legislation-survey/</a:t>
            </a:r>
          </a:p>
        </p:txBody>
      </p:sp>
    </p:spTree>
    <p:extLst>
      <p:ext uri="{BB962C8B-B14F-4D97-AF65-F5344CB8AC3E}">
        <p14:creationId xmlns:p14="http://schemas.microsoft.com/office/powerpoint/2010/main" val="306656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Jobs will be lost</a:t>
            </a:r>
          </a:p>
        </p:txBody>
      </p:sp>
      <p:sp>
        <p:nvSpPr>
          <p:cNvPr id="3" name="Content Placeholder 2"/>
          <p:cNvSpPr>
            <a:spLocks noGrp="1"/>
          </p:cNvSpPr>
          <p:nvPr>
            <p:ph sz="half" idx="1"/>
          </p:nvPr>
        </p:nvSpPr>
        <p:spPr>
          <a:xfrm>
            <a:off x="314325" y="1205235"/>
            <a:ext cx="4105275" cy="3352800"/>
          </a:xfrm>
        </p:spPr>
        <p:txBody>
          <a:bodyPr>
            <a:noAutofit/>
          </a:bodyPr>
          <a:lstStyle/>
          <a:p>
            <a:r>
              <a:rPr lang="en-US" sz="2000" dirty="0"/>
              <a:t>Professional drivers will lose jobs</a:t>
            </a:r>
          </a:p>
          <a:p>
            <a:pPr lvl="1"/>
            <a:r>
              <a:rPr lang="en-US" sz="1800" dirty="0"/>
              <a:t>4 million Americans work as professional drivers</a:t>
            </a:r>
          </a:p>
          <a:p>
            <a:pPr lvl="1"/>
            <a:r>
              <a:rPr lang="en-US" sz="1800" dirty="0"/>
              <a:t>A report estimates 1/2 to 3/4 of these jobs will be eliminated</a:t>
            </a:r>
          </a:p>
          <a:p>
            <a:r>
              <a:rPr lang="en-US" sz="2000" dirty="0"/>
              <a:t>Self driving cars will also hurt the crash economy</a:t>
            </a:r>
          </a:p>
          <a:p>
            <a:pPr lvl="1"/>
            <a:r>
              <a:rPr lang="en-US" sz="1800" dirty="0"/>
              <a:t>Decrease in demand for auto assurance</a:t>
            </a:r>
          </a:p>
          <a:p>
            <a:pPr lvl="1"/>
            <a:r>
              <a:rPr lang="en-US" sz="1800" dirty="0"/>
              <a:t>Decrease in demand for auto repair shops</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Conor McDonough</a:t>
            </a:r>
            <a:endParaRPr lang="en-US" sz="1400" dirty="0">
              <a:solidFill>
                <a:schemeClr val="tx1"/>
              </a:solidFill>
              <a:latin typeface="+mj-lt"/>
            </a:endParaRPr>
          </a:p>
        </p:txBody>
      </p:sp>
      <p:sp>
        <p:nvSpPr>
          <p:cNvPr id="4" name="TextBox 3">
            <a:extLst>
              <a:ext uri="{FF2B5EF4-FFF2-40B4-BE49-F238E27FC236}">
                <a16:creationId xmlns:a16="http://schemas.microsoft.com/office/drawing/2014/main" id="{2C0FF122-0FA0-4B4C-A5F7-3B907CF03CAF}"/>
              </a:ext>
            </a:extLst>
          </p:cNvPr>
          <p:cNvSpPr txBox="1"/>
          <p:nvPr/>
        </p:nvSpPr>
        <p:spPr>
          <a:xfrm>
            <a:off x="5095631" y="862867"/>
            <a:ext cx="3259015" cy="590931"/>
          </a:xfrm>
          <a:prstGeom prst="rect">
            <a:avLst/>
          </a:prstGeom>
          <a:noFill/>
        </p:spPr>
        <p:txBody>
          <a:bodyPr wrap="square" rtlCol="0">
            <a:spAutoFit/>
          </a:bodyPr>
          <a:lstStyle/>
          <a:p>
            <a:pPr>
              <a:lnSpc>
                <a:spcPct val="90000"/>
              </a:lnSpc>
            </a:pPr>
            <a:r>
              <a:rPr lang="en-US" dirty="0"/>
              <a:t>Job automation will impact many industries</a:t>
            </a:r>
          </a:p>
        </p:txBody>
      </p:sp>
      <p:sp>
        <p:nvSpPr>
          <p:cNvPr id="14" name="TextBox 13">
            <a:extLst>
              <a:ext uri="{FF2B5EF4-FFF2-40B4-BE49-F238E27FC236}">
                <a16:creationId xmlns:a16="http://schemas.microsoft.com/office/drawing/2014/main" id="{0BCB7E80-AC4C-4EDD-9A5A-2BFEDA88338E}"/>
              </a:ext>
            </a:extLst>
          </p:cNvPr>
          <p:cNvSpPr txBox="1"/>
          <p:nvPr/>
        </p:nvSpPr>
        <p:spPr>
          <a:xfrm>
            <a:off x="5095631" y="4311814"/>
            <a:ext cx="4869180" cy="246221"/>
          </a:xfrm>
          <a:prstGeom prst="rect">
            <a:avLst/>
          </a:prstGeom>
          <a:noFill/>
        </p:spPr>
        <p:txBody>
          <a:bodyPr wrap="square">
            <a:spAutoFit/>
          </a:bodyPr>
          <a:lstStyle/>
          <a:p>
            <a:r>
              <a:rPr lang="en-US" sz="1000" dirty="0"/>
              <a:t>https://www.bbc.com/news/business-47691078</a:t>
            </a:r>
          </a:p>
        </p:txBody>
      </p:sp>
      <p:pic>
        <p:nvPicPr>
          <p:cNvPr id="1028" name="Picture 4" descr="jobs at risk">
            <a:extLst>
              <a:ext uri="{FF2B5EF4-FFF2-40B4-BE49-F238E27FC236}">
                <a16:creationId xmlns:a16="http://schemas.microsoft.com/office/drawing/2014/main" id="{453052DA-6CD5-4D6E-94AC-3B2FEB33B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992" y="1461547"/>
            <a:ext cx="3508291" cy="285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23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10000"/>
          </a:bodyPr>
          <a:lstStyle/>
          <a:p>
            <a:pPr marL="0" indent="0">
              <a:buNone/>
            </a:pPr>
            <a:r>
              <a:rPr lang="en-US" sz="1900" dirty="0"/>
              <a:t>[1] </a:t>
            </a:r>
            <a:r>
              <a:rPr lang="en-US" sz="1900" b="0" i="0" u="none" strike="noStrike" dirty="0">
                <a:effectLst/>
                <a:latin typeface="Arial" panose="020B0604020202020204" pitchFamily="34" charset="0"/>
              </a:rPr>
              <a:t>Cyber Security of Autonomous Machines and Systems, (University of North Dakota), </a:t>
            </a:r>
            <a:r>
              <a:rPr lang="en-US" sz="1900" b="0" i="0" u="sng"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https://onlinedegrees.und.edu/blog/cyber-security-of-autonomous-machines-and-systems/</a:t>
            </a:r>
            <a:r>
              <a:rPr lang="en-US" sz="1900" b="0" i="0" u="none" strike="noStrike" dirty="0">
                <a:effectLst/>
                <a:latin typeface="Arial" panose="020B0604020202020204" pitchFamily="34" charset="0"/>
              </a:rPr>
              <a:t> (April 10, 2021)</a:t>
            </a:r>
            <a:r>
              <a:rPr lang="en-US" sz="1900" dirty="0"/>
              <a:t> </a:t>
            </a:r>
          </a:p>
          <a:p>
            <a:pPr marL="0" indent="0" rtl="0">
              <a:spcBef>
                <a:spcPts val="0"/>
              </a:spcBef>
              <a:spcAft>
                <a:spcPts val="0"/>
              </a:spcAft>
              <a:buNone/>
            </a:pPr>
            <a:r>
              <a:rPr lang="en-US" sz="1900" dirty="0"/>
              <a:t>[2] </a:t>
            </a:r>
            <a:r>
              <a:rPr lang="en-US" sz="1900" b="0" i="0" u="none" strike="noStrike" dirty="0">
                <a:effectLst/>
                <a:latin typeface="Arial" panose="020B0604020202020204" pitchFamily="34" charset="0"/>
              </a:rPr>
              <a:t>Richard </a:t>
            </a:r>
            <a:r>
              <a:rPr lang="en-US" sz="1900" b="0" i="0" u="none" strike="noStrike" dirty="0" err="1">
                <a:effectLst/>
                <a:latin typeface="Arial" panose="020B0604020202020204" pitchFamily="34" charset="0"/>
              </a:rPr>
              <a:t>DiTomaso</a:t>
            </a:r>
            <a:r>
              <a:rPr lang="en-US" sz="1900" b="0" i="0" u="none" strike="noStrike" dirty="0">
                <a:effectLst/>
                <a:latin typeface="Arial" panose="020B0604020202020204" pitchFamily="34" charset="0"/>
              </a:rPr>
              <a:t>, Liability and Safety Concerns with Self-Driving Cars, (HG), </a:t>
            </a:r>
            <a:r>
              <a:rPr lang="en-US" sz="1900" b="0" i="0" u="sng"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https://www.hg.org/legal-articles/liability-and-safety-concerns-with-self-driving-cars-43458</a:t>
            </a:r>
            <a:r>
              <a:rPr lang="en-US" sz="1900" b="0" i="0" u="none" strike="noStrike" dirty="0">
                <a:effectLst/>
                <a:latin typeface="Arial" panose="020B0604020202020204" pitchFamily="34" charset="0"/>
              </a:rPr>
              <a:t> (April 10, 2021)</a:t>
            </a:r>
            <a:endParaRPr lang="en-US" sz="1900" dirty="0"/>
          </a:p>
          <a:p>
            <a:pPr marL="0" indent="0" rtl="0">
              <a:spcBef>
                <a:spcPts val="0"/>
              </a:spcBef>
              <a:spcAft>
                <a:spcPts val="0"/>
              </a:spcAft>
              <a:buNone/>
            </a:pPr>
            <a:r>
              <a:rPr lang="en-US" sz="1900" dirty="0"/>
              <a:t>[3] </a:t>
            </a:r>
            <a:r>
              <a:rPr lang="en-US" sz="1900" b="0" i="0" u="none" strike="noStrike" dirty="0">
                <a:effectLst/>
                <a:latin typeface="Arial" panose="020B0604020202020204" pitchFamily="34" charset="0"/>
              </a:rPr>
              <a:t>Self-driving vehicles could struggle to eliminate most crashes, (Insurance Institute for Highway Safety, June 4, 2020), </a:t>
            </a:r>
            <a:r>
              <a:rPr lang="en-US" sz="1900" b="0" i="0" u="sng"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https://www.iihs.org/news/detail/self-driving-vehicles-could-struggle-to-eliminate-most-crashes</a:t>
            </a:r>
            <a:r>
              <a:rPr lang="en-US" sz="1900" b="0" i="0" u="none" strike="noStrike" dirty="0">
                <a:effectLst/>
                <a:latin typeface="Arial" panose="020B0604020202020204" pitchFamily="34" charset="0"/>
              </a:rPr>
              <a:t> (April 10, 2021)</a:t>
            </a:r>
            <a:endParaRPr lang="en-US" sz="1900" b="0" dirty="0">
              <a:effectLst/>
            </a:endParaRPr>
          </a:p>
          <a:p>
            <a:pPr marL="0" indent="0">
              <a:buNone/>
            </a:pPr>
            <a:r>
              <a:rPr lang="en-US" sz="1900" dirty="0"/>
              <a:t>[4] </a:t>
            </a:r>
            <a:r>
              <a:rPr lang="en-US" sz="1900" b="0" i="0" u="none" strike="noStrike" dirty="0">
                <a:effectLst/>
                <a:latin typeface="Arial" panose="020B0604020202020204" pitchFamily="34" charset="0"/>
              </a:rPr>
              <a:t>David </a:t>
            </a:r>
            <a:r>
              <a:rPr lang="en-US" sz="1900" b="0" i="0" u="none" strike="noStrike" dirty="0" err="1">
                <a:effectLst/>
                <a:latin typeface="Arial" panose="020B0604020202020204" pitchFamily="34" charset="0"/>
              </a:rPr>
              <a:t>Navetaa</a:t>
            </a:r>
            <a:r>
              <a:rPr lang="en-US" sz="1900" b="0" i="0" u="none" strike="noStrike" dirty="0">
                <a:effectLst/>
                <a:latin typeface="Arial" panose="020B0604020202020204" pitchFamily="34" charset="0"/>
              </a:rPr>
              <a:t>, Boris </a:t>
            </a:r>
            <a:r>
              <a:rPr lang="en-US" sz="1900" b="0" i="0" u="none" strike="noStrike" dirty="0" err="1">
                <a:effectLst/>
                <a:latin typeface="Arial" panose="020B0604020202020204" pitchFamily="34" charset="0"/>
              </a:rPr>
              <a:t>Segalis</a:t>
            </a:r>
            <a:r>
              <a:rPr lang="en-US" sz="1900" b="0" i="0" u="none" strike="noStrike" dirty="0">
                <a:effectLst/>
                <a:latin typeface="Arial" panose="020B0604020202020204" pitchFamily="34" charset="0"/>
              </a:rPr>
              <a:t>, Kris Kleiner, Privacy and Security Issues in Autonomous Cars, (Cyber Defense Magazine, October 23, 2019), </a:t>
            </a:r>
            <a:r>
              <a:rPr lang="en-US" sz="1900" b="0" i="0" u="sng" strike="noStrike" dirty="0">
                <a:effectLst/>
                <a:latin typeface="Arial" panose="020B0604020202020204" pitchFamily="34" charset="0"/>
                <a:hlinkClick r:id="rId6">
                  <a:extLst>
                    <a:ext uri="{A12FA001-AC4F-418D-AE19-62706E023703}">
                      <ahyp:hlinkClr xmlns:ahyp="http://schemas.microsoft.com/office/drawing/2018/hyperlinkcolor" val="tx"/>
                    </a:ext>
                  </a:extLst>
                </a:hlinkClick>
              </a:rPr>
              <a:t>https://www.cyberdefensemagazine.com/privacy-and-security/</a:t>
            </a:r>
            <a:r>
              <a:rPr lang="en-US" sz="1900" b="0" i="0" u="none" strike="noStrike" dirty="0">
                <a:effectLst/>
                <a:latin typeface="Arial" panose="020B0604020202020204" pitchFamily="34" charset="0"/>
              </a:rPr>
              <a:t> (April 10, 2021)</a:t>
            </a:r>
          </a:p>
          <a:p>
            <a:pPr marL="0" indent="0">
              <a:buNone/>
            </a:pPr>
            <a:r>
              <a:rPr lang="en-US" sz="1900" dirty="0"/>
              <a:t>[5] Nidhi Kalra, What Autonomous Vehicles Could Mean for American Workers, (RAND Corporation, August 29, 2017), </a:t>
            </a:r>
            <a:r>
              <a:rPr lang="en-US" sz="1900" dirty="0">
                <a:hlinkClick r:id="rId7">
                  <a:extLst>
                    <a:ext uri="{A12FA001-AC4F-418D-AE19-62706E023703}">
                      <ahyp:hlinkClr xmlns:ahyp="http://schemas.microsoft.com/office/drawing/2018/hyperlinkcolor" val="tx"/>
                    </a:ext>
                  </a:extLst>
                </a:hlinkClick>
              </a:rPr>
              <a:t>https://www.rand.org/blog/2017/08/what-autonomous-vehicles-could-mean-for-american-workers.html</a:t>
            </a:r>
            <a:r>
              <a:rPr lang="en-US" sz="1900" dirty="0"/>
              <a:t> (</a:t>
            </a:r>
            <a:r>
              <a:rPr lang="en-US" sz="1900" b="0" i="0" u="none" strike="noStrike" dirty="0">
                <a:effectLst/>
                <a:latin typeface="Arial" panose="020B0604020202020204" pitchFamily="34" charset="0"/>
              </a:rPr>
              <a:t>April 10, 2021)</a:t>
            </a:r>
          </a:p>
          <a:p>
            <a:pPr marL="0" indent="0">
              <a:buNone/>
            </a:pP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Conor McDonough</a:t>
            </a:r>
          </a:p>
        </p:txBody>
      </p:sp>
    </p:spTree>
    <p:extLst>
      <p:ext uri="{BB962C8B-B14F-4D97-AF65-F5344CB8AC3E}">
        <p14:creationId xmlns:p14="http://schemas.microsoft.com/office/powerpoint/2010/main" val="158677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p:cNvPicPr>
            <a:picLocks noChangeAspect="1"/>
          </p:cNvPicPr>
          <p:nvPr/>
        </p:nvPicPr>
        <p:blipFill>
          <a:blip r:embed="rId3"/>
          <a:stretch>
            <a:fillRect/>
          </a:stretch>
        </p:blipFill>
        <p:spPr>
          <a:xfrm>
            <a:off x="3454400" y="361950"/>
            <a:ext cx="5689600" cy="3479800"/>
          </a:xfrm>
          <a:prstGeom prst="rect">
            <a:avLst/>
          </a:prstGeom>
        </p:spPr>
      </p:pic>
      <p:sp>
        <p:nvSpPr>
          <p:cNvPr id="11" name="TextBox 10"/>
          <p:cNvSpPr txBox="1"/>
          <p:nvPr/>
        </p:nvSpPr>
        <p:spPr>
          <a:xfrm>
            <a:off x="5725576" y="3849458"/>
            <a:ext cx="3502882"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/538/ (2010-11-14)</a:t>
            </a:r>
          </a:p>
        </p:txBody>
      </p:sp>
      <p:pic>
        <p:nvPicPr>
          <p:cNvPr id="2050" name="Picture 2" descr="Exploits of a Mom">
            <a:extLst>
              <a:ext uri="{FF2B5EF4-FFF2-40B4-BE49-F238E27FC236}">
                <a16:creationId xmlns:a16="http://schemas.microsoft.com/office/drawing/2014/main" id="{7E8B7E1D-AAD2-C74E-9D88-347B9812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0" y="3267577"/>
            <a:ext cx="5536019" cy="17040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B73FC5-CBB0-164B-8D37-2C240CA97E79}"/>
              </a:ext>
            </a:extLst>
          </p:cNvPr>
          <p:cNvSpPr txBox="1"/>
          <p:nvPr/>
        </p:nvSpPr>
        <p:spPr>
          <a:xfrm>
            <a:off x="5477540" y="4670470"/>
            <a:ext cx="3507370"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/327/ (2007-10-10)</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369332"/>
          </a:xfrm>
          <a:prstGeom prst="rect">
            <a:avLst/>
          </a:prstGeom>
          <a:noFill/>
          <a:ln w="9525">
            <a:noFill/>
            <a:miter lim="800000"/>
            <a:headEnd/>
            <a:tailEnd/>
          </a:ln>
        </p:spPr>
        <p:txBody>
          <a:bodyPr wrap="square">
            <a:prstTxWarp prst="textNoShape">
              <a:avLst/>
            </a:prstTxWarp>
            <a:spAutoFit/>
          </a:bodyPr>
          <a:lstStyle/>
          <a:p>
            <a:r>
              <a:rPr lang="en-US" b="1" dirty="0"/>
              <a:t>Run time stack</a:t>
            </a:r>
          </a:p>
        </p:txBody>
      </p:sp>
      <p:sp>
        <p:nvSpPr>
          <p:cNvPr id="23" name="TextBox 13"/>
          <p:cNvSpPr txBox="1">
            <a:spLocks noChangeArrowheads="1"/>
          </p:cNvSpPr>
          <p:nvPr/>
        </p:nvSpPr>
        <p:spPr bwMode="auto">
          <a:xfrm>
            <a:off x="6400800" y="1969491"/>
            <a:ext cx="2743200" cy="369332"/>
          </a:xfrm>
          <a:prstGeom prst="rect">
            <a:avLst/>
          </a:prstGeom>
          <a:noFill/>
          <a:ln w="9525">
            <a:noFill/>
            <a:miter lim="800000"/>
            <a:headEnd/>
            <a:tailEnd/>
          </a:ln>
        </p:spPr>
        <p:txBody>
          <a:bodyPr wrap="square">
            <a:prstTxWarp prst="textNoShape">
              <a:avLst/>
            </a:prstTxWarp>
            <a:spAutoFit/>
          </a:bodyPr>
          <a:lstStyle/>
          <a:p>
            <a:r>
              <a:rPr lang="en-US" b="1" dirty="0"/>
              <a:t>Variable Attack</a:t>
            </a:r>
          </a:p>
        </p:txBody>
      </p:sp>
      <p:sp>
        <p:nvSpPr>
          <p:cNvPr id="24" name="TextBox 13"/>
          <p:cNvSpPr txBox="1">
            <a:spLocks noChangeArrowheads="1"/>
          </p:cNvSpPr>
          <p:nvPr/>
        </p:nvSpPr>
        <p:spPr bwMode="auto">
          <a:xfrm>
            <a:off x="6400800" y="3100463"/>
            <a:ext cx="2743200" cy="369332"/>
          </a:xfrm>
          <a:prstGeom prst="rect">
            <a:avLst/>
          </a:prstGeom>
          <a:noFill/>
          <a:ln w="9525">
            <a:noFill/>
            <a:miter lim="800000"/>
            <a:headEnd/>
            <a:tailEnd/>
          </a:ln>
        </p:spPr>
        <p:txBody>
          <a:bodyPr wrap="square">
            <a:prstTxWarp prst="textNoShape">
              <a:avLst/>
            </a:prstTxWarp>
            <a:spAutoFit/>
          </a:bodyPr>
          <a:lstStyle/>
          <a:p>
            <a:r>
              <a:rPr lang="en-US" b="1" dirty="0"/>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2138944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1065278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3611239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1591266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99844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808874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36</a:t>
            </a:fld>
            <a:endParaRPr lang="en"/>
          </a:p>
        </p:txBody>
      </p:sp>
      <p:sp>
        <p:nvSpPr>
          <p:cNvPr id="3" name="Footer Placeholder 2"/>
          <p:cNvSpPr>
            <a:spLocks noGrp="1"/>
          </p:cNvSpPr>
          <p:nvPr>
            <p:ph type="ftr" sz="quarter" idx="11"/>
          </p:nvPr>
        </p:nvSpPr>
        <p:spPr/>
        <p:txBody>
          <a:bodyPr/>
          <a:lstStyle/>
          <a:p>
            <a:r>
              <a:rPr lang="sk-SK"/>
              <a:t>© 2021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37</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913482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2021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215233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2363850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1620057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2537789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2764394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807689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251593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a:xfrm>
            <a:off x="685800" y="1352551"/>
            <a:ext cx="7772400" cy="3352800"/>
          </a:xfrm>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92500" lnSpcReduction="10000"/>
          </a:bodyPr>
          <a:lstStyle/>
          <a:p>
            <a:r>
              <a:rPr lang="en-US" sz="1800" dirty="0"/>
              <a:t>Research testing, decide on test strategy, test the given code</a:t>
            </a:r>
          </a:p>
          <a:p>
            <a:r>
              <a:rPr lang="en-US" sz="1800" dirty="0"/>
              <a:t>There are major and minor defects to find</a:t>
            </a:r>
          </a:p>
          <a:p>
            <a:r>
              <a:rPr lang="en-US" sz="1800" dirty="0"/>
              <a:t>Once testing is done write paper with conclusion: Testing strategy was adequate</a:t>
            </a:r>
          </a:p>
          <a:p>
            <a:r>
              <a:rPr lang="en-US" sz="1800" dirty="0"/>
              <a:t>Things that might be useful in your argument:</a:t>
            </a:r>
          </a:p>
          <a:p>
            <a:pPr lvl="1"/>
            <a:r>
              <a:rPr lang="en-US" sz="1600" dirty="0"/>
              <a:t>Rationale for testing strategy used </a:t>
            </a:r>
            <a:r>
              <a:rPr lang="en-US" sz="1600" b="1" dirty="0"/>
              <a:t>(use data, high quality sources)</a:t>
            </a:r>
          </a:p>
          <a:p>
            <a:pPr lvl="1"/>
            <a:r>
              <a:rPr lang="en-US" sz="1600" dirty="0"/>
              <a:t>Explanations of defects found </a:t>
            </a:r>
            <a:r>
              <a:rPr lang="en-US" sz="1600" b="1" dirty="0"/>
              <a:t>(use data, high quality sources)</a:t>
            </a:r>
          </a:p>
          <a:p>
            <a:pPr lvl="1"/>
            <a:r>
              <a:rPr lang="en-US" sz="1600" dirty="0"/>
              <a:t>How to fix them </a:t>
            </a:r>
            <a:r>
              <a:rPr lang="en-US" sz="1600" b="1" dirty="0"/>
              <a:t>(use data, high quality sources)</a:t>
            </a:r>
          </a:p>
          <a:p>
            <a:pPr lvl="1"/>
            <a:r>
              <a:rPr lang="en-US" sz="1600" dirty="0"/>
              <a:t>Consequences of leaving defects in production code </a:t>
            </a:r>
            <a:r>
              <a:rPr lang="en-US" sz="1600" b="1" dirty="0"/>
              <a:t>(use data, high quality sources)</a:t>
            </a:r>
          </a:p>
          <a:p>
            <a:r>
              <a:rPr lang="en-US" sz="1800" dirty="0"/>
              <a:t>Weakness in testing strategy as counter point </a:t>
            </a:r>
            <a:r>
              <a:rPr lang="en-US" sz="1800" b="1" dirty="0"/>
              <a:t>(use data, high quality source)</a:t>
            </a:r>
          </a:p>
          <a:p>
            <a:r>
              <a:rPr lang="en-US" sz="1800" dirty="0"/>
              <a:t>Working example: </a:t>
            </a:r>
            <a:r>
              <a:rPr lang="en-US" sz="1800" dirty="0">
                <a:hlinkClick r:id="rId3"/>
              </a:rPr>
              <a:t>http://socialimps.keithpray.net/assignments/Test_Sales_Fun</a:t>
            </a:r>
            <a:endParaRPr lang="en-US" sz="180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57480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66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33175</TotalTime>
  <Words>6884</Words>
  <Application>Microsoft Macintosh PowerPoint</Application>
  <PresentationFormat>On-screen Show (16:9)</PresentationFormat>
  <Paragraphs>657</Paragraphs>
  <Slides>45</Slides>
  <Notes>41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Calibri</vt:lpstr>
      <vt:lpstr>Cambria</vt:lpstr>
      <vt:lpstr>Wingdings</vt:lpstr>
      <vt:lpstr>Red Radial 16x9</vt:lpstr>
      <vt:lpstr>Class 8 Crime</vt:lpstr>
      <vt:lpstr>what works well Online With Zoom</vt:lpstr>
      <vt:lpstr>Overview</vt:lpstr>
      <vt:lpstr>PowerPoint Presentation</vt:lpstr>
      <vt:lpstr>My Reading Notes</vt:lpstr>
      <vt:lpstr>Group Quiz</vt:lpstr>
      <vt:lpstr>Assignment Code Testing 1 Page Paper 1/2</vt:lpstr>
      <vt:lpstr>Assignment Code Testing 2/2</vt:lpstr>
      <vt:lpstr>Overview</vt:lpstr>
      <vt:lpstr>The Root(kit) of all evil</vt:lpstr>
      <vt:lpstr>Types of rootkits</vt:lpstr>
      <vt:lpstr>How do rootkits infiltrate our computers?</vt:lpstr>
      <vt:lpstr>Sony Controversy (2005) - Intent</vt:lpstr>
      <vt:lpstr>Sony Controversy (2005) - Results</vt:lpstr>
      <vt:lpstr>References</vt:lpstr>
      <vt:lpstr>Preparing for a data breach</vt:lpstr>
      <vt:lpstr>Data breaches are a daily occurrence</vt:lpstr>
      <vt:lpstr>Recent Notable data breaches</vt:lpstr>
      <vt:lpstr>Devastating impact of breaches</vt:lpstr>
      <vt:lpstr>Preventing data breaches is essential</vt:lpstr>
      <vt:lpstr>References</vt:lpstr>
      <vt:lpstr>The complications of                  self-Driving Cars</vt:lpstr>
      <vt:lpstr>May prevent a fraction of accidents</vt:lpstr>
      <vt:lpstr>Will introduce Unclarity in liability</vt:lpstr>
      <vt:lpstr>will be prone to hacking</vt:lpstr>
      <vt:lpstr>Data collection will invade privacy</vt:lpstr>
      <vt:lpstr>Jobs will be lost</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476</cp:revision>
  <dcterms:created xsi:type="dcterms:W3CDTF">2014-08-25T02:19:16Z</dcterms:created>
  <dcterms:modified xsi:type="dcterms:W3CDTF">2021-04-20T22:35:50Z</dcterms:modified>
</cp:coreProperties>
</file>