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256" r:id="rId2"/>
    <p:sldId id="331" r:id="rId3"/>
    <p:sldId id="259" r:id="rId4"/>
    <p:sldId id="261" r:id="rId5"/>
    <p:sldId id="410" r:id="rId6"/>
    <p:sldId id="308" r:id="rId7"/>
    <p:sldId id="396" r:id="rId8"/>
    <p:sldId id="397" r:id="rId9"/>
    <p:sldId id="309" r:id="rId10"/>
    <p:sldId id="411" r:id="rId11"/>
    <p:sldId id="274" r:id="rId12"/>
    <p:sldId id="268" r:id="rId13"/>
    <p:sldId id="270" r:id="rId14"/>
    <p:sldId id="271" r:id="rId15"/>
    <p:sldId id="272" r:id="rId16"/>
    <p:sldId id="275" r:id="rId17"/>
    <p:sldId id="273"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259"/>
            <p14:sldId id="261"/>
            <p14:sldId id="410"/>
            <p14:sldId id="308"/>
            <p14:sldId id="396"/>
            <p14:sldId id="397"/>
            <p14:sldId id="309"/>
          </p14:sldIdLst>
        </p14:section>
        <p14:section name="Students" id="{2928BE7F-6E18-994B-9238-FD2E5A306EE9}">
          <p14:sldIdLst>
            <p14:sldId id="411"/>
            <p14:sldId id="274"/>
            <p14:sldId id="268"/>
            <p14:sldId id="270"/>
            <p14:sldId id="271"/>
            <p14:sldId id="272"/>
            <p14:sldId id="275"/>
            <p14:sldId id="273"/>
            <p14:sldId id="267"/>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Play 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My presentation is on the Lawful Access to Encrypted Data Act and I refer to it as groundhog day legislation because about every three months legislation is introduced that has to do with social media, the internet, and encryption. </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9026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1600"/>
              </a:spcAft>
              <a:buFont typeface="+mj-lt"/>
              <a:buAutoNum type="arabicPeriod"/>
            </a:pPr>
            <a:r>
              <a:rPr lang="en-US" sz="1800" dirty="0">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The bill would require service providers and device manufacturers to provide assistance to law enforcement when access to encrypted devices or data is necessary – </a:t>
            </a:r>
            <a:r>
              <a:rPr lang="en-US" sz="1800" i="1" dirty="0">
                <a:solidFill>
                  <a:srgbClr val="000000"/>
                </a:solidFill>
                <a:effectLst/>
                <a:latin typeface="Times New Roman" panose="02020603050405020304" pitchFamily="18" charset="0"/>
                <a:ea typeface="Times New Roman" panose="02020603050405020304" pitchFamily="18" charset="0"/>
              </a:rPr>
              <a:t>but only after</a:t>
            </a:r>
            <a:r>
              <a:rPr lang="en-US" sz="1800" dirty="0">
                <a:solidFill>
                  <a:srgbClr val="000000"/>
                </a:solidFill>
                <a:effectLst/>
                <a:latin typeface="Times New Roman" panose="02020603050405020304" pitchFamily="18" charset="0"/>
                <a:ea typeface="Times New Roman" panose="02020603050405020304" pitchFamily="18" charset="0"/>
              </a:rPr>
              <a:t> a court issues a warrant, based on probable cause that a crime has occurred, authorizing law enforcement to search and seize the data.” (Committee on the Judiciary, 2020)</a:t>
            </a:r>
            <a:endParaRPr lang="en-US" sz="1800" dirty="0">
              <a:effectLst/>
              <a:latin typeface="Times New Roman" panose="02020603050405020304" pitchFamily="18" charset="0"/>
              <a:ea typeface="Times New Roman" panose="02020603050405020304" pitchFamily="18" charset="0"/>
            </a:endParaRPr>
          </a:p>
          <a:p>
            <a:pPr marL="457200" marR="0" indent="457200" fontAlgn="base">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Highlights: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Funds a grant program within the Justice Department’s National Domestic Communications Assistance Center (NDCAC) to increase digital evidence training for law enforcement and creates a call center for advice and assistance during investigations.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creation of a backdoor decryption for the government that is not regulated by the government but by each individual entity is dangerous as it leaves a significantly less secure access point for dangerous players.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09409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earn it bill was more focused on the responsibilities of social medias to regulate their users. To also would take away the protections of the Federal Communication Act which allows social media companies immunity to what happens on their  sites.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8044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want to focus on the Utilitarian Frame work to look at the moral implications of the law because we cannot be sure what the actual intent is because we continually see legislation popping up always with a different reason. </a:t>
            </a:r>
          </a:p>
          <a:p>
            <a:pPr marL="342900" marR="0" lvl="0" indent="-342900">
              <a:lnSpc>
                <a:spcPct val="107000"/>
              </a:lnSpc>
              <a:spcBef>
                <a:spcPts val="0"/>
              </a:spcBef>
              <a:spcAft>
                <a:spcPts val="8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81293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Technical assistance request: A notice to provide "voluntary assistance" to law enforcement for "safeguarding of national security and the enforcement of the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Technical assistance notice: A notice requiring tech companies to offer decryption "they are already capable of providing that is reasonable, proportionate, practicable and technically feasible" where the company already has the "existing means" to decrypt communications (e.g. where messages aren't end-to-end encrypted).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Technical capability notice: A notice issued by the attorney general, requiring tech companies to "build a new capability" to decrypt communications for law enforcement. The bill stipulates this can't include capabilities that "remove electronic protection, such as encryption."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main difference in Australia would not demand an end to E2EE and only asks for decrypt ability for things that can be decrypted. While that does confuse the outcome for how affective the decrypting would be it means those social media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89363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a more extreme example of the Law just how Australia was a less extreme example. However Facebook took India to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supreme court and they were shot down.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59174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75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can argue that these style of laws will really help law enforcement and since, technically, they follow constitutional rights, they are not violating any rights. But the truth is if people aren’t protected by mainstream media they will just retreat to TOR. We also know that the current process for getting warrants can be fabricated, as in the evidence, or a judge may give a warrant based on badly informed information. It is that same system creating warrants for the decryption system.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93395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75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and most importantly, this law makes everyone less secure. E2EE is becoming a norm for social medias and making them dismantle it to be accessible for the government creates a less secure system whether or not the government is given access to the decrypted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While this law may give us the opportunity to prevent hate crimes and terrorist attacks it takes away the safety of users and can’t actual prove that it will work as a preventative measure as to get the warrant there would need to be probable cause which would be hard to get without an initial decryption. The Lawful Access to Encrypted Data Act creates a less secure environment for users and the ramifications out way the potential benefits being floated in the 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35905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see who said the government should make a law requiring ID for Internet access. Let’s debate!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source?</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should make law requiring ID for Internet Access</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endParaRPr lang="en-US" strike="noStrik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dirty="0"/>
              <a:t>National ID or Not</a:t>
            </a:r>
            <a:r>
              <a:rPr lang="en-US" baseline="0" dirty="0"/>
              <a:t> Debate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 Orwellian video better use of time if we’ve not seen it yet.</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Newest of The Groundhog Day Legislation.</a:t>
            </a:r>
            <a:br>
              <a:rPr lang="en-US" dirty="0"/>
            </a:b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Payton Dean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31593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Lawful Access to Encrypted Data Act:</a:t>
            </a:r>
          </a:p>
        </p:txBody>
      </p:sp>
      <p:sp>
        <p:nvSpPr>
          <p:cNvPr id="3" name="Content Placeholder 2"/>
          <p:cNvSpPr>
            <a:spLocks noGrp="1"/>
          </p:cNvSpPr>
          <p:nvPr>
            <p:ph sz="half" idx="1"/>
          </p:nvPr>
        </p:nvSpPr>
        <p:spPr>
          <a:xfrm>
            <a:off x="685800" y="1352551"/>
            <a:ext cx="3976352" cy="3352800"/>
          </a:xfrm>
        </p:spPr>
        <p:txBody>
          <a:bodyPr>
            <a:normAutofit lnSpcReduction="10000"/>
          </a:bodyPr>
          <a:lstStyle/>
          <a:p>
            <a:r>
              <a:rPr lang="en-US" dirty="0"/>
              <a:t>Funding for a program to increase digital evidence training. </a:t>
            </a:r>
          </a:p>
          <a:p>
            <a:r>
              <a:rPr lang="en-US" dirty="0"/>
              <a:t>Anyone given a directive can appeal it in federal court. </a:t>
            </a:r>
          </a:p>
          <a:p>
            <a:r>
              <a:rPr lang="en-US" dirty="0"/>
              <a:t>The government would compensate any losses  cause by a directive to decrypt. </a:t>
            </a:r>
          </a:p>
          <a:p>
            <a:r>
              <a:rPr lang="en-US" dirty="0"/>
              <a:t>The way the directive is carried out is chosen by the </a:t>
            </a:r>
            <a:r>
              <a:rPr lang="en-US" dirty="0" err="1"/>
              <a:t>the</a:t>
            </a:r>
            <a:r>
              <a:rPr lang="en-US" dirty="0"/>
              <a:t> one implementing it.</a:t>
            </a:r>
          </a:p>
          <a:p>
            <a:pPr marL="0" indent="0">
              <a:buNone/>
            </a:pPr>
            <a:r>
              <a:rPr lang="en-US" dirty="0"/>
              <a:t>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[2]</a:t>
            </a:r>
            <a:endParaRPr lang="en-US" sz="1200" dirty="0">
              <a:solidFill>
                <a:schemeClr val="tx1"/>
              </a:solidFill>
            </a:endParaRPr>
          </a:p>
        </p:txBody>
      </p:sp>
      <p:pic>
        <p:nvPicPr>
          <p:cNvPr id="1026" name="Picture 2">
            <a:extLst>
              <a:ext uri="{FF2B5EF4-FFF2-40B4-BE49-F238E27FC236}">
                <a16:creationId xmlns:a16="http://schemas.microsoft.com/office/drawing/2014/main" id="{34EE23E7-A72D-489D-BD7C-4E4787F93C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6418" y="1931831"/>
            <a:ext cx="4384740" cy="219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8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Earn it Bill</a:t>
            </a:r>
          </a:p>
        </p:txBody>
      </p:sp>
      <p:sp>
        <p:nvSpPr>
          <p:cNvPr id="3" name="Content Placeholder 2"/>
          <p:cNvSpPr>
            <a:spLocks noGrp="1"/>
          </p:cNvSpPr>
          <p:nvPr>
            <p:ph sz="half" idx="1"/>
          </p:nvPr>
        </p:nvSpPr>
        <p:spPr/>
        <p:txBody>
          <a:bodyPr>
            <a:normAutofit/>
          </a:bodyPr>
          <a:lstStyle/>
          <a:p>
            <a:r>
              <a:rPr lang="en-US" dirty="0"/>
              <a:t>Was more focused on policing speech </a:t>
            </a:r>
          </a:p>
          <a:p>
            <a:r>
              <a:rPr lang="en-US" dirty="0"/>
              <a:t>Would create “Best Practices” for internet companies to follow in order to “earn” the protections granted to them by section 230 of the Federal Communication Act. </a:t>
            </a:r>
          </a:p>
          <a:p>
            <a:r>
              <a:rPr lang="en-US" dirty="0"/>
              <a:t>Section 230 says that social media companies are not responsible for what users post on their sites. </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2050" name="Picture 2">
            <a:extLst>
              <a:ext uri="{FF2B5EF4-FFF2-40B4-BE49-F238E27FC236}">
                <a16:creationId xmlns:a16="http://schemas.microsoft.com/office/drawing/2014/main" id="{99257161-A0C1-48AB-9F65-C2097BC5A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4532614" y="1535817"/>
            <a:ext cx="4532113" cy="237936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A7290B5D-B477-46CB-92DE-C12A7414AB18}"/>
              </a:ext>
            </a:extLst>
          </p:cNvPr>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346302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Utilitarian Framework highlights the flaws in the system:</a:t>
            </a:r>
          </a:p>
        </p:txBody>
      </p:sp>
      <p:sp>
        <p:nvSpPr>
          <p:cNvPr id="3" name="Content Placeholder 2"/>
          <p:cNvSpPr>
            <a:spLocks noGrp="1"/>
          </p:cNvSpPr>
          <p:nvPr>
            <p:ph sz="half" idx="1"/>
          </p:nvPr>
        </p:nvSpPr>
        <p:spPr/>
        <p:txBody>
          <a:bodyPr>
            <a:normAutofit fontScale="92500" lnSpcReduction="20000"/>
          </a:bodyPr>
          <a:lstStyle/>
          <a:p>
            <a:r>
              <a:rPr lang="en-US" dirty="0"/>
              <a:t>It is not the intent of the action but the actual impact that decides the morality of the action. </a:t>
            </a:r>
          </a:p>
          <a:p>
            <a:r>
              <a:rPr lang="en-US" dirty="0"/>
              <a:t>It would create a significantly less secure access point for dangerous players.</a:t>
            </a:r>
          </a:p>
          <a:p>
            <a:r>
              <a:rPr lang="en-US" dirty="0"/>
              <a:t>The creation of these backdoors will not only be used by the United States. </a:t>
            </a:r>
          </a:p>
          <a:p>
            <a:r>
              <a:rPr lang="en-US" dirty="0"/>
              <a:t>Belarus, Hong Kong, Thailand, and Russia.</a:t>
            </a:r>
          </a:p>
          <a:p>
            <a:r>
              <a:rPr lang="en-US" dirty="0"/>
              <a:t>It could cause a rise in WikiLeaks type situations. </a:t>
            </a:r>
          </a:p>
        </p:txBody>
      </p:sp>
      <p:sp>
        <p:nvSpPr>
          <p:cNvPr id="4" name="Content Placeholder 3"/>
          <p:cNvSpPr>
            <a:spLocks noGrp="1"/>
          </p:cNvSpPr>
          <p:nvPr>
            <p:ph sz="half" idx="2"/>
          </p:nvPr>
        </p:nvSpPr>
        <p:spPr>
          <a:xfrm>
            <a:off x="7470315" y="1974250"/>
            <a:ext cx="1673685" cy="1984396"/>
          </a:xfrm>
          <a:ln>
            <a:solidFill>
              <a:schemeClr val="bg1"/>
            </a:solidFill>
          </a:ln>
        </p:spPr>
        <p:txBody>
          <a:bodyPr anchor="ctr">
            <a:normAutofit fontScale="92500" lnSpcReduction="2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935744" y="341481"/>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3074" name="Picture 2">
            <a:extLst>
              <a:ext uri="{FF2B5EF4-FFF2-40B4-BE49-F238E27FC236}">
                <a16:creationId xmlns:a16="http://schemas.microsoft.com/office/drawing/2014/main" id="{DEFDA77E-06E4-4801-B220-8575C4938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060" y="1352551"/>
            <a:ext cx="4566366" cy="304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8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Australia </a:t>
            </a:r>
          </a:p>
        </p:txBody>
      </p:sp>
      <p:sp>
        <p:nvSpPr>
          <p:cNvPr id="3" name="Content Placeholder 2"/>
          <p:cNvSpPr>
            <a:spLocks noGrp="1"/>
          </p:cNvSpPr>
          <p:nvPr>
            <p:ph sz="half" idx="1"/>
          </p:nvPr>
        </p:nvSpPr>
        <p:spPr>
          <a:xfrm>
            <a:off x="685800" y="1352551"/>
            <a:ext cx="4298324" cy="3352800"/>
          </a:xfrm>
        </p:spPr>
        <p:txBody>
          <a:bodyPr>
            <a:normAutofit fontScale="62500" lnSpcReduction="20000"/>
          </a:bodyPr>
          <a:lstStyle/>
          <a:p>
            <a:r>
              <a:rPr lang="en-US" dirty="0"/>
              <a:t>In 2018, Australia instated encryption regulations</a:t>
            </a:r>
          </a:p>
          <a:p>
            <a:r>
              <a:rPr lang="en-US" dirty="0"/>
              <a:t>Technical assistance request: A notice to provide “Voluntary Assistance” </a:t>
            </a:r>
          </a:p>
          <a:p>
            <a:r>
              <a:rPr lang="en-US" dirty="0"/>
              <a:t>Technical assistance notice: Requiring decryption “if it is possible to decrypt” (E2EE is safe)</a:t>
            </a:r>
          </a:p>
          <a:p>
            <a:r>
              <a:rPr lang="en-US" dirty="0"/>
              <a:t>Technical capability notice: Requires companies to build new technology for decrypting</a:t>
            </a:r>
          </a:p>
          <a:p>
            <a:r>
              <a:rPr lang="en-US" dirty="0"/>
              <a:t>Differs:</a:t>
            </a:r>
          </a:p>
          <a:p>
            <a:r>
              <a:rPr lang="en-US" dirty="0"/>
              <a:t>The US would want to stop E2EE and assistance would be required not volunteered by the companies. </a:t>
            </a:r>
          </a:p>
          <a:p>
            <a:r>
              <a:rPr lang="en-US" dirty="0"/>
              <a:t>The implementation has not fully occurred and so we currently cannot see the outcome but the pushbacks from the Tech companies and beginning of conversations about encryption by other world powers (including the UK and US) prove that Australia will become the first case study on the regulation of encryption by the government in this way. </a:t>
            </a:r>
          </a:p>
          <a:p>
            <a:endParaRPr lang="en-US" dirty="0"/>
          </a:p>
        </p:txBody>
      </p:sp>
      <p:sp>
        <p:nvSpPr>
          <p:cNvPr id="4" name="Content Placeholder 3"/>
          <p:cNvSpPr>
            <a:spLocks noGrp="1"/>
          </p:cNvSpPr>
          <p:nvPr>
            <p:ph sz="half" idx="2"/>
          </p:nvPr>
        </p:nvSpPr>
        <p:spPr>
          <a:xfrm>
            <a:off x="7360011" y="2570223"/>
            <a:ext cx="1812963" cy="1596027"/>
          </a:xfrm>
          <a:ln>
            <a:solidFill>
              <a:schemeClr val="bg1"/>
            </a:solidFill>
          </a:ln>
        </p:spPr>
        <p:txBody>
          <a:bodyPr anchor="ctr">
            <a:normAutofit fontScale="62500" lnSpcReduction="2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pic>
        <p:nvPicPr>
          <p:cNvPr id="4098" name="Picture 2">
            <a:extLst>
              <a:ext uri="{FF2B5EF4-FFF2-40B4-BE49-F238E27FC236}">
                <a16:creationId xmlns:a16="http://schemas.microsoft.com/office/drawing/2014/main" id="{5D16010B-984A-4F9D-99AC-35EF89070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124" y="1878996"/>
            <a:ext cx="4017401" cy="203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7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India</a:t>
            </a:r>
          </a:p>
        </p:txBody>
      </p:sp>
      <p:sp>
        <p:nvSpPr>
          <p:cNvPr id="3" name="Content Placeholder 2"/>
          <p:cNvSpPr>
            <a:spLocks noGrp="1"/>
          </p:cNvSpPr>
          <p:nvPr>
            <p:ph sz="half" idx="1"/>
          </p:nvPr>
        </p:nvSpPr>
        <p:spPr/>
        <p:txBody>
          <a:bodyPr>
            <a:normAutofit fontScale="92500" lnSpcReduction="20000"/>
          </a:bodyPr>
          <a:lstStyle/>
          <a:p>
            <a:r>
              <a:rPr lang="en-US" dirty="0"/>
              <a:t>In 2019, India asked Facebook to decrypt private messages on </a:t>
            </a:r>
            <a:r>
              <a:rPr lang="en-US" dirty="0" err="1"/>
              <a:t>Whatsapp</a:t>
            </a:r>
            <a:r>
              <a:rPr lang="en-US" dirty="0"/>
              <a:t>, claiming that terrorists have no rights to privacy. </a:t>
            </a:r>
          </a:p>
          <a:p>
            <a:r>
              <a:rPr lang="en-US" dirty="0"/>
              <a:t>Facebook’s lawyer claimed Facebook was in no way obliged to share user data with the government. The case was brought to the Supreme Court in August (2019). The decision was tried in January. </a:t>
            </a:r>
          </a:p>
          <a:p>
            <a:r>
              <a:rPr lang="en-US" dirty="0"/>
              <a:t>In 2017, the Supreme Court ruled that privacy online was                              equal to the other privacy rights citizens have. This ruling                         followed suit.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a:t>
            </a:r>
            <a:endParaRPr lang="en-US" sz="1200" dirty="0">
              <a:solidFill>
                <a:schemeClr val="tx1"/>
              </a:solidFill>
            </a:endParaRPr>
          </a:p>
        </p:txBody>
      </p:sp>
      <p:sp>
        <p:nvSpPr>
          <p:cNvPr id="9" name="Content Placeholder 8">
            <a:extLst>
              <a:ext uri="{FF2B5EF4-FFF2-40B4-BE49-F238E27FC236}">
                <a16:creationId xmlns:a16="http://schemas.microsoft.com/office/drawing/2014/main" id="{C32A888A-F242-419B-A902-1CE3BCD6135D}"/>
              </a:ext>
            </a:extLst>
          </p:cNvPr>
          <p:cNvSpPr>
            <a:spLocks noGrp="1"/>
          </p:cNvSpPr>
          <p:nvPr>
            <p:ph sz="half" idx="2"/>
          </p:nvPr>
        </p:nvSpPr>
        <p:spPr/>
        <p:txBody>
          <a:bodyPr/>
          <a:lstStyle/>
          <a:p>
            <a:endParaRPr lang="en-US"/>
          </a:p>
        </p:txBody>
      </p:sp>
      <p:pic>
        <p:nvPicPr>
          <p:cNvPr id="5124" name="Picture 4">
            <a:extLst>
              <a:ext uri="{FF2B5EF4-FFF2-40B4-BE49-F238E27FC236}">
                <a16:creationId xmlns:a16="http://schemas.microsoft.com/office/drawing/2014/main" id="{7044378C-CBB7-4CA3-9172-24FD5D1F17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98" r="-14098"/>
          <a:stretch/>
        </p:blipFill>
        <p:spPr bwMode="auto">
          <a:xfrm>
            <a:off x="3778976" y="1138723"/>
            <a:ext cx="5745843" cy="299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0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laws, especially the end of E2EE </a:t>
            </a:r>
            <a:br>
              <a:rPr lang="en-US" dirty="0"/>
            </a:br>
            <a:r>
              <a:rPr lang="en-US" dirty="0"/>
              <a:t>would really help law enforcement. </a:t>
            </a:r>
          </a:p>
        </p:txBody>
      </p:sp>
      <p:sp>
        <p:nvSpPr>
          <p:cNvPr id="3" name="Content Placeholder 2"/>
          <p:cNvSpPr>
            <a:spLocks noGrp="1"/>
          </p:cNvSpPr>
          <p:nvPr>
            <p:ph sz="half" idx="1"/>
          </p:nvPr>
        </p:nvSpPr>
        <p:spPr/>
        <p:txBody>
          <a:bodyPr/>
          <a:lstStyle/>
          <a:p>
            <a:r>
              <a:rPr lang="en-US" dirty="0"/>
              <a:t>But the truth is if people couldn’t safely do their illegal work or be in terrorist groups on Facebook they have all of TOR which is not in anyway regulated. </a:t>
            </a:r>
          </a:p>
          <a:p>
            <a:r>
              <a:rPr lang="en-US" dirty="0"/>
              <a:t>We have evidence of warrants either faked or given for fabricated evidence, what would stop law enforcement officers from doing that do the decryption system?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pic>
        <p:nvPicPr>
          <p:cNvPr id="11" name="Content Placeholder 10">
            <a:extLst>
              <a:ext uri="{FF2B5EF4-FFF2-40B4-BE49-F238E27FC236}">
                <a16:creationId xmlns:a16="http://schemas.microsoft.com/office/drawing/2014/main" id="{83687BB9-44A1-44B2-8F57-B90020A88E3F}"/>
              </a:ext>
            </a:extLst>
          </p:cNvPr>
          <p:cNvPicPr>
            <a:picLocks noGrp="1" noChangeAspect="1"/>
          </p:cNvPicPr>
          <p:nvPr>
            <p:ph sz="half" idx="2"/>
          </p:nvPr>
        </p:nvPicPr>
        <p:blipFill>
          <a:blip r:embed="rId3"/>
          <a:stretch>
            <a:fillRect/>
          </a:stretch>
        </p:blipFill>
        <p:spPr>
          <a:xfrm>
            <a:off x="4724400" y="1784350"/>
            <a:ext cx="3733800" cy="2489200"/>
          </a:xfrm>
          <a:prstGeom prst="rect">
            <a:avLst/>
          </a:prstGeom>
        </p:spPr>
      </p:pic>
    </p:spTree>
    <p:extLst>
      <p:ext uri="{BB962C8B-B14F-4D97-AF65-F5344CB8AC3E}">
        <p14:creationId xmlns:p14="http://schemas.microsoft.com/office/powerpoint/2010/main" val="41918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Request of this Act would make everyone less secure.</a:t>
            </a:r>
          </a:p>
        </p:txBody>
      </p:sp>
      <p:sp>
        <p:nvSpPr>
          <p:cNvPr id="3" name="Content Placeholder 2"/>
          <p:cNvSpPr>
            <a:spLocks noGrp="1"/>
          </p:cNvSpPr>
          <p:nvPr>
            <p:ph sz="half" idx="1"/>
          </p:nvPr>
        </p:nvSpPr>
        <p:spPr/>
        <p:txBody>
          <a:bodyPr/>
          <a:lstStyle/>
          <a:p>
            <a:r>
              <a:rPr lang="en-US" dirty="0"/>
              <a:t>E2EE is becoming a norm for social medias</a:t>
            </a:r>
          </a:p>
          <a:p>
            <a:r>
              <a:rPr lang="en-US" dirty="0"/>
              <a:t>Snapchat, Facebook, Instagram, Zoom, WhatsApp, etc.</a:t>
            </a:r>
          </a:p>
          <a:p>
            <a:r>
              <a:rPr lang="en-US" dirty="0"/>
              <a:t>This act would mean none of these programs would be allowed to keep there E2EE in favor of something that can be decrypted. </a:t>
            </a:r>
          </a:p>
        </p:txBody>
      </p:sp>
      <p:sp>
        <p:nvSpPr>
          <p:cNvPr id="4" name="Content Placeholder 3"/>
          <p:cNvSpPr>
            <a:spLocks noGrp="1"/>
          </p:cNvSpPr>
          <p:nvPr>
            <p:ph sz="half" idx="2"/>
          </p:nvPr>
        </p:nvSpPr>
        <p:spPr>
          <a:xfrm>
            <a:off x="5819648" y="1977582"/>
            <a:ext cx="3011932" cy="2749295"/>
          </a:xfrm>
          <a:ln>
            <a:solidFill>
              <a:schemeClr val="bg1"/>
            </a:solid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a:t>
            </a:r>
          </a:p>
        </p:txBody>
      </p:sp>
      <p:pic>
        <p:nvPicPr>
          <p:cNvPr id="6146" name="Picture 2">
            <a:extLst>
              <a:ext uri="{FF2B5EF4-FFF2-40B4-BE49-F238E27FC236}">
                <a16:creationId xmlns:a16="http://schemas.microsoft.com/office/drawing/2014/main" id="{6E345EA9-F182-4EAC-A042-BE7CBBC73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922" y="1457325"/>
            <a:ext cx="4447125" cy="296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79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“Graham, Cotton, Blackburn Introduce Balanced Solution to Bolster National Security, End Use of Warrant-Proof Encryption That Shields Criminal Activity.” United States Senate Committee on the Judiciary, 23 June 2020, www.judiciary.senate.gov/press/rep/releases/graham-cotton-blackburn-introduce-balanced-solution-to-bolster-national-security-end-use-of-warrant-proof-encryption-that-shields-criminal-activity.</a:t>
            </a:r>
          </a:p>
          <a:p>
            <a:pPr marL="0" indent="0">
              <a:buNone/>
            </a:pPr>
            <a:r>
              <a:rPr lang="en-US" dirty="0"/>
              <a:t>[2] “Protect Our Speech and Security Online: Reject the Graham-Blumenthal EARN IT Act.” EFF Action Center, act.eff.org/action/stop-the-earn-it-bill-before-it-breaks-encryption.</a:t>
            </a:r>
          </a:p>
          <a:p>
            <a:pPr marL="0" indent="0">
              <a:buNone/>
            </a:pPr>
            <a:r>
              <a:rPr lang="en-US" dirty="0"/>
              <a:t>[3] </a:t>
            </a:r>
            <a:r>
              <a:rPr lang="en-US" dirty="0" err="1"/>
              <a:t>Doffman</a:t>
            </a:r>
            <a:r>
              <a:rPr lang="en-US" dirty="0"/>
              <a:t>, Zak. “New WhatsApp And Facebook Encryption 'Backdoors'-What's Really Going On.” Forbes, Forbes Magazine, 30 Sept. 2019, www.forbes.com/sites/zakdoffman/2019/09/29/whatsapp-backdoorwill-facebook-be-forced-to-break-message-encryption-as-reported/#17d123891b38.</a:t>
            </a:r>
          </a:p>
          <a:p>
            <a:pPr marL="0" indent="0">
              <a:buNone/>
            </a:pPr>
            <a:r>
              <a:rPr lang="en-US" dirty="0"/>
              <a:t>[4] Reilly, Claire. “Google, Apple, Facebook Face World-First Encryption Laws in Australia.” CNET, CNET, 6 Dec. 2018, www.cnet.com/news/australia-passes-encryption-assistance-access-laws-facebook-google-twitter-apple-amazon/#.</a:t>
            </a:r>
          </a:p>
          <a:p>
            <a:pPr marL="0" indent="0">
              <a:buNone/>
            </a:pPr>
            <a:r>
              <a:rPr lang="en-US" dirty="0"/>
              <a:t>[5] Reuters</a:t>
            </a:r>
          </a:p>
          <a:p>
            <a:pPr marL="0" indent="0">
              <a:buNone/>
            </a:pPr>
            <a:r>
              <a:rPr lang="en-US" dirty="0"/>
              <a:t>..., et al. “Indian Govt, Facebook Spar Over Decryption Laws in Top Court.” The Irrawaddy, 23 Oct. 2019, www.irrawaddy.com/news/asia/indian-govt-facebook-spar-decryption-laws-top-court.html.</a:t>
            </a:r>
          </a:p>
          <a:p>
            <a:pPr marL="0" indent="0">
              <a:buNone/>
            </a:pPr>
            <a:r>
              <a:rPr lang="en-US" dirty="0"/>
              <a:t>[6] By Ian, and Ian Paul. “A Beginner's Guide to BitLocker, Windows' Built-in Encryption Tool.” </a:t>
            </a:r>
            <a:r>
              <a:rPr lang="en-US" dirty="0" err="1"/>
              <a:t>PCWorld</a:t>
            </a:r>
            <a:r>
              <a:rPr lang="en-US" dirty="0"/>
              <a:t>, </a:t>
            </a:r>
            <a:r>
              <a:rPr lang="en-US" dirty="0" err="1"/>
              <a:t>PCWorld</a:t>
            </a:r>
            <a:r>
              <a:rPr lang="en-US" dirty="0"/>
              <a:t>, 1 Aug. 2016, www.pcworld.com/article/2308725/a-beginners-guide-to-bitlocker-windows-built-in-encryption-tool.html.</a:t>
            </a:r>
          </a:p>
          <a:p>
            <a:pPr marL="0" indent="0">
              <a:buNone/>
            </a:pPr>
            <a:r>
              <a:rPr lang="en-US" dirty="0"/>
              <a:t>[7] Writer, Staff. “Beware Cellphone Cyber-Crime in South Africa: Norton.” </a:t>
            </a:r>
            <a:r>
              <a:rPr lang="en-US" dirty="0" err="1"/>
              <a:t>MyBroadband</a:t>
            </a:r>
            <a:r>
              <a:rPr lang="en-US" dirty="0"/>
              <a:t>, 4 Apr. 2013, mybroadband.co.za/news/security/74707-beware-cellphone-cyber-crime-in-south-africa-norton.html.</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Payton Dean</a:t>
            </a:r>
          </a:p>
        </p:txBody>
      </p:sp>
    </p:spTree>
    <p:extLst>
      <p:ext uri="{BB962C8B-B14F-4D97-AF65-F5344CB8AC3E}">
        <p14:creationId xmlns:p14="http://schemas.microsoft.com/office/powerpoint/2010/main" val="116616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92500" lnSpcReduction="20000"/>
          </a:bodyPr>
          <a:lstStyle/>
          <a:p>
            <a:r>
              <a:rPr lang="en-US" dirty="0"/>
              <a:t>pp. 276 Any examples from the last 25 years? Arrests, altering and deleting records are violations of privacy?</a:t>
            </a:r>
          </a:p>
          <a:p>
            <a:r>
              <a:rPr lang="en-US" dirty="0"/>
              <a:t>pp. 277 Why not try to verify and correct records?</a:t>
            </a:r>
          </a:p>
          <a:p>
            <a:r>
              <a:rPr lang="en-US" dirty="0"/>
              <a:t>pp. 278 Figure does not show # cameras increasing.</a:t>
            </a:r>
          </a:p>
          <a:p>
            <a:r>
              <a:rPr lang="en-US" dirty="0"/>
              <a:t>pp. 279 300 times = frames, locations, …? More police drones since 2013?</a:t>
            </a:r>
          </a:p>
          <a:p>
            <a:r>
              <a:rPr lang="en-US" dirty="0"/>
              <a:t>pp. 296 Shouldn’t credit card issuers take “reasonable steps” to verify identity all the time?</a:t>
            </a:r>
          </a:p>
        </p:txBody>
      </p:sp>
      <p:sp>
        <p:nvSpPr>
          <p:cNvPr id="11" name="Content Placeholder 10"/>
          <p:cNvSpPr>
            <a:spLocks noGrp="1"/>
          </p:cNvSpPr>
          <p:nvPr>
            <p:ph sz="half" idx="2"/>
          </p:nvPr>
        </p:nvSpPr>
        <p:spPr/>
        <p:txBody>
          <a:bodyPr>
            <a:normAutofit fontScale="92500" lnSpcReduction="20000"/>
          </a:bodyPr>
          <a:lstStyle/>
          <a:p>
            <a:r>
              <a:rPr lang="en-US" dirty="0"/>
              <a:t>pp. 297 Any syndromic system successes in the last 15 years?</a:t>
            </a:r>
          </a:p>
          <a:p>
            <a:r>
              <a:rPr lang="en-US" dirty="0"/>
              <a:t>pp. 301 Confusing false positive and negative explanations. Not correct use of “Orwellian”</a:t>
            </a:r>
          </a:p>
          <a:p>
            <a:r>
              <a:rPr lang="en-US" dirty="0"/>
              <a:t>pp. 305 E-</a:t>
            </a:r>
            <a:r>
              <a:rPr lang="en-US" dirty="0" err="1"/>
              <a:t>ZPass</a:t>
            </a:r>
            <a:r>
              <a:rPr lang="en-US" dirty="0"/>
              <a:t> now mandatory on Mass Pike…</a:t>
            </a:r>
          </a:p>
          <a:p>
            <a:r>
              <a:rPr lang="en-US" dirty="0"/>
              <a:t>pp. 310 # 17 Interesting but not computing related</a:t>
            </a:r>
          </a:p>
          <a:p>
            <a:r>
              <a:rPr lang="en-US" dirty="0"/>
              <a:t>End of Chapter questions: 1, 18</a:t>
            </a:r>
          </a:p>
          <a:p>
            <a:r>
              <a:rPr lang="en-US" dirty="0"/>
              <a:t>pp. 319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in different countries, web sites, access points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Analyze Movie for all topics covered to date</a:t>
            </a:r>
          </a:p>
          <a:p>
            <a:r>
              <a:rPr lang="en-US" dirty="0"/>
              <a:t>Add list of computing technology portrayed</a:t>
            </a:r>
          </a:p>
          <a:p>
            <a:r>
              <a:rPr lang="en-US" dirty="0"/>
              <a:t>See group project slide deck for more</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
        <p:nvSpPr>
          <p:cNvPr id="9" name="Action Button: Movie 8">
            <a:hlinkClick r:id="rId3" highlightClick="1"/>
            <a:extLst>
              <a:ext uri="{FF2B5EF4-FFF2-40B4-BE49-F238E27FC236}">
                <a16:creationId xmlns:a16="http://schemas.microsoft.com/office/drawing/2014/main" id="{D011022D-14C4-5940-ADDE-A808FDD70912}"/>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38299</TotalTime>
  <Words>2484</Words>
  <Application>Microsoft Macintosh PowerPoint</Application>
  <PresentationFormat>On-screen Show (16:9)</PresentationFormat>
  <Paragraphs>221</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Cambria</vt:lpstr>
      <vt:lpstr>Symbol</vt:lpstr>
      <vt:lpstr>Times New Roman</vt:lpstr>
      <vt:lpstr>Wingdings</vt:lpstr>
      <vt:lpstr>Red Radial 16x9</vt:lpstr>
      <vt:lpstr>Class 7 Privacy and Government</vt:lpstr>
      <vt:lpstr>what works well Online With Zoom</vt:lpstr>
      <vt:lpstr>Overview</vt:lpstr>
      <vt:lpstr>My Reading Notes</vt:lpstr>
      <vt:lpstr>Debate Ground Rules</vt:lpstr>
      <vt:lpstr>Group Quiz</vt:lpstr>
      <vt:lpstr>Overview</vt:lpstr>
      <vt:lpstr>Assignment – Group Project</vt:lpstr>
      <vt:lpstr>Overview</vt:lpstr>
      <vt:lpstr>The Newest of The Groundhog Day Legislation. </vt:lpstr>
      <vt:lpstr>The Lawful Access to Encrypted Data Act:</vt:lpstr>
      <vt:lpstr>The Earn it Bill</vt:lpstr>
      <vt:lpstr>A Utilitarian Framework highlights the flaws in the system:</vt:lpstr>
      <vt:lpstr>Scenario 1: Australia </vt:lpstr>
      <vt:lpstr>Scenario 2: India</vt:lpstr>
      <vt:lpstr>These laws, especially the end of E2EE  would really help law enforcement. </vt:lpstr>
      <vt:lpstr>The Request of this Act would make everyone less secure.</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333</cp:revision>
  <dcterms:created xsi:type="dcterms:W3CDTF">2014-08-25T02:19:16Z</dcterms:created>
  <dcterms:modified xsi:type="dcterms:W3CDTF">2020-10-02T17:06:08Z</dcterms:modified>
</cp:coreProperties>
</file>