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315" r:id="rId3"/>
    <p:sldId id="259" r:id="rId4"/>
    <p:sldId id="267" r:id="rId5"/>
    <p:sldId id="261" r:id="rId6"/>
    <p:sldId id="264" r:id="rId7"/>
    <p:sldId id="277" r:id="rId8"/>
    <p:sldId id="283" r:id="rId9"/>
    <p:sldId id="278" r:id="rId10"/>
    <p:sldId id="270" r:id="rId11"/>
    <p:sldId id="271" r:id="rId12"/>
    <p:sldId id="276" r:id="rId13"/>
    <p:sldId id="279" r:id="rId14"/>
    <p:sldId id="273" r:id="rId15"/>
    <p:sldId id="281" r:id="rId16"/>
    <p:sldId id="274" r:id="rId17"/>
    <p:sldId id="282" r:id="rId18"/>
    <p:sldId id="280" r:id="rId19"/>
    <p:sldId id="269" r:id="rId20"/>
    <p:sldId id="316" r:id="rId21"/>
    <p:sldId id="28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0" autoAdjust="0"/>
    <p:restoredTop sz="81418" autoAdjust="0"/>
  </p:normalViewPr>
  <p:slideViewPr>
    <p:cSldViewPr snapToGrid="0" snapToObjects="1">
      <p:cViewPr varScale="1">
        <p:scale>
          <a:sx n="131" d="100"/>
          <a:sy n="131" d="100"/>
        </p:scale>
        <p:origin x="744"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a:t>
            </a:r>
          </a:p>
          <a:p>
            <a:endParaRPr lang="en-US" dirty="0"/>
          </a:p>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a:t>
            </a:r>
            <a:r>
              <a:rPr lang="en-US" dirty="0" err="1"/>
              <a:t>rhetological</a:t>
            </a:r>
            <a:r>
              <a:rPr lang="en-US" dirty="0"/>
              <a:t>-</a:t>
            </a:r>
            <a:r>
              <a:rPr lang="en-US"/>
              <a:t>fallacies/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Be</a:t>
            </a:r>
            <a:r>
              <a:rPr lang="en-US" baseline="0" dirty="0">
                <a:latin typeface="Arial" charset="0"/>
                <a:ea typeface="ＭＳ Ｐゴシック" charset="-128"/>
                <a:cs typeface="ＭＳ Ｐゴシック" charset="-128"/>
              </a:rPr>
              <a:t> sure to read 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a:t>
            </a:r>
            <a:r>
              <a:rPr lang="en-US" dirty="0" err="1"/>
              <a:t>www.corp.att.com</a:t>
            </a:r>
            <a:r>
              <a:rPr lang="en-US" dirty="0"/>
              <a:t>/</a:t>
            </a:r>
            <a:r>
              <a:rPr lang="en-US" dirty="0" err="1"/>
              <a:t>attlabs</a:t>
            </a:r>
            <a:r>
              <a:rPr lang="en-US" dirty="0"/>
              <a:t>/reputation/timeline/46mobile.html accessed 2014-09-01.</a:t>
            </a:r>
          </a:p>
          <a:p>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E709E5E-3985-794E-B066-F27661DADFF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9814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 name="Slide Number Placeholder 2">
            <a:extLst>
              <a:ext uri="{FF2B5EF4-FFF2-40B4-BE49-F238E27FC236}">
                <a16:creationId xmlns:a16="http://schemas.microsoft.com/office/drawing/2014/main" id="{7E5E681A-377C-EC4F-AA64-33F6F6834615}"/>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61530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
        <p:nvSpPr>
          <p:cNvPr id="4" name="Slide Number Placeholder 3">
            <a:extLst>
              <a:ext uri="{FF2B5EF4-FFF2-40B4-BE49-F238E27FC236}">
                <a16:creationId xmlns:a16="http://schemas.microsoft.com/office/drawing/2014/main" id="{08380C59-092D-9E42-906A-B4F4D4A242ED}"/>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5577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2020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
        <p:nvSpPr>
          <p:cNvPr id="4" name="Slide Number Placeholder 3">
            <a:extLst>
              <a:ext uri="{FF2B5EF4-FFF2-40B4-BE49-F238E27FC236}">
                <a16:creationId xmlns:a16="http://schemas.microsoft.com/office/drawing/2014/main" id="{92D86E39-A311-DE41-85B2-2633F2A5566F}"/>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83550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“Many programming languages such as C, C++, and Java are statically typed. Scheme is a programming language so it is </a:t>
            </a:r>
            <a:r>
              <a:rPr lang="en-US"/>
              <a:t>statically typed too.</a:t>
            </a:r>
            <a:r>
              <a:rPr lang="en-US" dirty="0"/>
              <a:t>”</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C2BF07BD-73CD-5A4E-8AE5-960666718000}"/>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71052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
        <p:nvSpPr>
          <p:cNvPr id="4" name="Slide Number Placeholder 3">
            <a:extLst>
              <a:ext uri="{FF2B5EF4-FFF2-40B4-BE49-F238E27FC236}">
                <a16:creationId xmlns:a16="http://schemas.microsoft.com/office/drawing/2014/main" id="{DADD6307-8538-8040-930F-A102668B38C1}"/>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17197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A4A94073-55A2-D04C-B55A-DB91F13CB4FC}"/>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79861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2020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a:extLst>
              <a:ext uri="{FF2B5EF4-FFF2-40B4-BE49-F238E27FC236}">
                <a16:creationId xmlns:a16="http://schemas.microsoft.com/office/drawing/2014/main" id="{767E73E4-73EB-E848-9550-FC9C3C0C0DE0}"/>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45351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p:txBody>
          <a:bodyPr>
            <a:normAutofit/>
          </a:bodyPr>
          <a:lstStyle/>
          <a:p>
            <a:pPr marL="0" indent="0">
              <a:buNone/>
            </a:pPr>
            <a:r>
              <a:rPr lang="en-US" dirty="0"/>
              <a:t>There are many more…</a:t>
            </a:r>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E8181C6-E9D8-8E4E-98E0-ADB63EDE6A70}"/>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5016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DAF676E2-157B-4D4F-BC76-DB24B5C2402B}"/>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20</a:t>
            </a:fld>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a:ext uri="{909E8E84-426E-40DD-AFC4-6F175D3DCCD1}">
                  <a14:hiddenFill xmlns:a14="http://schemas.microsoft.com/office/drawing/2010/main">
                    <a:solidFill>
                      <a:srgbClr val="FFFFFF"/>
                    </a:solidFill>
                  </a14:hiddenFill>
                </a:ext>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a:ext uri="{909E8E84-426E-40DD-AFC4-6F175D3DCCD1}">
                  <a14:hiddenFill xmlns:a14="http://schemas.microsoft.com/office/drawing/2010/main">
                    <a:solidFill>
                      <a:srgbClr val="FFFFFF"/>
                    </a:solidFill>
                  </a14:hiddenFill>
                </a:ext>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a:ext uri="{909E8E84-426E-40DD-AFC4-6F175D3DCCD1}">
                  <a14:hiddenFill xmlns:a14="http://schemas.microsoft.com/office/drawing/2010/main">
                    <a:solidFill>
                      <a:srgbClr val="FFFFFF"/>
                    </a:solidFill>
                  </a14:hiddenFill>
                </a:ext>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a:ext uri="{909E8E84-426E-40DD-AFC4-6F175D3DCCD1}">
                  <a14:hiddenFill xmlns:a14="http://schemas.microsoft.com/office/drawing/2010/main">
                    <a:solidFill>
                      <a:srgbClr val="FFFFFF"/>
                    </a:solidFill>
                  </a14:hiddenFill>
                </a:ext>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a:ext uri="{909E8E84-426E-40DD-AFC4-6F175D3DCCD1}">
                  <a14:hiddenFill xmlns:a14="http://schemas.microsoft.com/office/drawing/2010/main">
                    <a:solidFill>
                      <a:srgbClr val="FFFFFF"/>
                    </a:solidFill>
                  </a14:hiddenFill>
                </a:ext>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a:ext uri="{909E8E84-426E-40DD-AFC4-6F175D3DCCD1}">
                  <a14:hiddenFill xmlns:a14="http://schemas.microsoft.com/office/drawing/2010/main">
                    <a:solidFill>
                      <a:srgbClr val="FFFFFF"/>
                    </a:solidFill>
                  </a14:hiddenFill>
                </a:ext>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8127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FCA6FBE9-FB2A-E544-B9E0-DC6DBA3B0C9D}"/>
              </a:ext>
            </a:extLst>
          </p:cNvPr>
          <p:cNvSpPr>
            <a:spLocks noGrp="1"/>
          </p:cNvSpPr>
          <p:nvPr>
            <p:ph type="sldNum" sz="quarter" idx="4294967295"/>
          </p:nvPr>
        </p:nvSpPr>
        <p:spPr>
          <a:xfrm>
            <a:off x="8518525" y="4997450"/>
            <a:ext cx="625475" cy="146050"/>
          </a:xfrm>
        </p:spPr>
        <p:txBody>
          <a:bodyPr/>
          <a:lstStyle/>
          <a:p>
            <a:fld id="{A2A17EAB-8B51-5C40-8776-6683E51FA7A0}" type="slidenum">
              <a:rPr lang="en-US" smtClean="0"/>
              <a:t>21</a:t>
            </a:fld>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Review Library Resources</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a:extLst>
              <a:ext uri="{FF2B5EF4-FFF2-40B4-BE49-F238E27FC236}">
                <a16:creationId xmlns:a16="http://schemas.microsoft.com/office/drawing/2014/main" id="{36A83A98-AB43-134C-8ED1-EF3ACCFB16D8}"/>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20000"/>
          </a:bodyPr>
          <a:lstStyle/>
          <a:p>
            <a:r>
              <a:rPr lang="en-US" dirty="0"/>
              <a:t>Create an information processing technology timeline</a:t>
            </a:r>
          </a:p>
          <a:p>
            <a:pPr lvl="1"/>
            <a:r>
              <a:rPr lang="en-US" dirty="0"/>
              <a:t>You can choose any scope (time periods, domains, etc.) and format you like</a:t>
            </a:r>
          </a:p>
          <a:p>
            <a:r>
              <a:rPr lang="en-US" dirty="0"/>
              <a:t>Write a 1 page paper that draws a conclusion using your timeline to illustrate your point.</a:t>
            </a:r>
          </a:p>
          <a:p>
            <a:pPr lvl="1"/>
            <a:r>
              <a:rPr lang="en-US" dirty="0"/>
              <a:t>Use </a:t>
            </a:r>
            <a:r>
              <a:rPr lang="en-US" dirty="0">
                <a:hlinkClick r:id="rId3"/>
              </a:rPr>
              <a:t>Template</a:t>
            </a:r>
            <a:endParaRPr lang="en-US" dirty="0"/>
          </a:p>
          <a:p>
            <a:pPr lvl="2"/>
            <a:r>
              <a:rPr lang="en-US" dirty="0">
                <a:hlinkClick r:id="rId3"/>
              </a:rPr>
              <a:t>http://socialimps.keithpray.net/assignments/Paper_Template.docx</a:t>
            </a:r>
            <a:r>
              <a:rPr lang="en-US" dirty="0"/>
              <a:t> </a:t>
            </a:r>
          </a:p>
          <a:p>
            <a:pPr lvl="1"/>
            <a:r>
              <a:rPr lang="en-US" dirty="0"/>
              <a:t>Use </a:t>
            </a:r>
            <a:r>
              <a:rPr lang="en-US" dirty="0">
                <a:hlinkClick r:id="rId4"/>
              </a:rPr>
              <a:t>Guidelines</a:t>
            </a:r>
            <a:endParaRPr lang="en-US" dirty="0"/>
          </a:p>
          <a:p>
            <a:pPr lvl="2"/>
            <a:r>
              <a:rPr lang="en-US" dirty="0">
                <a:hlinkClick r:id="rId4"/>
              </a:rPr>
              <a:t>http://socialimps.keithpray.net/assignments/paper-guidelines/</a:t>
            </a:r>
            <a:r>
              <a:rPr lang="en-US" dirty="0"/>
              <a:t> </a:t>
            </a:r>
          </a:p>
          <a:p>
            <a:r>
              <a:rPr lang="en-US" dirty="0"/>
              <a:t>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BEA26518-EBE0-3246-838D-3B96989BF8ED}"/>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66329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r>
              <a:rPr lang="en-US" sz="1100" dirty="0"/>
              <a:t>pp. 5 Three Mile Island source published 2001, 1979 + 25 = 2004. How about now?</a:t>
            </a:r>
          </a:p>
          <a:p>
            <a:r>
              <a:rPr lang="en-US" sz="1100" dirty="0"/>
              <a:t>pp. 6 No slide rule?</a:t>
            </a:r>
          </a:p>
          <a:p>
            <a:r>
              <a:rPr lang="en-US" sz="1100" dirty="0"/>
              <a:t>pp. 20 Metric for most popular? Are there are more popular PCs today?</a:t>
            </a:r>
          </a:p>
          <a:p>
            <a:r>
              <a:rPr lang="en-US" sz="1100" dirty="0"/>
              <a:t>pp. 27 How did computerized prediction of election results get worse from 1952 </a:t>
            </a:r>
            <a:r>
              <a:rPr lang="en-US" sz="1100" dirty="0" err="1"/>
              <a:t>pp</a:t>
            </a:r>
            <a:r>
              <a:rPr lang="en-US" sz="1100" dirty="0"/>
              <a:t> 13?</a:t>
            </a:r>
          </a:p>
          <a:p>
            <a:r>
              <a:rPr lang="en-US" sz="1100" dirty="0"/>
              <a:t>pp. 28 “…transfer programs and data only.” Isn’t everything data? “200 million email messages” 90% of which are spam (pp. 112)</a:t>
            </a:r>
          </a:p>
          <a:p>
            <a:r>
              <a:rPr lang="en-US" sz="1100" dirty="0"/>
              <a:t>pp. 30 Lots of buzz on campus for the 1995 switch of backbone providers. </a:t>
            </a:r>
          </a:p>
          <a:p>
            <a:r>
              <a:rPr lang="en-US" sz="1100" dirty="0"/>
              <a:t>pp. 31 1973 saw the introduction of *handheld* mobile phone, larger versions available dating back to 1946</a:t>
            </a:r>
            <a:r>
              <a:rPr lang="en-US" sz="1100" baseline="30000" dirty="0"/>
              <a:t>[1]</a:t>
            </a:r>
            <a:r>
              <a:rPr lang="en-US" sz="1100" dirty="0"/>
              <a:t> and earlier.</a:t>
            </a:r>
          </a:p>
        </p:txBody>
      </p:sp>
      <p:sp>
        <p:nvSpPr>
          <p:cNvPr id="11" name="Content Placeholder 10"/>
          <p:cNvSpPr>
            <a:spLocks noGrp="1"/>
          </p:cNvSpPr>
          <p:nvPr>
            <p:ph sz="half" idx="2"/>
          </p:nvPr>
        </p:nvSpPr>
        <p:spPr/>
        <p:txBody>
          <a:bodyPr>
            <a:noAutofit/>
          </a:bodyPr>
          <a:lstStyle/>
          <a:p>
            <a:r>
              <a:rPr lang="en-US" sz="1100" dirty="0"/>
              <a:t>pp. 32 What surfaced was inked? </a:t>
            </a:r>
          </a:p>
          <a:p>
            <a:r>
              <a:rPr lang="en-US" sz="1100" dirty="0"/>
              <a:t>pp. 34 Email demonstrated in 1968, pp. 28 claims 1972 but maybe just for ARPANET.</a:t>
            </a:r>
          </a:p>
          <a:p>
            <a:r>
              <a:rPr lang="en-US" sz="1100" dirty="0"/>
              <a:t>pp. 34 the “mother of all demos” is worth watching if you haven’t. Watch it and write a 1 page paper for extra credit (2 points).</a:t>
            </a:r>
          </a:p>
          <a:p>
            <a:r>
              <a:rPr lang="en-US" sz="1100" dirty="0"/>
              <a:t>pp. 35 Does Windows still have a near monopoly? HyperCard was my first. </a:t>
            </a:r>
          </a:p>
          <a:p>
            <a:r>
              <a:rPr lang="en-US" sz="1100" dirty="0"/>
              <a:t>pp. 38 Compare free Windows upgrade with pp. 20 open letter to hobbyists.</a:t>
            </a:r>
          </a:p>
          <a:p>
            <a:r>
              <a:rPr lang="en-US" sz="1100" dirty="0"/>
              <a:t>pp. 42 Q 22, Source for 90%?</a:t>
            </a:r>
          </a:p>
          <a:p>
            <a:r>
              <a:rPr lang="en-US" sz="1100" dirty="0"/>
              <a:t>End of Chapter questions I liked: 1, 7, 21</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1B4A548-8C14-714C-B060-9DCF25F259F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A39E6C39-3AFF-B548-B5C2-1806E7E59E90}"/>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3" name="Slide Number Placeholder 2">
            <a:extLst>
              <a:ext uri="{FF2B5EF4-FFF2-40B4-BE49-F238E27FC236}">
                <a16:creationId xmlns:a16="http://schemas.microsoft.com/office/drawing/2014/main" id="{EC4F2570-7F44-9942-8207-C133D8DDB0EF}"/>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2020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
        <p:nvSpPr>
          <p:cNvPr id="2" name="Slide Number Placeholder 1">
            <a:extLst>
              <a:ext uri="{FF2B5EF4-FFF2-40B4-BE49-F238E27FC236}">
                <a16:creationId xmlns:a16="http://schemas.microsoft.com/office/drawing/2014/main" id="{5061949E-302B-2847-895F-7353C6BBFDCF}"/>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4778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Assignment</a:t>
            </a:r>
          </a:p>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F77E203-408B-6849-9FF5-B3C7E594126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13052</TotalTime>
  <Words>2432</Words>
  <Application>Microsoft Macintosh PowerPoint</Application>
  <PresentationFormat>On-screen Show (16:9)</PresentationFormat>
  <Paragraphs>291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Assignment</vt:lpstr>
      <vt:lpstr>My Reading Notes</vt:lpstr>
      <vt:lpstr>Group Quiz!</vt:lpstr>
      <vt:lpstr>PowerPoint Presentation</vt:lpstr>
      <vt:lpstr>PowerPoint Presentation</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192</cp:revision>
  <dcterms:created xsi:type="dcterms:W3CDTF">2014-08-25T02:19:16Z</dcterms:created>
  <dcterms:modified xsi:type="dcterms:W3CDTF">2020-09-04T22:27:20Z</dcterms:modified>
</cp:coreProperties>
</file>