
<file path=[Content_Types].xml><?xml version="1.0" encoding="utf-8"?>
<Types xmlns="http://schemas.openxmlformats.org/package/2006/content-types">
  <Default Extension="png" ContentType="image/png"/>
  <Default Extension="emf" ContentType="image/x-emf"/>
  <Default Extension="jpeg" ContentType="image/jpeg"/>
  <Default Extension="mov" ContentType="video/quicktime"/>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36"/>
  </p:notesMasterIdLst>
  <p:handoutMasterIdLst>
    <p:handoutMasterId r:id="rId37"/>
  </p:handoutMasterIdLst>
  <p:sldIdLst>
    <p:sldId id="256" r:id="rId2"/>
    <p:sldId id="315" r:id="rId3"/>
    <p:sldId id="608" r:id="rId4"/>
    <p:sldId id="641" r:id="rId5"/>
    <p:sldId id="259" r:id="rId6"/>
    <p:sldId id="277" r:id="rId7"/>
    <p:sldId id="385" r:id="rId8"/>
    <p:sldId id="261" r:id="rId9"/>
    <p:sldId id="267" r:id="rId10"/>
    <p:sldId id="286" r:id="rId11"/>
    <p:sldId id="644" r:id="rId12"/>
    <p:sldId id="645" r:id="rId13"/>
    <p:sldId id="646" r:id="rId14"/>
    <p:sldId id="647" r:id="rId15"/>
    <p:sldId id="276" r:id="rId16"/>
    <p:sldId id="275" r:id="rId17"/>
    <p:sldId id="648" r:id="rId18"/>
    <p:sldId id="278" r:id="rId19"/>
    <p:sldId id="642" r:id="rId20"/>
    <p:sldId id="268" r:id="rId21"/>
    <p:sldId id="270" r:id="rId22"/>
    <p:sldId id="271" r:id="rId23"/>
    <p:sldId id="274" r:id="rId24"/>
    <p:sldId id="272" r:id="rId25"/>
    <p:sldId id="273" r:id="rId26"/>
    <p:sldId id="643" r:id="rId27"/>
    <p:sldId id="649" r:id="rId28"/>
    <p:sldId id="650" r:id="rId29"/>
    <p:sldId id="651" r:id="rId30"/>
    <p:sldId id="652" r:id="rId31"/>
    <p:sldId id="653" r:id="rId32"/>
    <p:sldId id="654" r:id="rId33"/>
    <p:sldId id="655" r:id="rId34"/>
    <p:sldId id="269" r:id="rId3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mmon" id="{22668C5E-D0E7-A84F-B28C-7BAA86AC4F90}">
          <p14:sldIdLst>
            <p14:sldId id="256"/>
            <p14:sldId id="315"/>
            <p14:sldId id="608"/>
            <p14:sldId id="641"/>
            <p14:sldId id="259"/>
            <p14:sldId id="277"/>
            <p14:sldId id="385"/>
            <p14:sldId id="261"/>
            <p14:sldId id="267"/>
            <p14:sldId id="286"/>
          </p14:sldIdLst>
        </p14:section>
        <p14:section name="Students" id="{898E5266-0460-F748-B516-56DCB661738D}">
          <p14:sldIdLst>
            <p14:sldId id="644"/>
            <p14:sldId id="645"/>
            <p14:sldId id="646"/>
            <p14:sldId id="647"/>
            <p14:sldId id="276"/>
            <p14:sldId id="275"/>
            <p14:sldId id="648"/>
            <p14:sldId id="278"/>
            <p14:sldId id="642"/>
            <p14:sldId id="268"/>
            <p14:sldId id="270"/>
            <p14:sldId id="271"/>
            <p14:sldId id="274"/>
            <p14:sldId id="272"/>
            <p14:sldId id="273"/>
            <p14:sldId id="643"/>
            <p14:sldId id="649"/>
            <p14:sldId id="650"/>
            <p14:sldId id="651"/>
            <p14:sldId id="652"/>
            <p14:sldId id="653"/>
            <p14:sldId id="654"/>
            <p14:sldId id="655"/>
          </p14:sldIdLst>
        </p14:section>
        <p14:section name="Common" id="{92FBE87E-32C6-2846-BF25-B5F0CEFF09B7}">
          <p14:sldIdLst>
            <p14:sldId id="269"/>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72" autoAdjust="0"/>
    <p:restoredTop sz="74725" autoAdjust="0"/>
  </p:normalViewPr>
  <p:slideViewPr>
    <p:cSldViewPr snapToGrid="0" snapToObjects="1">
      <p:cViewPr varScale="1">
        <p:scale>
          <a:sx n="124" d="100"/>
          <a:sy n="124" d="100"/>
        </p:scale>
        <p:origin x="888" y="176"/>
      </p:cViewPr>
      <p:guideLst>
        <p:guide orient="horz" pos="1620"/>
        <p:guide pos="2880"/>
      </p:guideLst>
    </p:cSldViewPr>
  </p:slideViewPr>
  <p:notesTextViewPr>
    <p:cViewPr>
      <p:scale>
        <a:sx n="100" d="100"/>
        <a:sy n="100" d="100"/>
      </p:scale>
      <p:origin x="0" y="0"/>
    </p:cViewPr>
  </p:notesTextViewPr>
  <p:sorterViewPr>
    <p:cViewPr>
      <p:scale>
        <a:sx n="154" d="100"/>
        <a:sy n="154" d="100"/>
      </p:scale>
      <p:origin x="0" y="59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EF980C-06B9-9541-9929-F1E71D9341C4}" type="datetimeFigureOut">
              <a:rPr lang="en-US" smtClean="0"/>
              <a:t>4/28/20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CE36D42-B77C-2B48-B602-2114A3AD328F}" type="slidenum">
              <a:rPr lang="en-US" smtClean="0"/>
              <a:t>‹#›</a:t>
            </a:fld>
            <a:endParaRPr lang="en-US"/>
          </a:p>
        </p:txBody>
      </p:sp>
    </p:spTree>
    <p:extLst>
      <p:ext uri="{BB962C8B-B14F-4D97-AF65-F5344CB8AC3E}">
        <p14:creationId xmlns:p14="http://schemas.microsoft.com/office/powerpoint/2010/main" val="34171676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2BFA80-5DE8-754C-A5A4-B0D948BE7BE3}" type="datetimeFigureOut">
              <a:rPr lang="en-US" smtClean="0"/>
              <a:t>4/28/20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0700B2-88B9-1642-B8EB-F86842378D04}" type="slidenum">
              <a:rPr lang="en-US" smtClean="0"/>
              <a:t>‹#›</a:t>
            </a:fld>
            <a:endParaRPr lang="en-US"/>
          </a:p>
        </p:txBody>
      </p:sp>
    </p:spTree>
    <p:extLst>
      <p:ext uri="{BB962C8B-B14F-4D97-AF65-F5344CB8AC3E}">
        <p14:creationId xmlns:p14="http://schemas.microsoft.com/office/powerpoint/2010/main" val="136850568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file:///Users/Robobot/Downloads/540-Article%20Text-540-1-10-20080128.pdf"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independent.co.uk/news/science/ai-robots-human-rights-tech-science-ethics-a8965441.html"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charset="0"/>
                <a:ea typeface="ＭＳ Ｐゴシック" charset="-128"/>
                <a:cs typeface="ＭＳ Ｐゴシック" charset="-128"/>
              </a:rPr>
              <a:t>Here’s the title slide. Excited already, aren’t you? You may not be depending on how you enjoyed the last class.</a:t>
            </a:r>
          </a:p>
        </p:txBody>
      </p:sp>
      <p:sp>
        <p:nvSpPr>
          <p:cNvPr id="4" name="Slide Number Placeholder 3"/>
          <p:cNvSpPr>
            <a:spLocks noGrp="1"/>
          </p:cNvSpPr>
          <p:nvPr>
            <p:ph type="sldNum" sz="quarter" idx="10"/>
          </p:nvPr>
        </p:nvSpPr>
        <p:spPr/>
        <p:txBody>
          <a:bodyPr/>
          <a:lstStyle/>
          <a:p>
            <a:fld id="{270700B2-88B9-1642-B8EB-F86842378D04}" type="slidenum">
              <a:rPr lang="en-US" smtClean="0"/>
              <a:t>1</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&lt;greet the audience&gt;</a:t>
            </a:r>
          </a:p>
          <a:p>
            <a:r>
              <a:rPr lang="en-US" dirty="0"/>
              <a:t>My presentation is about the infamous website, WikiLeaks. As I assume you all know, WikiLeaks is primarily used to release classified material with the intention of “exposing certain truths to the public.” WikiLeaks’ contributors often attempt to maintain their anonymity for safety purposes, however, the validity of the claims made and documentation released often comes into question. So, the question I want to ask all of you is, “does the anonymity provided by certain communication technologies like WikiLeaks help to safely expose unethical practices or does it simply give way to an increased amount of false claims?”</a:t>
            </a:r>
          </a:p>
        </p:txBody>
      </p:sp>
      <p:sp>
        <p:nvSpPr>
          <p:cNvPr id="4" name="Slide Number Placeholder 3"/>
          <p:cNvSpPr>
            <a:spLocks noGrp="1"/>
          </p:cNvSpPr>
          <p:nvPr>
            <p:ph type="sldNum" sz="quarter" idx="5"/>
          </p:nvPr>
        </p:nvSpPr>
        <p:spPr/>
        <p:txBody>
          <a:bodyPr/>
          <a:lstStyle/>
          <a:p>
            <a:fld id="{270700B2-88B9-1642-B8EB-F86842378D04}" type="slidenum">
              <a:rPr lang="en-US" smtClean="0"/>
              <a:t>11</a:t>
            </a:fld>
            <a:endParaRPr lang="en-US"/>
          </a:p>
        </p:txBody>
      </p:sp>
    </p:spTree>
    <p:extLst>
      <p:ext uri="{BB962C8B-B14F-4D97-AF65-F5344CB8AC3E}">
        <p14:creationId xmlns:p14="http://schemas.microsoft.com/office/powerpoint/2010/main" val="2637524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begin with a discussion of non-anonymous whistleblowers. In 2010, a series of battlefield reports and attack footage was released to WikiLeaks by then-soldier Chelsea Manning. The reports, dubbed The Afghan War Logs and The Iraq War Logs, contained information about civilian casualties, the torturing of prisoners of war, the hunt for Osama Bin Laden, and other gruesome details. Though the release of this information potentially jeopardized national security and foreign relations, the exposure of the highly unethical practices by the U.S. army can be viewed in a positive light, in the hopes that these practices are disallowed. </a:t>
            </a:r>
          </a:p>
        </p:txBody>
      </p:sp>
      <p:sp>
        <p:nvSpPr>
          <p:cNvPr id="4" name="Slide Number Placeholder 3"/>
          <p:cNvSpPr>
            <a:spLocks noGrp="1"/>
          </p:cNvSpPr>
          <p:nvPr>
            <p:ph type="sldNum" sz="quarter" idx="10"/>
          </p:nvPr>
        </p:nvSpPr>
        <p:spPr/>
        <p:txBody>
          <a:bodyPr/>
          <a:lstStyle/>
          <a:p>
            <a:fld id="{270700B2-88B9-1642-B8EB-F86842378D04}" type="slidenum">
              <a:rPr lang="en-US" smtClean="0"/>
              <a:t>12</a:t>
            </a:fld>
            <a:endParaRPr lang="en-US"/>
          </a:p>
        </p:txBody>
      </p:sp>
    </p:spTree>
    <p:extLst>
      <p:ext uri="{BB962C8B-B14F-4D97-AF65-F5344CB8AC3E}">
        <p14:creationId xmlns:p14="http://schemas.microsoft.com/office/powerpoint/2010/main" val="3953065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2013, an enormous amount of information was leaked by Edward Snowden to various news sources, including WikiLeaks. This information detailed how the NSA accessed hundreds of millions of accounts from Google, Yahoo, Verizon, Xbox Live, and others in order to spy on the owners of these accounts. Snowden stated he felt morally compelled to share the extent of government surveillance with innocent people whose privacy rights were violated. This revelation caused widespread concern and risked compromising foreign relations and national security. However, many people believe that his actions have greatly benefited society and spurred new laws protecting privacy rights. </a:t>
            </a:r>
          </a:p>
          <a:p>
            <a:r>
              <a:rPr lang="en-US" dirty="0"/>
              <a:t>In both examples of whistleblowers I have presented thus far, the significant amount of detail provided by their exploits and lack of anonymity have been proven to be accurate and have had positive effects. But what happens when anonymity is maintained? Can you still prove leaks to be true or false? Will the benefits of information exposure outweigh the harms?</a:t>
            </a:r>
          </a:p>
        </p:txBody>
      </p:sp>
      <p:sp>
        <p:nvSpPr>
          <p:cNvPr id="4" name="Slide Number Placeholder 3"/>
          <p:cNvSpPr>
            <a:spLocks noGrp="1"/>
          </p:cNvSpPr>
          <p:nvPr>
            <p:ph type="sldNum" sz="quarter" idx="10"/>
          </p:nvPr>
        </p:nvSpPr>
        <p:spPr/>
        <p:txBody>
          <a:bodyPr/>
          <a:lstStyle/>
          <a:p>
            <a:fld id="{270700B2-88B9-1642-B8EB-F86842378D04}" type="slidenum">
              <a:rPr lang="en-US" smtClean="0"/>
              <a:t>13</a:t>
            </a:fld>
            <a:endParaRPr lang="en-US"/>
          </a:p>
        </p:txBody>
      </p:sp>
    </p:spTree>
    <p:extLst>
      <p:ext uri="{BB962C8B-B14F-4D97-AF65-F5344CB8AC3E}">
        <p14:creationId xmlns:p14="http://schemas.microsoft.com/office/powerpoint/2010/main" val="2670720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2016, thousands of emails collected from various members of the Democratic National Committee were released on WikiLeaks. The conversations and information contained in the emails ranged from innocent discussions to private information about donors, and most notably, discontent about Bernie Sanders’ campaign. The source of the hack was found to be from Russia, though WikiLeaks creator Julian Assange has repeatedly denied this. These emails sparked controversy during the 2016 election, because within the supposedly neutral DNC, many people were disparaging Bernie Sanders in favor of Hilary Clinton. Altogether, the negative effects of these leaks included possible identity theft using donor information, reduced trust in the DNC and democratic candidates, and highlighted the possibility of Russia significantly influencing the result of the 2016 presidential election. However, the emails did help to expose unjust behavior and bias within the DNC.</a:t>
            </a:r>
          </a:p>
        </p:txBody>
      </p:sp>
      <p:sp>
        <p:nvSpPr>
          <p:cNvPr id="4" name="Slide Number Placeholder 3"/>
          <p:cNvSpPr>
            <a:spLocks noGrp="1"/>
          </p:cNvSpPr>
          <p:nvPr>
            <p:ph type="sldNum" sz="quarter" idx="10"/>
          </p:nvPr>
        </p:nvSpPr>
        <p:spPr/>
        <p:txBody>
          <a:bodyPr/>
          <a:lstStyle/>
          <a:p>
            <a:fld id="{270700B2-88B9-1642-B8EB-F86842378D04}" type="slidenum">
              <a:rPr lang="en-US" smtClean="0"/>
              <a:t>14</a:t>
            </a:fld>
            <a:endParaRPr lang="en-US"/>
          </a:p>
        </p:txBody>
      </p:sp>
    </p:spTree>
    <p:extLst>
      <p:ext uri="{BB962C8B-B14F-4D97-AF65-F5344CB8AC3E}">
        <p14:creationId xmlns:p14="http://schemas.microsoft.com/office/powerpoint/2010/main" val="749430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2017, a large amount of documentation and code detailing the CIA’s Vault 7 project was released anonymously to WikiLeaks. The capabilities of this project included vulnerabilities and hacking tools for a variety of things including web browsers, smart home technology, certain aspects of technology in modern cars, as well as operating systems including Apple iOS, Android, Windows, macOS, and Linux. The released documentation publicized the fact that the government had secretly gained this type of access without disclosing this to innocent users or providing the creators of the software opportunities to fix these vulnerabilities, causing a great amount of concern. However, the authenticity of the documentation released was never ascertained. Though certain experts claim the documentation to be legitimate, it is now becoming easier and easier for hackers and cybersecurity experts to forge similar documents that appear just as realistic. Because of this, it is difficult to know the effects of the leaks with certainty.</a:t>
            </a:r>
          </a:p>
        </p:txBody>
      </p:sp>
      <p:sp>
        <p:nvSpPr>
          <p:cNvPr id="4" name="Slide Number Placeholder 3"/>
          <p:cNvSpPr>
            <a:spLocks noGrp="1"/>
          </p:cNvSpPr>
          <p:nvPr>
            <p:ph type="sldNum" sz="quarter" idx="10"/>
          </p:nvPr>
        </p:nvSpPr>
        <p:spPr/>
        <p:txBody>
          <a:bodyPr/>
          <a:lstStyle/>
          <a:p>
            <a:fld id="{270700B2-88B9-1642-B8EB-F86842378D04}" type="slidenum">
              <a:rPr lang="en-US" smtClean="0"/>
              <a:t>15</a:t>
            </a:fld>
            <a:endParaRPr lang="en-US"/>
          </a:p>
        </p:txBody>
      </p:sp>
    </p:spTree>
    <p:extLst>
      <p:ext uri="{BB962C8B-B14F-4D97-AF65-F5344CB8AC3E}">
        <p14:creationId xmlns:p14="http://schemas.microsoft.com/office/powerpoint/2010/main" val="1286664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examples of both anonymous and named WikiLeaks contributors and the positive/negative effects of their leaks, we can now examine the role of anonymity in WikiLeaks as a whole. Many, if not most, of the leaks are in the form of documentation. Today, online documents are increasingly easy to forge and manipulate. Many cybersecurity experts and hackers can manipulate a document by altering dates, signatures, images, wording, etc. Because the authenticity of most classified documentation cannot be commented on by its possible creators, it is extremely difficult to determine if an anonymously posted document is legitimate. Additionally, WikiLeaks creator Julian Assange has a firm grip on what can be said and released. Though he claims the goal of WikiLeaks is to expose truth, only negative truths about the United States (and some other nations) have been posted. In fact, Assange has significant ties to Russia. He refuses to make criticisms of its obviously authoritarian government and has even received endorsements and praise from various Russian officials. He is friendly with Russian president Vladimir Putin and the Russian Kremlin and refuses to post negative exposures of the Russian government. Many WikiLeaks contributors are speculated to be Russian, and act in the interest of anti-Americans. This allows for many biased reports and leaks. Assange even has control over what WikiLeaks contributors cannot say, including “false and defamatory claims” about himself. The support of Russia and the censoring of his own reporters both clearly undermine the purpose of WikiLeaks and propagate misinformation and do little good for the public other than stirring controversy and anger. In conclusion, the bias, uncertainty, and unreliability of WikiLeaks and its anonymous contributors make the entire website no more legitimate than a biased newspaper, and therefore all the information presented must be taken with a grain of salt.</a:t>
            </a:r>
          </a:p>
        </p:txBody>
      </p:sp>
      <p:sp>
        <p:nvSpPr>
          <p:cNvPr id="4" name="Slide Number Placeholder 3"/>
          <p:cNvSpPr>
            <a:spLocks noGrp="1"/>
          </p:cNvSpPr>
          <p:nvPr>
            <p:ph type="sldNum" sz="quarter" idx="10"/>
          </p:nvPr>
        </p:nvSpPr>
        <p:spPr/>
        <p:txBody>
          <a:bodyPr/>
          <a:lstStyle/>
          <a:p>
            <a:fld id="{270700B2-88B9-1642-B8EB-F86842378D04}" type="slidenum">
              <a:rPr lang="en-US" smtClean="0"/>
              <a:t>16</a:t>
            </a:fld>
            <a:endParaRPr lang="en-US"/>
          </a:p>
        </p:txBody>
      </p:sp>
    </p:spTree>
    <p:extLst>
      <p:ext uri="{BB962C8B-B14F-4D97-AF65-F5344CB8AC3E}">
        <p14:creationId xmlns:p14="http://schemas.microsoft.com/office/powerpoint/2010/main" val="40152775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0700B2-88B9-1642-B8EB-F86842378D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732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0700B2-88B9-1642-B8EB-F86842378D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91099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19</a:t>
            </a:fld>
            <a:endParaRPr lang="en-US"/>
          </a:p>
        </p:txBody>
      </p:sp>
    </p:spTree>
    <p:extLst>
      <p:ext uri="{BB962C8B-B14F-4D97-AF65-F5344CB8AC3E}">
        <p14:creationId xmlns:p14="http://schemas.microsoft.com/office/powerpoint/2010/main" val="39730251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Briefly go over the history/background of AI -&gt; transition into Personal AI</a:t>
            </a:r>
          </a:p>
        </p:txBody>
      </p:sp>
      <p:sp>
        <p:nvSpPr>
          <p:cNvPr id="4" name="Slide Number Placeholder 3"/>
          <p:cNvSpPr>
            <a:spLocks noGrp="1"/>
          </p:cNvSpPr>
          <p:nvPr>
            <p:ph type="sldNum" sz="quarter" idx="10"/>
          </p:nvPr>
        </p:nvSpPr>
        <p:spPr/>
        <p:txBody>
          <a:bodyPr/>
          <a:lstStyle/>
          <a:p>
            <a:fld id="{270700B2-88B9-1642-B8EB-F86842378D04}" type="slidenum">
              <a:rPr lang="en-US" smtClean="0"/>
              <a:t>20</a:t>
            </a:fld>
            <a:endParaRPr lang="en-US"/>
          </a:p>
        </p:txBody>
      </p:sp>
    </p:spTree>
    <p:extLst>
      <p:ext uri="{BB962C8B-B14F-4D97-AF65-F5344CB8AC3E}">
        <p14:creationId xmlns:p14="http://schemas.microsoft.com/office/powerpoint/2010/main" val="3117930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78" rtl="0" eaLnBrk="1" fontAlgn="auto" latinLnBrk="0" hangingPunct="1">
              <a:lnSpc>
                <a:spcPct val="100000"/>
              </a:lnSpc>
              <a:spcBef>
                <a:spcPts val="0"/>
              </a:spcBef>
              <a:spcAft>
                <a:spcPts val="0"/>
              </a:spcAft>
              <a:buClrTx/>
              <a:buSzTx/>
              <a:buFontTx/>
              <a:buNone/>
              <a:tabLst/>
              <a:defRPr/>
            </a:pPr>
            <a:r>
              <a:rPr lang="en-US" baseline="0" dirty="0">
                <a:latin typeface="Arial" charset="0"/>
                <a:ea typeface="ＭＳ Ｐゴシック" charset="-128"/>
                <a:cs typeface="ＭＳ Ｐゴシック" charset="-128"/>
                <a:sym typeface="Wingdings"/>
              </a:rPr>
              <a:t>Save for next time:</a:t>
            </a:r>
          </a:p>
          <a:p>
            <a:pPr marL="171450" indent="-171450">
              <a:buFont typeface="Arial" panose="020B0604020202020204" pitchFamily="34" charset="0"/>
              <a:buChar char="•"/>
            </a:pPr>
            <a:r>
              <a:rPr lang="en-US" dirty="0"/>
              <a:t>Clearly state conclusion</a:t>
            </a:r>
          </a:p>
          <a:p>
            <a:pPr lvl="1"/>
            <a:r>
              <a:rPr lang="en-US" dirty="0"/>
              <a:t>First statement preferred</a:t>
            </a:r>
          </a:p>
          <a:p>
            <a:pPr marL="171450" indent="-171450">
              <a:buFont typeface="Arial" charset="0"/>
              <a:buChar char="•"/>
            </a:pPr>
            <a:r>
              <a:rPr lang="en-US" dirty="0"/>
              <a:t>Absolute statements are difficult to prove</a:t>
            </a:r>
          </a:p>
          <a:p>
            <a:pPr marL="628650" lvl="1" indent="-171450">
              <a:buFont typeface="Arial" charset="0"/>
              <a:buChar char="•"/>
            </a:pPr>
            <a:r>
              <a:rPr lang="en-US" dirty="0"/>
              <a:t>Avoid: all, always, any, every, everyone, never, none</a:t>
            </a:r>
            <a:r>
              <a:rPr lang="is-IS" dirty="0"/>
              <a:t>…</a:t>
            </a:r>
            <a:r>
              <a:rPr lang="en-US" dirty="0"/>
              <a:t> unless you can show it</a:t>
            </a:r>
          </a:p>
          <a:p>
            <a:pPr marL="171450" indent="-171450" eaLnBrk="1" hangingPunct="1">
              <a:buFont typeface="Arial"/>
              <a:buChar char="•"/>
            </a:pPr>
            <a:r>
              <a:rPr lang="en-US" baseline="0" dirty="0">
                <a:latin typeface="Arial" charset="0"/>
                <a:ea typeface="ＭＳ Ｐゴシック" charset="-128"/>
                <a:cs typeface="ＭＳ Ｐゴシック" charset="-128"/>
              </a:rPr>
              <a:t>Be sure to put quotes around entire quote</a:t>
            </a:r>
          </a:p>
          <a:p>
            <a:pPr marL="171450" indent="-171450">
              <a:buFont typeface="Arial" panose="020B0604020202020204" pitchFamily="34" charset="0"/>
              <a:buChar char="•"/>
            </a:pPr>
            <a:r>
              <a:rPr lang="en-US" dirty="0"/>
              <a:t>Hyperbole is the best thing ever!</a:t>
            </a:r>
          </a:p>
          <a:p>
            <a:pPr marL="628650" lvl="1" indent="-171450">
              <a:buFont typeface="Arial" panose="020B0604020202020204" pitchFamily="34" charset="0"/>
              <a:buChar char="•"/>
            </a:pPr>
            <a:r>
              <a:rPr lang="en-US" dirty="0"/>
              <a:t>but not in these papers</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Print 2 sided and save a tree</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Use template, saves time (and -1 point)</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ea typeface="ＭＳ Ｐゴシック" charset="-128"/>
                <a:cs typeface="ＭＳ Ｐゴシック" charset="-128"/>
              </a:rPr>
              <a:t>Include Counter Point and Response</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Include Author, Title, Publish Date, Publisher for references</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Read paper aloud to proof</a:t>
            </a:r>
          </a:p>
        </p:txBody>
      </p:sp>
      <p:sp>
        <p:nvSpPr>
          <p:cNvPr id="4" name="Slide Number Placeholder 3"/>
          <p:cNvSpPr>
            <a:spLocks noGrp="1"/>
          </p:cNvSpPr>
          <p:nvPr>
            <p:ph type="sldNum" sz="quarter" idx="10"/>
          </p:nvPr>
        </p:nvSpPr>
        <p:spPr/>
        <p:txBody>
          <a:bodyPr/>
          <a:lstStyle/>
          <a:p>
            <a:fld id="{270700B2-88B9-1642-B8EB-F86842378D04}" type="slidenum">
              <a:rPr lang="en-US" smtClean="0"/>
              <a:t>3</a:t>
            </a:fld>
            <a:endParaRPr lang="en-US"/>
          </a:p>
        </p:txBody>
      </p:sp>
    </p:spTree>
    <p:extLst>
      <p:ext uri="{BB962C8B-B14F-4D97-AF65-F5344CB8AC3E}">
        <p14:creationId xmlns:p14="http://schemas.microsoft.com/office/powerpoint/2010/main" val="20126720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 – Anything from basic software automation/algorithms to advanced machine/deep learning</a:t>
            </a:r>
          </a:p>
          <a:p>
            <a:r>
              <a:rPr lang="en-US" dirty="0"/>
              <a:t>When used in the context of Personal AI, refers to the idea that the machine is conscious of it’s own existence</a:t>
            </a:r>
          </a:p>
        </p:txBody>
      </p:sp>
      <p:sp>
        <p:nvSpPr>
          <p:cNvPr id="4" name="Slide Number Placeholder 3"/>
          <p:cNvSpPr>
            <a:spLocks noGrp="1"/>
          </p:cNvSpPr>
          <p:nvPr>
            <p:ph type="sldNum" sz="quarter" idx="5"/>
          </p:nvPr>
        </p:nvSpPr>
        <p:spPr/>
        <p:txBody>
          <a:bodyPr/>
          <a:lstStyle/>
          <a:p>
            <a:fld id="{270700B2-88B9-1642-B8EB-F86842378D04}" type="slidenum">
              <a:rPr lang="en-US" smtClean="0"/>
              <a:t>21</a:t>
            </a:fld>
            <a:endParaRPr lang="en-US"/>
          </a:p>
        </p:txBody>
      </p:sp>
    </p:spTree>
    <p:extLst>
      <p:ext uri="{BB962C8B-B14F-4D97-AF65-F5344CB8AC3E}">
        <p14:creationId xmlns:p14="http://schemas.microsoft.com/office/powerpoint/2010/main" val="12884396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functionality of a neuron can be replicated with a silicon chip, so does it just take enough silicon chips to replicate the human brain?</a:t>
            </a:r>
          </a:p>
          <a:p>
            <a:r>
              <a:rPr lang="en-US" dirty="0"/>
              <a:t>C0: For example facial recognition, state of most AIs</a:t>
            </a:r>
          </a:p>
          <a:p>
            <a:r>
              <a:rPr lang="en-US" dirty="0"/>
              <a:t>C1: Present in human infants and animals, neural networks</a:t>
            </a:r>
          </a:p>
          <a:p>
            <a:r>
              <a:rPr lang="en-US" dirty="0"/>
              <a:t>C2: Ability to monitor your own thoughts: correct yourself when you make mistakes, peruse things you are curious in</a:t>
            </a:r>
          </a:p>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22</a:t>
            </a:fld>
            <a:endParaRPr lang="en-US"/>
          </a:p>
        </p:txBody>
      </p:sp>
    </p:spTree>
    <p:extLst>
      <p:ext uri="{BB962C8B-B14F-4D97-AF65-F5344CB8AC3E}">
        <p14:creationId xmlns:p14="http://schemas.microsoft.com/office/powerpoint/2010/main" val="22181735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big question when looking into the need for developing a Personal AI is will it benefit society as a whole?</a:t>
            </a:r>
          </a:p>
          <a:p>
            <a:r>
              <a:rPr lang="en-US" dirty="0"/>
              <a:t>There are only a few concrete </a:t>
            </a:r>
            <a:r>
              <a:rPr lang="en-US" dirty="0" err="1"/>
              <a:t>beneifts</a:t>
            </a:r>
            <a:r>
              <a:rPr lang="en-US" dirty="0"/>
              <a:t> behind its development, including steps towards superintelligence and gaining a better understanding of our own consciousness.</a:t>
            </a:r>
          </a:p>
          <a:p>
            <a:r>
              <a:rPr lang="en-US" dirty="0"/>
              <a:t>The more we understand ourselves the better we can be as a human race.</a:t>
            </a:r>
          </a:p>
          <a:p>
            <a:r>
              <a:rPr lang="en-US" dirty="0"/>
              <a:t>Besides that much of the motivation for creating Personal AI comes from simply the desire to move technological advancements forward in order to see what we can discover</a:t>
            </a:r>
          </a:p>
          <a:p>
            <a:endParaRPr lang="en-US" dirty="0"/>
          </a:p>
          <a:p>
            <a:r>
              <a:rPr lang="en-US" dirty="0"/>
              <a:t>The societal risks of a Personal AI are under the umbrella of volatility. And it’s a big one.</a:t>
            </a:r>
          </a:p>
          <a:p>
            <a:r>
              <a:rPr lang="en-US" dirty="0"/>
              <a:t>AI algorithm used by judges in Florida misrepresented how prone different races were to commit a crime a second time after leaving jail</a:t>
            </a:r>
          </a:p>
        </p:txBody>
      </p:sp>
      <p:sp>
        <p:nvSpPr>
          <p:cNvPr id="4" name="Slide Number Placeholder 3"/>
          <p:cNvSpPr>
            <a:spLocks noGrp="1"/>
          </p:cNvSpPr>
          <p:nvPr>
            <p:ph type="sldNum" sz="quarter" idx="5"/>
          </p:nvPr>
        </p:nvSpPr>
        <p:spPr/>
        <p:txBody>
          <a:bodyPr/>
          <a:lstStyle/>
          <a:p>
            <a:fld id="{270700B2-88B9-1642-B8EB-F86842378D04}" type="slidenum">
              <a:rPr lang="en-US" smtClean="0"/>
              <a:t>23</a:t>
            </a:fld>
            <a:endParaRPr lang="en-US"/>
          </a:p>
        </p:txBody>
      </p:sp>
    </p:spTree>
    <p:extLst>
      <p:ext uri="{BB962C8B-B14F-4D97-AF65-F5344CB8AC3E}">
        <p14:creationId xmlns:p14="http://schemas.microsoft.com/office/powerpoint/2010/main" val="42716157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We need to also consider the ethical question behind making a Personal AI</a:t>
            </a:r>
          </a:p>
          <a:p>
            <a:pPr marL="171450" indent="-171450">
              <a:buFontTx/>
              <a:buChar char="-"/>
            </a:pPr>
            <a:r>
              <a:rPr lang="en-US" dirty="0"/>
              <a:t>So you may be wondering why Frankenstein’s monster is on the right hand side here. </a:t>
            </a:r>
          </a:p>
          <a:p>
            <a:pPr marL="171450" indent="-171450">
              <a:buFontTx/>
              <a:buChar char="-"/>
            </a:pPr>
            <a:r>
              <a:rPr lang="en-US" dirty="0"/>
              <a:t>Besides the biological aspect, the creation of the sentient monster as a means to an end for Frankenstein’s goals draws very close parallels to the </a:t>
            </a:r>
            <a:r>
              <a:rPr lang="en-US" dirty="0" err="1"/>
              <a:t>eithical</a:t>
            </a:r>
            <a:r>
              <a:rPr lang="en-US" dirty="0"/>
              <a:t> guidelines we should consider in the creation of a personal AI</a:t>
            </a:r>
          </a:p>
          <a:p>
            <a:pPr marL="171450" indent="-171450">
              <a:buFontTx/>
              <a:buChar char="-"/>
            </a:pPr>
            <a:r>
              <a:rPr lang="en-US" dirty="0"/>
              <a:t>When do we consider something human in order to provide it rights? – As mentioned before at a neuron level silicon chips can perform the same behavior, meaning the physical requirement for being considered conscious is irrelevant.</a:t>
            </a:r>
          </a:p>
          <a:p>
            <a:pPr marL="171450" indent="-171450">
              <a:buFontTx/>
              <a:buChar char="-"/>
            </a:pPr>
            <a:r>
              <a:rPr lang="en-US" dirty="0"/>
              <a:t>So if an AI truly becomes sentient, then are we not using a conscious being as a means to an end? At which point there the exploitation of the Personal AI would be no different than slavery</a:t>
            </a:r>
          </a:p>
          <a:p>
            <a:pPr marL="171450" indent="-171450">
              <a:buFontTx/>
              <a:buChar char="-"/>
            </a:pPr>
            <a:endParaRPr lang="en-US" dirty="0"/>
          </a:p>
          <a:p>
            <a:r>
              <a:rPr lang="en-US" dirty="0">
                <a:hlinkClick r:id="rId3"/>
              </a:rPr>
              <a:t>file:///Users/Robobot/Downloads/540-Article%20Text-540-1-10-20080128.pdf</a:t>
            </a:r>
            <a:endParaRPr lang="en-US" dirty="0"/>
          </a:p>
          <a:p>
            <a:r>
              <a:rPr lang="en-US" dirty="0">
                <a:hlinkClick r:id="rId4"/>
              </a:rPr>
              <a:t>https://www.independent.co.uk/news/science/ai-robots-human-rights-tech-science-ethics-a8965441.html</a:t>
            </a:r>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24</a:t>
            </a:fld>
            <a:endParaRPr lang="en-US"/>
          </a:p>
        </p:txBody>
      </p:sp>
    </p:spTree>
    <p:extLst>
      <p:ext uri="{BB962C8B-B14F-4D97-AF65-F5344CB8AC3E}">
        <p14:creationId xmlns:p14="http://schemas.microsoft.com/office/powerpoint/2010/main" val="15417139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25</a:t>
            </a:fld>
            <a:endParaRPr lang="en-US"/>
          </a:p>
        </p:txBody>
      </p:sp>
    </p:spTree>
    <p:extLst>
      <p:ext uri="{BB962C8B-B14F-4D97-AF65-F5344CB8AC3E}">
        <p14:creationId xmlns:p14="http://schemas.microsoft.com/office/powerpoint/2010/main" val="5831947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has heard of emergence?</a:t>
            </a:r>
          </a:p>
        </p:txBody>
      </p:sp>
      <p:sp>
        <p:nvSpPr>
          <p:cNvPr id="4" name="Slide Number Placeholder 3"/>
          <p:cNvSpPr>
            <a:spLocks noGrp="1"/>
          </p:cNvSpPr>
          <p:nvPr>
            <p:ph type="sldNum" sz="quarter" idx="5"/>
          </p:nvPr>
        </p:nvSpPr>
        <p:spPr/>
        <p:txBody>
          <a:bodyPr/>
          <a:lstStyle/>
          <a:p>
            <a:fld id="{270700B2-88B9-1642-B8EB-F86842378D04}" type="slidenum">
              <a:rPr lang="en-US" smtClean="0"/>
              <a:t>27</a:t>
            </a:fld>
            <a:endParaRPr lang="en-US"/>
          </a:p>
        </p:txBody>
      </p:sp>
    </p:spTree>
    <p:extLst>
      <p:ext uri="{BB962C8B-B14F-4D97-AF65-F5344CB8AC3E}">
        <p14:creationId xmlns:p14="http://schemas.microsoft.com/office/powerpoint/2010/main" val="4469658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property of emergence was originally defined in epistemology (study of the theory of knowledge). </a:t>
            </a:r>
            <a:r>
              <a:rPr lang="en-US" strike="noStrike" dirty="0"/>
              <a:t>It is defined as behavior of a whole that is more than its individual parts.</a:t>
            </a:r>
            <a:br>
              <a:rPr lang="en-US" strike="noStrike" dirty="0"/>
            </a:br>
            <a:endParaRPr lang="en-US" strike="noStrike" dirty="0"/>
          </a:p>
          <a:p>
            <a:r>
              <a:rPr lang="en-US" dirty="0"/>
              <a:t>It is very obviously seen in nature and biology. For example, ants as individuals are not intelligent, but together form complex colonies that can do incredible things like waging war against other colonies and maintaining fungi farms.</a:t>
            </a:r>
          </a:p>
          <a:p>
            <a:r>
              <a:rPr lang="en-US" dirty="0"/>
              <a:t>(It is often the communication between these parts that create the emergent properties.)</a:t>
            </a:r>
          </a:p>
          <a:p>
            <a:endParaRPr lang="en-US" dirty="0"/>
          </a:p>
          <a:p>
            <a:r>
              <a:rPr lang="en-US" dirty="0"/>
              <a:t>There are two types of emergence. The first is weak emergentism, which is much broader. It covers any property of a system that none of the components have. In the picture on the right, this would be the human being made up on organs, tissues, cells, etc.</a:t>
            </a:r>
          </a:p>
          <a:p>
            <a:endParaRPr lang="en-US" dirty="0"/>
          </a:p>
          <a:p>
            <a:r>
              <a:rPr lang="en-US" dirty="0"/>
              <a:t>Strongly emergent properties are irreducible, unpredictable, or both. Irreducible means that it cannot be explained by analyzing its parts. Unpredictable means that it was not intended and could not be predicted in the systems creation. This would be something less tangible like the consciousness of the human in the picture. This is the type of emergence I will focus on in this presentation.</a:t>
            </a:r>
          </a:p>
        </p:txBody>
      </p:sp>
      <p:sp>
        <p:nvSpPr>
          <p:cNvPr id="4" name="Slide Number Placeholder 3"/>
          <p:cNvSpPr>
            <a:spLocks noGrp="1"/>
          </p:cNvSpPr>
          <p:nvPr>
            <p:ph type="sldNum" sz="quarter" idx="10"/>
          </p:nvPr>
        </p:nvSpPr>
        <p:spPr/>
        <p:txBody>
          <a:bodyPr/>
          <a:lstStyle/>
          <a:p>
            <a:fld id="{270700B2-88B9-1642-B8EB-F86842378D04}" type="slidenum">
              <a:rPr lang="en-US" smtClean="0"/>
              <a:t>28</a:t>
            </a:fld>
            <a:endParaRPr lang="en-US"/>
          </a:p>
        </p:txBody>
      </p:sp>
    </p:spTree>
    <p:extLst>
      <p:ext uri="{BB962C8B-B14F-4D97-AF65-F5344CB8AC3E}">
        <p14:creationId xmlns:p14="http://schemas.microsoft.com/office/powerpoint/2010/main" val="23963935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computer science emergence can be seen everywhere. Software is often made up of smaller parts that communicate with each other, so it makes sense that we see can see it here.</a:t>
            </a:r>
          </a:p>
          <a:p>
            <a:endParaRPr lang="en-US" dirty="0"/>
          </a:p>
          <a:p>
            <a:r>
              <a:rPr lang="en-US" dirty="0"/>
              <a:t>Reliability, security, and usability are examples of emergence in software. </a:t>
            </a:r>
          </a:p>
          <a:p>
            <a:endParaRPr lang="en-US" dirty="0"/>
          </a:p>
          <a:p>
            <a:r>
              <a:rPr lang="en-US" dirty="0"/>
              <a:t>Other than these innate properties however, emergence in software engineering is often undesirable because the software is designed to fulfill specific needs of the client who usually does not want unintended results. </a:t>
            </a:r>
          </a:p>
          <a:p>
            <a:endParaRPr lang="en-US" dirty="0"/>
          </a:p>
          <a:p>
            <a:r>
              <a:rPr lang="en-US" dirty="0"/>
              <a:t>The internet has been found to show quite surprising properties of emergence. The power law is one instance. It is the tendency of most internet traffic to go to a very small subset of sites, while most sites have very little of the total internet traffic.</a:t>
            </a:r>
          </a:p>
          <a:p>
            <a:endParaRPr lang="en-US" dirty="0"/>
          </a:p>
          <a:p>
            <a:r>
              <a:rPr lang="en-US" dirty="0"/>
              <a:t>Artificial intelligence is another place it can be seen. Researchers have made distinctions between the internal design of artificial intelligence agents and their externally observed behavior.</a:t>
            </a:r>
          </a:p>
        </p:txBody>
      </p:sp>
      <p:sp>
        <p:nvSpPr>
          <p:cNvPr id="4" name="Slide Number Placeholder 3"/>
          <p:cNvSpPr>
            <a:spLocks noGrp="1"/>
          </p:cNvSpPr>
          <p:nvPr>
            <p:ph type="sldNum" sz="quarter" idx="5"/>
          </p:nvPr>
        </p:nvSpPr>
        <p:spPr/>
        <p:txBody>
          <a:bodyPr/>
          <a:lstStyle/>
          <a:p>
            <a:fld id="{270700B2-88B9-1642-B8EB-F86842378D04}" type="slidenum">
              <a:rPr lang="en-US" smtClean="0"/>
              <a:t>29</a:t>
            </a:fld>
            <a:endParaRPr lang="en-US"/>
          </a:p>
        </p:txBody>
      </p:sp>
    </p:spTree>
    <p:extLst>
      <p:ext uri="{BB962C8B-B14F-4D97-AF65-F5344CB8AC3E}">
        <p14:creationId xmlns:p14="http://schemas.microsoft.com/office/powerpoint/2010/main" val="35926303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that we know what emergence is, how can we use it?</a:t>
            </a:r>
          </a:p>
          <a:p>
            <a:endParaRPr lang="en-US" dirty="0"/>
          </a:p>
          <a:p>
            <a:r>
              <a:rPr lang="en-US" dirty="0"/>
              <a:t>In complex systems, emergence has sometimes been seen as what gives the system its complexity.</a:t>
            </a:r>
          </a:p>
          <a:p>
            <a:endParaRPr lang="en-US" dirty="0"/>
          </a:p>
          <a:p>
            <a:r>
              <a:rPr lang="en-US" dirty="0"/>
              <a:t>The </a:t>
            </a:r>
            <a:r>
              <a:rPr lang="en-US" dirty="0" err="1"/>
              <a:t>boids</a:t>
            </a:r>
            <a:r>
              <a:rPr lang="en-US" dirty="0"/>
              <a:t> simulation is a beautiful example. It accurately simulates a flock of birds. Each bird follows only three simple rules. (Play video)</a:t>
            </a:r>
          </a:p>
          <a:p>
            <a:endParaRPr lang="en-US" dirty="0"/>
          </a:p>
          <a:p>
            <a:r>
              <a:rPr lang="en-US" dirty="0"/>
              <a:t>Agent Based Simulations (ABS) greatly makes use of emergence. It is the simulation of agents interacting with one another. An agent is defined as an autonomous, proactive, and interacting entity within the simulation</a:t>
            </a:r>
          </a:p>
          <a:p>
            <a:endParaRPr lang="en-US" dirty="0"/>
          </a:p>
          <a:p>
            <a:r>
              <a:rPr lang="en-US" dirty="0"/>
              <a:t>The interactions between these agents in the simulations are often used to explore qualitative concepts ranging from simulation of artificial societies to simulations of the real world.</a:t>
            </a:r>
          </a:p>
          <a:p>
            <a:endParaRPr lang="en-US" dirty="0"/>
          </a:p>
          <a:p>
            <a:r>
              <a:rPr lang="en-US" dirty="0"/>
              <a:t>Real world scenarios are obviously unpredictable. In order to model it the simulation must be free from client and developer bias.</a:t>
            </a:r>
          </a:p>
          <a:p>
            <a:endParaRPr lang="en-US" dirty="0"/>
          </a:p>
          <a:p>
            <a:r>
              <a:rPr lang="en-US" dirty="0"/>
              <a:t>To do this, the conceptual model is built to be purposefully unpredictable. It cannot be validated until the output is observed, which means that the results are also irreducible.</a:t>
            </a:r>
          </a:p>
        </p:txBody>
      </p:sp>
      <p:sp>
        <p:nvSpPr>
          <p:cNvPr id="4" name="Slide Number Placeholder 3"/>
          <p:cNvSpPr>
            <a:spLocks noGrp="1"/>
          </p:cNvSpPr>
          <p:nvPr>
            <p:ph type="sldNum" sz="quarter" idx="5"/>
          </p:nvPr>
        </p:nvSpPr>
        <p:spPr/>
        <p:txBody>
          <a:bodyPr/>
          <a:lstStyle/>
          <a:p>
            <a:fld id="{270700B2-88B9-1642-B8EB-F86842378D04}" type="slidenum">
              <a:rPr lang="en-US" smtClean="0"/>
              <a:t>30</a:t>
            </a:fld>
            <a:endParaRPr lang="en-US"/>
          </a:p>
        </p:txBody>
      </p:sp>
    </p:spTree>
    <p:extLst>
      <p:ext uri="{BB962C8B-B14F-4D97-AF65-F5344CB8AC3E}">
        <p14:creationId xmlns:p14="http://schemas.microsoft.com/office/powerpoint/2010/main" val="14137648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Agent Based Simulations uses the same design process as other fields like Software Engineering. The design process does not work well for ABS though, because it is verified differently and wants unpredictability and irreducibility.</a:t>
            </a:r>
          </a:p>
          <a:p>
            <a:endParaRPr lang="en-US" dirty="0"/>
          </a:p>
          <a:p>
            <a:r>
              <a:rPr lang="en-US" dirty="0"/>
              <a:t>Emergent Based Engineering is the idea that we can design the products with the intent of creating emergent properties. This type of engineering that is emergence-driven is still being researched and the process for which this would work is debated.</a:t>
            </a:r>
          </a:p>
        </p:txBody>
      </p:sp>
      <p:sp>
        <p:nvSpPr>
          <p:cNvPr id="4" name="Slide Number Placeholder 3"/>
          <p:cNvSpPr>
            <a:spLocks noGrp="1"/>
          </p:cNvSpPr>
          <p:nvPr>
            <p:ph type="sldNum" sz="quarter" idx="5"/>
          </p:nvPr>
        </p:nvSpPr>
        <p:spPr/>
        <p:txBody>
          <a:bodyPr/>
          <a:lstStyle/>
          <a:p>
            <a:fld id="{270700B2-88B9-1642-B8EB-F86842378D04}" type="slidenum">
              <a:rPr lang="en-US" smtClean="0"/>
              <a:t>31</a:t>
            </a:fld>
            <a:endParaRPr lang="en-US"/>
          </a:p>
        </p:txBody>
      </p:sp>
    </p:spTree>
    <p:extLst>
      <p:ext uri="{BB962C8B-B14F-4D97-AF65-F5344CB8AC3E}">
        <p14:creationId xmlns:p14="http://schemas.microsoft.com/office/powerpoint/2010/main" val="3938598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4</a:t>
            </a:fld>
            <a:endParaRPr lang="en-US"/>
          </a:p>
        </p:txBody>
      </p:sp>
    </p:spTree>
    <p:extLst>
      <p:ext uri="{BB962C8B-B14F-4D97-AF65-F5344CB8AC3E}">
        <p14:creationId xmlns:p14="http://schemas.microsoft.com/office/powerpoint/2010/main" val="42235312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Emergence can be seen everywhere!</a:t>
            </a:r>
          </a:p>
          <a:p>
            <a:endParaRPr lang="en-US" dirty="0"/>
          </a:p>
          <a:p>
            <a:r>
              <a:rPr lang="en-US" dirty="0"/>
              <a:t>We can use it in computer science to create complex systems and realistic unbiased simulations that can create amazing things like simulate the real world. By using an Emergent Based approach we can design for emergent properties in products.</a:t>
            </a:r>
          </a:p>
        </p:txBody>
      </p:sp>
      <p:sp>
        <p:nvSpPr>
          <p:cNvPr id="4" name="Slide Number Placeholder 3"/>
          <p:cNvSpPr>
            <a:spLocks noGrp="1"/>
          </p:cNvSpPr>
          <p:nvPr>
            <p:ph type="sldNum" sz="quarter" idx="5"/>
          </p:nvPr>
        </p:nvSpPr>
        <p:spPr/>
        <p:txBody>
          <a:bodyPr/>
          <a:lstStyle/>
          <a:p>
            <a:fld id="{270700B2-88B9-1642-B8EB-F86842378D04}" type="slidenum">
              <a:rPr lang="en-US" smtClean="0"/>
              <a:t>32</a:t>
            </a:fld>
            <a:endParaRPr lang="en-US"/>
          </a:p>
        </p:txBody>
      </p:sp>
    </p:spTree>
    <p:extLst>
      <p:ext uri="{BB962C8B-B14F-4D97-AF65-F5344CB8AC3E}">
        <p14:creationId xmlns:p14="http://schemas.microsoft.com/office/powerpoint/2010/main" val="4327269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33</a:t>
            </a:fld>
            <a:endParaRPr lang="en-US"/>
          </a:p>
        </p:txBody>
      </p:sp>
    </p:spTree>
    <p:extLst>
      <p:ext uri="{BB962C8B-B14F-4D97-AF65-F5344CB8AC3E}">
        <p14:creationId xmlns:p14="http://schemas.microsoft.com/office/powerpoint/2010/main" val="10778593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charset="0"/>
                <a:ea typeface="ＭＳ Ｐゴシック" charset="-128"/>
                <a:cs typeface="ＭＳ Ｐゴシック" charset="-128"/>
              </a:rPr>
              <a:t>This is the end. Any slides beyond this point are for answering questions that may arise but not needed in the main talk. Some slides may also be unfinished and are not needed but kept just in case.</a:t>
            </a:r>
          </a:p>
        </p:txBody>
      </p:sp>
      <p:sp>
        <p:nvSpPr>
          <p:cNvPr id="4" name="Slide Number Placeholder 3"/>
          <p:cNvSpPr>
            <a:spLocks noGrp="1"/>
          </p:cNvSpPr>
          <p:nvPr>
            <p:ph type="sldNum" sz="quarter" idx="10"/>
          </p:nvPr>
        </p:nvSpPr>
        <p:spPr/>
        <p:txBody>
          <a:bodyPr/>
          <a:lstStyle/>
          <a:p>
            <a:fld id="{270700B2-88B9-1642-B8EB-F86842378D04}" type="slidenum">
              <a:rPr lang="en-US" smtClean="0"/>
              <a:t>34</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itchFamily="-109" charset="0"/>
                <a:ea typeface="ＭＳ Ｐゴシック" pitchFamily="-109" charset="-128"/>
                <a:cs typeface="ＭＳ Ｐゴシック" pitchFamily="-109" charset="-128"/>
              </a:rPr>
              <a:t>ADD QUIZ AS BACKUP IF CLASS DISCUSSION</a:t>
            </a:r>
            <a:r>
              <a:rPr lang="en-US" baseline="0" dirty="0">
                <a:latin typeface="Arial" charset="0"/>
                <a:ea typeface="ＭＳ Ｐゴシック" charset="-128"/>
                <a:cs typeface="ＭＳ Ｐゴシック" charset="-128"/>
              </a:rPr>
              <a:t> NOT LONG ENOUGH</a:t>
            </a:r>
            <a:endParaRPr lang="en-US" dirty="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5</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how many people </a:t>
            </a:r>
            <a:r>
              <a:rPr lang="en-US"/>
              <a:t>in ACM</a:t>
            </a:r>
            <a:r>
              <a:rPr lang="en-US" baseline="0"/>
              <a:t> or IEEE</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6</a:t>
            </a:fld>
            <a:endParaRPr lang="en-US"/>
          </a:p>
        </p:txBody>
      </p:sp>
    </p:spTree>
    <p:extLst>
      <p:ext uri="{BB962C8B-B14F-4D97-AF65-F5344CB8AC3E}">
        <p14:creationId xmlns:p14="http://schemas.microsoft.com/office/powerpoint/2010/main" val="593655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Release Game or Not</a:t>
            </a:r>
            <a:r>
              <a:rPr lang="en-US" baseline="0" dirty="0"/>
              <a:t> Debate</a:t>
            </a:r>
          </a:p>
          <a:p>
            <a:endParaRPr lang="en-US" dirty="0"/>
          </a:p>
          <a:p>
            <a:r>
              <a:rPr lang="en-US" dirty="0"/>
              <a:t>Chapter 9 In-class Exercises # 24.</a:t>
            </a:r>
          </a:p>
          <a:p>
            <a:r>
              <a:rPr lang="en-US" dirty="0"/>
              <a:t>Should the company produce the game?</a:t>
            </a:r>
          </a:p>
          <a:p>
            <a:endParaRPr lang="en-US" dirty="0"/>
          </a:p>
          <a:p>
            <a:r>
              <a:rPr lang="en-US" dirty="0"/>
              <a:t>Use the SWE Code Of Ethics as the basis for your argument.</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7</a:t>
            </a:fld>
            <a:endParaRPr lang="en-US"/>
          </a:p>
        </p:txBody>
      </p:sp>
    </p:spTree>
    <p:extLst>
      <p:ext uri="{BB962C8B-B14F-4D97-AF65-F5344CB8AC3E}">
        <p14:creationId xmlns:p14="http://schemas.microsoft.com/office/powerpoint/2010/main" val="3512373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An error of </a:t>
            </a:r>
            <a:r>
              <a:rPr lang="en-US" i="1" dirty="0"/>
              <a:t>commission</a:t>
            </a:r>
            <a:r>
              <a:rPr lang="en-US" dirty="0"/>
              <a:t> is one where the person responds where they should not. This is compared to an error of </a:t>
            </a:r>
            <a:r>
              <a:rPr lang="en-US" i="1" dirty="0"/>
              <a:t>omission</a:t>
            </a:r>
            <a:r>
              <a:rPr lang="en-US" dirty="0"/>
              <a:t>, where the person fails to respond when they should.</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8</a:t>
            </a:fld>
            <a:endParaRPr lang="en-US"/>
          </a:p>
        </p:txBody>
      </p:sp>
    </p:spTree>
    <p:extLst>
      <p:ext uri="{BB962C8B-B14F-4D97-AF65-F5344CB8AC3E}">
        <p14:creationId xmlns:p14="http://schemas.microsoft.com/office/powerpoint/2010/main" val="2553297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pitchFamily="-109" charset="0"/>
                <a:ea typeface="ＭＳ Ｐゴシック" pitchFamily="-109" charset="-128"/>
                <a:cs typeface="ＭＳ Ｐゴシック" pitchFamily="-109" charset="-128"/>
              </a:rPr>
              <a:t>1 Page Paper Ideas:</a:t>
            </a:r>
          </a:p>
          <a:p>
            <a:pPr marL="228600" indent="-228600" eaLnBrk="1" hangingPunct="1">
              <a:buFont typeface="+mj-lt"/>
              <a:buAutoNum type="arabicPeriod"/>
            </a:pPr>
            <a:r>
              <a:rPr lang="en-US" dirty="0">
                <a:latin typeface="Arial" pitchFamily="-109" charset="0"/>
                <a:ea typeface="ＭＳ Ｐゴシック" pitchFamily="-109" charset="-128"/>
                <a:cs typeface="ＭＳ Ｐゴシック" pitchFamily="-109" charset="-128"/>
              </a:rPr>
              <a:t>For Good - </a:t>
            </a:r>
            <a:r>
              <a:rPr lang="en-US" dirty="0">
                <a:ea typeface="ＭＳ Ｐゴシック" pitchFamily="-109" charset="-128"/>
                <a:cs typeface="ＭＳ Ｐゴシック" pitchFamily="-109" charset="-128"/>
              </a:rPr>
              <a:t>How will you use your computing related education to do good in the world?</a:t>
            </a:r>
          </a:p>
          <a:p>
            <a:pPr marL="228600" indent="-228600" eaLnBrk="1" hangingPunct="1">
              <a:buFont typeface="+mj-lt"/>
              <a:buAutoNum type="arabicPeriod"/>
            </a:pPr>
            <a:r>
              <a:rPr lang="en-US" baseline="0" dirty="0">
                <a:ea typeface="ＭＳ Ｐゴシック" pitchFamily="-109" charset="-128"/>
                <a:cs typeface="ＭＳ Ｐゴシック" pitchFamily="-109" charset="-128"/>
              </a:rPr>
              <a:t>Dark Net - Is </a:t>
            </a:r>
            <a:r>
              <a:rPr lang="en-US" baseline="0" dirty="0">
                <a:ea typeface="+mn-ea"/>
                <a:cs typeface="+mn-cs"/>
              </a:rPr>
              <a:t>t</a:t>
            </a:r>
            <a:r>
              <a:rPr lang="en-US" dirty="0"/>
              <a:t>he Dark Net good or bad?</a:t>
            </a:r>
          </a:p>
          <a:p>
            <a:pPr marL="228600" indent="-228600" eaLnBrk="1" hangingPunct="1">
              <a:buFont typeface="+mj-lt"/>
              <a:buAutoNum type="arabicPeriod"/>
            </a:pPr>
            <a:r>
              <a:rPr lang="en-US" dirty="0"/>
              <a:t>Does computerized automation help the economy or society?</a:t>
            </a:r>
          </a:p>
          <a:p>
            <a:pPr marL="228600" indent="-228600" eaLnBrk="1" hangingPunct="1">
              <a:buFont typeface="+mj-lt"/>
              <a:buAutoNum type="arabicPeriod"/>
            </a:pPr>
            <a:r>
              <a:rPr lang="en-US" dirty="0"/>
              <a:t>What should computerized automated be applied to next?</a:t>
            </a:r>
          </a:p>
          <a:p>
            <a:pPr marL="228600" indent="-228600" eaLnBrk="1" hangingPunct="1">
              <a:buFont typeface="+mj-lt"/>
              <a:buAutoNum type="arabicPeriod"/>
            </a:pPr>
            <a:r>
              <a:rPr lang="en-US" dirty="0"/>
              <a:t>If productivity has increased so much, why are we working so hard? </a:t>
            </a:r>
            <a:r>
              <a:rPr lang="en-US" i="1" dirty="0"/>
              <a:t>Should</a:t>
            </a:r>
            <a:r>
              <a:rPr lang="en-US" dirty="0"/>
              <a:t> we?</a:t>
            </a:r>
          </a:p>
          <a:p>
            <a:pPr marL="228600" indent="-228600" eaLnBrk="1" hangingPunct="1">
              <a:buFont typeface="+mj-lt"/>
              <a:buAutoNum type="arabicPeriod"/>
            </a:pPr>
            <a:r>
              <a:rPr lang="en-US" dirty="0"/>
              <a:t>What job skills will survive computerized automation?</a:t>
            </a:r>
          </a:p>
          <a:p>
            <a:pPr lvl="0" eaLnBrk="1" hangingPunct="1"/>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9</a:t>
            </a:fld>
            <a:endParaRPr lang="en-US"/>
          </a:p>
        </p:txBody>
      </p:sp>
    </p:spTree>
    <p:extLst>
      <p:ext uri="{BB962C8B-B14F-4D97-AF65-F5344CB8AC3E}">
        <p14:creationId xmlns:p14="http://schemas.microsoft.com/office/powerpoint/2010/main" val="1271861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charset="0"/>
                <a:ea typeface="ＭＳ Ｐゴシック" charset="-128"/>
                <a:cs typeface="ＭＳ Ｐゴシック" charset="-128"/>
              </a:rPr>
              <a:t>Show WPI and/or corporate code of ethics.</a:t>
            </a:r>
          </a:p>
        </p:txBody>
      </p:sp>
      <p:sp>
        <p:nvSpPr>
          <p:cNvPr id="4" name="Slide Number Placeholder 3"/>
          <p:cNvSpPr>
            <a:spLocks noGrp="1"/>
          </p:cNvSpPr>
          <p:nvPr>
            <p:ph type="sldNum" sz="quarter" idx="10"/>
          </p:nvPr>
        </p:nvSpPr>
        <p:spPr/>
        <p:txBody>
          <a:bodyPr/>
          <a:lstStyle/>
          <a:p>
            <a:fld id="{270700B2-88B9-1642-B8EB-F86842378D04}" type="slidenum">
              <a:rPr lang="en-US" smtClean="0"/>
              <a:t>10</a:t>
            </a:fld>
            <a:endParaRPr lang="en-US"/>
          </a:p>
        </p:txBody>
      </p:sp>
    </p:spTree>
    <p:extLst>
      <p:ext uri="{BB962C8B-B14F-4D97-AF65-F5344CB8AC3E}">
        <p14:creationId xmlns:p14="http://schemas.microsoft.com/office/powerpoint/2010/main" val="424521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3" name="Subtitle 2"/>
          <p:cNvSpPr>
            <a:spLocks noGrp="1"/>
          </p:cNvSpPr>
          <p:nvPr>
            <p:ph type="subTitle" idx="1"/>
          </p:nvPr>
        </p:nvSpPr>
        <p:spPr>
          <a:xfrm>
            <a:off x="914400" y="3105150"/>
            <a:ext cx="7315200" cy="762000"/>
          </a:xfrm>
        </p:spPr>
        <p:txBody>
          <a:bodyPr>
            <a:normAutofit/>
          </a:bodyPr>
          <a:lstStyle>
            <a:lvl1pPr marL="0" indent="0" algn="ctr">
              <a:spcBef>
                <a:spcPts val="0"/>
              </a:spcBef>
              <a:buNone/>
              <a:defRPr sz="2100">
                <a:solidFill>
                  <a:schemeClr val="tx1"/>
                </a:solidFill>
              </a:defRPr>
            </a:lvl1pPr>
            <a:lvl2pPr marL="457181" indent="0" algn="ctr">
              <a:buNone/>
              <a:defRPr>
                <a:solidFill>
                  <a:schemeClr val="tx1">
                    <a:tint val="75000"/>
                  </a:schemeClr>
                </a:solidFill>
              </a:defRPr>
            </a:lvl2pPr>
            <a:lvl3pPr marL="914362" indent="0" algn="ctr">
              <a:buNone/>
              <a:defRPr>
                <a:solidFill>
                  <a:schemeClr val="tx1">
                    <a:tint val="75000"/>
                  </a:schemeClr>
                </a:solidFill>
              </a:defRPr>
            </a:lvl3pPr>
            <a:lvl4pPr marL="1371543" indent="0" algn="ctr">
              <a:buNone/>
              <a:defRPr>
                <a:solidFill>
                  <a:schemeClr val="tx1">
                    <a:tint val="75000"/>
                  </a:schemeClr>
                </a:solidFill>
              </a:defRPr>
            </a:lvl4pPr>
            <a:lvl5pPr marL="1828724" indent="0" algn="ctr">
              <a:buNone/>
              <a:defRPr>
                <a:solidFill>
                  <a:schemeClr val="tx1">
                    <a:tint val="75000"/>
                  </a:schemeClr>
                </a:solidFill>
              </a:defRPr>
            </a:lvl5pPr>
            <a:lvl6pPr marL="2285905" indent="0" algn="ctr">
              <a:buNone/>
              <a:defRPr>
                <a:solidFill>
                  <a:schemeClr val="tx1">
                    <a:tint val="75000"/>
                  </a:schemeClr>
                </a:solidFill>
              </a:defRPr>
            </a:lvl6pPr>
            <a:lvl7pPr marL="2743086" indent="0" algn="ctr">
              <a:buNone/>
              <a:defRPr>
                <a:solidFill>
                  <a:schemeClr val="tx1">
                    <a:tint val="75000"/>
                  </a:schemeClr>
                </a:solidFill>
              </a:defRPr>
            </a:lvl7pPr>
            <a:lvl8pPr marL="3200266" indent="0" algn="ctr">
              <a:buNone/>
              <a:defRPr>
                <a:solidFill>
                  <a:schemeClr val="tx1">
                    <a:tint val="75000"/>
                  </a:schemeClr>
                </a:solidFill>
              </a:defRPr>
            </a:lvl8pPr>
            <a:lvl9pPr marL="3657448" indent="0" algn="ctr">
              <a:buNone/>
              <a:defRPr>
                <a:solidFill>
                  <a:schemeClr val="tx1">
                    <a:tint val="75000"/>
                  </a:schemeClr>
                </a:solidFill>
              </a:defRPr>
            </a:lvl9pPr>
          </a:lstStyle>
          <a:p>
            <a:r>
              <a:rPr lang="en-US"/>
              <a:t>Click to edit Master subtitle style</a:t>
            </a:r>
            <a:endParaRPr/>
          </a:p>
        </p:txBody>
      </p:sp>
      <p:sp>
        <p:nvSpPr>
          <p:cNvPr id="62" name="Rectangle 61"/>
          <p:cNvSpPr/>
          <p:nvPr/>
        </p:nvSpPr>
        <p:spPr bwMode="hidden">
          <a:xfrm>
            <a:off x="0" y="1428751"/>
            <a:ext cx="9144000" cy="16111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lnSpc>
                <a:spcPct val="90000"/>
              </a:lnSpc>
            </a:pPr>
            <a:endParaRPr sz="2400">
              <a:solidFill>
                <a:schemeClr val="tx2"/>
              </a:solidFill>
            </a:endParaRPr>
          </a:p>
        </p:txBody>
      </p:sp>
      <p:sp>
        <p:nvSpPr>
          <p:cNvPr id="2" name="Title 1"/>
          <p:cNvSpPr>
            <a:spLocks noGrp="1"/>
          </p:cNvSpPr>
          <p:nvPr>
            <p:ph type="ctrTitle"/>
          </p:nvPr>
        </p:nvSpPr>
        <p:spPr>
          <a:xfrm>
            <a:off x="914400" y="1428751"/>
            <a:ext cx="7315200" cy="1610945"/>
          </a:xfrm>
        </p:spPr>
        <p:txBody>
          <a:bodyPr anchor="ctr">
            <a:normAutofit/>
          </a:bodyPr>
          <a:lstStyle>
            <a:lvl1pPr algn="l">
              <a:defRPr sz="3300" cap="all" normalizeH="0" baseline="0"/>
            </a:lvl1pPr>
          </a:lstStyle>
          <a:p>
            <a:r>
              <a:rPr lang="en-US" dirty="0"/>
              <a:t>Click to edit Master title style</a:t>
            </a:r>
            <a:endParaRPr dirty="0"/>
          </a:p>
        </p:txBody>
      </p:sp>
      <p:sp>
        <p:nvSpPr>
          <p:cNvPr id="7"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900">
                <a:solidFill>
                  <a:schemeClr val="tx1"/>
                </a:solidFill>
              </a:defRPr>
            </a:lvl1pPr>
          </a:lstStyle>
          <a:p>
            <a:r>
              <a:rPr lang="sk-SK"/>
              <a:t>© 2020 Keith A. Pray</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9" name="Rectangle 8"/>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chorCtr="0">
            <a:normAutofit/>
          </a:bodyPr>
          <a:lstStyle>
            <a:lvl1pPr algn="l">
              <a:defRPr sz="2400" b="0"/>
            </a:lvl1pPr>
          </a:lstStyle>
          <a:p>
            <a:r>
              <a:rPr lang="en-US"/>
              <a:t>Click to edit Master title style</a:t>
            </a:r>
            <a:endParaRPr/>
          </a:p>
        </p:txBody>
      </p:sp>
      <p:sp>
        <p:nvSpPr>
          <p:cNvPr id="3" name="Picture Placeholder 2"/>
          <p:cNvSpPr>
            <a:spLocks noGrp="1"/>
          </p:cNvSpPr>
          <p:nvPr>
            <p:ph type="pic" idx="1"/>
          </p:nvPr>
        </p:nvSpPr>
        <p:spPr>
          <a:xfrm>
            <a:off x="381000" y="361950"/>
            <a:ext cx="4953001" cy="4381501"/>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5867400" y="1581150"/>
            <a:ext cx="2971800" cy="3200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extLst>
      <p:ext uri="{BB962C8B-B14F-4D97-AF65-F5344CB8AC3E}">
        <p14:creationId xmlns:p14="http://schemas.microsoft.com/office/powerpoint/2010/main" val="2076303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002453">
              <a:defRPr baseline="0"/>
            </a:lvl6pPr>
            <a:lvl7pPr marL="2002453">
              <a:defRPr baseline="0"/>
            </a:lvl7pPr>
            <a:lvl8pPr marL="2002453">
              <a:defRPr baseline="0"/>
            </a:lvl8pPr>
            <a:lvl9pPr marL="2002453">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31994" y="361950"/>
            <a:ext cx="1383347" cy="434340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85800" y="361950"/>
            <a:ext cx="6781800" cy="4343401"/>
          </a:xfrm>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sk-SK"/>
              <a:t>© 2020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914400" y="1143000"/>
            <a:ext cx="7315200" cy="1494448"/>
          </a:xfrm>
        </p:spPr>
        <p:txBody>
          <a:bodyPr anchor="b" anchorCtr="0">
            <a:noAutofit/>
          </a:bodyPr>
          <a:lstStyle>
            <a:lvl1pPr algn="ctr">
              <a:defRPr sz="3300" b="0" cap="all" baseline="0"/>
            </a:lvl1pPr>
          </a:lstStyle>
          <a:p>
            <a:r>
              <a:rPr lang="en-US"/>
              <a:t>Click to edit Master title style</a:t>
            </a:r>
            <a:endParaRPr/>
          </a:p>
        </p:txBody>
      </p:sp>
      <p:sp>
        <p:nvSpPr>
          <p:cNvPr id="3" name="Text Placeholder 2"/>
          <p:cNvSpPr>
            <a:spLocks noGrp="1"/>
          </p:cNvSpPr>
          <p:nvPr>
            <p:ph type="body" idx="1"/>
          </p:nvPr>
        </p:nvSpPr>
        <p:spPr>
          <a:xfrm>
            <a:off x="914400" y="2724150"/>
            <a:ext cx="7315200" cy="762000"/>
          </a:xfrm>
        </p:spPr>
        <p:txBody>
          <a:bodyPr anchor="t" anchorCtr="0">
            <a:noAutofit/>
          </a:bodyPr>
          <a:lstStyle>
            <a:lvl1pPr marL="0" indent="0" algn="ctr">
              <a:spcBef>
                <a:spcPts val="0"/>
              </a:spcBef>
              <a:buNone/>
              <a:defRPr sz="2100">
                <a:solidFill>
                  <a:schemeClr val="tx1"/>
                </a:solidFill>
              </a:defRPr>
            </a:lvl1pPr>
            <a:lvl2pPr marL="457181" indent="0">
              <a:buNone/>
              <a:defRPr sz="1800">
                <a:solidFill>
                  <a:schemeClr val="tx1">
                    <a:tint val="75000"/>
                  </a:schemeClr>
                </a:solidFill>
              </a:defRPr>
            </a:lvl2pPr>
            <a:lvl3pPr marL="914362" indent="0">
              <a:buNone/>
              <a:defRPr sz="1600">
                <a:solidFill>
                  <a:schemeClr val="tx1">
                    <a:tint val="75000"/>
                  </a:schemeClr>
                </a:solidFill>
              </a:defRPr>
            </a:lvl3pPr>
            <a:lvl4pPr marL="1371543" indent="0">
              <a:buNone/>
              <a:defRPr sz="1400">
                <a:solidFill>
                  <a:schemeClr val="tx1">
                    <a:tint val="75000"/>
                  </a:schemeClr>
                </a:solidFill>
              </a:defRPr>
            </a:lvl4pPr>
            <a:lvl5pPr marL="1828724" indent="0">
              <a:buNone/>
              <a:defRPr sz="1400">
                <a:solidFill>
                  <a:schemeClr val="tx1">
                    <a:tint val="75000"/>
                  </a:schemeClr>
                </a:solidFill>
              </a:defRPr>
            </a:lvl5pPr>
            <a:lvl6pPr marL="2285905" indent="0">
              <a:buNone/>
              <a:defRPr sz="1400">
                <a:solidFill>
                  <a:schemeClr val="tx1">
                    <a:tint val="75000"/>
                  </a:schemeClr>
                </a:solidFill>
              </a:defRPr>
            </a:lvl6pPr>
            <a:lvl7pPr marL="2743086" indent="0">
              <a:buNone/>
              <a:defRPr sz="1400">
                <a:solidFill>
                  <a:schemeClr val="tx1">
                    <a:tint val="75000"/>
                  </a:schemeClr>
                </a:solidFill>
              </a:defRPr>
            </a:lvl7pPr>
            <a:lvl8pPr marL="3200266" indent="0">
              <a:buNone/>
              <a:defRPr sz="1400">
                <a:solidFill>
                  <a:schemeClr val="tx1">
                    <a:tint val="75000"/>
                  </a:schemeClr>
                </a:solidFill>
              </a:defRPr>
            </a:lvl8pPr>
            <a:lvl9pPr marL="365744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2020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85800" y="1352551"/>
            <a:ext cx="3733800" cy="3352800"/>
          </a:xfrm>
        </p:spPr>
        <p:txBody>
          <a:bodyPr>
            <a:normAutofit/>
          </a:bodyPr>
          <a:lstStyle>
            <a:lvl1pPr>
              <a:defRPr sz="1800"/>
            </a:lvl1pPr>
            <a:lvl2pPr>
              <a:defRPr sz="1500"/>
            </a:lvl2pPr>
            <a:lvl3pPr>
              <a:defRPr sz="1400"/>
            </a:lvl3pPr>
            <a:lvl4pPr>
              <a:defRPr sz="1200"/>
            </a:lvl4pPr>
            <a:lvl5pPr>
              <a:defRPr sz="1100"/>
            </a:lvl5pPr>
            <a:lvl6pPr>
              <a:defRPr sz="1100"/>
            </a:lvl6pPr>
            <a:lvl7pPr marL="2002453">
              <a:defRPr sz="1100"/>
            </a:lvl7pPr>
            <a:lvl8pPr marL="2002453">
              <a:defRPr sz="1100"/>
            </a:lvl8pPr>
            <a:lvl9pPr marL="2002453">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724400" y="1352551"/>
            <a:ext cx="3733800" cy="3352800"/>
          </a:xfrm>
        </p:spPr>
        <p:txBody>
          <a:bodyPr>
            <a:normAutofit/>
          </a:bodyPr>
          <a:lstStyle>
            <a:lvl1pPr>
              <a:defRPr sz="1800"/>
            </a:lvl1pPr>
            <a:lvl2pPr>
              <a:defRPr sz="1500"/>
            </a:lvl2pPr>
            <a:lvl3pPr>
              <a:defRPr sz="1400"/>
            </a:lvl3pPr>
            <a:lvl4pPr>
              <a:defRPr sz="1200"/>
            </a:lvl4pPr>
            <a:lvl5pPr>
              <a:defRPr sz="1100"/>
            </a:lvl5pPr>
            <a:lvl6pPr marL="2002453">
              <a:defRPr sz="1100" baseline="0"/>
            </a:lvl6pPr>
            <a:lvl7pPr marL="2002453">
              <a:defRPr sz="1100" baseline="0"/>
            </a:lvl7pPr>
            <a:lvl8pPr marL="2002453">
              <a:defRPr sz="1100" baseline="0"/>
            </a:lvl8pPr>
            <a:lvl9pPr marL="2002453">
              <a:defRPr sz="1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sk-SK"/>
              <a:t>© 2020 Keith A. Pray</a:t>
            </a:r>
            <a:endParaRPr lang="en-US" dirty="0"/>
          </a:p>
        </p:txBody>
      </p:sp>
      <p:sp>
        <p:nvSpPr>
          <p:cNvPr id="7" name="Slide Number Placeholder 6"/>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6858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a:lvl8pPr>
            <a:lvl9pPr marL="2002453">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7244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244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baseline="0"/>
            </a:lvl8pPr>
            <a:lvl9pPr marL="2002453">
              <a:defRPr sz="1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sk-SK"/>
              <a:t>© 2020 Keith A. Pray</a:t>
            </a:r>
            <a:endParaRPr lang="en-US"/>
          </a:p>
        </p:txBody>
      </p:sp>
      <p:sp>
        <p:nvSpPr>
          <p:cNvPr id="9" name="Slide Number Placeholder 8"/>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sk-SK"/>
              <a:t>© 2020 Keith A. Pray</a:t>
            </a:r>
            <a:endParaRPr lang="en-US" dirty="0"/>
          </a:p>
        </p:txBody>
      </p:sp>
      <p:sp>
        <p:nvSpPr>
          <p:cNvPr id="5" name="Slide Number Placeholder 4"/>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3"/>
          <p:cNvSpPr>
            <a:spLocks noGrp="1"/>
          </p:cNvSpPr>
          <p:nvPr>
            <p:ph type="ftr" sz="quarter" idx="11"/>
          </p:nvPr>
        </p:nvSpPr>
        <p:spPr>
          <a:xfrm>
            <a:off x="0" y="4997196"/>
            <a:ext cx="5562600" cy="146304"/>
          </a:xfrm>
        </p:spPr>
        <p:txBody>
          <a:bodyPr/>
          <a:lstStyle/>
          <a:p>
            <a:r>
              <a:rPr lang="sk-SK"/>
              <a:t>© 2020 Keith A. Pray</a:t>
            </a:r>
            <a:endParaRPr lang="en-US" dirty="0"/>
          </a:p>
        </p:txBody>
      </p:sp>
      <p:sp>
        <p:nvSpPr>
          <p:cNvPr id="3" name="Slide Number Placeholder 4"/>
          <p:cNvSpPr>
            <a:spLocks noGrp="1"/>
          </p:cNvSpPr>
          <p:nvPr>
            <p:ph type="sldNum" sz="quarter" idx="12"/>
          </p:nvPr>
        </p:nvSpPr>
        <p:spPr>
          <a:xfrm>
            <a:off x="8519160" y="4997196"/>
            <a:ext cx="624840" cy="146304"/>
          </a:xfrm>
        </p:spPr>
        <p:txBody>
          <a:bodyPr/>
          <a:lstStyle/>
          <a:p>
            <a:fld id="{A2A17EAB-8B51-5C40-8776-6683E51FA7A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0" name="Rectangle 19"/>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oAutofit/>
          </a:bodyPr>
          <a:lstStyle>
            <a:lvl1pPr algn="l">
              <a:defRPr sz="2400" b="0"/>
            </a:lvl1pPr>
          </a:lstStyle>
          <a:p>
            <a:r>
              <a:rPr lang="en-US"/>
              <a:t>Click to edit Master title style</a:t>
            </a:r>
            <a:endParaRPr/>
          </a:p>
        </p:txBody>
      </p:sp>
      <p:sp>
        <p:nvSpPr>
          <p:cNvPr id="3" name="Content Placeholder 2"/>
          <p:cNvSpPr>
            <a:spLocks noGrp="1"/>
          </p:cNvSpPr>
          <p:nvPr>
            <p:ph idx="1"/>
          </p:nvPr>
        </p:nvSpPr>
        <p:spPr bwMode="white">
          <a:xfrm>
            <a:off x="381000" y="361950"/>
            <a:ext cx="4953000" cy="4381501"/>
          </a:xfrm>
        </p:spPr>
        <p:txBody>
          <a:bodyPr>
            <a:normAutofit/>
          </a:bodyPr>
          <a:lstStyle>
            <a:lvl1pPr>
              <a:defRPr sz="2100"/>
            </a:lvl1pPr>
            <a:lvl2pPr>
              <a:defRPr sz="1800"/>
            </a:lvl2pPr>
            <a:lvl3pPr>
              <a:defRPr sz="1500"/>
            </a:lvl3pPr>
            <a:lvl4pPr>
              <a:defRPr sz="14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5867400" y="1581150"/>
            <a:ext cx="2971800" cy="3200400"/>
          </a:xfrm>
        </p:spPr>
        <p:txBody>
          <a:bodyPr anchor="t" anchorCtr="0">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9" name="Rectangle 8"/>
          <p:cNvSpPr/>
          <p:nvPr/>
        </p:nvSpPr>
        <p:spPr>
          <a:xfrm>
            <a:off x="0" y="-836"/>
            <a:ext cx="4571386"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4800600" y="1428750"/>
            <a:ext cx="3886200" cy="1295400"/>
          </a:xfrm>
        </p:spPr>
        <p:txBody>
          <a:bodyPr anchor="b" anchorCtr="0">
            <a:normAutofit/>
          </a:bodyPr>
          <a:lstStyle>
            <a:lvl1pPr algn="l">
              <a:defRPr sz="2400" b="0"/>
            </a:lvl1pPr>
          </a:lstStyle>
          <a:p>
            <a:r>
              <a:rPr lang="en-US"/>
              <a:t>Click to edit Master title style</a:t>
            </a:r>
            <a:endParaRPr/>
          </a:p>
        </p:txBody>
      </p:sp>
      <p:sp>
        <p:nvSpPr>
          <p:cNvPr id="3" name="Picture Placeholder 2"/>
          <p:cNvSpPr>
            <a:spLocks noGrp="1"/>
          </p:cNvSpPr>
          <p:nvPr>
            <p:ph type="pic" idx="1"/>
          </p:nvPr>
        </p:nvSpPr>
        <p:spPr>
          <a:xfrm>
            <a:off x="381001" y="361951"/>
            <a:ext cx="3809386" cy="4397030"/>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800600" y="2800350"/>
            <a:ext cx="3886200" cy="1295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361950"/>
            <a:ext cx="7772400" cy="914400"/>
          </a:xfrm>
          <a:prstGeom prst="rect">
            <a:avLst/>
          </a:prstGeom>
          <a:effectLst/>
        </p:spPr>
        <p:txBody>
          <a:bodyPr vert="horz" lIns="91436" tIns="45718" rIns="91436" bIns="45718" rtlCol="0" anchor="ctr" anchorCtr="0">
            <a:normAutofit/>
          </a:bodyPr>
          <a:lstStyle/>
          <a:p>
            <a:r>
              <a:rPr lang="en-US" dirty="0"/>
              <a:t>Click to edit Master title style</a:t>
            </a:r>
            <a:endParaRPr dirty="0"/>
          </a:p>
        </p:txBody>
      </p:sp>
      <p:sp>
        <p:nvSpPr>
          <p:cNvPr id="3" name="Text Placeholder 2"/>
          <p:cNvSpPr>
            <a:spLocks noGrp="1"/>
          </p:cNvSpPr>
          <p:nvPr>
            <p:ph type="body" idx="1"/>
          </p:nvPr>
        </p:nvSpPr>
        <p:spPr>
          <a:xfrm>
            <a:off x="685800" y="1352551"/>
            <a:ext cx="7772400" cy="3352800"/>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2"/>
          </p:nvPr>
        </p:nvSpPr>
        <p:spPr>
          <a:xfrm>
            <a:off x="6553200" y="4997196"/>
            <a:ext cx="1066800" cy="146304"/>
          </a:xfrm>
          <a:prstGeom prst="rect">
            <a:avLst/>
          </a:prstGeom>
        </p:spPr>
        <p:txBody>
          <a:bodyPr vert="horz" lIns="91436" tIns="45718" rIns="91436" bIns="45718" rtlCol="0" anchor="ctr"/>
          <a:lstStyle>
            <a:lvl1pPr algn="r">
              <a:defRPr sz="900">
                <a:solidFill>
                  <a:schemeClr val="tx1"/>
                </a:solidFill>
              </a:defRPr>
            </a:lvl1pPr>
          </a:lstStyle>
          <a:p>
            <a:endParaRPr lang="en-US" dirty="0"/>
          </a:p>
        </p:txBody>
      </p:sp>
      <p:sp>
        <p:nvSpPr>
          <p:cNvPr id="5"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900">
                <a:solidFill>
                  <a:schemeClr val="tx1"/>
                </a:solidFill>
              </a:defRPr>
            </a:lvl1pPr>
          </a:lstStyle>
          <a:p>
            <a:r>
              <a:rPr lang="sk-SK"/>
              <a:t>© 2020 Keith A. Pray</a:t>
            </a:r>
            <a:endParaRPr lang="en-US" dirty="0"/>
          </a:p>
        </p:txBody>
      </p:sp>
      <p:sp>
        <p:nvSpPr>
          <p:cNvPr id="6" name="Slide Number Placeholder 5"/>
          <p:cNvSpPr>
            <a:spLocks noGrp="1"/>
          </p:cNvSpPr>
          <p:nvPr>
            <p:ph type="sldNum" sz="quarter" idx="4"/>
          </p:nvPr>
        </p:nvSpPr>
        <p:spPr>
          <a:xfrm>
            <a:off x="8519160" y="4997196"/>
            <a:ext cx="624840" cy="146304"/>
          </a:xfrm>
          <a:prstGeom prst="rect">
            <a:avLst/>
          </a:prstGeom>
        </p:spPr>
        <p:txBody>
          <a:bodyPr vert="horz" lIns="91436" tIns="45718" rIns="91436" bIns="45718" rtlCol="0" anchor="ctr"/>
          <a:lstStyle>
            <a:lvl1pPr algn="r">
              <a:defRPr sz="900">
                <a:solidFill>
                  <a:schemeClr val="tx1"/>
                </a:solidFill>
              </a:defRPr>
            </a:lvl1pPr>
          </a:lstStyle>
          <a:p>
            <a:fld id="{A2A17EAB-8B51-5C40-8776-6683E51FA7A0}" type="slidenum">
              <a:rPr lang="en-US" smtClean="0"/>
              <a:pPr/>
              <a:t>‹#›</a:t>
            </a:fld>
            <a:endParaRPr lang="en-US"/>
          </a:p>
        </p:txBody>
      </p:sp>
      <p:grpSp>
        <p:nvGrpSpPr>
          <p:cNvPr id="10" name="Group 9"/>
          <p:cNvGrpSpPr/>
          <p:nvPr userDrawn="1"/>
        </p:nvGrpSpPr>
        <p:grpSpPr>
          <a:xfrm>
            <a:off x="23" y="21342"/>
            <a:ext cx="9143977" cy="295715"/>
            <a:chOff x="23" y="21342"/>
            <a:chExt cx="9143977" cy="295715"/>
          </a:xfrm>
        </p:grpSpPr>
        <p:sp>
          <p:nvSpPr>
            <p:cNvPr id="9" name="Rectangle 6"/>
            <p:cNvSpPr>
              <a:spLocks noChangeArrowheads="1"/>
            </p:cNvSpPr>
            <p:nvPr userDrawn="1"/>
          </p:nvSpPr>
          <p:spPr bwMode="auto">
            <a:xfrm>
              <a:off x="23" y="36417"/>
              <a:ext cx="9143977" cy="274320"/>
            </a:xfrm>
            <a:prstGeom prst="rect">
              <a:avLst/>
            </a:prstGeom>
            <a:gradFill flip="none" rotWithShape="1">
              <a:gsLst>
                <a:gs pos="0">
                  <a:schemeClr val="bg2"/>
                </a:gs>
                <a:gs pos="100000">
                  <a:schemeClr val="bg1"/>
                </a:gs>
              </a:gsLst>
              <a:path path="shape">
                <a:fillToRect l="50000" t="50000" r="50000" b="50000"/>
              </a:path>
              <a:tileRect/>
            </a:gradFill>
            <a:ln w="9525">
              <a:noFill/>
              <a:miter lim="800000"/>
              <a:headEnd/>
              <a:tailEnd/>
            </a:ln>
          </p:spPr>
          <p:txBody>
            <a:bodyPr tIns="0" anchor="ctr" anchorCtr="0">
              <a:prstTxWarp prst="textNoShape">
                <a:avLst/>
              </a:prstTxWarp>
            </a:bodyPr>
            <a:lstStyle/>
            <a:p>
              <a:pPr algn="l"/>
              <a:r>
                <a:rPr lang="en-US" dirty="0">
                  <a:solidFill>
                    <a:schemeClr val="tx1"/>
                  </a:solidFill>
                </a:rPr>
                <a:t>CS 3043 Social Implications Of Computing</a:t>
              </a:r>
            </a:p>
          </p:txBody>
        </p:sp>
        <p:pic>
          <p:nvPicPr>
            <p:cNvPr id="8" name="Picture 7" descr="WPI_Inst_Prim_FulClr_Rev.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123338" y="21342"/>
              <a:ext cx="914400" cy="295715"/>
            </a:xfrm>
            <a:prstGeom prst="rect">
              <a:avLst/>
            </a:prstGeom>
          </p:spPr>
        </p:pic>
      </p:gr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l" defTabSz="914362" rtl="0" eaLnBrk="1" latinLnBrk="0" hangingPunct="1">
        <a:lnSpc>
          <a:spcPct val="80000"/>
        </a:lnSpc>
        <a:spcBef>
          <a:spcPct val="0"/>
        </a:spcBef>
        <a:buNone/>
        <a:defRPr sz="2700" kern="1200" cap="all" baseline="0">
          <a:solidFill>
            <a:schemeClr val="tx1"/>
          </a:solidFill>
          <a:effectLst/>
          <a:latin typeface="+mj-lt"/>
          <a:ea typeface="+mj-ea"/>
          <a:cs typeface="+mj-cs"/>
        </a:defRPr>
      </a:lvl1pPr>
    </p:titleStyle>
    <p:body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21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8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5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4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6pPr>
      <a:lvl7pPr marL="1440372"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7pPr>
      <a:lvl8pPr marL="1646139"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8pPr>
      <a:lvl9pPr marL="185190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9pPr>
    </p:bodyStyle>
    <p:otherStyle>
      <a:defPPr>
        <a:defRP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hyperlink" Target="http://www.acm.org/code-of-ethics"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16W7c0mb-rE&amp;t=354s"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16.tiff"/></Relationships>
</file>

<file path=ppt/slides/_rels/slide29.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9.png"/><Relationship Id="rId4"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hyperlink" Target="https://www.youtube.com/watch?v=16W7c0mb-rE&amp;t=354s" TargetMode="External"/><Relationship Id="rId3" Type="http://schemas.openxmlformats.org/officeDocument/2006/relationships/hyperlink" Target="https://klaus.e175.net/emcsr2002.pdf" TargetMode="External"/><Relationship Id="rId7" Type="http://schemas.openxmlformats.org/officeDocument/2006/relationships/hyperlink" Target="https://www.processing.org/examples/flocking.html"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www.sg.ethz.ch/media/publication_files/Deguet2007_Chapter_EmergenceAndSoftwareDevelopmen.pdf" TargetMode="External"/><Relationship Id="rId5" Type="http://schemas.openxmlformats.org/officeDocument/2006/relationships/hyperlink" Target="https://www.theguardian.com/technology/2013/jan/06/power-laws-internet-john-naughton" TargetMode="External"/><Relationship Id="rId4" Type="http://schemas.openxmlformats.org/officeDocument/2006/relationships/hyperlink" Target="https://cs.ccsu.edu/~stan/classes/CS410/Notes16/10-SystemDependability.html" TargetMode="External"/><Relationship Id="rId9" Type="http://schemas.openxmlformats.org/officeDocument/2006/relationships/hyperlink" Target="https://trends.google.com/trends/explore?date=2016-01-01%202020-04-26&amp;geo=US&amp;q=Emergence"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a:t>Keith A. Pray</a:t>
            </a:r>
          </a:p>
          <a:p>
            <a:pPr algn="r"/>
            <a:r>
              <a:rPr lang="en-US" dirty="0"/>
              <a:t>Instructor</a:t>
            </a:r>
          </a:p>
          <a:p>
            <a:pPr algn="r"/>
            <a:endParaRPr lang="en-US" dirty="0"/>
          </a:p>
          <a:p>
            <a:r>
              <a:rPr lang="en-US" sz="2000" dirty="0" err="1"/>
              <a:t>socialimps.keithpray.net</a:t>
            </a:r>
            <a:endParaRPr lang="en-US" sz="2000" dirty="0"/>
          </a:p>
        </p:txBody>
      </p:sp>
      <p:sp>
        <p:nvSpPr>
          <p:cNvPr id="2" name="Title 1"/>
          <p:cNvSpPr>
            <a:spLocks noGrp="1"/>
          </p:cNvSpPr>
          <p:nvPr>
            <p:ph type="ctrTitle"/>
          </p:nvPr>
        </p:nvSpPr>
        <p:spPr/>
        <p:txBody>
          <a:bodyPr/>
          <a:lstStyle/>
          <a:p>
            <a:r>
              <a:rPr lang="en-US" dirty="0"/>
              <a:t>Class 10</a:t>
            </a:r>
            <a:br>
              <a:rPr lang="en-US" dirty="0"/>
            </a:br>
            <a:r>
              <a:rPr lang="en-US" dirty="0"/>
              <a:t>Professional Ethics</a:t>
            </a:r>
          </a:p>
        </p:txBody>
      </p:sp>
    </p:spTree>
    <p:extLst>
      <p:ext uri="{BB962C8B-B14F-4D97-AF65-F5344CB8AC3E}">
        <p14:creationId xmlns:p14="http://schemas.microsoft.com/office/powerpoint/2010/main" val="2449341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2708757"/>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a:t>Overview</a:t>
            </a:r>
          </a:p>
        </p:txBody>
      </p:sp>
      <p:sp>
        <p:nvSpPr>
          <p:cNvPr id="7" name="Content Placeholder 6"/>
          <p:cNvSpPr>
            <a:spLocks noGrp="1"/>
          </p:cNvSpPr>
          <p:nvPr>
            <p:ph idx="1"/>
          </p:nvPr>
        </p:nvSpPr>
        <p:spPr/>
        <p:txBody>
          <a:bodyPr/>
          <a:lstStyle/>
          <a:p>
            <a:pPr marL="457200" indent="-457200">
              <a:buFont typeface="+mj-lt"/>
              <a:buAutoNum type="arabicPeriod"/>
            </a:pPr>
            <a:r>
              <a:rPr lang="en-US" dirty="0"/>
              <a:t>Review</a:t>
            </a:r>
          </a:p>
          <a:p>
            <a:pPr marL="457200" indent="-457200">
              <a:buFont typeface="+mj-lt"/>
              <a:buAutoNum type="arabicPeriod"/>
            </a:pPr>
            <a:r>
              <a:rPr lang="en-US" dirty="0"/>
              <a:t>Debate</a:t>
            </a:r>
          </a:p>
          <a:p>
            <a:pPr marL="457200" indent="-457200">
              <a:buFont typeface="+mj-lt"/>
              <a:buAutoNum type="arabicPeriod"/>
            </a:pPr>
            <a:r>
              <a:rPr lang="en-US" dirty="0"/>
              <a:t>Assignment</a:t>
            </a:r>
          </a:p>
          <a:p>
            <a:pPr marL="457200" indent="-457200">
              <a:buFont typeface="+mj-lt"/>
              <a:buAutoNum type="arabicPeriod"/>
            </a:pPr>
            <a:r>
              <a:rPr lang="en-US" dirty="0"/>
              <a:t>Students Present</a:t>
            </a:r>
          </a:p>
        </p:txBody>
      </p:sp>
      <p:sp>
        <p:nvSpPr>
          <p:cNvPr id="4" name="Footer Placeholder 3"/>
          <p:cNvSpPr>
            <a:spLocks noGrp="1"/>
          </p:cNvSpPr>
          <p:nvPr>
            <p:ph type="ftr" sz="quarter" idx="11"/>
          </p:nvPr>
        </p:nvSpPr>
        <p:spPr/>
        <p:txBody>
          <a:bodyPr/>
          <a:lstStyle/>
          <a:p>
            <a:r>
              <a:rPr lang="sk-SK"/>
              <a:t>© 2020 Keith A. Pray</a:t>
            </a:r>
            <a:endParaRPr lang="en-US" dirty="0"/>
          </a:p>
        </p:txBody>
      </p:sp>
      <p:sp>
        <p:nvSpPr>
          <p:cNvPr id="2" name="Slide Number Placeholder 1"/>
          <p:cNvSpPr>
            <a:spLocks noGrp="1"/>
          </p:cNvSpPr>
          <p:nvPr>
            <p:ph type="sldNum" sz="quarter" idx="12"/>
          </p:nvPr>
        </p:nvSpPr>
        <p:spPr/>
        <p:txBody>
          <a:bodyPr/>
          <a:lstStyle/>
          <a:p>
            <a:fld id="{A2A17EAB-8B51-5C40-8776-6683E51FA7A0}" type="slidenum">
              <a:rPr lang="en-US" smtClean="0"/>
              <a:t>10</a:t>
            </a:fld>
            <a:endParaRPr lang="en-US"/>
          </a:p>
        </p:txBody>
      </p:sp>
    </p:spTree>
    <p:extLst>
      <p:ext uri="{BB962C8B-B14F-4D97-AF65-F5344CB8AC3E}">
        <p14:creationId xmlns:p14="http://schemas.microsoft.com/office/powerpoint/2010/main" val="347998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WikiLeaks</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Katherine Cariglia</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2020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11</a:t>
            </a:fld>
            <a:endParaRPr lang="en-US"/>
          </a:p>
        </p:txBody>
      </p:sp>
    </p:spTree>
    <p:extLst>
      <p:ext uri="{BB962C8B-B14F-4D97-AF65-F5344CB8AC3E}">
        <p14:creationId xmlns:p14="http://schemas.microsoft.com/office/powerpoint/2010/main" val="1199370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200" dirty="0"/>
              <a:t>Non-Anonymous whistleblowers: Chelsea manning</a:t>
            </a:r>
          </a:p>
        </p:txBody>
      </p:sp>
      <p:sp>
        <p:nvSpPr>
          <p:cNvPr id="3" name="Content Placeholder 2"/>
          <p:cNvSpPr>
            <a:spLocks noGrp="1"/>
          </p:cNvSpPr>
          <p:nvPr>
            <p:ph sz="half" idx="1"/>
          </p:nvPr>
        </p:nvSpPr>
        <p:spPr>
          <a:xfrm>
            <a:off x="685800" y="1352551"/>
            <a:ext cx="4466014" cy="3352800"/>
          </a:xfrm>
        </p:spPr>
        <p:txBody>
          <a:bodyPr/>
          <a:lstStyle/>
          <a:p>
            <a:r>
              <a:rPr lang="en-US" dirty="0"/>
              <a:t>Responsible for leaking nearly 500,000 classified battle reports as well as helicopter attack footage [1][2]</a:t>
            </a:r>
          </a:p>
          <a:p>
            <a:r>
              <a:rPr lang="en-US" dirty="0"/>
              <a:t>Pros: Leaked documentation and footage exposed violations of human rights [2]</a:t>
            </a:r>
          </a:p>
          <a:p>
            <a:r>
              <a:rPr lang="en-US" dirty="0"/>
              <a:t>Cons: Risked information misuse by enemy nations [2]</a:t>
            </a:r>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12</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Katherine Cariglia</a:t>
            </a:r>
          </a:p>
        </p:txBody>
      </p:sp>
      <p:sp>
        <p:nvSpPr>
          <p:cNvPr id="8" name="TextBox 7"/>
          <p:cNvSpPr txBox="1"/>
          <p:nvPr/>
        </p:nvSpPr>
        <p:spPr>
          <a:xfrm>
            <a:off x="83129" y="4504555"/>
            <a:ext cx="9144000" cy="923330"/>
          </a:xfrm>
          <a:prstGeom prst="rect">
            <a:avLst/>
          </a:prstGeom>
          <a:noFill/>
        </p:spPr>
        <p:txBody>
          <a:bodyPr wrap="square" rtlCol="0">
            <a:spAutoFit/>
          </a:bodyPr>
          <a:lstStyle/>
          <a:p>
            <a:pPr algn="r"/>
            <a:r>
              <a:rPr lang="en-US" sz="1000" dirty="0"/>
              <a:t>[1] David </a:t>
            </a:r>
            <a:r>
              <a:rPr lang="en-US" sz="1000" dirty="0" err="1"/>
              <a:t>Welna</a:t>
            </a:r>
            <a:r>
              <a:rPr lang="en-US" sz="1000" dirty="0"/>
              <a:t>, “12 Years of Disruption: A WikiLeaks Timeline,” (NPR, April 11 2019)</a:t>
            </a:r>
          </a:p>
          <a:p>
            <a:pPr algn="r"/>
            <a:r>
              <a:rPr lang="en-US" sz="1000" dirty="0"/>
              <a:t>[2] David </a:t>
            </a:r>
            <a:r>
              <a:rPr lang="en-US" sz="1000" dirty="0" err="1"/>
              <a:t>Dishneau</a:t>
            </a:r>
            <a:r>
              <a:rPr lang="en-US" sz="1000" dirty="0"/>
              <a:t>, Pauline Jelinek, “Witness: Manning Said Leak Would Lift ‘Fog of War,’” (Associated Press, December 19 2011)</a:t>
            </a:r>
          </a:p>
          <a:p>
            <a:pPr algn="r"/>
            <a:r>
              <a:rPr lang="en-US" sz="1000" dirty="0"/>
              <a:t>[3] Mark </a:t>
            </a:r>
            <a:r>
              <a:rPr lang="en-US" sz="1000" dirty="0" err="1"/>
              <a:t>Peckmezian</a:t>
            </a:r>
            <a:r>
              <a:rPr lang="en-US" sz="1000" dirty="0"/>
              <a:t>, “Chelsea Wears Gabardine Blazer with Embroidered Lapels, Star Pocket Scarf Saint Laurent.” (</a:t>
            </a:r>
            <a:r>
              <a:rPr lang="en-US" sz="1000" i="1" dirty="0"/>
              <a:t>Dazedigital.com</a:t>
            </a:r>
            <a:r>
              <a:rPr lang="en-US" sz="1000" dirty="0"/>
              <a:t>, 8 Mar. 2019)</a:t>
            </a:r>
          </a:p>
          <a:p>
            <a:pPr algn="r"/>
            <a:endParaRPr lang="en-US" sz="1200" dirty="0"/>
          </a:p>
          <a:p>
            <a:endParaRPr lang="en-US" sz="1200" dirty="0"/>
          </a:p>
        </p:txBody>
      </p:sp>
      <p:pic>
        <p:nvPicPr>
          <p:cNvPr id="9" name="Picture 8">
            <a:extLst>
              <a:ext uri="{FF2B5EF4-FFF2-40B4-BE49-F238E27FC236}">
                <a16:creationId xmlns:a16="http://schemas.microsoft.com/office/drawing/2014/main" id="{62E1CDE0-6BAB-4D13-8F82-72653E230FE6}"/>
              </a:ext>
            </a:extLst>
          </p:cNvPr>
          <p:cNvPicPr>
            <a:picLocks noChangeAspect="1"/>
          </p:cNvPicPr>
          <p:nvPr/>
        </p:nvPicPr>
        <p:blipFill>
          <a:blip r:embed="rId3"/>
          <a:stretch>
            <a:fillRect/>
          </a:stretch>
        </p:blipFill>
        <p:spPr>
          <a:xfrm>
            <a:off x="5391431" y="988319"/>
            <a:ext cx="2746664" cy="3516236"/>
          </a:xfrm>
          <a:prstGeom prst="rect">
            <a:avLst/>
          </a:prstGeom>
        </p:spPr>
      </p:pic>
      <p:sp>
        <p:nvSpPr>
          <p:cNvPr id="12" name="TextBox 11">
            <a:extLst>
              <a:ext uri="{FF2B5EF4-FFF2-40B4-BE49-F238E27FC236}">
                <a16:creationId xmlns:a16="http://schemas.microsoft.com/office/drawing/2014/main" id="{347215F7-4B91-405A-9C09-965B44969CA9}"/>
              </a:ext>
            </a:extLst>
          </p:cNvPr>
          <p:cNvSpPr txBox="1"/>
          <p:nvPr/>
        </p:nvSpPr>
        <p:spPr>
          <a:xfrm>
            <a:off x="8047973" y="4189198"/>
            <a:ext cx="528550" cy="341632"/>
          </a:xfrm>
          <a:prstGeom prst="rect">
            <a:avLst/>
          </a:prstGeom>
          <a:noFill/>
        </p:spPr>
        <p:txBody>
          <a:bodyPr wrap="square" rtlCol="0">
            <a:spAutoFit/>
          </a:bodyPr>
          <a:lstStyle/>
          <a:p>
            <a:pPr>
              <a:lnSpc>
                <a:spcPct val="90000"/>
              </a:lnSpc>
            </a:pPr>
            <a:r>
              <a:rPr lang="en-US" dirty="0"/>
              <a:t>[3]</a:t>
            </a:r>
          </a:p>
        </p:txBody>
      </p:sp>
    </p:spTree>
    <p:extLst>
      <p:ext uri="{BB962C8B-B14F-4D97-AF65-F5344CB8AC3E}">
        <p14:creationId xmlns:p14="http://schemas.microsoft.com/office/powerpoint/2010/main" val="1292503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200" dirty="0"/>
              <a:t>Non-Anonymous whistleblowers: Edward </a:t>
            </a:r>
            <a:r>
              <a:rPr lang="en-US" sz="2200" dirty="0" err="1"/>
              <a:t>snowden</a:t>
            </a:r>
            <a:endParaRPr lang="en-US" sz="2200" dirty="0"/>
          </a:p>
        </p:txBody>
      </p:sp>
      <p:sp>
        <p:nvSpPr>
          <p:cNvPr id="3" name="Content Placeholder 2"/>
          <p:cNvSpPr>
            <a:spLocks noGrp="1"/>
          </p:cNvSpPr>
          <p:nvPr>
            <p:ph sz="half" idx="1"/>
          </p:nvPr>
        </p:nvSpPr>
        <p:spPr>
          <a:xfrm>
            <a:off x="685800" y="1352551"/>
            <a:ext cx="4185458" cy="3352800"/>
          </a:xfrm>
        </p:spPr>
        <p:txBody>
          <a:bodyPr>
            <a:normAutofit/>
          </a:bodyPr>
          <a:lstStyle/>
          <a:p>
            <a:r>
              <a:rPr lang="en-US" dirty="0"/>
              <a:t>Responsible for leaking a massive amount of global surveillance data collected by the National Security Agency [1][4]</a:t>
            </a:r>
          </a:p>
          <a:p>
            <a:r>
              <a:rPr lang="en-US" dirty="0"/>
              <a:t>Pros: exposure of in-depth surveillance of charities, large companies, world leaders, and innocent people [4]</a:t>
            </a:r>
          </a:p>
          <a:p>
            <a:r>
              <a:rPr lang="en-US" dirty="0"/>
              <a:t>Cons: caused widespread panic/concern, compromised foreign relations and national security [4]</a:t>
            </a:r>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13</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Katherine Cariglia</a:t>
            </a:r>
          </a:p>
        </p:txBody>
      </p:sp>
      <p:sp>
        <p:nvSpPr>
          <p:cNvPr id="8" name="TextBox 7"/>
          <p:cNvSpPr txBox="1"/>
          <p:nvPr/>
        </p:nvSpPr>
        <p:spPr>
          <a:xfrm>
            <a:off x="65676" y="4504551"/>
            <a:ext cx="9144000" cy="553998"/>
          </a:xfrm>
          <a:prstGeom prst="rect">
            <a:avLst/>
          </a:prstGeom>
          <a:noFill/>
        </p:spPr>
        <p:txBody>
          <a:bodyPr wrap="square" rtlCol="0">
            <a:spAutoFit/>
          </a:bodyPr>
          <a:lstStyle/>
          <a:p>
            <a:pPr algn="r"/>
            <a:r>
              <a:rPr lang="en-US" sz="1000" dirty="0"/>
              <a:t>[1] David </a:t>
            </a:r>
            <a:r>
              <a:rPr lang="en-US" sz="1000" dirty="0" err="1"/>
              <a:t>Welna</a:t>
            </a:r>
            <a:r>
              <a:rPr lang="en-US" sz="1000" dirty="0"/>
              <a:t>, “12 Years of Disruption: A WikiLeaks Timeline,” (NPR, April 11 2019)</a:t>
            </a:r>
          </a:p>
          <a:p>
            <a:pPr algn="r"/>
            <a:r>
              <a:rPr lang="en-US" sz="1000" dirty="0"/>
              <a:t>[4] The Editorial Board, “Edward Snowden: Whistle-Blower,” (The New York Times, January 2 2014)</a:t>
            </a:r>
          </a:p>
          <a:p>
            <a:pPr algn="r"/>
            <a:r>
              <a:rPr lang="en-US" sz="1000" dirty="0"/>
              <a:t>[5] “Edward Snowden,” (Unleash, 2019)</a:t>
            </a:r>
          </a:p>
        </p:txBody>
      </p:sp>
      <p:pic>
        <p:nvPicPr>
          <p:cNvPr id="1026" name="Picture 2">
            <a:extLst>
              <a:ext uri="{FF2B5EF4-FFF2-40B4-BE49-F238E27FC236}">
                <a16:creationId xmlns:a16="http://schemas.microsoft.com/office/drawing/2014/main" id="{3219F3B5-2FFA-4F96-B09D-EC7312C5FA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0093" y="997676"/>
            <a:ext cx="3408107" cy="340810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B84C72B-E6E7-4853-8715-3E379F546135}"/>
              </a:ext>
            </a:extLst>
          </p:cNvPr>
          <p:cNvSpPr txBox="1"/>
          <p:nvPr/>
        </p:nvSpPr>
        <p:spPr>
          <a:xfrm>
            <a:off x="8394469" y="4106627"/>
            <a:ext cx="507636" cy="341632"/>
          </a:xfrm>
          <a:prstGeom prst="rect">
            <a:avLst/>
          </a:prstGeom>
          <a:noFill/>
        </p:spPr>
        <p:txBody>
          <a:bodyPr wrap="square" rtlCol="0">
            <a:spAutoFit/>
          </a:bodyPr>
          <a:lstStyle/>
          <a:p>
            <a:pPr>
              <a:lnSpc>
                <a:spcPct val="90000"/>
              </a:lnSpc>
            </a:pPr>
            <a:r>
              <a:rPr lang="en-US" dirty="0"/>
              <a:t>[5]</a:t>
            </a:r>
          </a:p>
        </p:txBody>
      </p:sp>
    </p:spTree>
    <p:extLst>
      <p:ext uri="{BB962C8B-B14F-4D97-AF65-F5344CB8AC3E}">
        <p14:creationId xmlns:p14="http://schemas.microsoft.com/office/powerpoint/2010/main" val="5879576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200" dirty="0"/>
              <a:t>Anonymous whistleblower(s) and </a:t>
            </a:r>
            <a:r>
              <a:rPr lang="en-US" sz="2200" dirty="0" err="1"/>
              <a:t>dnc</a:t>
            </a:r>
            <a:r>
              <a:rPr lang="en-US" sz="2200" dirty="0"/>
              <a:t> emails</a:t>
            </a:r>
          </a:p>
        </p:txBody>
      </p:sp>
      <p:sp>
        <p:nvSpPr>
          <p:cNvPr id="3" name="Content Placeholder 2"/>
          <p:cNvSpPr>
            <a:spLocks noGrp="1"/>
          </p:cNvSpPr>
          <p:nvPr>
            <p:ph sz="half" idx="1"/>
          </p:nvPr>
        </p:nvSpPr>
        <p:spPr/>
        <p:txBody>
          <a:bodyPr/>
          <a:lstStyle/>
          <a:p>
            <a:r>
              <a:rPr lang="en-US" dirty="0"/>
              <a:t>A group of Russian hackers infiltrated the email servers of the Democratic National Committee [1] [6] [7]</a:t>
            </a:r>
          </a:p>
          <a:p>
            <a:r>
              <a:rPr lang="en-US" dirty="0"/>
              <a:t>Pros: exposed bias and irresponsible conduct within the DNC [1] [6]</a:t>
            </a:r>
          </a:p>
          <a:p>
            <a:r>
              <a:rPr lang="en-US" dirty="0"/>
              <a:t>Cons: leaked donors’ personal information and caused serious disruption in the 2016 presidential election [1] [6]</a:t>
            </a:r>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14</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Katherine Cariglia</a:t>
            </a:r>
          </a:p>
        </p:txBody>
      </p:sp>
      <p:sp>
        <p:nvSpPr>
          <p:cNvPr id="8" name="TextBox 7"/>
          <p:cNvSpPr txBox="1"/>
          <p:nvPr/>
        </p:nvSpPr>
        <p:spPr>
          <a:xfrm>
            <a:off x="90055" y="4362462"/>
            <a:ext cx="9144000" cy="861774"/>
          </a:xfrm>
          <a:prstGeom prst="rect">
            <a:avLst/>
          </a:prstGeom>
          <a:noFill/>
        </p:spPr>
        <p:txBody>
          <a:bodyPr wrap="square" rtlCol="0">
            <a:spAutoFit/>
          </a:bodyPr>
          <a:lstStyle/>
          <a:p>
            <a:pPr algn="r"/>
            <a:r>
              <a:rPr lang="en-US" sz="1000" dirty="0"/>
              <a:t>[1] David </a:t>
            </a:r>
            <a:r>
              <a:rPr lang="en-US" sz="1000" dirty="0" err="1"/>
              <a:t>Welna</a:t>
            </a:r>
            <a:r>
              <a:rPr lang="en-US" sz="1000" dirty="0"/>
              <a:t>, “12 Years of Disruption: A WikiLeaks Timeline,” (NPR, April 11 2019)</a:t>
            </a:r>
          </a:p>
          <a:p>
            <a:pPr algn="r"/>
            <a:r>
              <a:rPr lang="en-US" sz="1000" dirty="0"/>
              <a:t>[6] Andrea Peterson, “WikiLeaks Posts Nearly 20,000 Hacked DNC Emails Online,” (The Washington Post, July 22 2016)</a:t>
            </a:r>
          </a:p>
          <a:p>
            <a:pPr algn="r"/>
            <a:r>
              <a:rPr lang="en-US" sz="1000" dirty="0"/>
              <a:t>[7] Nancy LeTourneau, “The WikiLeaks-Russia Connection,” (Washington Monthly, January 25 2019)</a:t>
            </a:r>
          </a:p>
          <a:p>
            <a:pPr algn="r"/>
            <a:r>
              <a:rPr lang="en-US" sz="1000" dirty="0"/>
              <a:t>[8] Andrea Peterson, “A Screenshot of the WikiLeaks DNC Email Database,” (The Washington Post, July 22 2016)</a:t>
            </a:r>
          </a:p>
          <a:p>
            <a:pPr algn="r"/>
            <a:endParaRPr lang="en-US" sz="1000" dirty="0">
              <a:solidFill>
                <a:schemeClr val="tx1"/>
              </a:solidFill>
            </a:endParaRPr>
          </a:p>
        </p:txBody>
      </p:sp>
      <p:pic>
        <p:nvPicPr>
          <p:cNvPr id="11" name="Picture 10">
            <a:extLst>
              <a:ext uri="{FF2B5EF4-FFF2-40B4-BE49-F238E27FC236}">
                <a16:creationId xmlns:a16="http://schemas.microsoft.com/office/drawing/2014/main" id="{89BC2A28-F12B-49F3-8E05-9A808D7BF05C}"/>
              </a:ext>
            </a:extLst>
          </p:cNvPr>
          <p:cNvPicPr>
            <a:picLocks noChangeAspect="1"/>
          </p:cNvPicPr>
          <p:nvPr/>
        </p:nvPicPr>
        <p:blipFill>
          <a:blip r:embed="rId3"/>
          <a:stretch>
            <a:fillRect/>
          </a:stretch>
        </p:blipFill>
        <p:spPr>
          <a:xfrm>
            <a:off x="4419600" y="1212926"/>
            <a:ext cx="4572000" cy="2821757"/>
          </a:xfrm>
          <a:prstGeom prst="rect">
            <a:avLst/>
          </a:prstGeom>
        </p:spPr>
      </p:pic>
      <p:sp>
        <p:nvSpPr>
          <p:cNvPr id="12" name="TextBox 11">
            <a:extLst>
              <a:ext uri="{FF2B5EF4-FFF2-40B4-BE49-F238E27FC236}">
                <a16:creationId xmlns:a16="http://schemas.microsoft.com/office/drawing/2014/main" id="{13116EAE-1B34-421B-BECE-CF33FD18CBD2}"/>
              </a:ext>
            </a:extLst>
          </p:cNvPr>
          <p:cNvSpPr txBox="1"/>
          <p:nvPr/>
        </p:nvSpPr>
        <p:spPr>
          <a:xfrm>
            <a:off x="8663247" y="4020830"/>
            <a:ext cx="656706" cy="341632"/>
          </a:xfrm>
          <a:prstGeom prst="rect">
            <a:avLst/>
          </a:prstGeom>
          <a:noFill/>
        </p:spPr>
        <p:txBody>
          <a:bodyPr wrap="square" rtlCol="0">
            <a:spAutoFit/>
          </a:bodyPr>
          <a:lstStyle/>
          <a:p>
            <a:pPr>
              <a:lnSpc>
                <a:spcPct val="90000"/>
              </a:lnSpc>
            </a:pPr>
            <a:r>
              <a:rPr lang="en-US" dirty="0"/>
              <a:t>[8]</a:t>
            </a:r>
          </a:p>
        </p:txBody>
      </p:sp>
    </p:spTree>
    <p:extLst>
      <p:ext uri="{BB962C8B-B14F-4D97-AF65-F5344CB8AC3E}">
        <p14:creationId xmlns:p14="http://schemas.microsoft.com/office/powerpoint/2010/main" val="3440784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200" dirty="0"/>
              <a:t>Anonymous whistleblower(s) and vault 7</a:t>
            </a:r>
          </a:p>
        </p:txBody>
      </p:sp>
      <p:sp>
        <p:nvSpPr>
          <p:cNvPr id="3" name="Content Placeholder 2"/>
          <p:cNvSpPr>
            <a:spLocks noGrp="1"/>
          </p:cNvSpPr>
          <p:nvPr>
            <p:ph sz="half" idx="1"/>
          </p:nvPr>
        </p:nvSpPr>
        <p:spPr>
          <a:xfrm>
            <a:off x="685799" y="1142993"/>
            <a:ext cx="4143895" cy="3352800"/>
          </a:xfrm>
        </p:spPr>
        <p:txBody>
          <a:bodyPr>
            <a:normAutofit fontScale="92500" lnSpcReduction="10000"/>
          </a:bodyPr>
          <a:lstStyle/>
          <a:p>
            <a:r>
              <a:rPr lang="en-US" dirty="0"/>
              <a:t>Anonymous whistleblower(s) released documents and hundreds of millions of lines of code from the Central Intelligence Agency’s Vault 7 project [1] [9] [10]</a:t>
            </a:r>
          </a:p>
          <a:p>
            <a:r>
              <a:rPr lang="en-US" dirty="0"/>
              <a:t>Pros: exposed government hacking capabilities and significant security issues in various software programs [1] [2]</a:t>
            </a:r>
          </a:p>
          <a:p>
            <a:r>
              <a:rPr lang="en-US" dirty="0"/>
              <a:t>Cons: showed that the government intentionally accessed loopholes without disclosing or attempting to fix them to innocent civilians worldwide [1] [9] [10]</a:t>
            </a:r>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15</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Katherine Cariglia</a:t>
            </a:r>
          </a:p>
        </p:txBody>
      </p:sp>
      <p:sp>
        <p:nvSpPr>
          <p:cNvPr id="8" name="TextBox 7"/>
          <p:cNvSpPr txBox="1"/>
          <p:nvPr/>
        </p:nvSpPr>
        <p:spPr>
          <a:xfrm>
            <a:off x="72043" y="4335274"/>
            <a:ext cx="9144000" cy="892552"/>
          </a:xfrm>
          <a:prstGeom prst="rect">
            <a:avLst/>
          </a:prstGeom>
          <a:noFill/>
        </p:spPr>
        <p:txBody>
          <a:bodyPr wrap="square" rtlCol="0">
            <a:spAutoFit/>
          </a:bodyPr>
          <a:lstStyle/>
          <a:p>
            <a:pPr algn="r"/>
            <a:r>
              <a:rPr lang="en-US" sz="1000" dirty="0"/>
              <a:t>[1] David </a:t>
            </a:r>
            <a:r>
              <a:rPr lang="en-US" sz="1000" dirty="0" err="1"/>
              <a:t>Welna</a:t>
            </a:r>
            <a:r>
              <a:rPr lang="en-US" sz="1000" dirty="0"/>
              <a:t>, “12 Years of Disruption: A WikiLeaks Timeline,” (NPR, April 11 2019)</a:t>
            </a:r>
          </a:p>
          <a:p>
            <a:pPr algn="r"/>
            <a:r>
              <a:rPr lang="en-US" sz="1000" dirty="0"/>
              <a:t>[9] Scott Shane, Matthew Rosenberg, Andrew W. </a:t>
            </a:r>
            <a:r>
              <a:rPr lang="en-US" sz="1000" dirty="0" err="1"/>
              <a:t>Lehren</a:t>
            </a:r>
            <a:r>
              <a:rPr lang="en-US" sz="1000" dirty="0"/>
              <a:t>, “WikiLeaks Releases Trove of Alleged C.I.A. Hacking Documents,” (The New York Times, March 7 2017)</a:t>
            </a:r>
          </a:p>
          <a:p>
            <a:pPr algn="r"/>
            <a:r>
              <a:rPr lang="en-US" sz="1000" dirty="0"/>
              <a:t>[10] Bruce </a:t>
            </a:r>
            <a:r>
              <a:rPr lang="en-US" sz="1000" dirty="0" err="1"/>
              <a:t>Schneier</a:t>
            </a:r>
            <a:r>
              <a:rPr lang="en-US" sz="1000" dirty="0"/>
              <a:t>, “How Long Until Hackers Start Faking Leaked Documents?” (The Atlantic, September 13 2016)</a:t>
            </a:r>
          </a:p>
          <a:p>
            <a:pPr algn="r"/>
            <a:r>
              <a:rPr lang="en-US" sz="1000" dirty="0"/>
              <a:t>[11] Bernard Lowe, “The Official Logo of Vault 7,” (Wikipedia.org, April 8 2017)</a:t>
            </a:r>
          </a:p>
          <a:p>
            <a:pPr algn="r"/>
            <a:endParaRPr lang="en-US" sz="1200" dirty="0">
              <a:solidFill>
                <a:schemeClr val="tx1"/>
              </a:solidFill>
            </a:endParaRPr>
          </a:p>
        </p:txBody>
      </p:sp>
      <p:pic>
        <p:nvPicPr>
          <p:cNvPr id="11" name="Picture 10">
            <a:extLst>
              <a:ext uri="{FF2B5EF4-FFF2-40B4-BE49-F238E27FC236}">
                <a16:creationId xmlns:a16="http://schemas.microsoft.com/office/drawing/2014/main" id="{639F377C-AD44-4CCC-804F-F79B7AF43370}"/>
              </a:ext>
            </a:extLst>
          </p:cNvPr>
          <p:cNvPicPr>
            <a:picLocks noChangeAspect="1"/>
          </p:cNvPicPr>
          <p:nvPr/>
        </p:nvPicPr>
        <p:blipFill>
          <a:blip r:embed="rId3"/>
          <a:stretch>
            <a:fillRect/>
          </a:stretch>
        </p:blipFill>
        <p:spPr>
          <a:xfrm>
            <a:off x="5271937" y="1142993"/>
            <a:ext cx="3247223" cy="3046622"/>
          </a:xfrm>
          <a:prstGeom prst="rect">
            <a:avLst/>
          </a:prstGeom>
        </p:spPr>
      </p:pic>
      <p:sp>
        <p:nvSpPr>
          <p:cNvPr id="12" name="TextBox 11">
            <a:extLst>
              <a:ext uri="{FF2B5EF4-FFF2-40B4-BE49-F238E27FC236}">
                <a16:creationId xmlns:a16="http://schemas.microsoft.com/office/drawing/2014/main" id="{2999D3E2-BDD6-47B6-A849-AE6D172BD589}"/>
              </a:ext>
            </a:extLst>
          </p:cNvPr>
          <p:cNvSpPr txBox="1"/>
          <p:nvPr/>
        </p:nvSpPr>
        <p:spPr>
          <a:xfrm>
            <a:off x="8458200" y="3872395"/>
            <a:ext cx="757843" cy="341632"/>
          </a:xfrm>
          <a:prstGeom prst="rect">
            <a:avLst/>
          </a:prstGeom>
          <a:noFill/>
        </p:spPr>
        <p:txBody>
          <a:bodyPr wrap="square" rtlCol="0">
            <a:spAutoFit/>
          </a:bodyPr>
          <a:lstStyle/>
          <a:p>
            <a:pPr>
              <a:lnSpc>
                <a:spcPct val="90000"/>
              </a:lnSpc>
            </a:pPr>
            <a:r>
              <a:rPr lang="en-US" dirty="0"/>
              <a:t>[11]</a:t>
            </a:r>
          </a:p>
        </p:txBody>
      </p:sp>
    </p:spTree>
    <p:extLst>
      <p:ext uri="{BB962C8B-B14F-4D97-AF65-F5344CB8AC3E}">
        <p14:creationId xmlns:p14="http://schemas.microsoft.com/office/powerpoint/2010/main" val="2333096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93233"/>
            <a:ext cx="7772400" cy="914400"/>
          </a:xfrm>
        </p:spPr>
        <p:txBody>
          <a:bodyPr>
            <a:normAutofit/>
          </a:bodyPr>
          <a:lstStyle/>
          <a:p>
            <a:r>
              <a:rPr lang="en-US" sz="2200" dirty="0"/>
              <a:t>Conclusion: bias, uncertainty, and unreliability</a:t>
            </a:r>
          </a:p>
        </p:txBody>
      </p:sp>
      <p:sp>
        <p:nvSpPr>
          <p:cNvPr id="3" name="Content Placeholder 2"/>
          <p:cNvSpPr>
            <a:spLocks noGrp="1"/>
          </p:cNvSpPr>
          <p:nvPr>
            <p:ph sz="half" idx="1"/>
          </p:nvPr>
        </p:nvSpPr>
        <p:spPr>
          <a:xfrm>
            <a:off x="685800" y="1352551"/>
            <a:ext cx="3246397" cy="2804483"/>
          </a:xfrm>
        </p:spPr>
        <p:txBody>
          <a:bodyPr/>
          <a:lstStyle/>
          <a:p>
            <a:r>
              <a:rPr lang="en-US" dirty="0"/>
              <a:t>Documentation forgery: a real and dangerous possibility [10] [12]</a:t>
            </a:r>
          </a:p>
          <a:p>
            <a:r>
              <a:rPr lang="en-US" dirty="0"/>
              <a:t>Significant ties to Russia [13] [14] [15]</a:t>
            </a:r>
          </a:p>
          <a:p>
            <a:r>
              <a:rPr lang="en-US" dirty="0"/>
              <a:t>Control over reporters and their word choice/covered stories [16]</a:t>
            </a:r>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16</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Katherine Cariglia</a:t>
            </a:r>
          </a:p>
        </p:txBody>
      </p:sp>
      <p:sp>
        <p:nvSpPr>
          <p:cNvPr id="8" name="TextBox 7"/>
          <p:cNvSpPr txBox="1"/>
          <p:nvPr/>
        </p:nvSpPr>
        <p:spPr>
          <a:xfrm>
            <a:off x="38105" y="3884154"/>
            <a:ext cx="9144000" cy="1323439"/>
          </a:xfrm>
          <a:prstGeom prst="rect">
            <a:avLst/>
          </a:prstGeom>
          <a:noFill/>
        </p:spPr>
        <p:txBody>
          <a:bodyPr wrap="square" rtlCol="0">
            <a:spAutoFit/>
          </a:bodyPr>
          <a:lstStyle/>
          <a:p>
            <a:pPr algn="r"/>
            <a:r>
              <a:rPr lang="en-US" sz="1000" dirty="0"/>
              <a:t>[10] Bruce </a:t>
            </a:r>
            <a:r>
              <a:rPr lang="en-US" sz="1000" dirty="0" err="1"/>
              <a:t>Schneier</a:t>
            </a:r>
            <a:r>
              <a:rPr lang="en-US" sz="1000" dirty="0"/>
              <a:t>, “How Long Until Hackers Start Faking Leaked Documents?” (The Atlantic, September 13 2016)</a:t>
            </a:r>
          </a:p>
          <a:p>
            <a:pPr algn="r"/>
            <a:r>
              <a:rPr lang="en-US" sz="1000" dirty="0"/>
              <a:t>[12] Eric Zorn, “The Inherent Peril in Trusting Whatever WikiLeaks Dumps on Us,” (The Chicago Tribune, October 13 2016)</a:t>
            </a:r>
          </a:p>
          <a:p>
            <a:pPr algn="r"/>
            <a:r>
              <a:rPr lang="en-US" sz="1000" dirty="0"/>
              <a:t>[13] Nancy LeTourneau, “The WikiLeaks-Russia Connection,” (Washington Monthly, January 25 2019)</a:t>
            </a:r>
          </a:p>
          <a:p>
            <a:pPr algn="r"/>
            <a:r>
              <a:rPr lang="en-US" sz="1000" dirty="0"/>
              <a:t> [14] Jo Becker, Steven Erlanger, Eric Schmitt, “How Russia Often Benefits When Julian Assange Releases the West’s Secrets,” (The New York Times, August 31 2016) [15] Jason Lemon, “Russia Reacts to WikiLeaks Founder Julian Assange’s Arrest: ‘We Hope All His Rights Will Be Respected,’” (Newsweek, April 11 2019)</a:t>
            </a:r>
          </a:p>
          <a:p>
            <a:pPr algn="r"/>
            <a:r>
              <a:rPr lang="en-US" sz="1000" dirty="0"/>
              <a:t>[16] Guy </a:t>
            </a:r>
            <a:r>
              <a:rPr lang="en-US" sz="1000" dirty="0" err="1"/>
              <a:t>Faulconbridge</a:t>
            </a:r>
            <a:r>
              <a:rPr lang="en-US" sz="1000" dirty="0"/>
              <a:t>, “WikiLeaks Tells Reporters 140 Things Not to Say About Julian Assange,” (Reuters, January 6 2019)</a:t>
            </a:r>
          </a:p>
          <a:p>
            <a:pPr algn="r"/>
            <a:r>
              <a:rPr lang="en-US" sz="1000" dirty="0"/>
              <a:t>[17] “Julian Assange,” (Jamaica Observer, April 11 2020)</a:t>
            </a:r>
          </a:p>
          <a:p>
            <a:pPr algn="r"/>
            <a:endParaRPr lang="en-US" sz="1000" dirty="0">
              <a:solidFill>
                <a:schemeClr val="tx1"/>
              </a:solidFill>
            </a:endParaRPr>
          </a:p>
        </p:txBody>
      </p:sp>
      <p:pic>
        <p:nvPicPr>
          <p:cNvPr id="11" name="Picture 10">
            <a:extLst>
              <a:ext uri="{FF2B5EF4-FFF2-40B4-BE49-F238E27FC236}">
                <a16:creationId xmlns:a16="http://schemas.microsoft.com/office/drawing/2014/main" id="{18A4D46A-A81C-4402-9A69-4A9792F271AF}"/>
              </a:ext>
            </a:extLst>
          </p:cNvPr>
          <p:cNvPicPr>
            <a:picLocks noChangeAspect="1"/>
          </p:cNvPicPr>
          <p:nvPr/>
        </p:nvPicPr>
        <p:blipFill>
          <a:blip r:embed="rId3"/>
          <a:stretch>
            <a:fillRect/>
          </a:stretch>
        </p:blipFill>
        <p:spPr>
          <a:xfrm>
            <a:off x="4364182" y="1107000"/>
            <a:ext cx="4154978" cy="2800377"/>
          </a:xfrm>
          <a:prstGeom prst="rect">
            <a:avLst/>
          </a:prstGeom>
        </p:spPr>
      </p:pic>
      <p:sp>
        <p:nvSpPr>
          <p:cNvPr id="12" name="TextBox 11">
            <a:extLst>
              <a:ext uri="{FF2B5EF4-FFF2-40B4-BE49-F238E27FC236}">
                <a16:creationId xmlns:a16="http://schemas.microsoft.com/office/drawing/2014/main" id="{288065AA-868B-47E6-BE48-DC3F7BA0393F}"/>
              </a:ext>
            </a:extLst>
          </p:cNvPr>
          <p:cNvSpPr txBox="1"/>
          <p:nvPr/>
        </p:nvSpPr>
        <p:spPr>
          <a:xfrm>
            <a:off x="8450585" y="3599031"/>
            <a:ext cx="909407" cy="341632"/>
          </a:xfrm>
          <a:prstGeom prst="rect">
            <a:avLst/>
          </a:prstGeom>
          <a:noFill/>
        </p:spPr>
        <p:txBody>
          <a:bodyPr wrap="square" rtlCol="0">
            <a:spAutoFit/>
          </a:bodyPr>
          <a:lstStyle/>
          <a:p>
            <a:pPr>
              <a:lnSpc>
                <a:spcPct val="90000"/>
              </a:lnSpc>
            </a:pPr>
            <a:r>
              <a:rPr lang="en-US" dirty="0"/>
              <a:t>[17]</a:t>
            </a:r>
          </a:p>
        </p:txBody>
      </p:sp>
    </p:spTree>
    <p:extLst>
      <p:ext uri="{BB962C8B-B14F-4D97-AF65-F5344CB8AC3E}">
        <p14:creationId xmlns:p14="http://schemas.microsoft.com/office/powerpoint/2010/main" val="677738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685800" y="1070674"/>
            <a:ext cx="7772400" cy="3825522"/>
          </a:xfrm>
        </p:spPr>
        <p:txBody>
          <a:bodyPr lIns="91440">
            <a:normAutofit/>
          </a:bodyPr>
          <a:lstStyle/>
          <a:p>
            <a:pPr marL="0" indent="0">
              <a:buNone/>
            </a:pPr>
            <a:r>
              <a:rPr lang="en-US" sz="900" dirty="0"/>
              <a:t>[1] David </a:t>
            </a:r>
            <a:r>
              <a:rPr lang="en-US" sz="900" dirty="0" err="1"/>
              <a:t>Welna</a:t>
            </a:r>
            <a:r>
              <a:rPr lang="en-US" sz="900" dirty="0"/>
              <a:t>, “12 Years of Disruption: A WikiLeaks Timeline,” (NPR, April 11 2019), https://www.npr.org/2019/04/11/712306713/12-years-of-disruption-a-wikileaks-timeline (Accessed April 9 2020)</a:t>
            </a:r>
          </a:p>
          <a:p>
            <a:pPr marL="0" indent="0">
              <a:buNone/>
            </a:pPr>
            <a:r>
              <a:rPr lang="en-US" sz="900" dirty="0"/>
              <a:t>[2] David </a:t>
            </a:r>
            <a:r>
              <a:rPr lang="en-US" sz="900" dirty="0" err="1"/>
              <a:t>Dishneau</a:t>
            </a:r>
            <a:r>
              <a:rPr lang="en-US" sz="900" dirty="0"/>
              <a:t>, Pauline Jelinek, “Witness: Manning Said Leak Would Lift ‘Fog of War,’” (Associated Press, December 19 2011), http://archive.boston.com/news/nation/washington/articles/2011/12/19/letter_suggests_manning_wanted_to_make_history/ (Accessed April 14 2020)</a:t>
            </a:r>
          </a:p>
          <a:p>
            <a:pPr marL="0" indent="0">
              <a:buNone/>
            </a:pPr>
            <a:r>
              <a:rPr lang="en-US" sz="900" dirty="0"/>
              <a:t>[3] Mark </a:t>
            </a:r>
            <a:r>
              <a:rPr lang="en-US" sz="900" dirty="0" err="1"/>
              <a:t>Peckmezian</a:t>
            </a:r>
            <a:r>
              <a:rPr lang="en-US" sz="900" dirty="0"/>
              <a:t>, “Chelsea Wears Gabardine Blazer with Embroidered Lapels, Star Pocket Scarf Saint Laurent.” (</a:t>
            </a:r>
            <a:r>
              <a:rPr lang="en-US" sz="900" i="1" dirty="0"/>
              <a:t>Dazedigital.com</a:t>
            </a:r>
            <a:r>
              <a:rPr lang="en-US" sz="900" dirty="0"/>
              <a:t>, 8 Mar. 2019), dazedimg-dazedgroup.netdna-ssl.com/537/azure/dazed-prod/1260/4/1264257.jpg (Accessed April 14 2020)</a:t>
            </a:r>
          </a:p>
          <a:p>
            <a:pPr marL="0" indent="0">
              <a:buNone/>
            </a:pPr>
            <a:r>
              <a:rPr lang="en-US" sz="900" dirty="0"/>
              <a:t>[4] The Editorial Board, “Edward Snowden: Whistle-Blower,” (The New York Times, January 2 2014), https://www.nytimes.com/2014/01/02/opinion/edward-snowden-whistle-blower.html (Accessed April 15 2020)</a:t>
            </a:r>
          </a:p>
          <a:p>
            <a:pPr marL="0" indent="0">
              <a:buNone/>
            </a:pPr>
            <a:r>
              <a:rPr lang="en-US" sz="900" dirty="0"/>
              <a:t>[5] “Edward Snowden,” (Unleash, 2019), https://unleashgroup.io/las-vegas-2019/speakers/edward-snowden (Accessed April 15 2020)</a:t>
            </a:r>
          </a:p>
          <a:p>
            <a:pPr marL="0" indent="0">
              <a:buNone/>
            </a:pPr>
            <a:r>
              <a:rPr lang="en-US" sz="900" dirty="0"/>
              <a:t>[6] Andrea Peterson, “WikiLeaks Posts Nearly 20,000 Hacked DNC Emails Online,” (The Washington Post, July 22 2016), https://www.washingtonpost.com/news/the-switch/wp/2016/07/22/wikileaks-posts-nearly-20000-hacked-dnc-emails-online/ (Accessed April 16 2020)</a:t>
            </a:r>
          </a:p>
          <a:p>
            <a:pPr marL="0" indent="0">
              <a:buNone/>
            </a:pPr>
            <a:r>
              <a:rPr lang="en-US" sz="900" dirty="0"/>
              <a:t>[7] Nancy LeTourneau, “The WikiLeaks-Russia Connection,” (Washington Monthly, January 25 2019), https://washingtonmonthly.com/2019/01/25/the-wikileaks-russia-connection/ (Accessed April 16 2020)</a:t>
            </a:r>
          </a:p>
          <a:p>
            <a:pPr marL="0" indent="0">
              <a:buNone/>
            </a:pPr>
            <a:r>
              <a:rPr lang="en-US" sz="900" dirty="0"/>
              <a:t>[8] Andrea Peterson, “A Screenshot of the WikiLeaks DNC Email Database,” (The Washington Post, July 22 2016), https://www.washingtonpost.com/news/the-switch/wp/2016/07/22/wikileaks-posts-nearly-20000-hacked-dnc-emails-online/ (Accessed April 16 2020)</a:t>
            </a:r>
          </a:p>
          <a:p>
            <a:pPr marL="0" indent="0">
              <a:buNone/>
            </a:pPr>
            <a:r>
              <a:rPr lang="en-US" sz="900" dirty="0"/>
              <a:t>[9] Scott Shane, Matthew Rosenberg, Andrew W. </a:t>
            </a:r>
            <a:r>
              <a:rPr lang="en-US" sz="900" dirty="0" err="1"/>
              <a:t>Lehren</a:t>
            </a:r>
            <a:r>
              <a:rPr lang="en-US" sz="900" dirty="0"/>
              <a:t>, “WikiLeaks Releases Trove of Alleged C.I.A. Hacking Documents,” (The New York Times, March 7 2017), https://www.nytimes.com/2017/03/07/world/europe/wikileaks-cia-hacking.html (Accessed April 9 2020)</a:t>
            </a:r>
          </a:p>
          <a:p>
            <a:pPr marL="0" indent="0">
              <a:buNone/>
            </a:pPr>
            <a:endParaRPr lang="en-US" sz="900" dirty="0"/>
          </a:p>
          <a:p>
            <a:pPr marL="0" indent="0">
              <a:buNone/>
            </a:pPr>
            <a:endParaRPr lang="en-US" sz="1000" dirty="0"/>
          </a:p>
          <a:p>
            <a:pPr marL="0" indent="0">
              <a:buNone/>
            </a:pPr>
            <a:endParaRPr lang="en-US" sz="1100" dirty="0"/>
          </a:p>
          <a:p>
            <a:pPr marL="0" indent="0">
              <a:buNone/>
            </a:pPr>
            <a:endParaRPr lang="en-US" sz="1100" dirty="0"/>
          </a:p>
          <a:p>
            <a:pPr marL="0" indent="0">
              <a:buNone/>
            </a:pPr>
            <a:endParaRPr lang="en-US" sz="1100" dirty="0"/>
          </a:p>
          <a:p>
            <a:pPr marL="0" indent="0">
              <a:buNone/>
            </a:pPr>
            <a:endParaRPr lang="en-US" sz="1200" dirty="0"/>
          </a:p>
          <a:p>
            <a:pPr marL="0" indent="0">
              <a:buNone/>
            </a:pPr>
            <a:endParaRPr lang="en-US" sz="1200" dirty="0"/>
          </a:p>
          <a:p>
            <a:pPr marL="0" indent="0">
              <a:buNone/>
            </a:pPr>
            <a:endParaRPr lang="en-US" dirty="0"/>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k-SK" sz="900" b="0" i="0" u="none" strike="noStrike" kern="1200" cap="none" spc="0" normalizeH="0" baseline="0" noProof="0">
                <a:ln>
                  <a:noFill/>
                </a:ln>
                <a:solidFill>
                  <a:prstClr val="white"/>
                </a:solidFill>
                <a:effectLst/>
                <a:uLnTx/>
                <a:uFillTx/>
                <a:latin typeface="Cambria"/>
                <a:ea typeface="+mn-ea"/>
                <a:cs typeface="+mn-cs"/>
              </a:rPr>
              <a:t>© 2020 Keith A. Pray</a:t>
            </a:r>
            <a:endParaRPr kumimoji="0" lang="en-US" sz="900" b="0" i="0" u="none" strike="noStrike" kern="1200" cap="none" spc="0" normalizeH="0" baseline="0" noProof="0">
              <a:ln>
                <a:noFill/>
              </a:ln>
              <a:solidFill>
                <a:prstClr val="white"/>
              </a:solidFill>
              <a:effectLst/>
              <a:uLnTx/>
              <a:uFillTx/>
              <a:latin typeface="Cambria"/>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A17EAB-8B51-5C40-8776-6683E51FA7A0}" type="slidenum">
              <a:rPr kumimoji="0" lang="en-US" sz="900" b="0" i="0" u="none" strike="noStrike" kern="1200" cap="none" spc="0" normalizeH="0" baseline="0" noProof="0" smtClean="0">
                <a:ln>
                  <a:noFill/>
                </a:ln>
                <a:solidFill>
                  <a:prstClr val="white"/>
                </a:solidFill>
                <a:effectLst/>
                <a:uLnTx/>
                <a:uFillTx/>
                <a:latin typeface="Cambri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900" b="0" i="0" u="none" strike="noStrike" kern="1200" cap="none" spc="0" normalizeH="0" baseline="0" noProof="0">
              <a:ln>
                <a:noFill/>
              </a:ln>
              <a:solidFill>
                <a:prstClr val="white"/>
              </a:solidFill>
              <a:effectLst/>
              <a:uLnTx/>
              <a:uFillTx/>
              <a:latin typeface="Cambria"/>
              <a:ea typeface="+mn-ea"/>
              <a:cs typeface="+mn-cs"/>
            </a:endParaRPr>
          </a:p>
        </p:txBody>
      </p:sp>
      <p:sp>
        <p:nvSpPr>
          <p:cNvPr id="6" name="TextBox 5"/>
          <p:cNvSpPr txBox="1"/>
          <p:nvPr/>
        </p:nvSpPr>
        <p:spPr>
          <a:xfrm>
            <a:off x="6847114" y="372337"/>
            <a:ext cx="2179682" cy="30777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mbria"/>
                <a:ea typeface="+mn-ea"/>
                <a:cs typeface="+mn-cs"/>
              </a:rPr>
              <a:t>Katherine Cariglia</a:t>
            </a:r>
          </a:p>
        </p:txBody>
      </p:sp>
    </p:spTree>
    <p:extLst>
      <p:ext uri="{BB962C8B-B14F-4D97-AF65-F5344CB8AC3E}">
        <p14:creationId xmlns:p14="http://schemas.microsoft.com/office/powerpoint/2010/main" val="7777650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685800" y="1070674"/>
            <a:ext cx="7772400" cy="3825522"/>
          </a:xfrm>
        </p:spPr>
        <p:txBody>
          <a:bodyPr lIns="91440">
            <a:normAutofit/>
          </a:bodyPr>
          <a:lstStyle/>
          <a:p>
            <a:pPr marL="0" indent="0">
              <a:buNone/>
            </a:pPr>
            <a:r>
              <a:rPr lang="en-US" sz="900" dirty="0"/>
              <a:t>[10] Bruce </a:t>
            </a:r>
            <a:r>
              <a:rPr lang="en-US" sz="900" dirty="0" err="1"/>
              <a:t>Schneier</a:t>
            </a:r>
            <a:r>
              <a:rPr lang="en-US" sz="900" dirty="0"/>
              <a:t>, “How Long Until Hackers Start Faking Leaked Documents?” (The Atlantic, September 13 2016), https://www.theatlantic.com/technology/archive/2016/09/hacking-forgeries/499775/ (Accessed April 9 2020)</a:t>
            </a:r>
          </a:p>
          <a:p>
            <a:pPr marL="0" indent="0">
              <a:buNone/>
            </a:pPr>
            <a:r>
              <a:rPr lang="en-US" sz="900" dirty="0"/>
              <a:t>[11] Bernard Lowe, “The Official Logo of Vault 7,” (Wikipedia.org, April 8 2017), https://en.wikipedia.org/wiki/File:VAult_7.jpg (Accessed April 17 2020)</a:t>
            </a:r>
          </a:p>
          <a:p>
            <a:pPr marL="0" indent="0">
              <a:buNone/>
            </a:pPr>
            <a:r>
              <a:rPr lang="en-US" sz="900" dirty="0"/>
              <a:t>[12] Eric Zorn, “The Inherent Peril in Trusting Whatever WikiLeaks Dumps on Us,” (The Chicago Tribune, October 13 2016), https://www.chicagotribune.com/columns/eric-zorn/ct-wikileaks-potential-hoax-zorn-perspec-1014-jm-20161013-column.html (Accessed April 9 2020)</a:t>
            </a:r>
          </a:p>
          <a:p>
            <a:pPr marL="0" indent="0">
              <a:buNone/>
            </a:pPr>
            <a:r>
              <a:rPr lang="en-US" sz="900" dirty="0"/>
              <a:t>[13] Nancy LeTourneau, “The WikiLeaks-Russia Connection,” (Washington Monthly, January 25 2019), https://washingtonmonthly.com/2019/01/25/the-wikileaks-russia-connection/ (Accessed April 16 2020)</a:t>
            </a:r>
          </a:p>
          <a:p>
            <a:pPr marL="0" indent="0">
              <a:buNone/>
            </a:pPr>
            <a:r>
              <a:rPr lang="en-US" sz="900" dirty="0"/>
              <a:t>[14] Jo Becker, Steven Erlanger, Eric Schmitt, “How Russia Often Benefits When Julian Assange Releases the West’s Secrets,” (The New York Times, August 31 2016), https://www.nytimes.com/2016/09/01/world/europe/wikileaks-julian-assange-russia.html?_r=2 (Accessed April 19 2020)</a:t>
            </a:r>
          </a:p>
          <a:p>
            <a:pPr marL="0" indent="0">
              <a:buNone/>
            </a:pPr>
            <a:r>
              <a:rPr lang="en-US" sz="900" dirty="0"/>
              <a:t>[15] Jason Lemon, “Russia Reacts to WikiLeaks Founder Julian Assange’s Arrest: ‘We Hope All His Rights Will Be Respected,’” (Newsweek, April 11 2019), https://www.newsweek.com/russia-wikileaks-julian-assange-arrest-1393122 (Accessed April 19 2020)</a:t>
            </a:r>
          </a:p>
          <a:p>
            <a:pPr marL="0" indent="0">
              <a:buNone/>
            </a:pPr>
            <a:r>
              <a:rPr lang="en-US" sz="900" dirty="0"/>
              <a:t>[16] Guy </a:t>
            </a:r>
            <a:r>
              <a:rPr lang="en-US" sz="900" dirty="0" err="1"/>
              <a:t>Faulconbridge</a:t>
            </a:r>
            <a:r>
              <a:rPr lang="en-US" sz="900" dirty="0"/>
              <a:t>, “WikiLeaks Tells Reporters 140 Things Not to Say About Julian Assange,” (Reuters, January 6 2019), https://www.reuters.com/article/us-britain-ecuador-assange/wikileaks-tells-reporters-140-things-not-to-say-about-julian-assange-idUSKCN1P00NN (Accessed April 9 2020)</a:t>
            </a:r>
          </a:p>
          <a:p>
            <a:pPr marL="0" indent="0">
              <a:buNone/>
            </a:pPr>
            <a:r>
              <a:rPr lang="en-US" sz="900" dirty="0"/>
              <a:t>[17] “Julian Assange,” (Jamaica Observer, April 11 2020), http://www.jamaicaobserver.com/apps/pbcsi.dll/storyimage/JO/20200411/ARTICLE/200419942/AR/0/AR-200419942.jpg?MaxW=319&amp;MaxH=215&amp;ImageVersion=SectionMain (Accessed April 19 2020)</a:t>
            </a:r>
          </a:p>
          <a:p>
            <a:pPr marL="0" indent="0">
              <a:buNone/>
            </a:pPr>
            <a:endParaRPr lang="en-US" sz="900" dirty="0"/>
          </a:p>
          <a:p>
            <a:pPr marL="0" indent="0">
              <a:buNone/>
            </a:pPr>
            <a:endParaRPr lang="en-US" sz="900" dirty="0"/>
          </a:p>
          <a:p>
            <a:pPr marL="0" indent="0">
              <a:buNone/>
            </a:pPr>
            <a:endParaRPr lang="en-US" sz="1100" dirty="0"/>
          </a:p>
          <a:p>
            <a:pPr marL="0" indent="0">
              <a:buNone/>
            </a:pPr>
            <a:endParaRPr lang="en-US" sz="1100" dirty="0"/>
          </a:p>
          <a:p>
            <a:pPr marL="0" indent="0">
              <a:buNone/>
            </a:pPr>
            <a:endParaRPr lang="en-US" sz="1100" dirty="0"/>
          </a:p>
          <a:p>
            <a:pPr marL="0" indent="0">
              <a:buNone/>
            </a:pPr>
            <a:endParaRPr lang="en-US" sz="1200" dirty="0"/>
          </a:p>
          <a:p>
            <a:pPr marL="0" indent="0">
              <a:buNone/>
            </a:pPr>
            <a:endParaRPr lang="en-US" sz="1200" dirty="0"/>
          </a:p>
          <a:p>
            <a:pPr marL="0" indent="0">
              <a:buNone/>
            </a:pPr>
            <a:endParaRPr lang="en-US" dirty="0"/>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k-SK" sz="900" b="0" i="0" u="none" strike="noStrike" kern="1200" cap="none" spc="0" normalizeH="0" baseline="0" noProof="0">
                <a:ln>
                  <a:noFill/>
                </a:ln>
                <a:solidFill>
                  <a:prstClr val="white"/>
                </a:solidFill>
                <a:effectLst/>
                <a:uLnTx/>
                <a:uFillTx/>
                <a:latin typeface="Cambria"/>
                <a:ea typeface="+mn-ea"/>
                <a:cs typeface="+mn-cs"/>
              </a:rPr>
              <a:t>© 2020 Keith A. Pray</a:t>
            </a:r>
            <a:endParaRPr kumimoji="0" lang="en-US" sz="900" b="0" i="0" u="none" strike="noStrike" kern="1200" cap="none" spc="0" normalizeH="0" baseline="0" noProof="0">
              <a:ln>
                <a:noFill/>
              </a:ln>
              <a:solidFill>
                <a:prstClr val="white"/>
              </a:solidFill>
              <a:effectLst/>
              <a:uLnTx/>
              <a:uFillTx/>
              <a:latin typeface="Cambria"/>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A17EAB-8B51-5C40-8776-6683E51FA7A0}" type="slidenum">
              <a:rPr kumimoji="0" lang="en-US" sz="900" b="0" i="0" u="none" strike="noStrike" kern="1200" cap="none" spc="0" normalizeH="0" baseline="0" noProof="0" smtClean="0">
                <a:ln>
                  <a:noFill/>
                </a:ln>
                <a:solidFill>
                  <a:prstClr val="white"/>
                </a:solidFill>
                <a:effectLst/>
                <a:uLnTx/>
                <a:uFillTx/>
                <a:latin typeface="Cambri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900" b="0" i="0" u="none" strike="noStrike" kern="1200" cap="none" spc="0" normalizeH="0" baseline="0" noProof="0">
              <a:ln>
                <a:noFill/>
              </a:ln>
              <a:solidFill>
                <a:prstClr val="white"/>
              </a:solidFill>
              <a:effectLst/>
              <a:uLnTx/>
              <a:uFillTx/>
              <a:latin typeface="Cambria"/>
              <a:ea typeface="+mn-ea"/>
              <a:cs typeface="+mn-cs"/>
            </a:endParaRPr>
          </a:p>
        </p:txBody>
      </p:sp>
      <p:sp>
        <p:nvSpPr>
          <p:cNvPr id="6" name="TextBox 5"/>
          <p:cNvSpPr txBox="1"/>
          <p:nvPr/>
        </p:nvSpPr>
        <p:spPr>
          <a:xfrm>
            <a:off x="6847114" y="372337"/>
            <a:ext cx="2179682" cy="30777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mbria"/>
                <a:ea typeface="+mn-ea"/>
                <a:cs typeface="+mn-cs"/>
              </a:rPr>
              <a:t>Katherine Cariglia</a:t>
            </a:r>
          </a:p>
        </p:txBody>
      </p:sp>
    </p:spTree>
    <p:extLst>
      <p:ext uri="{BB962C8B-B14F-4D97-AF65-F5344CB8AC3E}">
        <p14:creationId xmlns:p14="http://schemas.microsoft.com/office/powerpoint/2010/main" val="42797664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Building a personal AI</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Conrad Tulig</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2020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19</a:t>
            </a:fld>
            <a:endParaRPr lang="en-US"/>
          </a:p>
        </p:txBody>
      </p:sp>
    </p:spTree>
    <p:extLst>
      <p:ext uri="{BB962C8B-B14F-4D97-AF65-F5344CB8AC3E}">
        <p14:creationId xmlns:p14="http://schemas.microsoft.com/office/powerpoint/2010/main" val="262446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60BC0-6B1B-FB45-BDAA-92F078D9A5E6}"/>
              </a:ext>
            </a:extLst>
          </p:cNvPr>
          <p:cNvSpPr>
            <a:spLocks noGrp="1"/>
          </p:cNvSpPr>
          <p:nvPr>
            <p:ph type="title"/>
          </p:nvPr>
        </p:nvSpPr>
        <p:spPr/>
        <p:txBody>
          <a:bodyPr/>
          <a:lstStyle/>
          <a:p>
            <a:r>
              <a:rPr lang="en-US" dirty="0"/>
              <a:t>Let’s keep track of what works well Online and Remote</a:t>
            </a:r>
          </a:p>
        </p:txBody>
      </p:sp>
      <p:sp>
        <p:nvSpPr>
          <p:cNvPr id="3" name="Content Placeholder 2">
            <a:extLst>
              <a:ext uri="{FF2B5EF4-FFF2-40B4-BE49-F238E27FC236}">
                <a16:creationId xmlns:a16="http://schemas.microsoft.com/office/drawing/2014/main" id="{56C0F8E4-4D19-D347-A0C9-7696DE688D23}"/>
              </a:ext>
            </a:extLst>
          </p:cNvPr>
          <p:cNvSpPr>
            <a:spLocks noGrp="1"/>
          </p:cNvSpPr>
          <p:nvPr>
            <p:ph idx="1"/>
          </p:nvPr>
        </p:nvSpPr>
        <p:spPr/>
        <p:txBody>
          <a:bodyPr>
            <a:normAutofit fontScale="92500" lnSpcReduction="10000"/>
          </a:bodyPr>
          <a:lstStyle/>
          <a:p>
            <a:r>
              <a:rPr lang="en-US" dirty="0"/>
              <a:t>Sign in with First and Last Name</a:t>
            </a:r>
          </a:p>
          <a:p>
            <a:r>
              <a:rPr lang="en-US" dirty="0"/>
              <a:t>Stay muted unless you are going to speak</a:t>
            </a:r>
          </a:p>
          <a:p>
            <a:r>
              <a:rPr lang="en-US" dirty="0"/>
              <a:t>To speak use the raise your hand feature </a:t>
            </a:r>
          </a:p>
          <a:p>
            <a:r>
              <a:rPr lang="en-US" dirty="0"/>
              <a:t>To answer yes/no questions use the “yes” ”no” buttons</a:t>
            </a:r>
          </a:p>
          <a:p>
            <a:r>
              <a:rPr lang="en-US" dirty="0"/>
              <a:t>Chat is fine for questions</a:t>
            </a:r>
          </a:p>
          <a:p>
            <a:r>
              <a:rPr lang="en-US" dirty="0"/>
              <a:t>Turn your camera on if possible</a:t>
            </a:r>
          </a:p>
          <a:p>
            <a:r>
              <a:rPr lang="en-US" dirty="0"/>
              <a:t>Wait until the end of student presentations to ask questions</a:t>
            </a:r>
          </a:p>
          <a:p>
            <a:pPr lvl="1"/>
            <a:r>
              <a:rPr lang="en-US" dirty="0"/>
              <a:t>Write them down so you don’t forget</a:t>
            </a:r>
          </a:p>
          <a:p>
            <a:r>
              <a:rPr lang="en-US" dirty="0"/>
              <a:t>Others?</a:t>
            </a:r>
          </a:p>
        </p:txBody>
      </p:sp>
      <p:sp>
        <p:nvSpPr>
          <p:cNvPr id="4" name="Footer Placeholder 3">
            <a:extLst>
              <a:ext uri="{FF2B5EF4-FFF2-40B4-BE49-F238E27FC236}">
                <a16:creationId xmlns:a16="http://schemas.microsoft.com/office/drawing/2014/main" id="{5881CB2F-E262-2841-832D-9D9241063D87}"/>
              </a:ext>
            </a:extLst>
          </p:cNvPr>
          <p:cNvSpPr>
            <a:spLocks noGrp="1"/>
          </p:cNvSpPr>
          <p:nvPr>
            <p:ph type="ftr" sz="quarter" idx="11"/>
          </p:nvPr>
        </p:nvSpPr>
        <p:spPr/>
        <p:txBody>
          <a:bodyPr/>
          <a:lstStyle/>
          <a:p>
            <a:r>
              <a:rPr lang="sk-SK"/>
              <a:t>© 2020 Keith A. Pray</a:t>
            </a:r>
            <a:endParaRPr lang="en-US" dirty="0"/>
          </a:p>
        </p:txBody>
      </p:sp>
      <p:sp>
        <p:nvSpPr>
          <p:cNvPr id="5" name="Slide Number Placeholder 4">
            <a:extLst>
              <a:ext uri="{FF2B5EF4-FFF2-40B4-BE49-F238E27FC236}">
                <a16:creationId xmlns:a16="http://schemas.microsoft.com/office/drawing/2014/main" id="{F1B0291D-315D-984F-BF54-FDD6D8484D75}"/>
              </a:ext>
            </a:extLst>
          </p:cNvPr>
          <p:cNvSpPr>
            <a:spLocks noGrp="1"/>
          </p:cNvSpPr>
          <p:nvPr>
            <p:ph type="sldNum" sz="quarter" idx="12"/>
          </p:nvPr>
        </p:nvSpPr>
        <p:spPr/>
        <p:txBody>
          <a:bodyPr/>
          <a:lstStyle/>
          <a:p>
            <a:fld id="{A2A17EAB-8B51-5C40-8776-6683E51FA7A0}" type="slidenum">
              <a:rPr lang="en-US" smtClean="0"/>
              <a:t>2</a:t>
            </a:fld>
            <a:endParaRPr lang="en-US"/>
          </a:p>
        </p:txBody>
      </p:sp>
    </p:spTree>
    <p:extLst>
      <p:ext uri="{BB962C8B-B14F-4D97-AF65-F5344CB8AC3E}">
        <p14:creationId xmlns:p14="http://schemas.microsoft.com/office/powerpoint/2010/main" val="17516597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 Background</a:t>
            </a:r>
          </a:p>
        </p:txBody>
      </p:sp>
      <p:sp>
        <p:nvSpPr>
          <p:cNvPr id="3" name="Content Placeholder 2"/>
          <p:cNvSpPr>
            <a:spLocks noGrp="1"/>
          </p:cNvSpPr>
          <p:nvPr>
            <p:ph sz="half" idx="1"/>
          </p:nvPr>
        </p:nvSpPr>
        <p:spPr/>
        <p:txBody>
          <a:bodyPr/>
          <a:lstStyle/>
          <a:p>
            <a:pPr>
              <a:lnSpc>
                <a:spcPct val="100000"/>
              </a:lnSpc>
            </a:pPr>
            <a:r>
              <a:rPr lang="en-US" dirty="0"/>
              <a:t>Many different applications</a:t>
            </a:r>
          </a:p>
          <a:p>
            <a:pPr>
              <a:lnSpc>
                <a:spcPct val="100000"/>
              </a:lnSpc>
            </a:pPr>
            <a:r>
              <a:rPr lang="en-US" dirty="0"/>
              <a:t>Solving Algorithms</a:t>
            </a:r>
          </a:p>
          <a:p>
            <a:pPr lvl="1">
              <a:lnSpc>
                <a:spcPct val="100000"/>
              </a:lnSpc>
            </a:pPr>
            <a:r>
              <a:rPr lang="en-US" dirty="0"/>
              <a:t>The Turing Machine</a:t>
            </a:r>
          </a:p>
          <a:p>
            <a:pPr lvl="1">
              <a:lnSpc>
                <a:spcPct val="100000"/>
              </a:lnSpc>
            </a:pPr>
            <a:r>
              <a:rPr lang="en-US" dirty="0"/>
              <a:t>IBM’s Deep Blue chess computer</a:t>
            </a:r>
          </a:p>
          <a:p>
            <a:pPr>
              <a:lnSpc>
                <a:spcPct val="100000"/>
              </a:lnSpc>
            </a:pPr>
            <a:r>
              <a:rPr lang="en-US" dirty="0"/>
              <a:t>Computer Vision</a:t>
            </a:r>
          </a:p>
          <a:p>
            <a:pPr lvl="1">
              <a:lnSpc>
                <a:spcPct val="100000"/>
              </a:lnSpc>
            </a:pPr>
            <a:r>
              <a:rPr lang="en-US" dirty="0"/>
              <a:t>Self Driving Cars (Tesla, Waymo)</a:t>
            </a:r>
          </a:p>
          <a:p>
            <a:pPr>
              <a:lnSpc>
                <a:spcPct val="100000"/>
              </a:lnSpc>
            </a:pPr>
            <a:r>
              <a:rPr lang="en-US" dirty="0"/>
              <a:t>Automation</a:t>
            </a:r>
          </a:p>
          <a:p>
            <a:pPr>
              <a:lnSpc>
                <a:spcPct val="100000"/>
              </a:lnSpc>
            </a:pPr>
            <a:endParaRPr lang="en-US" dirty="0"/>
          </a:p>
          <a:p>
            <a:pPr lvl="1">
              <a:lnSpc>
                <a:spcPct val="100000"/>
              </a:lnSpc>
            </a:pPr>
            <a:endParaRPr lang="en-US" dirty="0"/>
          </a:p>
          <a:p>
            <a:pPr lvl="1">
              <a:lnSpc>
                <a:spcPct val="100000"/>
              </a:lnSpc>
            </a:pPr>
            <a:endParaRPr lang="en-US" dirty="0"/>
          </a:p>
          <a:p>
            <a:pPr lvl="1">
              <a:lnSpc>
                <a:spcPct val="100000"/>
              </a:lnSpc>
            </a:pPr>
            <a:endParaRPr lang="en-US" dirty="0"/>
          </a:p>
        </p:txBody>
      </p:sp>
      <p:sp>
        <p:nvSpPr>
          <p:cNvPr id="4" name="Content Placeholder 3"/>
          <p:cNvSpPr>
            <a:spLocks noGrp="1"/>
          </p:cNvSpPr>
          <p:nvPr>
            <p:ph sz="half" idx="2"/>
          </p:nvPr>
        </p:nvSpPr>
        <p:spPr>
          <a:ln>
            <a:solidFill>
              <a:schemeClr val="bg1"/>
            </a:solidFill>
          </a:ln>
        </p:spPr>
        <p:txBody>
          <a:bodyPr anchor="ctr"/>
          <a:lstStyle/>
          <a:p>
            <a:pPr marL="0" indent="0" algn="ctr">
              <a:buNone/>
            </a:pPr>
            <a:r>
              <a:rPr lang="en-US" dirty="0"/>
              <a:t>&lt;Graphic as big as will fit&gt;</a:t>
            </a:r>
          </a:p>
        </p:txBody>
      </p:sp>
      <p:sp>
        <p:nvSpPr>
          <p:cNvPr id="5" name="Footer Placeholder 4"/>
          <p:cNvSpPr>
            <a:spLocks noGrp="1"/>
          </p:cNvSpPr>
          <p:nvPr>
            <p:ph type="ftr" sz="quarter" idx="11"/>
          </p:nvPr>
        </p:nvSpPr>
        <p:spPr/>
        <p:txBody>
          <a:bodyPr/>
          <a:lstStyle/>
          <a:p>
            <a:r>
              <a:rPr lang="sk-SK" dirty="0"/>
              <a:t>© 2020 </a:t>
            </a:r>
            <a:r>
              <a:rPr lang="sk-SK" dirty="0" err="1"/>
              <a:t>Keith</a:t>
            </a:r>
            <a:r>
              <a:rPr lang="sk-SK" dirty="0"/>
              <a:t> A. </a:t>
            </a:r>
            <a:r>
              <a:rPr lang="sk-SK" dirty="0" err="1"/>
              <a:t>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20</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Conrad Tulig</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[1][2][3]</a:t>
            </a:r>
          </a:p>
        </p:txBody>
      </p:sp>
      <p:pic>
        <p:nvPicPr>
          <p:cNvPr id="13" name="Picture 12">
            <a:extLst>
              <a:ext uri="{FF2B5EF4-FFF2-40B4-BE49-F238E27FC236}">
                <a16:creationId xmlns:a16="http://schemas.microsoft.com/office/drawing/2014/main" id="{9FE320D1-3AA2-B648-B4DE-739DD89DB684}"/>
              </a:ext>
            </a:extLst>
          </p:cNvPr>
          <p:cNvPicPr>
            <a:picLocks noChangeAspect="1"/>
          </p:cNvPicPr>
          <p:nvPr/>
        </p:nvPicPr>
        <p:blipFill>
          <a:blip r:embed="rId3"/>
          <a:stretch>
            <a:fillRect/>
          </a:stretch>
        </p:blipFill>
        <p:spPr>
          <a:xfrm>
            <a:off x="4178300" y="1123950"/>
            <a:ext cx="4340860" cy="3560130"/>
          </a:xfrm>
          <a:prstGeom prst="rect">
            <a:avLst/>
          </a:prstGeom>
        </p:spPr>
      </p:pic>
    </p:spTree>
    <p:extLst>
      <p:ext uri="{BB962C8B-B14F-4D97-AF65-F5344CB8AC3E}">
        <p14:creationId xmlns:p14="http://schemas.microsoft.com/office/powerpoint/2010/main" val="20617440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DC5F2-0439-7F4A-81ED-E0D1CEAD13ED}"/>
              </a:ext>
            </a:extLst>
          </p:cNvPr>
          <p:cNvSpPr>
            <a:spLocks noGrp="1"/>
          </p:cNvSpPr>
          <p:nvPr>
            <p:ph type="title"/>
          </p:nvPr>
        </p:nvSpPr>
        <p:spPr/>
        <p:txBody>
          <a:bodyPr/>
          <a:lstStyle/>
          <a:p>
            <a:r>
              <a:rPr lang="en-US" dirty="0"/>
              <a:t>What is a personal ai?</a:t>
            </a:r>
          </a:p>
        </p:txBody>
      </p:sp>
      <p:sp>
        <p:nvSpPr>
          <p:cNvPr id="3" name="Content Placeholder 2">
            <a:extLst>
              <a:ext uri="{FF2B5EF4-FFF2-40B4-BE49-F238E27FC236}">
                <a16:creationId xmlns:a16="http://schemas.microsoft.com/office/drawing/2014/main" id="{AB65FB76-FD62-5C4E-AC52-C2DA1C22BA07}"/>
              </a:ext>
            </a:extLst>
          </p:cNvPr>
          <p:cNvSpPr>
            <a:spLocks noGrp="1"/>
          </p:cNvSpPr>
          <p:nvPr>
            <p:ph sz="half" idx="1"/>
          </p:nvPr>
        </p:nvSpPr>
        <p:spPr/>
        <p:txBody>
          <a:bodyPr/>
          <a:lstStyle/>
          <a:p>
            <a:r>
              <a:rPr lang="en-US" dirty="0"/>
              <a:t>The term ‘AI’ is thrown around to mean many different things</a:t>
            </a:r>
          </a:p>
          <a:p>
            <a:r>
              <a:rPr lang="en-US" dirty="0"/>
              <a:t>Singularity: Machine is conscious of it’s own existence</a:t>
            </a:r>
          </a:p>
          <a:p>
            <a:r>
              <a:rPr lang="en-US" dirty="0"/>
              <a:t>Turing Test (Was Predicted to happen by 2000)</a:t>
            </a:r>
          </a:p>
          <a:p>
            <a:pPr lvl="1"/>
            <a:r>
              <a:rPr lang="en-US" dirty="0"/>
              <a:t>However No one has won the </a:t>
            </a:r>
            <a:r>
              <a:rPr lang="en-US" dirty="0" err="1"/>
              <a:t>Loebner</a:t>
            </a:r>
            <a:r>
              <a:rPr lang="en-US" dirty="0"/>
              <a:t> Prize yet</a:t>
            </a:r>
          </a:p>
          <a:p>
            <a:endParaRPr lang="en-US" dirty="0"/>
          </a:p>
        </p:txBody>
      </p:sp>
      <p:sp>
        <p:nvSpPr>
          <p:cNvPr id="5" name="Footer Placeholder 4">
            <a:extLst>
              <a:ext uri="{FF2B5EF4-FFF2-40B4-BE49-F238E27FC236}">
                <a16:creationId xmlns:a16="http://schemas.microsoft.com/office/drawing/2014/main" id="{E2AC62F7-86B7-2541-821B-BCB4EEBD73C4}"/>
              </a:ext>
            </a:extLst>
          </p:cNvPr>
          <p:cNvSpPr>
            <a:spLocks noGrp="1"/>
          </p:cNvSpPr>
          <p:nvPr>
            <p:ph type="ftr" sz="quarter" idx="11"/>
          </p:nvPr>
        </p:nvSpPr>
        <p:spPr/>
        <p:txBody>
          <a:bodyPr/>
          <a:lstStyle/>
          <a:p>
            <a:r>
              <a:rPr lang="sk-SK" dirty="0"/>
              <a:t>© 2020 </a:t>
            </a:r>
            <a:r>
              <a:rPr lang="sk-SK" dirty="0" err="1"/>
              <a:t>Keith</a:t>
            </a:r>
            <a:r>
              <a:rPr lang="sk-SK" dirty="0"/>
              <a:t> A. </a:t>
            </a:r>
            <a:r>
              <a:rPr lang="sk-SK" dirty="0" err="1"/>
              <a:t>Pray</a:t>
            </a:r>
            <a:endParaRPr lang="en-US" dirty="0"/>
          </a:p>
        </p:txBody>
      </p:sp>
      <p:sp>
        <p:nvSpPr>
          <p:cNvPr id="6" name="Slide Number Placeholder 5">
            <a:extLst>
              <a:ext uri="{FF2B5EF4-FFF2-40B4-BE49-F238E27FC236}">
                <a16:creationId xmlns:a16="http://schemas.microsoft.com/office/drawing/2014/main" id="{AB165615-45BF-BA43-97B2-C476337BE6E2}"/>
              </a:ext>
            </a:extLst>
          </p:cNvPr>
          <p:cNvSpPr>
            <a:spLocks noGrp="1"/>
          </p:cNvSpPr>
          <p:nvPr>
            <p:ph type="sldNum" sz="quarter" idx="12"/>
          </p:nvPr>
        </p:nvSpPr>
        <p:spPr/>
        <p:txBody>
          <a:bodyPr/>
          <a:lstStyle/>
          <a:p>
            <a:fld id="{A2A17EAB-8B51-5C40-8776-6683E51FA7A0}" type="slidenum">
              <a:rPr lang="en-US" smtClean="0"/>
              <a:t>21</a:t>
            </a:fld>
            <a:endParaRPr lang="en-US"/>
          </a:p>
        </p:txBody>
      </p:sp>
      <p:sp>
        <p:nvSpPr>
          <p:cNvPr id="10" name="TextBox 9">
            <a:extLst>
              <a:ext uri="{FF2B5EF4-FFF2-40B4-BE49-F238E27FC236}">
                <a16:creationId xmlns:a16="http://schemas.microsoft.com/office/drawing/2014/main" id="{B0A419D7-9211-2944-854B-4713E2DDB34B}"/>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Conrad Tulig</a:t>
            </a:r>
          </a:p>
        </p:txBody>
      </p:sp>
      <p:pic>
        <p:nvPicPr>
          <p:cNvPr id="12" name="Picture 11">
            <a:extLst>
              <a:ext uri="{FF2B5EF4-FFF2-40B4-BE49-F238E27FC236}">
                <a16:creationId xmlns:a16="http://schemas.microsoft.com/office/drawing/2014/main" id="{98FEEBF7-9052-264B-A61F-CF1E83015C9C}"/>
              </a:ext>
            </a:extLst>
          </p:cNvPr>
          <p:cNvPicPr>
            <a:picLocks noChangeAspect="1"/>
          </p:cNvPicPr>
          <p:nvPr/>
        </p:nvPicPr>
        <p:blipFill>
          <a:blip r:embed="rId3"/>
          <a:stretch>
            <a:fillRect/>
          </a:stretch>
        </p:blipFill>
        <p:spPr>
          <a:xfrm>
            <a:off x="5070764" y="819150"/>
            <a:ext cx="3156197" cy="3259116"/>
          </a:xfrm>
          <a:prstGeom prst="rect">
            <a:avLst/>
          </a:prstGeom>
        </p:spPr>
      </p:pic>
      <p:sp>
        <p:nvSpPr>
          <p:cNvPr id="15" name="TextBox 14">
            <a:extLst>
              <a:ext uri="{FF2B5EF4-FFF2-40B4-BE49-F238E27FC236}">
                <a16:creationId xmlns:a16="http://schemas.microsoft.com/office/drawing/2014/main" id="{9FF661CF-D255-094C-AAD6-D3820B889FE5}"/>
              </a:ext>
            </a:extLst>
          </p:cNvPr>
          <p:cNvSpPr txBox="1"/>
          <p:nvPr/>
        </p:nvSpPr>
        <p:spPr>
          <a:xfrm>
            <a:off x="0" y="4726877"/>
            <a:ext cx="9144000" cy="276999"/>
          </a:xfrm>
          <a:prstGeom prst="rect">
            <a:avLst/>
          </a:prstGeom>
          <a:noFill/>
        </p:spPr>
        <p:txBody>
          <a:bodyPr wrap="square" rtlCol="0">
            <a:spAutoFit/>
          </a:bodyPr>
          <a:lstStyle/>
          <a:p>
            <a:pPr algn="r"/>
            <a:r>
              <a:rPr lang="en-US" sz="1200" dirty="0"/>
              <a:t>[4]</a:t>
            </a:r>
            <a:endParaRPr lang="en-US" sz="1200" dirty="0">
              <a:solidFill>
                <a:schemeClr val="tx1"/>
              </a:solidFill>
            </a:endParaRPr>
          </a:p>
        </p:txBody>
      </p:sp>
    </p:spTree>
    <p:extLst>
      <p:ext uri="{BB962C8B-B14F-4D97-AF65-F5344CB8AC3E}">
        <p14:creationId xmlns:p14="http://schemas.microsoft.com/office/powerpoint/2010/main" val="37919124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08CE4-D6C6-F045-A2E7-BD52ECF8C4E0}"/>
              </a:ext>
            </a:extLst>
          </p:cNvPr>
          <p:cNvSpPr>
            <a:spLocks noGrp="1"/>
          </p:cNvSpPr>
          <p:nvPr>
            <p:ph type="title"/>
          </p:nvPr>
        </p:nvSpPr>
        <p:spPr/>
        <p:txBody>
          <a:bodyPr/>
          <a:lstStyle/>
          <a:p>
            <a:r>
              <a:rPr lang="en-US" dirty="0"/>
              <a:t>Technology</a:t>
            </a:r>
          </a:p>
        </p:txBody>
      </p:sp>
      <p:sp>
        <p:nvSpPr>
          <p:cNvPr id="3" name="Content Placeholder 2">
            <a:extLst>
              <a:ext uri="{FF2B5EF4-FFF2-40B4-BE49-F238E27FC236}">
                <a16:creationId xmlns:a16="http://schemas.microsoft.com/office/drawing/2014/main" id="{422D4380-388E-504A-8672-1D8C251CF32E}"/>
              </a:ext>
            </a:extLst>
          </p:cNvPr>
          <p:cNvSpPr>
            <a:spLocks noGrp="1"/>
          </p:cNvSpPr>
          <p:nvPr>
            <p:ph sz="half" idx="1"/>
          </p:nvPr>
        </p:nvSpPr>
        <p:spPr/>
        <p:txBody>
          <a:bodyPr/>
          <a:lstStyle/>
          <a:p>
            <a:r>
              <a:rPr lang="en-US" dirty="0"/>
              <a:t>We aren’t there yet</a:t>
            </a:r>
          </a:p>
          <a:p>
            <a:r>
              <a:rPr lang="en-US" dirty="0"/>
              <a:t>Can a neuron be simplified down to just a silicon chip?</a:t>
            </a:r>
          </a:p>
          <a:p>
            <a:r>
              <a:rPr lang="en-US" dirty="0"/>
              <a:t>3 Levels of Consciousness</a:t>
            </a:r>
          </a:p>
          <a:p>
            <a:pPr lvl="1"/>
            <a:r>
              <a:rPr lang="en-US" dirty="0"/>
              <a:t>C0: Unconscious operations</a:t>
            </a:r>
          </a:p>
          <a:p>
            <a:pPr lvl="1"/>
            <a:r>
              <a:rPr lang="en-US" dirty="0"/>
              <a:t>C1: Make decision from multiple possibilities based on information </a:t>
            </a:r>
          </a:p>
          <a:p>
            <a:pPr lvl="1"/>
            <a:r>
              <a:rPr lang="en-US" dirty="0"/>
              <a:t>C2: Metacognition</a:t>
            </a:r>
          </a:p>
        </p:txBody>
      </p:sp>
      <p:sp>
        <p:nvSpPr>
          <p:cNvPr id="5" name="Footer Placeholder 4">
            <a:extLst>
              <a:ext uri="{FF2B5EF4-FFF2-40B4-BE49-F238E27FC236}">
                <a16:creationId xmlns:a16="http://schemas.microsoft.com/office/drawing/2014/main" id="{79A612B9-67AF-3B42-8541-DDB6780C7D39}"/>
              </a:ext>
            </a:extLst>
          </p:cNvPr>
          <p:cNvSpPr>
            <a:spLocks noGrp="1"/>
          </p:cNvSpPr>
          <p:nvPr>
            <p:ph type="ftr" sz="quarter" idx="11"/>
          </p:nvPr>
        </p:nvSpPr>
        <p:spPr/>
        <p:txBody>
          <a:bodyPr/>
          <a:lstStyle/>
          <a:p>
            <a:r>
              <a:rPr lang="sk-SK"/>
              <a:t>© 2020 Keith A. Pray</a:t>
            </a:r>
            <a:endParaRPr lang="en-US"/>
          </a:p>
        </p:txBody>
      </p:sp>
      <p:sp>
        <p:nvSpPr>
          <p:cNvPr id="6" name="Slide Number Placeholder 5">
            <a:extLst>
              <a:ext uri="{FF2B5EF4-FFF2-40B4-BE49-F238E27FC236}">
                <a16:creationId xmlns:a16="http://schemas.microsoft.com/office/drawing/2014/main" id="{886F3BD1-6DAF-7341-B8A9-0CE60B76FCE9}"/>
              </a:ext>
            </a:extLst>
          </p:cNvPr>
          <p:cNvSpPr>
            <a:spLocks noGrp="1"/>
          </p:cNvSpPr>
          <p:nvPr>
            <p:ph type="sldNum" sz="quarter" idx="12"/>
          </p:nvPr>
        </p:nvSpPr>
        <p:spPr/>
        <p:txBody>
          <a:bodyPr/>
          <a:lstStyle/>
          <a:p>
            <a:fld id="{A2A17EAB-8B51-5C40-8776-6683E51FA7A0}" type="slidenum">
              <a:rPr lang="en-US" smtClean="0"/>
              <a:t>22</a:t>
            </a:fld>
            <a:endParaRPr lang="en-US"/>
          </a:p>
        </p:txBody>
      </p:sp>
      <p:pic>
        <p:nvPicPr>
          <p:cNvPr id="8" name="Content Placeholder 7">
            <a:extLst>
              <a:ext uri="{FF2B5EF4-FFF2-40B4-BE49-F238E27FC236}">
                <a16:creationId xmlns:a16="http://schemas.microsoft.com/office/drawing/2014/main" id="{2FF114A2-3445-DC4B-9540-77C525C72574}"/>
              </a:ext>
            </a:extLst>
          </p:cNvPr>
          <p:cNvPicPr>
            <a:picLocks noGrp="1" noChangeAspect="1"/>
          </p:cNvPicPr>
          <p:nvPr>
            <p:ph sz="half" idx="2"/>
          </p:nvPr>
        </p:nvPicPr>
        <p:blipFill>
          <a:blip r:embed="rId3"/>
          <a:stretch>
            <a:fillRect/>
          </a:stretch>
        </p:blipFill>
        <p:spPr>
          <a:xfrm>
            <a:off x="4914900" y="1276350"/>
            <a:ext cx="3352800" cy="3352800"/>
          </a:xfrm>
          <a:prstGeom prst="rect">
            <a:avLst/>
          </a:prstGeom>
        </p:spPr>
      </p:pic>
      <p:sp>
        <p:nvSpPr>
          <p:cNvPr id="9" name="TextBox 8">
            <a:extLst>
              <a:ext uri="{FF2B5EF4-FFF2-40B4-BE49-F238E27FC236}">
                <a16:creationId xmlns:a16="http://schemas.microsoft.com/office/drawing/2014/main" id="{4186B5CB-DEDF-1948-9DA9-5427B751C24D}"/>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Conrad Tulig</a:t>
            </a:r>
          </a:p>
        </p:txBody>
      </p:sp>
      <p:sp>
        <p:nvSpPr>
          <p:cNvPr id="10" name="TextBox 9">
            <a:extLst>
              <a:ext uri="{FF2B5EF4-FFF2-40B4-BE49-F238E27FC236}">
                <a16:creationId xmlns:a16="http://schemas.microsoft.com/office/drawing/2014/main" id="{19005589-4C66-BD48-AE30-1CCB97BFA7AC}"/>
              </a:ext>
            </a:extLst>
          </p:cNvPr>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[5][6]</a:t>
            </a:r>
          </a:p>
        </p:txBody>
      </p:sp>
    </p:spTree>
    <p:extLst>
      <p:ext uri="{BB962C8B-B14F-4D97-AF65-F5344CB8AC3E}">
        <p14:creationId xmlns:p14="http://schemas.microsoft.com/office/powerpoint/2010/main" val="13222045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BC4B9-77D9-1949-B1AB-942B05A3A0D0}"/>
              </a:ext>
            </a:extLst>
          </p:cNvPr>
          <p:cNvSpPr>
            <a:spLocks noGrp="1"/>
          </p:cNvSpPr>
          <p:nvPr>
            <p:ph type="title"/>
          </p:nvPr>
        </p:nvSpPr>
        <p:spPr/>
        <p:txBody>
          <a:bodyPr/>
          <a:lstStyle/>
          <a:p>
            <a:r>
              <a:rPr lang="en-US" dirty="0"/>
              <a:t>Objective</a:t>
            </a:r>
          </a:p>
        </p:txBody>
      </p:sp>
      <p:sp>
        <p:nvSpPr>
          <p:cNvPr id="3" name="Content Placeholder 2">
            <a:extLst>
              <a:ext uri="{FF2B5EF4-FFF2-40B4-BE49-F238E27FC236}">
                <a16:creationId xmlns:a16="http://schemas.microsoft.com/office/drawing/2014/main" id="{EAC6422A-4405-1F4C-863B-723F8B35662B}"/>
              </a:ext>
            </a:extLst>
          </p:cNvPr>
          <p:cNvSpPr>
            <a:spLocks noGrp="1"/>
          </p:cNvSpPr>
          <p:nvPr>
            <p:ph sz="half" idx="1"/>
          </p:nvPr>
        </p:nvSpPr>
        <p:spPr/>
        <p:txBody>
          <a:bodyPr/>
          <a:lstStyle/>
          <a:p>
            <a:r>
              <a:rPr lang="en-US" dirty="0"/>
              <a:t>Will a Personal AI benefit society overall?</a:t>
            </a:r>
          </a:p>
          <a:p>
            <a:r>
              <a:rPr lang="en-US" dirty="0"/>
              <a:t>Benefits:</a:t>
            </a:r>
          </a:p>
          <a:p>
            <a:pPr lvl="1"/>
            <a:r>
              <a:rPr lang="en-US" dirty="0"/>
              <a:t>Major steps towards Superintelligence</a:t>
            </a:r>
          </a:p>
          <a:p>
            <a:pPr lvl="1"/>
            <a:r>
              <a:rPr lang="en-US" dirty="0"/>
              <a:t>Better understand our own consciousness</a:t>
            </a:r>
          </a:p>
          <a:p>
            <a:pPr lvl="1"/>
            <a:r>
              <a:rPr lang="en-US" dirty="0"/>
              <a:t>Technological innovation/advancement</a:t>
            </a:r>
          </a:p>
          <a:p>
            <a:pPr marL="205768" lvl="1" indent="0">
              <a:buNone/>
            </a:pPr>
            <a:r>
              <a:rPr lang="en-US" sz="1800" dirty="0"/>
              <a:t>Risks</a:t>
            </a:r>
            <a:r>
              <a:rPr lang="en-US" dirty="0"/>
              <a:t>:</a:t>
            </a:r>
          </a:p>
          <a:p>
            <a:pPr lvl="1">
              <a:buFontTx/>
              <a:buChar char="-"/>
            </a:pPr>
            <a:r>
              <a:rPr lang="en-US" dirty="0"/>
              <a:t>Unknown Volatility</a:t>
            </a:r>
          </a:p>
          <a:p>
            <a:pPr lvl="1">
              <a:buFontTx/>
              <a:buChar char="-"/>
            </a:pPr>
            <a:r>
              <a:rPr lang="en-US" dirty="0"/>
              <a:t>Already cases of discrimination (Florida police AI)</a:t>
            </a:r>
          </a:p>
          <a:p>
            <a:pPr lvl="1">
              <a:buFontTx/>
              <a:buChar char="-"/>
            </a:pPr>
            <a:endParaRPr lang="en-US" dirty="0"/>
          </a:p>
          <a:p>
            <a:pPr lvl="1">
              <a:buFontTx/>
              <a:buChar char="-"/>
            </a:pPr>
            <a:endParaRPr lang="en-US" dirty="0"/>
          </a:p>
        </p:txBody>
      </p:sp>
      <p:sp>
        <p:nvSpPr>
          <p:cNvPr id="5" name="Footer Placeholder 4">
            <a:extLst>
              <a:ext uri="{FF2B5EF4-FFF2-40B4-BE49-F238E27FC236}">
                <a16:creationId xmlns:a16="http://schemas.microsoft.com/office/drawing/2014/main" id="{4518CBB0-5E20-9D47-8D45-CC62D76D3AD4}"/>
              </a:ext>
            </a:extLst>
          </p:cNvPr>
          <p:cNvSpPr>
            <a:spLocks noGrp="1"/>
          </p:cNvSpPr>
          <p:nvPr>
            <p:ph type="ftr" sz="quarter" idx="11"/>
          </p:nvPr>
        </p:nvSpPr>
        <p:spPr/>
        <p:txBody>
          <a:bodyPr/>
          <a:lstStyle/>
          <a:p>
            <a:r>
              <a:rPr lang="sk-SK"/>
              <a:t>© 2020 Keith A. Pray</a:t>
            </a:r>
            <a:endParaRPr lang="en-US"/>
          </a:p>
        </p:txBody>
      </p:sp>
      <p:sp>
        <p:nvSpPr>
          <p:cNvPr id="6" name="Slide Number Placeholder 5">
            <a:extLst>
              <a:ext uri="{FF2B5EF4-FFF2-40B4-BE49-F238E27FC236}">
                <a16:creationId xmlns:a16="http://schemas.microsoft.com/office/drawing/2014/main" id="{91403CBF-E5CB-AA4C-8BA9-84E51854581E}"/>
              </a:ext>
            </a:extLst>
          </p:cNvPr>
          <p:cNvSpPr>
            <a:spLocks noGrp="1"/>
          </p:cNvSpPr>
          <p:nvPr>
            <p:ph type="sldNum" sz="quarter" idx="12"/>
          </p:nvPr>
        </p:nvSpPr>
        <p:spPr/>
        <p:txBody>
          <a:bodyPr/>
          <a:lstStyle/>
          <a:p>
            <a:fld id="{A2A17EAB-8B51-5C40-8776-6683E51FA7A0}" type="slidenum">
              <a:rPr lang="en-US" smtClean="0"/>
              <a:t>23</a:t>
            </a:fld>
            <a:endParaRPr lang="en-US"/>
          </a:p>
        </p:txBody>
      </p:sp>
      <p:pic>
        <p:nvPicPr>
          <p:cNvPr id="11" name="Content Placeholder 10">
            <a:extLst>
              <a:ext uri="{FF2B5EF4-FFF2-40B4-BE49-F238E27FC236}">
                <a16:creationId xmlns:a16="http://schemas.microsoft.com/office/drawing/2014/main" id="{39C325D8-BE02-4C40-814E-CB8D2D97ADC0}"/>
              </a:ext>
            </a:extLst>
          </p:cNvPr>
          <p:cNvPicPr>
            <a:picLocks noGrp="1" noChangeAspect="1"/>
          </p:cNvPicPr>
          <p:nvPr>
            <p:ph sz="half" idx="2"/>
          </p:nvPr>
        </p:nvPicPr>
        <p:blipFill>
          <a:blip r:embed="rId3"/>
          <a:stretch>
            <a:fillRect/>
          </a:stretch>
        </p:blipFill>
        <p:spPr>
          <a:xfrm>
            <a:off x="5141727" y="707200"/>
            <a:ext cx="3377433" cy="3998151"/>
          </a:xfrm>
          <a:prstGeom prst="rect">
            <a:avLst/>
          </a:prstGeom>
        </p:spPr>
      </p:pic>
      <p:sp>
        <p:nvSpPr>
          <p:cNvPr id="10" name="TextBox 9">
            <a:extLst>
              <a:ext uri="{FF2B5EF4-FFF2-40B4-BE49-F238E27FC236}">
                <a16:creationId xmlns:a16="http://schemas.microsoft.com/office/drawing/2014/main" id="{D0DC3C38-25E6-5E45-B8F7-6729493B726C}"/>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Conrad Tulig</a:t>
            </a:r>
          </a:p>
        </p:txBody>
      </p:sp>
      <p:sp>
        <p:nvSpPr>
          <p:cNvPr id="12" name="TextBox 11">
            <a:extLst>
              <a:ext uri="{FF2B5EF4-FFF2-40B4-BE49-F238E27FC236}">
                <a16:creationId xmlns:a16="http://schemas.microsoft.com/office/drawing/2014/main" id="{33F151FD-B7D0-0249-905A-467D66494B43}"/>
              </a:ext>
            </a:extLst>
          </p:cNvPr>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[7][8]</a:t>
            </a:r>
          </a:p>
        </p:txBody>
      </p:sp>
    </p:spTree>
    <p:extLst>
      <p:ext uri="{BB962C8B-B14F-4D97-AF65-F5344CB8AC3E}">
        <p14:creationId xmlns:p14="http://schemas.microsoft.com/office/powerpoint/2010/main" val="22559253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C2C3A-06E3-3346-AF65-78B59A225863}"/>
              </a:ext>
            </a:extLst>
          </p:cNvPr>
          <p:cNvSpPr>
            <a:spLocks noGrp="1"/>
          </p:cNvSpPr>
          <p:nvPr>
            <p:ph type="title"/>
          </p:nvPr>
        </p:nvSpPr>
        <p:spPr/>
        <p:txBody>
          <a:bodyPr/>
          <a:lstStyle/>
          <a:p>
            <a:r>
              <a:rPr lang="en-US" dirty="0"/>
              <a:t>Ethics</a:t>
            </a:r>
          </a:p>
        </p:txBody>
      </p:sp>
      <p:sp>
        <p:nvSpPr>
          <p:cNvPr id="3" name="Content Placeholder 2">
            <a:extLst>
              <a:ext uri="{FF2B5EF4-FFF2-40B4-BE49-F238E27FC236}">
                <a16:creationId xmlns:a16="http://schemas.microsoft.com/office/drawing/2014/main" id="{4759674C-0A7E-7248-9D4B-D802EDD79B26}"/>
              </a:ext>
            </a:extLst>
          </p:cNvPr>
          <p:cNvSpPr>
            <a:spLocks noGrp="1"/>
          </p:cNvSpPr>
          <p:nvPr>
            <p:ph sz="half" idx="1"/>
          </p:nvPr>
        </p:nvSpPr>
        <p:spPr/>
        <p:txBody>
          <a:bodyPr/>
          <a:lstStyle/>
          <a:p>
            <a:r>
              <a:rPr lang="en-US" dirty="0"/>
              <a:t>If we consider an AI truly conscious, then is it considered to be human?</a:t>
            </a:r>
          </a:p>
          <a:p>
            <a:r>
              <a:rPr lang="en-US" dirty="0"/>
              <a:t>Does it deserve rights?</a:t>
            </a:r>
          </a:p>
          <a:p>
            <a:r>
              <a:rPr lang="en-US" dirty="0"/>
              <a:t>If so, are we using a conscious being as a means to an end?</a:t>
            </a:r>
          </a:p>
        </p:txBody>
      </p:sp>
      <p:pic>
        <p:nvPicPr>
          <p:cNvPr id="8" name="Content Placeholder 7">
            <a:extLst>
              <a:ext uri="{FF2B5EF4-FFF2-40B4-BE49-F238E27FC236}">
                <a16:creationId xmlns:a16="http://schemas.microsoft.com/office/drawing/2014/main" id="{4EE32145-DAC0-9C48-B009-5DE9834267B1}"/>
              </a:ext>
            </a:extLst>
          </p:cNvPr>
          <p:cNvPicPr>
            <a:picLocks noGrp="1" noChangeAspect="1"/>
          </p:cNvPicPr>
          <p:nvPr>
            <p:ph sz="half" idx="2"/>
          </p:nvPr>
        </p:nvPicPr>
        <p:blipFill>
          <a:blip r:embed="rId3"/>
          <a:stretch>
            <a:fillRect/>
          </a:stretch>
        </p:blipFill>
        <p:spPr>
          <a:xfrm>
            <a:off x="4949752" y="545637"/>
            <a:ext cx="2179682" cy="3585004"/>
          </a:xfrm>
          <a:prstGeom prst="rect">
            <a:avLst/>
          </a:prstGeom>
        </p:spPr>
      </p:pic>
      <p:sp>
        <p:nvSpPr>
          <p:cNvPr id="5" name="Footer Placeholder 4">
            <a:extLst>
              <a:ext uri="{FF2B5EF4-FFF2-40B4-BE49-F238E27FC236}">
                <a16:creationId xmlns:a16="http://schemas.microsoft.com/office/drawing/2014/main" id="{EE2DD895-6539-C94F-B51D-6A63BD615FF3}"/>
              </a:ext>
            </a:extLst>
          </p:cNvPr>
          <p:cNvSpPr>
            <a:spLocks noGrp="1"/>
          </p:cNvSpPr>
          <p:nvPr>
            <p:ph type="ftr" sz="quarter" idx="11"/>
          </p:nvPr>
        </p:nvSpPr>
        <p:spPr/>
        <p:txBody>
          <a:bodyPr/>
          <a:lstStyle/>
          <a:p>
            <a:r>
              <a:rPr lang="sk-SK"/>
              <a:t>© 2020 Keith A. Pray</a:t>
            </a:r>
            <a:endParaRPr lang="en-US"/>
          </a:p>
        </p:txBody>
      </p:sp>
      <p:sp>
        <p:nvSpPr>
          <p:cNvPr id="6" name="Slide Number Placeholder 5">
            <a:extLst>
              <a:ext uri="{FF2B5EF4-FFF2-40B4-BE49-F238E27FC236}">
                <a16:creationId xmlns:a16="http://schemas.microsoft.com/office/drawing/2014/main" id="{AB55B20C-8A4A-9B48-BEBA-B965FDF2100E}"/>
              </a:ext>
            </a:extLst>
          </p:cNvPr>
          <p:cNvSpPr>
            <a:spLocks noGrp="1"/>
          </p:cNvSpPr>
          <p:nvPr>
            <p:ph type="sldNum" sz="quarter" idx="12"/>
          </p:nvPr>
        </p:nvSpPr>
        <p:spPr/>
        <p:txBody>
          <a:bodyPr/>
          <a:lstStyle/>
          <a:p>
            <a:fld id="{A2A17EAB-8B51-5C40-8776-6683E51FA7A0}" type="slidenum">
              <a:rPr lang="en-US" smtClean="0"/>
              <a:t>24</a:t>
            </a:fld>
            <a:endParaRPr lang="en-US"/>
          </a:p>
        </p:txBody>
      </p:sp>
      <p:sp>
        <p:nvSpPr>
          <p:cNvPr id="7" name="TextBox 6">
            <a:extLst>
              <a:ext uri="{FF2B5EF4-FFF2-40B4-BE49-F238E27FC236}">
                <a16:creationId xmlns:a16="http://schemas.microsoft.com/office/drawing/2014/main" id="{9E26BD24-336F-034B-97B9-D7883F34344B}"/>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Conrad Tulig</a:t>
            </a:r>
          </a:p>
        </p:txBody>
      </p:sp>
      <p:sp>
        <p:nvSpPr>
          <p:cNvPr id="9" name="TextBox 8">
            <a:extLst>
              <a:ext uri="{FF2B5EF4-FFF2-40B4-BE49-F238E27FC236}">
                <a16:creationId xmlns:a16="http://schemas.microsoft.com/office/drawing/2014/main" id="{025E8297-A130-7846-AA2F-7370EE2A8A08}"/>
              </a:ext>
            </a:extLst>
          </p:cNvPr>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[9][10]</a:t>
            </a:r>
          </a:p>
        </p:txBody>
      </p:sp>
    </p:spTree>
    <p:extLst>
      <p:ext uri="{BB962C8B-B14F-4D97-AF65-F5344CB8AC3E}">
        <p14:creationId xmlns:p14="http://schemas.microsoft.com/office/powerpoint/2010/main" val="15514422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3E620-8A95-D24E-A311-E490CCAA3AC3}"/>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95D13393-954D-9B4C-9DF1-CF77DAF005C7}"/>
              </a:ext>
            </a:extLst>
          </p:cNvPr>
          <p:cNvSpPr>
            <a:spLocks noGrp="1"/>
          </p:cNvSpPr>
          <p:nvPr>
            <p:ph sz="half" idx="1"/>
          </p:nvPr>
        </p:nvSpPr>
        <p:spPr/>
        <p:txBody>
          <a:bodyPr/>
          <a:lstStyle/>
          <a:p>
            <a:r>
              <a:rPr lang="en-US" dirty="0"/>
              <a:t>AI technology is rapidly growing, however still far off from a truly sentient AI</a:t>
            </a:r>
          </a:p>
          <a:p>
            <a:r>
              <a:rPr lang="en-US" dirty="0"/>
              <a:t>Its time to start considering the guidelines to follow now</a:t>
            </a:r>
          </a:p>
          <a:p>
            <a:r>
              <a:rPr lang="en-US" dirty="0"/>
              <a:t>Ethically immoral</a:t>
            </a:r>
          </a:p>
          <a:p>
            <a:r>
              <a:rPr lang="en-US" dirty="0"/>
              <a:t>And if we do give AI equal rights, the volatility risks are immense</a:t>
            </a:r>
          </a:p>
        </p:txBody>
      </p:sp>
      <p:sp>
        <p:nvSpPr>
          <p:cNvPr id="5" name="Footer Placeholder 4">
            <a:extLst>
              <a:ext uri="{FF2B5EF4-FFF2-40B4-BE49-F238E27FC236}">
                <a16:creationId xmlns:a16="http://schemas.microsoft.com/office/drawing/2014/main" id="{3F3BDD10-11DD-FF40-9189-ADF3D9352507}"/>
              </a:ext>
            </a:extLst>
          </p:cNvPr>
          <p:cNvSpPr>
            <a:spLocks noGrp="1"/>
          </p:cNvSpPr>
          <p:nvPr>
            <p:ph type="ftr" sz="quarter" idx="11"/>
          </p:nvPr>
        </p:nvSpPr>
        <p:spPr/>
        <p:txBody>
          <a:bodyPr/>
          <a:lstStyle/>
          <a:p>
            <a:r>
              <a:rPr lang="sk-SK"/>
              <a:t>© 2020 Keith A. Pray</a:t>
            </a:r>
            <a:endParaRPr lang="en-US"/>
          </a:p>
        </p:txBody>
      </p:sp>
      <p:sp>
        <p:nvSpPr>
          <p:cNvPr id="6" name="Slide Number Placeholder 5">
            <a:extLst>
              <a:ext uri="{FF2B5EF4-FFF2-40B4-BE49-F238E27FC236}">
                <a16:creationId xmlns:a16="http://schemas.microsoft.com/office/drawing/2014/main" id="{B6DA0038-AF1A-1D44-A71E-8CD5B60865A5}"/>
              </a:ext>
            </a:extLst>
          </p:cNvPr>
          <p:cNvSpPr>
            <a:spLocks noGrp="1"/>
          </p:cNvSpPr>
          <p:nvPr>
            <p:ph type="sldNum" sz="quarter" idx="12"/>
          </p:nvPr>
        </p:nvSpPr>
        <p:spPr/>
        <p:txBody>
          <a:bodyPr/>
          <a:lstStyle/>
          <a:p>
            <a:fld id="{A2A17EAB-8B51-5C40-8776-6683E51FA7A0}" type="slidenum">
              <a:rPr lang="en-US" smtClean="0"/>
              <a:t>25</a:t>
            </a:fld>
            <a:endParaRPr lang="en-US"/>
          </a:p>
        </p:txBody>
      </p:sp>
      <p:sp>
        <p:nvSpPr>
          <p:cNvPr id="7" name="TextBox 6">
            <a:extLst>
              <a:ext uri="{FF2B5EF4-FFF2-40B4-BE49-F238E27FC236}">
                <a16:creationId xmlns:a16="http://schemas.microsoft.com/office/drawing/2014/main" id="{729B04BC-B99A-EE47-8532-CF34657F750D}"/>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Conrad Tulig</a:t>
            </a:r>
          </a:p>
        </p:txBody>
      </p:sp>
      <p:sp>
        <p:nvSpPr>
          <p:cNvPr id="8" name="TextBox 7">
            <a:extLst>
              <a:ext uri="{FF2B5EF4-FFF2-40B4-BE49-F238E27FC236}">
                <a16:creationId xmlns:a16="http://schemas.microsoft.com/office/drawing/2014/main" id="{3126C1B0-E20E-7943-A6B2-D0700F18482C}"/>
              </a:ext>
            </a:extLst>
          </p:cNvPr>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&lt;Citation&gt;</a:t>
            </a:r>
          </a:p>
        </p:txBody>
      </p:sp>
    </p:spTree>
    <p:extLst>
      <p:ext uri="{BB962C8B-B14F-4D97-AF65-F5344CB8AC3E}">
        <p14:creationId xmlns:p14="http://schemas.microsoft.com/office/powerpoint/2010/main" val="2455196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685800" y="950433"/>
            <a:ext cx="7772400" cy="3754918"/>
          </a:xfrm>
        </p:spPr>
        <p:txBody>
          <a:bodyPr lIns="91440">
            <a:normAutofit fontScale="47500" lnSpcReduction="20000"/>
          </a:bodyPr>
          <a:lstStyle/>
          <a:p>
            <a:r>
              <a:rPr lang="en-US" dirty="0"/>
              <a:t>[1] “Application of AI - </a:t>
            </a:r>
            <a:r>
              <a:rPr lang="en-US" dirty="0" err="1"/>
              <a:t>Javatpoint</a:t>
            </a:r>
            <a:r>
              <a:rPr lang="en-US" dirty="0"/>
              <a:t>.” </a:t>
            </a:r>
            <a:r>
              <a:rPr lang="en-US" i="1" dirty="0" err="1"/>
              <a:t>Www.javatpoint.com</a:t>
            </a:r>
            <a:r>
              <a:rPr lang="en-US" dirty="0"/>
              <a:t>, 2018, </a:t>
            </a:r>
            <a:r>
              <a:rPr lang="en-US" dirty="0" err="1"/>
              <a:t>www.javatpoint.com</a:t>
            </a:r>
            <a:r>
              <a:rPr lang="en-US" dirty="0"/>
              <a:t>/application-of-ai.</a:t>
            </a:r>
          </a:p>
          <a:p>
            <a:r>
              <a:rPr lang="en-US" dirty="0"/>
              <a:t>[2] </a:t>
            </a:r>
            <a:r>
              <a:rPr lang="en-US" dirty="0" err="1"/>
              <a:t>Greenemeier</a:t>
            </a:r>
            <a:r>
              <a:rPr lang="en-US" dirty="0"/>
              <a:t>, Larry. “20 Years after Deep Blue: How AI Has Advanced Since Conquering Chess.” </a:t>
            </a:r>
            <a:r>
              <a:rPr lang="en-US" i="1" dirty="0"/>
              <a:t>Scientific American</a:t>
            </a:r>
            <a:r>
              <a:rPr lang="en-US" dirty="0"/>
              <a:t>, 2 June 2017, </a:t>
            </a:r>
            <a:r>
              <a:rPr lang="en-US" dirty="0" err="1"/>
              <a:t>www.scientificamerican.com</a:t>
            </a:r>
            <a:r>
              <a:rPr lang="en-US" dirty="0"/>
              <a:t>/article/20-years-after-deep-blue-how-ai-has-advanced-since-conquering-chess/.</a:t>
            </a:r>
          </a:p>
          <a:p>
            <a:r>
              <a:rPr lang="en-US" dirty="0"/>
              <a:t>[3] Smith Chris. “The History of Artificial Intelligence.” </a:t>
            </a:r>
            <a:r>
              <a:rPr lang="en-US" i="1" dirty="0"/>
              <a:t>University of Washington</a:t>
            </a:r>
            <a:r>
              <a:rPr lang="en-US" dirty="0"/>
              <a:t>, 2006, </a:t>
            </a:r>
            <a:r>
              <a:rPr lang="en-US" dirty="0" err="1"/>
              <a:t>courses.cs.washington.edu</a:t>
            </a:r>
            <a:r>
              <a:rPr lang="en-US" dirty="0"/>
              <a:t>/courses/csep590/06au/projects/history-</a:t>
            </a:r>
            <a:r>
              <a:rPr lang="en-US" dirty="0" err="1"/>
              <a:t>ai.pdf</a:t>
            </a:r>
            <a:r>
              <a:rPr lang="en-US" dirty="0"/>
              <a:t>.</a:t>
            </a:r>
          </a:p>
          <a:p>
            <a:r>
              <a:rPr lang="en-US" dirty="0"/>
              <a:t>[4] “</a:t>
            </a:r>
            <a:r>
              <a:rPr lang="en-US" dirty="0" err="1"/>
              <a:t>Mitsuku</a:t>
            </a:r>
            <a:r>
              <a:rPr lang="en-US" dirty="0"/>
              <a:t> Wins 2019 </a:t>
            </a:r>
            <a:r>
              <a:rPr lang="en-US" dirty="0" err="1"/>
              <a:t>Loebner</a:t>
            </a:r>
            <a:r>
              <a:rPr lang="en-US" dirty="0"/>
              <a:t> Prize and Best Overall Chatbot at AISB X - AISB - The Society for the Study of Artificial Intelligence and Simulation of </a:t>
            </a:r>
            <a:r>
              <a:rPr lang="en-US" dirty="0" err="1"/>
              <a:t>Behaviour</a:t>
            </a:r>
            <a:r>
              <a:rPr lang="en-US" dirty="0"/>
              <a:t>.” </a:t>
            </a:r>
            <a:r>
              <a:rPr lang="en-US" i="1" dirty="0"/>
              <a:t>AISB</a:t>
            </a:r>
            <a:r>
              <a:rPr lang="en-US" dirty="0"/>
              <a:t>, 4 Dec. 2019, </a:t>
            </a:r>
            <a:r>
              <a:rPr lang="en-US" dirty="0" err="1"/>
              <a:t>aisb.org.uk</a:t>
            </a:r>
            <a:r>
              <a:rPr lang="en-US" dirty="0"/>
              <a:t>/mitsuku-wins-2019-loebner-prize-and-best-overall-chatbot-at-aisb-x/.</a:t>
            </a:r>
          </a:p>
          <a:p>
            <a:r>
              <a:rPr lang="en-US" dirty="0"/>
              <a:t>[5] Ramirez, Vanessa Bates. “What Would It Mean for AI to Become Conscious?” </a:t>
            </a:r>
            <a:r>
              <a:rPr lang="en-US" i="1" dirty="0"/>
              <a:t>Singularity Hub</a:t>
            </a:r>
            <a:r>
              <a:rPr lang="en-US" dirty="0"/>
              <a:t>, 26 Mar. 2019, </a:t>
            </a:r>
            <a:r>
              <a:rPr lang="en-US" dirty="0" err="1"/>
              <a:t>singularityhub.com</a:t>
            </a:r>
            <a:r>
              <a:rPr lang="en-US" dirty="0"/>
              <a:t>/2019/03/26/what-would-it-mean-for-ai-to-become-conscious/.</a:t>
            </a:r>
          </a:p>
          <a:p>
            <a:r>
              <a:rPr lang="en-US" dirty="0"/>
              <a:t>[6] Ramsay, Kain. “The Three Levels of Human Consciousness.” </a:t>
            </a:r>
            <a:r>
              <a:rPr lang="en-US" i="1" dirty="0"/>
              <a:t>Medium</a:t>
            </a:r>
            <a:r>
              <a:rPr lang="en-US" dirty="0"/>
              <a:t>, </a:t>
            </a:r>
            <a:r>
              <a:rPr lang="en-US" dirty="0" err="1"/>
              <a:t>Achology</a:t>
            </a:r>
            <a:r>
              <a:rPr lang="en-US" dirty="0"/>
              <a:t>, 11 Mar. 2019, </a:t>
            </a:r>
            <a:r>
              <a:rPr lang="en-US" dirty="0" err="1"/>
              <a:t>medium.com</a:t>
            </a:r>
            <a:r>
              <a:rPr lang="en-US" dirty="0"/>
              <a:t>/</a:t>
            </a:r>
            <a:r>
              <a:rPr lang="en-US" dirty="0" err="1"/>
              <a:t>achology</a:t>
            </a:r>
            <a:r>
              <a:rPr lang="en-US" dirty="0"/>
              <a:t>/the-three-levels-of-human-consciousness-6d9a59fed577.</a:t>
            </a:r>
          </a:p>
          <a:p>
            <a:r>
              <a:rPr lang="en-US" dirty="0"/>
              <a:t>[7] B, Nalini. “The Hitchhiker's Guide to AI Ethics.” </a:t>
            </a:r>
            <a:r>
              <a:rPr lang="en-US" i="1" dirty="0"/>
              <a:t>Medium</a:t>
            </a:r>
            <a:r>
              <a:rPr lang="en-US" dirty="0"/>
              <a:t>, 21 June 2019, </a:t>
            </a:r>
            <a:r>
              <a:rPr lang="en-US" dirty="0" err="1"/>
              <a:t>towardsdatascience.com</a:t>
            </a:r>
            <a:r>
              <a:rPr lang="en-US" dirty="0"/>
              <a:t>/ethics-of-ai-a-comprehensive-primer-1bfd039124b0.</a:t>
            </a:r>
          </a:p>
          <a:p>
            <a:r>
              <a:rPr lang="en-US" dirty="0"/>
              <a:t>[8] “The Code Affirms an Obligation of Computing Professionals to Use Their Skills for the Benefit of Society.” </a:t>
            </a:r>
            <a:r>
              <a:rPr lang="en-US" i="1" dirty="0"/>
              <a:t>Code of Ethics</a:t>
            </a:r>
            <a:r>
              <a:rPr lang="en-US" dirty="0"/>
              <a:t>, </a:t>
            </a:r>
            <a:r>
              <a:rPr lang="en-US" dirty="0">
                <a:hlinkClick r:id="rId2"/>
              </a:rPr>
              <a:t>www.acm.org/code-of-ethics</a:t>
            </a:r>
            <a:r>
              <a:rPr lang="en-US" dirty="0"/>
              <a:t>.</a:t>
            </a:r>
          </a:p>
          <a:p>
            <a:r>
              <a:rPr lang="en-US" dirty="0"/>
              <a:t>[9] McLachlan, Hugh. “Should Sentient Robots Have the Same Rights as Humans?” </a:t>
            </a:r>
            <a:r>
              <a:rPr lang="en-US" i="1" dirty="0"/>
              <a:t>The Independent</a:t>
            </a:r>
            <a:r>
              <a:rPr lang="en-US" dirty="0"/>
              <a:t>, 26 June 2019, </a:t>
            </a:r>
            <a:r>
              <a:rPr lang="en-US" dirty="0" err="1"/>
              <a:t>www.independent.co.uk</a:t>
            </a:r>
            <a:r>
              <a:rPr lang="en-US" dirty="0"/>
              <a:t>/news/science/ai-robots-human-rights-tech-science-ethics-a8965441.html.</a:t>
            </a:r>
          </a:p>
          <a:p>
            <a:r>
              <a:rPr lang="en-US" dirty="0"/>
              <a:t>[10] Michael R. </a:t>
            </a:r>
            <a:r>
              <a:rPr lang="en-US" dirty="0" err="1"/>
              <a:t>LaChat</a:t>
            </a:r>
            <a:r>
              <a:rPr lang="en-US" dirty="0"/>
              <a:t>. “Artificial Intelligence and Ethics: An Exercise in the Moral Imagination.” AI Magazine, pp. 70–79, Summer 1986.</a:t>
            </a:r>
          </a:p>
          <a:p>
            <a:endParaRPr lang="en-US" dirty="0"/>
          </a:p>
          <a:p>
            <a:endParaRPr lang="en-US" dirty="0"/>
          </a:p>
        </p:txBody>
      </p:sp>
      <p:sp>
        <p:nvSpPr>
          <p:cNvPr id="4" name="Footer Placeholder 3"/>
          <p:cNvSpPr>
            <a:spLocks noGrp="1"/>
          </p:cNvSpPr>
          <p:nvPr>
            <p:ph type="ftr" sz="quarter" idx="11"/>
          </p:nvPr>
        </p:nvSpPr>
        <p:spPr/>
        <p:txBody>
          <a:bodyPr/>
          <a:lstStyle/>
          <a:p>
            <a:r>
              <a:rPr lang="sk-SK"/>
              <a:t>© 2020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26</a:t>
            </a:fld>
            <a:endParaRPr lang="en-US"/>
          </a:p>
        </p:txBody>
      </p:sp>
      <p:sp>
        <p:nvSpPr>
          <p:cNvPr id="8" name="TextBox 7">
            <a:extLst>
              <a:ext uri="{FF2B5EF4-FFF2-40B4-BE49-F238E27FC236}">
                <a16:creationId xmlns:a16="http://schemas.microsoft.com/office/drawing/2014/main" id="{FCDFF820-001D-D24A-B741-8895349AE777}"/>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Conrad Tulig</a:t>
            </a:r>
          </a:p>
        </p:txBody>
      </p:sp>
    </p:spTree>
    <p:extLst>
      <p:ext uri="{BB962C8B-B14F-4D97-AF65-F5344CB8AC3E}">
        <p14:creationId xmlns:p14="http://schemas.microsoft.com/office/powerpoint/2010/main" val="3039505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Emergent computing</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Andrew Morrison</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2020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27</a:t>
            </a:fld>
            <a:endParaRPr lang="en-US"/>
          </a:p>
        </p:txBody>
      </p:sp>
    </p:spTree>
    <p:extLst>
      <p:ext uri="{BB962C8B-B14F-4D97-AF65-F5344CB8AC3E}">
        <p14:creationId xmlns:p14="http://schemas.microsoft.com/office/powerpoint/2010/main" val="25651274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Defining emergence</a:t>
            </a:r>
          </a:p>
        </p:txBody>
      </p:sp>
      <p:sp>
        <p:nvSpPr>
          <p:cNvPr id="3" name="Content Placeholder 2"/>
          <p:cNvSpPr>
            <a:spLocks noGrp="1"/>
          </p:cNvSpPr>
          <p:nvPr>
            <p:ph sz="half" idx="1"/>
          </p:nvPr>
        </p:nvSpPr>
        <p:spPr>
          <a:xfrm>
            <a:off x="685799" y="1352551"/>
            <a:ext cx="7335983" cy="3352800"/>
          </a:xfrm>
        </p:spPr>
        <p:txBody>
          <a:bodyPr/>
          <a:lstStyle/>
          <a:p>
            <a:r>
              <a:rPr lang="en-US" u="sng" dirty="0">
                <a:hlinkClick r:id="rId3"/>
              </a:rPr>
              <a:t>https://www.youtube.com/watch?v=16W7c0mb-rE&amp;t=354s</a:t>
            </a:r>
            <a:endParaRPr lang="en-US" u="sng" dirty="0"/>
          </a:p>
          <a:p>
            <a:pPr lvl="1"/>
            <a:r>
              <a:rPr lang="en-US" dirty="0"/>
              <a:t>Kurzgesagt explanation for those interested!</a:t>
            </a:r>
          </a:p>
          <a:p>
            <a:r>
              <a:rPr lang="en-US" dirty="0"/>
              <a:t>General definition</a:t>
            </a:r>
          </a:p>
          <a:p>
            <a:pPr lvl="1"/>
            <a:r>
              <a:rPr lang="en-US" dirty="0"/>
              <a:t>Ants, cells, wetness</a:t>
            </a:r>
          </a:p>
          <a:p>
            <a:r>
              <a:rPr lang="en-US" dirty="0"/>
              <a:t>Weak emergentism</a:t>
            </a:r>
          </a:p>
          <a:p>
            <a:r>
              <a:rPr lang="en-US" dirty="0"/>
              <a:t>Strong emergentism</a:t>
            </a:r>
          </a:p>
          <a:p>
            <a:pPr lvl="1"/>
            <a:r>
              <a:rPr lang="en-US" dirty="0"/>
              <a:t>Focus</a:t>
            </a:r>
          </a:p>
        </p:txBody>
      </p:sp>
      <p:pic>
        <p:nvPicPr>
          <p:cNvPr id="9" name="Content Placeholder 8">
            <a:extLst>
              <a:ext uri="{FF2B5EF4-FFF2-40B4-BE49-F238E27FC236}">
                <a16:creationId xmlns:a16="http://schemas.microsoft.com/office/drawing/2014/main" id="{923767AB-39DD-E74C-A92A-56226883B16F}"/>
              </a:ext>
            </a:extLst>
          </p:cNvPr>
          <p:cNvPicPr>
            <a:picLocks noGrp="1" noChangeAspect="1"/>
          </p:cNvPicPr>
          <p:nvPr>
            <p:ph sz="half" idx="2"/>
          </p:nvPr>
        </p:nvPicPr>
        <p:blipFill>
          <a:blip r:embed="rId4"/>
          <a:stretch>
            <a:fillRect/>
          </a:stretch>
        </p:blipFill>
        <p:spPr>
          <a:xfrm>
            <a:off x="3342595" y="2248681"/>
            <a:ext cx="5563799" cy="1814281"/>
          </a:xfrm>
          <a:prstGeom prst="rect">
            <a:avLst/>
          </a:prstGeom>
        </p:spPr>
      </p:pic>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28</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Andrew Morrison</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[1] [4]</a:t>
            </a:r>
            <a:endParaRPr lang="en-US" sz="1200" dirty="0">
              <a:solidFill>
                <a:schemeClr val="tx1"/>
              </a:solidFill>
            </a:endParaRPr>
          </a:p>
        </p:txBody>
      </p:sp>
    </p:spTree>
    <p:extLst>
      <p:ext uri="{BB962C8B-B14F-4D97-AF65-F5344CB8AC3E}">
        <p14:creationId xmlns:p14="http://schemas.microsoft.com/office/powerpoint/2010/main" val="244776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DFCB7-7BDF-944F-818E-14B8557E65E1}"/>
              </a:ext>
            </a:extLst>
          </p:cNvPr>
          <p:cNvSpPr>
            <a:spLocks noGrp="1"/>
          </p:cNvSpPr>
          <p:nvPr>
            <p:ph type="title"/>
          </p:nvPr>
        </p:nvSpPr>
        <p:spPr/>
        <p:txBody>
          <a:bodyPr/>
          <a:lstStyle/>
          <a:p>
            <a:r>
              <a:rPr lang="en-US" dirty="0"/>
              <a:t>Emergence in Computer science</a:t>
            </a:r>
          </a:p>
        </p:txBody>
      </p:sp>
      <p:sp>
        <p:nvSpPr>
          <p:cNvPr id="3" name="Content Placeholder 2">
            <a:extLst>
              <a:ext uri="{FF2B5EF4-FFF2-40B4-BE49-F238E27FC236}">
                <a16:creationId xmlns:a16="http://schemas.microsoft.com/office/drawing/2014/main" id="{17186218-FA11-C34A-8851-579FE6F285DE}"/>
              </a:ext>
            </a:extLst>
          </p:cNvPr>
          <p:cNvSpPr>
            <a:spLocks noGrp="1"/>
          </p:cNvSpPr>
          <p:nvPr>
            <p:ph idx="1"/>
          </p:nvPr>
        </p:nvSpPr>
        <p:spPr>
          <a:xfrm>
            <a:off x="468761" y="1352551"/>
            <a:ext cx="5182985" cy="3428999"/>
          </a:xfrm>
        </p:spPr>
        <p:txBody>
          <a:bodyPr>
            <a:normAutofit fontScale="85000" lnSpcReduction="20000"/>
          </a:bodyPr>
          <a:lstStyle/>
          <a:p>
            <a:r>
              <a:rPr lang="en-US" dirty="0"/>
              <a:t>Becoming more popular</a:t>
            </a:r>
          </a:p>
          <a:p>
            <a:r>
              <a:rPr lang="en-US" dirty="0"/>
              <a:t>Software Engineering</a:t>
            </a:r>
          </a:p>
          <a:p>
            <a:pPr lvl="1"/>
            <a:r>
              <a:rPr lang="en-US" dirty="0"/>
              <a:t>Subsystems and their organization</a:t>
            </a:r>
          </a:p>
          <a:p>
            <a:pPr lvl="1"/>
            <a:r>
              <a:rPr lang="en-US" dirty="0"/>
              <a:t>Emergent Properties</a:t>
            </a:r>
          </a:p>
          <a:p>
            <a:pPr lvl="2"/>
            <a:r>
              <a:rPr lang="en-US" dirty="0"/>
              <a:t>Reliability</a:t>
            </a:r>
          </a:p>
          <a:p>
            <a:pPr lvl="2"/>
            <a:r>
              <a:rPr lang="en-US" dirty="0"/>
              <a:t>Security</a:t>
            </a:r>
          </a:p>
          <a:p>
            <a:pPr lvl="2"/>
            <a:r>
              <a:rPr lang="en-US" dirty="0"/>
              <a:t>Usability</a:t>
            </a:r>
          </a:p>
          <a:p>
            <a:pPr lvl="1"/>
            <a:r>
              <a:rPr lang="en-US" dirty="0"/>
              <a:t>Consequences</a:t>
            </a:r>
          </a:p>
          <a:p>
            <a:pPr lvl="2"/>
            <a:r>
              <a:rPr lang="en-US" dirty="0"/>
              <a:t>Unintended results</a:t>
            </a:r>
          </a:p>
          <a:p>
            <a:r>
              <a:rPr lang="en-US" dirty="0"/>
              <a:t>Internet</a:t>
            </a:r>
          </a:p>
          <a:p>
            <a:pPr lvl="1"/>
            <a:r>
              <a:rPr lang="en-US" dirty="0"/>
              <a:t>Power law</a:t>
            </a:r>
          </a:p>
          <a:p>
            <a:r>
              <a:rPr lang="en-US" dirty="0"/>
              <a:t>Artificial Intelligence</a:t>
            </a:r>
          </a:p>
          <a:p>
            <a:pPr lvl="1"/>
            <a:r>
              <a:rPr lang="en-US" dirty="0"/>
              <a:t>Internal vs External</a:t>
            </a:r>
          </a:p>
        </p:txBody>
      </p:sp>
      <p:sp>
        <p:nvSpPr>
          <p:cNvPr id="4" name="Footer Placeholder 3">
            <a:extLst>
              <a:ext uri="{FF2B5EF4-FFF2-40B4-BE49-F238E27FC236}">
                <a16:creationId xmlns:a16="http://schemas.microsoft.com/office/drawing/2014/main" id="{698BD125-96E5-3142-80BC-7FE4B827E974}"/>
              </a:ext>
            </a:extLst>
          </p:cNvPr>
          <p:cNvSpPr>
            <a:spLocks noGrp="1"/>
          </p:cNvSpPr>
          <p:nvPr>
            <p:ph type="ftr" sz="quarter" idx="11"/>
          </p:nvPr>
        </p:nvSpPr>
        <p:spPr/>
        <p:txBody>
          <a:bodyPr/>
          <a:lstStyle/>
          <a:p>
            <a:r>
              <a:rPr lang="sk-SK"/>
              <a:t>© 2020 Keith A. Pray</a:t>
            </a:r>
            <a:endParaRPr lang="en-US"/>
          </a:p>
        </p:txBody>
      </p:sp>
      <p:sp>
        <p:nvSpPr>
          <p:cNvPr id="5" name="Slide Number Placeholder 4">
            <a:extLst>
              <a:ext uri="{FF2B5EF4-FFF2-40B4-BE49-F238E27FC236}">
                <a16:creationId xmlns:a16="http://schemas.microsoft.com/office/drawing/2014/main" id="{3852FF6C-CBDE-6444-BEF4-EDB864A53AA9}"/>
              </a:ext>
            </a:extLst>
          </p:cNvPr>
          <p:cNvSpPr>
            <a:spLocks noGrp="1"/>
          </p:cNvSpPr>
          <p:nvPr>
            <p:ph type="sldNum" sz="quarter" idx="12"/>
          </p:nvPr>
        </p:nvSpPr>
        <p:spPr/>
        <p:txBody>
          <a:bodyPr/>
          <a:lstStyle/>
          <a:p>
            <a:fld id="{A2A17EAB-8B51-5C40-8776-6683E51FA7A0}" type="slidenum">
              <a:rPr lang="en-US" smtClean="0"/>
              <a:t>29</a:t>
            </a:fld>
            <a:endParaRPr lang="en-US"/>
          </a:p>
        </p:txBody>
      </p:sp>
      <p:sp>
        <p:nvSpPr>
          <p:cNvPr id="8" name="TextBox 7">
            <a:extLst>
              <a:ext uri="{FF2B5EF4-FFF2-40B4-BE49-F238E27FC236}">
                <a16:creationId xmlns:a16="http://schemas.microsoft.com/office/drawing/2014/main" id="{6E9D18C1-CB98-7842-97AF-66B7A77105E7}"/>
              </a:ext>
            </a:extLst>
          </p:cNvPr>
          <p:cNvSpPr txBox="1"/>
          <p:nvPr/>
        </p:nvSpPr>
        <p:spPr>
          <a:xfrm>
            <a:off x="0" y="4726877"/>
            <a:ext cx="9144000" cy="276999"/>
          </a:xfrm>
          <a:prstGeom prst="rect">
            <a:avLst/>
          </a:prstGeom>
          <a:noFill/>
        </p:spPr>
        <p:txBody>
          <a:bodyPr wrap="square" rtlCol="0">
            <a:spAutoFit/>
          </a:bodyPr>
          <a:lstStyle/>
          <a:p>
            <a:pPr algn="r"/>
            <a:r>
              <a:rPr lang="en-US" sz="1200" dirty="0"/>
              <a:t>[2] [3] [4] [5] [8]</a:t>
            </a:r>
            <a:endParaRPr lang="en-US" sz="1200" dirty="0">
              <a:solidFill>
                <a:schemeClr val="tx1"/>
              </a:solidFill>
            </a:endParaRPr>
          </a:p>
        </p:txBody>
      </p:sp>
      <p:pic>
        <p:nvPicPr>
          <p:cNvPr id="9" name="Picture 8">
            <a:extLst>
              <a:ext uri="{FF2B5EF4-FFF2-40B4-BE49-F238E27FC236}">
                <a16:creationId xmlns:a16="http://schemas.microsoft.com/office/drawing/2014/main" id="{FA777A2F-5243-8D49-9EFB-2631F697EEA8}"/>
              </a:ext>
            </a:extLst>
          </p:cNvPr>
          <p:cNvPicPr>
            <a:picLocks noChangeAspect="1"/>
          </p:cNvPicPr>
          <p:nvPr/>
        </p:nvPicPr>
        <p:blipFill>
          <a:blip r:embed="rId3"/>
          <a:stretch>
            <a:fillRect/>
          </a:stretch>
        </p:blipFill>
        <p:spPr>
          <a:xfrm>
            <a:off x="4810298" y="1894694"/>
            <a:ext cx="2886856" cy="2886856"/>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01A59239-671C-354E-93FD-312D38A3909B}"/>
              </a:ext>
            </a:extLst>
          </p:cNvPr>
          <p:cNvPicPr>
            <a:picLocks noChangeAspect="1"/>
          </p:cNvPicPr>
          <p:nvPr/>
        </p:nvPicPr>
        <p:blipFill>
          <a:blip r:embed="rId4"/>
          <a:stretch>
            <a:fillRect/>
          </a:stretch>
        </p:blipFill>
        <p:spPr>
          <a:xfrm>
            <a:off x="4810298" y="1051621"/>
            <a:ext cx="2886856" cy="707663"/>
          </a:xfrm>
          <a:prstGeom prst="rect">
            <a:avLst/>
          </a:prstGeom>
        </p:spPr>
      </p:pic>
    </p:spTree>
    <p:extLst>
      <p:ext uri="{BB962C8B-B14F-4D97-AF65-F5344CB8AC3E}">
        <p14:creationId xmlns:p14="http://schemas.microsoft.com/office/powerpoint/2010/main" val="796632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Papers</a:t>
            </a:r>
          </a:p>
        </p:txBody>
      </p:sp>
      <p:sp>
        <p:nvSpPr>
          <p:cNvPr id="3" name="Content Placeholder 2"/>
          <p:cNvSpPr>
            <a:spLocks noGrp="1"/>
          </p:cNvSpPr>
          <p:nvPr>
            <p:ph sz="half" idx="1"/>
          </p:nvPr>
        </p:nvSpPr>
        <p:spPr/>
        <p:txBody>
          <a:bodyPr>
            <a:normAutofit fontScale="92500" lnSpcReduction="20000"/>
          </a:bodyPr>
          <a:lstStyle/>
          <a:p>
            <a:r>
              <a:rPr lang="en-US" dirty="0"/>
              <a:t>Use supporting data</a:t>
            </a:r>
          </a:p>
          <a:p>
            <a:r>
              <a:rPr lang="en-US" dirty="0"/>
              <a:t>Make sure argument is for conclusion</a:t>
            </a:r>
          </a:p>
          <a:p>
            <a:r>
              <a:rPr lang="en-US" dirty="0"/>
              <a:t>Quantify</a:t>
            </a:r>
          </a:p>
          <a:p>
            <a:pPr lvl="1"/>
            <a:r>
              <a:rPr lang="en-US" dirty="0"/>
              <a:t>Do not use terms like: less, more, a lot, huge, great, big, tiny, etc.</a:t>
            </a:r>
          </a:p>
          <a:p>
            <a:pPr marL="171450" indent="-171450">
              <a:buFont typeface="Arial" charset="0"/>
              <a:buChar char="•"/>
            </a:pPr>
            <a:r>
              <a:rPr lang="en-US" dirty="0"/>
              <a:t>Absolute statements are difficult to prove</a:t>
            </a:r>
          </a:p>
          <a:p>
            <a:pPr marL="628650" lvl="1" indent="-171450">
              <a:buFont typeface="Arial" charset="0"/>
              <a:buChar char="•"/>
            </a:pPr>
            <a:r>
              <a:rPr lang="en-US" dirty="0"/>
              <a:t>Avoid: all, always, any, every, everyone, never, none</a:t>
            </a:r>
            <a:r>
              <a:rPr lang="is-IS" dirty="0"/>
              <a:t>…</a:t>
            </a:r>
            <a:r>
              <a:rPr lang="en-US" dirty="0"/>
              <a:t> unless you can show it</a:t>
            </a:r>
          </a:p>
          <a:p>
            <a:r>
              <a:rPr lang="en-US" dirty="0"/>
              <a:t>State assumptions and definitions</a:t>
            </a:r>
          </a:p>
          <a:p>
            <a:r>
              <a:rPr lang="en-US" dirty="0"/>
              <a:t>http://</a:t>
            </a:r>
            <a:r>
              <a:rPr lang="en-US" dirty="0" err="1"/>
              <a:t>socialimps.keithpray.net</a:t>
            </a:r>
            <a:r>
              <a:rPr lang="en-US" dirty="0"/>
              <a:t>/assignments/paper-guidelines/</a:t>
            </a:r>
          </a:p>
        </p:txBody>
      </p:sp>
      <p:sp>
        <p:nvSpPr>
          <p:cNvPr id="4" name="Footer Placeholder 3"/>
          <p:cNvSpPr>
            <a:spLocks noGrp="1"/>
          </p:cNvSpPr>
          <p:nvPr>
            <p:ph type="ftr" sz="quarter" idx="11"/>
          </p:nvPr>
        </p:nvSpPr>
        <p:spPr/>
        <p:txBody>
          <a:bodyPr/>
          <a:lstStyle/>
          <a:p>
            <a:r>
              <a:rPr lang="sk-SK"/>
              <a:t>© 2020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3</a:t>
            </a:fld>
            <a:endParaRPr lang="en-US"/>
          </a:p>
        </p:txBody>
      </p:sp>
      <p:pic>
        <p:nvPicPr>
          <p:cNvPr id="10" name="Picture 9">
            <a:extLst>
              <a:ext uri="{FF2B5EF4-FFF2-40B4-BE49-F238E27FC236}">
                <a16:creationId xmlns:a16="http://schemas.microsoft.com/office/drawing/2014/main" id="{C301CAF9-7FA6-D348-96C2-60F2553340AE}"/>
              </a:ext>
            </a:extLst>
          </p:cNvPr>
          <p:cNvPicPr>
            <a:picLocks noChangeAspect="1"/>
          </p:cNvPicPr>
          <p:nvPr/>
        </p:nvPicPr>
        <p:blipFill>
          <a:blip r:embed="rId3"/>
          <a:stretch>
            <a:fillRect/>
          </a:stretch>
        </p:blipFill>
        <p:spPr>
          <a:xfrm>
            <a:off x="4360360" y="696558"/>
            <a:ext cx="4783640" cy="4154715"/>
          </a:xfrm>
          <a:prstGeom prst="rect">
            <a:avLst/>
          </a:prstGeom>
        </p:spPr>
      </p:pic>
    </p:spTree>
    <p:extLst>
      <p:ext uri="{BB962C8B-B14F-4D97-AF65-F5344CB8AC3E}">
        <p14:creationId xmlns:p14="http://schemas.microsoft.com/office/powerpoint/2010/main" val="6579243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A1A65-71CB-2A4C-8088-4A8B2B24BD41}"/>
              </a:ext>
            </a:extLst>
          </p:cNvPr>
          <p:cNvSpPr>
            <a:spLocks noGrp="1"/>
          </p:cNvSpPr>
          <p:nvPr>
            <p:ph type="title"/>
          </p:nvPr>
        </p:nvSpPr>
        <p:spPr/>
        <p:txBody>
          <a:bodyPr/>
          <a:lstStyle/>
          <a:p>
            <a:r>
              <a:rPr lang="en-US" dirty="0"/>
              <a:t>Uses of emergence</a:t>
            </a:r>
          </a:p>
        </p:txBody>
      </p:sp>
      <p:sp>
        <p:nvSpPr>
          <p:cNvPr id="3" name="Content Placeholder 2">
            <a:extLst>
              <a:ext uri="{FF2B5EF4-FFF2-40B4-BE49-F238E27FC236}">
                <a16:creationId xmlns:a16="http://schemas.microsoft.com/office/drawing/2014/main" id="{8EF0EA5C-B916-5448-B881-1F211B77A10F}"/>
              </a:ext>
            </a:extLst>
          </p:cNvPr>
          <p:cNvSpPr>
            <a:spLocks noGrp="1"/>
          </p:cNvSpPr>
          <p:nvPr>
            <p:ph idx="1"/>
          </p:nvPr>
        </p:nvSpPr>
        <p:spPr>
          <a:xfrm>
            <a:off x="552798" y="1375064"/>
            <a:ext cx="7772400" cy="3352800"/>
          </a:xfrm>
        </p:spPr>
        <p:txBody>
          <a:bodyPr>
            <a:normAutofit/>
          </a:bodyPr>
          <a:lstStyle/>
          <a:p>
            <a:r>
              <a:rPr lang="en-US" dirty="0"/>
              <a:t>Complex systems</a:t>
            </a:r>
          </a:p>
          <a:p>
            <a:pPr lvl="1"/>
            <a:r>
              <a:rPr lang="en-US" dirty="0"/>
              <a:t>The “Key”</a:t>
            </a:r>
          </a:p>
          <a:p>
            <a:r>
              <a:rPr lang="en-US" dirty="0"/>
              <a:t>Boids simulation</a:t>
            </a:r>
          </a:p>
          <a:p>
            <a:pPr lvl="1"/>
            <a:r>
              <a:rPr lang="en-US" dirty="0"/>
              <a:t>Three simple rules</a:t>
            </a:r>
          </a:p>
          <a:p>
            <a:r>
              <a:rPr lang="en-US" dirty="0"/>
              <a:t>Agent Based Simulations (ABS)</a:t>
            </a:r>
          </a:p>
          <a:p>
            <a:pPr lvl="1"/>
            <a:r>
              <a:rPr lang="en-US" dirty="0"/>
              <a:t>Uses</a:t>
            </a:r>
          </a:p>
          <a:p>
            <a:pPr lvl="2"/>
            <a:r>
              <a:rPr lang="en-US" dirty="0"/>
              <a:t>Artificial Societies</a:t>
            </a:r>
          </a:p>
          <a:p>
            <a:pPr lvl="2"/>
            <a:r>
              <a:rPr lang="en-US" dirty="0"/>
              <a:t>Real world simulations</a:t>
            </a:r>
          </a:p>
          <a:p>
            <a:pPr lvl="1"/>
            <a:r>
              <a:rPr lang="en-US" dirty="0"/>
              <a:t>Real scenarios require unpredictability</a:t>
            </a:r>
          </a:p>
          <a:p>
            <a:pPr lvl="1"/>
            <a:endParaRPr lang="en-US" dirty="0"/>
          </a:p>
        </p:txBody>
      </p:sp>
      <p:sp>
        <p:nvSpPr>
          <p:cNvPr id="4" name="Footer Placeholder 3">
            <a:extLst>
              <a:ext uri="{FF2B5EF4-FFF2-40B4-BE49-F238E27FC236}">
                <a16:creationId xmlns:a16="http://schemas.microsoft.com/office/drawing/2014/main" id="{689D224B-22EC-F049-A0D4-2DBAE387199C}"/>
              </a:ext>
            </a:extLst>
          </p:cNvPr>
          <p:cNvSpPr>
            <a:spLocks noGrp="1"/>
          </p:cNvSpPr>
          <p:nvPr>
            <p:ph type="ftr" sz="quarter" idx="11"/>
          </p:nvPr>
        </p:nvSpPr>
        <p:spPr/>
        <p:txBody>
          <a:bodyPr/>
          <a:lstStyle/>
          <a:p>
            <a:r>
              <a:rPr lang="sk-SK"/>
              <a:t>© 2020 Keith A. Pray</a:t>
            </a:r>
            <a:endParaRPr lang="en-US"/>
          </a:p>
        </p:txBody>
      </p:sp>
      <p:sp>
        <p:nvSpPr>
          <p:cNvPr id="5" name="Slide Number Placeholder 4">
            <a:extLst>
              <a:ext uri="{FF2B5EF4-FFF2-40B4-BE49-F238E27FC236}">
                <a16:creationId xmlns:a16="http://schemas.microsoft.com/office/drawing/2014/main" id="{DC39777A-57A0-2041-A0F6-C65251B29A24}"/>
              </a:ext>
            </a:extLst>
          </p:cNvPr>
          <p:cNvSpPr>
            <a:spLocks noGrp="1"/>
          </p:cNvSpPr>
          <p:nvPr>
            <p:ph type="sldNum" sz="quarter" idx="12"/>
          </p:nvPr>
        </p:nvSpPr>
        <p:spPr/>
        <p:txBody>
          <a:bodyPr/>
          <a:lstStyle/>
          <a:p>
            <a:fld id="{A2A17EAB-8B51-5C40-8776-6683E51FA7A0}" type="slidenum">
              <a:rPr lang="en-US" smtClean="0"/>
              <a:t>30</a:t>
            </a:fld>
            <a:endParaRPr lang="en-US"/>
          </a:p>
        </p:txBody>
      </p:sp>
      <p:pic>
        <p:nvPicPr>
          <p:cNvPr id="6" name="boids.mov" descr="boids.mov">
            <a:hlinkClick r:id="" action="ppaction://media"/>
            <a:extLst>
              <a:ext uri="{FF2B5EF4-FFF2-40B4-BE49-F238E27FC236}">
                <a16:creationId xmlns:a16="http://schemas.microsoft.com/office/drawing/2014/main" id="{0E39D176-84A0-7248-BD0D-0F7A8E8DD1E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05003" y="1720215"/>
            <a:ext cx="3990109" cy="2203565"/>
          </a:xfrm>
          <a:prstGeom prst="rect">
            <a:avLst/>
          </a:prstGeom>
        </p:spPr>
      </p:pic>
      <p:sp>
        <p:nvSpPr>
          <p:cNvPr id="7" name="TextBox 6">
            <a:extLst>
              <a:ext uri="{FF2B5EF4-FFF2-40B4-BE49-F238E27FC236}">
                <a16:creationId xmlns:a16="http://schemas.microsoft.com/office/drawing/2014/main" id="{C2F4D6BD-05F5-914D-9BB3-32895B05F9B6}"/>
              </a:ext>
            </a:extLst>
          </p:cNvPr>
          <p:cNvSpPr txBox="1"/>
          <p:nvPr/>
        </p:nvSpPr>
        <p:spPr>
          <a:xfrm>
            <a:off x="0" y="4726877"/>
            <a:ext cx="9144000" cy="276999"/>
          </a:xfrm>
          <a:prstGeom prst="rect">
            <a:avLst/>
          </a:prstGeom>
          <a:noFill/>
        </p:spPr>
        <p:txBody>
          <a:bodyPr wrap="square" rtlCol="0">
            <a:spAutoFit/>
          </a:bodyPr>
          <a:lstStyle/>
          <a:p>
            <a:pPr algn="r"/>
            <a:r>
              <a:rPr lang="en-US" sz="1200" dirty="0"/>
              <a:t>[2] [4] [6] [7]</a:t>
            </a:r>
            <a:endParaRPr lang="en-US" sz="1200" dirty="0">
              <a:solidFill>
                <a:schemeClr val="tx1"/>
              </a:solidFill>
            </a:endParaRPr>
          </a:p>
        </p:txBody>
      </p:sp>
    </p:spTree>
    <p:extLst>
      <p:ext uri="{BB962C8B-B14F-4D97-AF65-F5344CB8AC3E}">
        <p14:creationId xmlns:p14="http://schemas.microsoft.com/office/powerpoint/2010/main" val="379688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B9255-2058-A54B-91DE-C052F8D63A33}"/>
              </a:ext>
            </a:extLst>
          </p:cNvPr>
          <p:cNvSpPr>
            <a:spLocks noGrp="1"/>
          </p:cNvSpPr>
          <p:nvPr>
            <p:ph type="title"/>
          </p:nvPr>
        </p:nvSpPr>
        <p:spPr/>
        <p:txBody>
          <a:bodyPr/>
          <a:lstStyle/>
          <a:p>
            <a:r>
              <a:rPr lang="en-US" dirty="0"/>
              <a:t>Designing for emergence</a:t>
            </a:r>
          </a:p>
        </p:txBody>
      </p:sp>
      <p:sp>
        <p:nvSpPr>
          <p:cNvPr id="3" name="Content Placeholder 2">
            <a:extLst>
              <a:ext uri="{FF2B5EF4-FFF2-40B4-BE49-F238E27FC236}">
                <a16:creationId xmlns:a16="http://schemas.microsoft.com/office/drawing/2014/main" id="{2E204CEE-6680-E14E-B54E-47AAAB3E0964}"/>
              </a:ext>
            </a:extLst>
          </p:cNvPr>
          <p:cNvSpPr>
            <a:spLocks noGrp="1"/>
          </p:cNvSpPr>
          <p:nvPr>
            <p:ph idx="1"/>
          </p:nvPr>
        </p:nvSpPr>
        <p:spPr>
          <a:xfrm>
            <a:off x="685800" y="1352551"/>
            <a:ext cx="3886200" cy="3352800"/>
          </a:xfrm>
        </p:spPr>
        <p:txBody>
          <a:bodyPr/>
          <a:lstStyle/>
          <a:p>
            <a:r>
              <a:rPr lang="en-US" dirty="0"/>
              <a:t>ABS design process</a:t>
            </a:r>
          </a:p>
          <a:p>
            <a:pPr lvl="1"/>
            <a:r>
              <a:rPr lang="en-US" dirty="0"/>
              <a:t>Cannot predict behavior statically</a:t>
            </a:r>
          </a:p>
          <a:p>
            <a:pPr lvl="1"/>
            <a:r>
              <a:rPr lang="en-US" dirty="0"/>
              <a:t>Behavior is exhibited and observed at runtime</a:t>
            </a:r>
          </a:p>
          <a:p>
            <a:r>
              <a:rPr lang="en-US" dirty="0"/>
              <a:t>Emergent Based Engineering	</a:t>
            </a:r>
          </a:p>
          <a:p>
            <a:pPr lvl="1"/>
            <a:r>
              <a:rPr lang="en-US" dirty="0"/>
              <a:t>Purposefully designing software for emergent properties</a:t>
            </a:r>
          </a:p>
          <a:p>
            <a:pPr lvl="1"/>
            <a:r>
              <a:rPr lang="en-US" dirty="0"/>
              <a:t>Still being researched</a:t>
            </a:r>
          </a:p>
          <a:p>
            <a:pPr lvl="1"/>
            <a:endParaRPr lang="en-US" dirty="0"/>
          </a:p>
          <a:p>
            <a:endParaRPr lang="en-US" dirty="0"/>
          </a:p>
        </p:txBody>
      </p:sp>
      <p:sp>
        <p:nvSpPr>
          <p:cNvPr id="4" name="Footer Placeholder 3">
            <a:extLst>
              <a:ext uri="{FF2B5EF4-FFF2-40B4-BE49-F238E27FC236}">
                <a16:creationId xmlns:a16="http://schemas.microsoft.com/office/drawing/2014/main" id="{5EB98114-E6C3-6141-A313-7991CF0320B6}"/>
              </a:ext>
            </a:extLst>
          </p:cNvPr>
          <p:cNvSpPr>
            <a:spLocks noGrp="1"/>
          </p:cNvSpPr>
          <p:nvPr>
            <p:ph type="ftr" sz="quarter" idx="11"/>
          </p:nvPr>
        </p:nvSpPr>
        <p:spPr/>
        <p:txBody>
          <a:bodyPr/>
          <a:lstStyle/>
          <a:p>
            <a:r>
              <a:rPr lang="sk-SK"/>
              <a:t>© 2020 Keith A. Pray</a:t>
            </a:r>
            <a:endParaRPr lang="en-US"/>
          </a:p>
        </p:txBody>
      </p:sp>
      <p:sp>
        <p:nvSpPr>
          <p:cNvPr id="5" name="Slide Number Placeholder 4">
            <a:extLst>
              <a:ext uri="{FF2B5EF4-FFF2-40B4-BE49-F238E27FC236}">
                <a16:creationId xmlns:a16="http://schemas.microsoft.com/office/drawing/2014/main" id="{E2324CDF-00D8-3C4F-9AD6-B90A26DF5748}"/>
              </a:ext>
            </a:extLst>
          </p:cNvPr>
          <p:cNvSpPr>
            <a:spLocks noGrp="1"/>
          </p:cNvSpPr>
          <p:nvPr>
            <p:ph type="sldNum" sz="quarter" idx="12"/>
          </p:nvPr>
        </p:nvSpPr>
        <p:spPr/>
        <p:txBody>
          <a:bodyPr/>
          <a:lstStyle/>
          <a:p>
            <a:fld id="{A2A17EAB-8B51-5C40-8776-6683E51FA7A0}" type="slidenum">
              <a:rPr lang="en-US" smtClean="0"/>
              <a:t>31</a:t>
            </a:fld>
            <a:endParaRPr lang="en-US"/>
          </a:p>
        </p:txBody>
      </p:sp>
      <p:sp>
        <p:nvSpPr>
          <p:cNvPr id="6" name="TextBox 5">
            <a:extLst>
              <a:ext uri="{FF2B5EF4-FFF2-40B4-BE49-F238E27FC236}">
                <a16:creationId xmlns:a16="http://schemas.microsoft.com/office/drawing/2014/main" id="{AE01CBD8-17B7-EC43-A18E-DE23D49B6C22}"/>
              </a:ext>
            </a:extLst>
          </p:cNvPr>
          <p:cNvSpPr txBox="1"/>
          <p:nvPr/>
        </p:nvSpPr>
        <p:spPr>
          <a:xfrm>
            <a:off x="0" y="4726877"/>
            <a:ext cx="9144000" cy="276999"/>
          </a:xfrm>
          <a:prstGeom prst="rect">
            <a:avLst/>
          </a:prstGeom>
          <a:noFill/>
        </p:spPr>
        <p:txBody>
          <a:bodyPr wrap="square" rtlCol="0">
            <a:spAutoFit/>
          </a:bodyPr>
          <a:lstStyle/>
          <a:p>
            <a:pPr algn="r"/>
            <a:r>
              <a:rPr lang="en-US" sz="1200" dirty="0"/>
              <a:t>[2] [6]</a:t>
            </a:r>
            <a:endParaRPr lang="en-US" sz="1200" dirty="0">
              <a:solidFill>
                <a:schemeClr val="tx1"/>
              </a:solidFill>
            </a:endParaRPr>
          </a:p>
        </p:txBody>
      </p:sp>
      <p:pic>
        <p:nvPicPr>
          <p:cNvPr id="7" name="Picture 6">
            <a:extLst>
              <a:ext uri="{FF2B5EF4-FFF2-40B4-BE49-F238E27FC236}">
                <a16:creationId xmlns:a16="http://schemas.microsoft.com/office/drawing/2014/main" id="{BFA9763C-2CA0-A445-B6EE-1A8961FFAFD0}"/>
              </a:ext>
            </a:extLst>
          </p:cNvPr>
          <p:cNvPicPr>
            <a:picLocks noChangeAspect="1"/>
          </p:cNvPicPr>
          <p:nvPr/>
        </p:nvPicPr>
        <p:blipFill>
          <a:blip r:embed="rId3"/>
          <a:stretch>
            <a:fillRect/>
          </a:stretch>
        </p:blipFill>
        <p:spPr>
          <a:xfrm>
            <a:off x="4944687" y="1546669"/>
            <a:ext cx="3649287" cy="2431885"/>
          </a:xfrm>
          <a:prstGeom prst="rect">
            <a:avLst/>
          </a:prstGeom>
        </p:spPr>
      </p:pic>
    </p:spTree>
    <p:extLst>
      <p:ext uri="{BB962C8B-B14F-4D97-AF65-F5344CB8AC3E}">
        <p14:creationId xmlns:p14="http://schemas.microsoft.com/office/powerpoint/2010/main" val="25844632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5DEB4-6A08-1B40-8411-2E86BFA91C2F}"/>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A3334B16-ABBC-D24F-8344-12C8503F5A47}"/>
              </a:ext>
            </a:extLst>
          </p:cNvPr>
          <p:cNvSpPr>
            <a:spLocks noGrp="1"/>
          </p:cNvSpPr>
          <p:nvPr>
            <p:ph idx="1"/>
          </p:nvPr>
        </p:nvSpPr>
        <p:spPr/>
        <p:txBody>
          <a:bodyPr/>
          <a:lstStyle/>
          <a:p>
            <a:r>
              <a:rPr lang="en-US" dirty="0"/>
              <a:t>Emergence is everywhere</a:t>
            </a:r>
          </a:p>
          <a:p>
            <a:r>
              <a:rPr lang="en-US" dirty="0"/>
              <a:t>It can be planned for and utilized to do incredible things like create complex systems or build realistic unbiased simulations of real-world scenarios.</a:t>
            </a:r>
          </a:p>
        </p:txBody>
      </p:sp>
      <p:sp>
        <p:nvSpPr>
          <p:cNvPr id="4" name="Footer Placeholder 3">
            <a:extLst>
              <a:ext uri="{FF2B5EF4-FFF2-40B4-BE49-F238E27FC236}">
                <a16:creationId xmlns:a16="http://schemas.microsoft.com/office/drawing/2014/main" id="{6F30A9AC-C51A-7D41-AB8D-961358F4E3E5}"/>
              </a:ext>
            </a:extLst>
          </p:cNvPr>
          <p:cNvSpPr>
            <a:spLocks noGrp="1"/>
          </p:cNvSpPr>
          <p:nvPr>
            <p:ph type="ftr" sz="quarter" idx="11"/>
          </p:nvPr>
        </p:nvSpPr>
        <p:spPr/>
        <p:txBody>
          <a:bodyPr/>
          <a:lstStyle/>
          <a:p>
            <a:r>
              <a:rPr lang="sk-SK"/>
              <a:t>© 2020 Keith A. Pray</a:t>
            </a:r>
            <a:endParaRPr lang="en-US"/>
          </a:p>
        </p:txBody>
      </p:sp>
      <p:sp>
        <p:nvSpPr>
          <p:cNvPr id="5" name="Slide Number Placeholder 4">
            <a:extLst>
              <a:ext uri="{FF2B5EF4-FFF2-40B4-BE49-F238E27FC236}">
                <a16:creationId xmlns:a16="http://schemas.microsoft.com/office/drawing/2014/main" id="{22D2F6D7-7BA2-5045-92DD-AA9BDAB0A20A}"/>
              </a:ext>
            </a:extLst>
          </p:cNvPr>
          <p:cNvSpPr>
            <a:spLocks noGrp="1"/>
          </p:cNvSpPr>
          <p:nvPr>
            <p:ph type="sldNum" sz="quarter" idx="12"/>
          </p:nvPr>
        </p:nvSpPr>
        <p:spPr/>
        <p:txBody>
          <a:bodyPr/>
          <a:lstStyle/>
          <a:p>
            <a:fld id="{A2A17EAB-8B51-5C40-8776-6683E51FA7A0}" type="slidenum">
              <a:rPr lang="en-US" smtClean="0"/>
              <a:t>32</a:t>
            </a:fld>
            <a:endParaRPr lang="en-US"/>
          </a:p>
        </p:txBody>
      </p:sp>
      <p:pic>
        <p:nvPicPr>
          <p:cNvPr id="6" name="Picture 5">
            <a:extLst>
              <a:ext uri="{FF2B5EF4-FFF2-40B4-BE49-F238E27FC236}">
                <a16:creationId xmlns:a16="http://schemas.microsoft.com/office/drawing/2014/main" id="{CAB26BDD-83D5-554C-80F0-2810E1AC1052}"/>
              </a:ext>
            </a:extLst>
          </p:cNvPr>
          <p:cNvPicPr>
            <a:picLocks noChangeAspect="1"/>
          </p:cNvPicPr>
          <p:nvPr/>
        </p:nvPicPr>
        <p:blipFill>
          <a:blip r:embed="rId3"/>
          <a:stretch>
            <a:fillRect/>
          </a:stretch>
        </p:blipFill>
        <p:spPr>
          <a:xfrm>
            <a:off x="2481349" y="2761752"/>
            <a:ext cx="4181302" cy="2089522"/>
          </a:xfrm>
          <a:prstGeom prst="rect">
            <a:avLst/>
          </a:prstGeom>
        </p:spPr>
      </p:pic>
    </p:spTree>
    <p:extLst>
      <p:ext uri="{BB962C8B-B14F-4D97-AF65-F5344CB8AC3E}">
        <p14:creationId xmlns:p14="http://schemas.microsoft.com/office/powerpoint/2010/main" val="22921356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lIns="91440">
            <a:normAutofit fontScale="62500" lnSpcReduction="20000"/>
          </a:bodyPr>
          <a:lstStyle/>
          <a:p>
            <a:pPr marL="0" indent="0">
              <a:buNone/>
            </a:pPr>
            <a:r>
              <a:rPr lang="en-US" dirty="0"/>
              <a:t>[1] Klaus A. Brunner, (N.D.), </a:t>
            </a:r>
            <a:r>
              <a:rPr lang="en-US" dirty="0">
                <a:hlinkClick r:id="rId3"/>
              </a:rPr>
              <a:t>https://klaus.e175.net/emcsr2002.pdf</a:t>
            </a:r>
            <a:endParaRPr lang="en-US" dirty="0"/>
          </a:p>
          <a:p>
            <a:pPr marL="0" indent="0">
              <a:buNone/>
            </a:pPr>
            <a:r>
              <a:rPr lang="en-US" dirty="0"/>
              <a:t>[2] Software Engineering System Dependability, </a:t>
            </a:r>
            <a:r>
              <a:rPr lang="en-US" dirty="0">
                <a:hlinkClick r:id="rId4"/>
              </a:rPr>
              <a:t>https://cs.ccsu.edu/~stan/classes/CS410/Notes16/10-SystemDependability.html</a:t>
            </a:r>
            <a:endParaRPr lang="en-US" dirty="0"/>
          </a:p>
          <a:p>
            <a:pPr marL="0" indent="0">
              <a:buNone/>
            </a:pPr>
            <a:r>
              <a:rPr lang="en-US" dirty="0"/>
              <a:t>[3] Nuno David, Jaime Sim o </a:t>
            </a:r>
            <a:r>
              <a:rPr lang="en-US" dirty="0" err="1"/>
              <a:t>Sichman</a:t>
            </a:r>
            <a:r>
              <a:rPr lang="en-US" dirty="0"/>
              <a:t>, </a:t>
            </a:r>
            <a:r>
              <a:rPr lang="en-US" dirty="0" err="1"/>
              <a:t>Helder</a:t>
            </a:r>
            <a:r>
              <a:rPr lang="en-US" dirty="0"/>
              <a:t> </a:t>
            </a:r>
            <a:r>
              <a:rPr lang="en-US" dirty="0" err="1"/>
              <a:t>Coehlo</a:t>
            </a:r>
            <a:r>
              <a:rPr lang="en-US" dirty="0"/>
              <a:t>, Towards an Emergence-Driven Software Process for Agent-Based Simulation, (N.D.)</a:t>
            </a:r>
          </a:p>
          <a:p>
            <a:pPr marL="0" indent="0">
              <a:buNone/>
            </a:pPr>
            <a:r>
              <a:rPr lang="en-US" dirty="0"/>
              <a:t>[4] Gerhard </a:t>
            </a:r>
            <a:r>
              <a:rPr lang="en-US" dirty="0" err="1"/>
              <a:t>Chroust</a:t>
            </a:r>
            <a:r>
              <a:rPr lang="en-US" dirty="0"/>
              <a:t>, Emergent Properties in Software Systems, (2002)</a:t>
            </a:r>
          </a:p>
          <a:p>
            <a:pPr marL="0" indent="0">
              <a:buNone/>
            </a:pPr>
            <a:r>
              <a:rPr lang="en-US" dirty="0"/>
              <a:t>[5] John Naughton, Why Power Has Two Meanings on the Internet, (Jan, 2013), </a:t>
            </a:r>
            <a:r>
              <a:rPr lang="en-US" dirty="0">
                <a:hlinkClick r:id="rId5"/>
              </a:rPr>
              <a:t>https://www.theguardian.com/technology/2013/jan/06/power-laws-internet-john-naughton</a:t>
            </a:r>
            <a:endParaRPr lang="en-US" dirty="0"/>
          </a:p>
          <a:p>
            <a:pPr marL="0" indent="0">
              <a:buNone/>
            </a:pPr>
            <a:r>
              <a:rPr lang="en-US" dirty="0"/>
              <a:t>[6] John </a:t>
            </a:r>
            <a:r>
              <a:rPr lang="en-US" dirty="0" err="1"/>
              <a:t>Deguet</a:t>
            </a:r>
            <a:r>
              <a:rPr lang="en-US" dirty="0"/>
              <a:t>, Laurent </a:t>
            </a:r>
            <a:r>
              <a:rPr lang="en-US" dirty="0" err="1"/>
              <a:t>Magnin</a:t>
            </a:r>
            <a:r>
              <a:rPr lang="en-US" dirty="0"/>
              <a:t>, Yves </a:t>
            </a:r>
            <a:r>
              <a:rPr lang="en-US" dirty="0" err="1"/>
              <a:t>Demezau</a:t>
            </a:r>
            <a:r>
              <a:rPr lang="en-US" dirty="0"/>
              <a:t>, (2007), </a:t>
            </a:r>
            <a:r>
              <a:rPr lang="en-US" dirty="0">
                <a:hlinkClick r:id="rId6"/>
              </a:rPr>
              <a:t>https://www.sg.ethz.ch/media/publication_files/Deguet2007_Chapter_EmergenceAndSoftwareDevelopmen.pdf</a:t>
            </a:r>
            <a:endParaRPr lang="en-US" dirty="0"/>
          </a:p>
          <a:p>
            <a:pPr marL="0" indent="0">
              <a:buNone/>
            </a:pPr>
            <a:r>
              <a:rPr lang="en-US" dirty="0"/>
              <a:t>[7] Daniel </a:t>
            </a:r>
            <a:r>
              <a:rPr lang="en-US" dirty="0" err="1"/>
              <a:t>Shiffman</a:t>
            </a:r>
            <a:r>
              <a:rPr lang="en-US" dirty="0"/>
              <a:t>, Flocking, (N.D.), </a:t>
            </a:r>
            <a:r>
              <a:rPr lang="en-US" dirty="0">
                <a:hlinkClick r:id="rId7"/>
              </a:rPr>
              <a:t>https://www.processing.org/examples/flocking.html</a:t>
            </a:r>
            <a:endParaRPr lang="en-US" dirty="0"/>
          </a:p>
          <a:p>
            <a:pPr marL="0" indent="0">
              <a:buNone/>
            </a:pPr>
            <a:r>
              <a:rPr lang="en-US" dirty="0"/>
              <a:t>[8] </a:t>
            </a:r>
            <a:r>
              <a:rPr lang="en-US" u="sng" dirty="0">
                <a:hlinkClick r:id="rId8"/>
              </a:rPr>
              <a:t>https://www.youtube.com/watch?v=16W7c0mb-rE&amp;t=354s</a:t>
            </a:r>
            <a:endParaRPr lang="en-US" u="sng" dirty="0"/>
          </a:p>
          <a:p>
            <a:pPr marL="0" indent="0">
              <a:buNone/>
            </a:pPr>
            <a:r>
              <a:rPr lang="en-US" dirty="0"/>
              <a:t>[9] </a:t>
            </a:r>
            <a:r>
              <a:rPr lang="en-US" dirty="0">
                <a:hlinkClick r:id="rId9"/>
              </a:rPr>
              <a:t>https://trends.google.com/trends/explore?date=2016-01-01%202020-04-26&amp;geo=US&amp;q=Emergence</a:t>
            </a:r>
            <a:endParaRPr lang="en-US" u="sng" dirty="0"/>
          </a:p>
        </p:txBody>
      </p:sp>
      <p:sp>
        <p:nvSpPr>
          <p:cNvPr id="4" name="Footer Placeholder 3"/>
          <p:cNvSpPr>
            <a:spLocks noGrp="1"/>
          </p:cNvSpPr>
          <p:nvPr>
            <p:ph type="ftr" sz="quarter" idx="11"/>
          </p:nvPr>
        </p:nvSpPr>
        <p:spPr/>
        <p:txBody>
          <a:bodyPr/>
          <a:lstStyle/>
          <a:p>
            <a:r>
              <a:rPr lang="sk-SK"/>
              <a:t>© 2020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33</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&lt;Your Name&gt;</a:t>
            </a:r>
          </a:p>
        </p:txBody>
      </p:sp>
    </p:spTree>
    <p:extLst>
      <p:ext uri="{BB962C8B-B14F-4D97-AF65-F5344CB8AC3E}">
        <p14:creationId xmlns:p14="http://schemas.microsoft.com/office/powerpoint/2010/main" val="42426969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a:t>Keith A. Pray</a:t>
            </a:r>
          </a:p>
          <a:p>
            <a:pPr algn="r"/>
            <a:r>
              <a:rPr lang="en-US" dirty="0"/>
              <a:t>Instructor</a:t>
            </a:r>
          </a:p>
          <a:p>
            <a:pPr algn="r"/>
            <a:endParaRPr lang="en-US" dirty="0"/>
          </a:p>
          <a:p>
            <a:r>
              <a:rPr lang="en-US" sz="2000" dirty="0" err="1"/>
              <a:t>socialimps.keithpray.net</a:t>
            </a:r>
            <a:endParaRPr lang="en-US" sz="2000" dirty="0"/>
          </a:p>
        </p:txBody>
      </p:sp>
      <p:sp>
        <p:nvSpPr>
          <p:cNvPr id="2" name="Title 1"/>
          <p:cNvSpPr>
            <a:spLocks noGrp="1"/>
          </p:cNvSpPr>
          <p:nvPr>
            <p:ph type="ctrTitle"/>
          </p:nvPr>
        </p:nvSpPr>
        <p:spPr/>
        <p:txBody>
          <a:bodyPr/>
          <a:lstStyle/>
          <a:p>
            <a:pPr algn="l"/>
            <a:r>
              <a:rPr lang="en-US" dirty="0"/>
              <a:t>Class 10</a:t>
            </a:r>
            <a:br>
              <a:rPr lang="en-US" dirty="0"/>
            </a:br>
            <a:r>
              <a:rPr lang="en-US" dirty="0"/>
              <a:t>The End</a:t>
            </a:r>
          </a:p>
        </p:txBody>
      </p:sp>
    </p:spTree>
    <p:extLst>
      <p:ext uri="{BB962C8B-B14F-4D97-AF65-F5344CB8AC3E}">
        <p14:creationId xmlns:p14="http://schemas.microsoft.com/office/powerpoint/2010/main" val="3675797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CB184FB-3CA3-A84C-9DE0-B9D7B7DCDA7C}"/>
              </a:ext>
            </a:extLst>
          </p:cNvPr>
          <p:cNvSpPr>
            <a:spLocks noGrp="1"/>
          </p:cNvSpPr>
          <p:nvPr>
            <p:ph type="title"/>
          </p:nvPr>
        </p:nvSpPr>
        <p:spPr/>
        <p:txBody>
          <a:bodyPr/>
          <a:lstStyle/>
          <a:p>
            <a:r>
              <a:rPr lang="en-US" dirty="0"/>
              <a:t>Grades</a:t>
            </a:r>
            <a:br>
              <a:rPr lang="en-US" dirty="0"/>
            </a:br>
            <a:r>
              <a:rPr lang="en-US" dirty="0"/>
              <a:t>To Date</a:t>
            </a:r>
          </a:p>
        </p:txBody>
      </p:sp>
      <p:sp>
        <p:nvSpPr>
          <p:cNvPr id="3" name="Content Placeholder 2">
            <a:extLst>
              <a:ext uri="{FF2B5EF4-FFF2-40B4-BE49-F238E27FC236}">
                <a16:creationId xmlns:a16="http://schemas.microsoft.com/office/drawing/2014/main" id="{441F7036-20FB-024E-8014-FAB323652A70}"/>
              </a:ext>
            </a:extLst>
          </p:cNvPr>
          <p:cNvSpPr>
            <a:spLocks noGrp="1"/>
          </p:cNvSpPr>
          <p:nvPr>
            <p:ph sz="half" idx="1"/>
          </p:nvPr>
        </p:nvSpPr>
        <p:spPr/>
        <p:txBody>
          <a:bodyPr/>
          <a:lstStyle/>
          <a:p>
            <a:pPr marL="0" indent="0">
              <a:buNone/>
            </a:pPr>
            <a:r>
              <a:rPr lang="en-US" dirty="0"/>
              <a:t>43 Max Possible</a:t>
            </a:r>
          </a:p>
        </p:txBody>
      </p:sp>
      <p:sp>
        <p:nvSpPr>
          <p:cNvPr id="4" name="Content Placeholder 3">
            <a:extLst>
              <a:ext uri="{FF2B5EF4-FFF2-40B4-BE49-F238E27FC236}">
                <a16:creationId xmlns:a16="http://schemas.microsoft.com/office/drawing/2014/main" id="{81037C2F-A0C1-F443-9EB1-54BC1BFAF472}"/>
              </a:ext>
            </a:extLst>
          </p:cNvPr>
          <p:cNvSpPr>
            <a:spLocks noGrp="1"/>
          </p:cNvSpPr>
          <p:nvPr>
            <p:ph sz="half" idx="2"/>
          </p:nvPr>
        </p:nvSpPr>
        <p:spPr/>
        <p:txBody>
          <a:bodyPr/>
          <a:lstStyle/>
          <a:p>
            <a:endParaRPr lang="en-US"/>
          </a:p>
        </p:txBody>
      </p:sp>
      <p:sp>
        <p:nvSpPr>
          <p:cNvPr id="5" name="Footer Placeholder 4">
            <a:extLst>
              <a:ext uri="{FF2B5EF4-FFF2-40B4-BE49-F238E27FC236}">
                <a16:creationId xmlns:a16="http://schemas.microsoft.com/office/drawing/2014/main" id="{7E07422E-793C-6B4B-8DBC-95168E5DBA51}"/>
              </a:ext>
            </a:extLst>
          </p:cNvPr>
          <p:cNvSpPr>
            <a:spLocks noGrp="1"/>
          </p:cNvSpPr>
          <p:nvPr>
            <p:ph type="ftr" sz="quarter" idx="11"/>
          </p:nvPr>
        </p:nvSpPr>
        <p:spPr/>
        <p:txBody>
          <a:bodyPr/>
          <a:lstStyle/>
          <a:p>
            <a:r>
              <a:rPr lang="sk-SK"/>
              <a:t>© 2020 Keith A. Pray</a:t>
            </a:r>
            <a:endParaRPr lang="en-US" dirty="0"/>
          </a:p>
        </p:txBody>
      </p:sp>
      <p:sp>
        <p:nvSpPr>
          <p:cNvPr id="6" name="Slide Number Placeholder 5">
            <a:extLst>
              <a:ext uri="{FF2B5EF4-FFF2-40B4-BE49-F238E27FC236}">
                <a16:creationId xmlns:a16="http://schemas.microsoft.com/office/drawing/2014/main" id="{F4972E41-C8FD-884D-AAE3-A618B194726D}"/>
              </a:ext>
            </a:extLst>
          </p:cNvPr>
          <p:cNvSpPr>
            <a:spLocks noGrp="1"/>
          </p:cNvSpPr>
          <p:nvPr>
            <p:ph type="sldNum" sz="quarter" idx="12"/>
          </p:nvPr>
        </p:nvSpPr>
        <p:spPr/>
        <p:txBody>
          <a:bodyPr/>
          <a:lstStyle/>
          <a:p>
            <a:fld id="{A2A17EAB-8B51-5C40-8776-6683E51FA7A0}" type="slidenum">
              <a:rPr lang="en-US" smtClean="0"/>
              <a:t>4</a:t>
            </a:fld>
            <a:endParaRPr lang="en-US"/>
          </a:p>
        </p:txBody>
      </p:sp>
      <p:pic>
        <p:nvPicPr>
          <p:cNvPr id="2" name="Picture 1">
            <a:extLst>
              <a:ext uri="{FF2B5EF4-FFF2-40B4-BE49-F238E27FC236}">
                <a16:creationId xmlns:a16="http://schemas.microsoft.com/office/drawing/2014/main" id="{02BED53B-4AE5-8045-B2EB-3297E1406F42}"/>
              </a:ext>
            </a:extLst>
          </p:cNvPr>
          <p:cNvPicPr>
            <a:picLocks noChangeAspect="1"/>
          </p:cNvPicPr>
          <p:nvPr/>
        </p:nvPicPr>
        <p:blipFill>
          <a:blip r:embed="rId3"/>
          <a:stretch>
            <a:fillRect/>
          </a:stretch>
        </p:blipFill>
        <p:spPr>
          <a:xfrm>
            <a:off x="3199707" y="361950"/>
            <a:ext cx="5503707" cy="4781550"/>
          </a:xfrm>
          <a:prstGeom prst="rect">
            <a:avLst/>
          </a:prstGeom>
        </p:spPr>
      </p:pic>
    </p:spTree>
    <p:extLst>
      <p:ext uri="{BB962C8B-B14F-4D97-AF65-F5344CB8AC3E}">
        <p14:creationId xmlns:p14="http://schemas.microsoft.com/office/powerpoint/2010/main" val="1741439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1392764"/>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a:t>Overview</a:t>
            </a:r>
          </a:p>
        </p:txBody>
      </p:sp>
      <p:sp>
        <p:nvSpPr>
          <p:cNvPr id="7" name="Content Placeholder 6"/>
          <p:cNvSpPr>
            <a:spLocks noGrp="1"/>
          </p:cNvSpPr>
          <p:nvPr>
            <p:ph idx="1"/>
          </p:nvPr>
        </p:nvSpPr>
        <p:spPr/>
        <p:txBody>
          <a:bodyPr/>
          <a:lstStyle/>
          <a:p>
            <a:pPr marL="457200" indent="-457200">
              <a:buFont typeface="+mj-lt"/>
              <a:buAutoNum type="arabicPeriod"/>
            </a:pPr>
            <a:r>
              <a:rPr lang="en-US" dirty="0"/>
              <a:t>Review</a:t>
            </a:r>
          </a:p>
          <a:p>
            <a:pPr marL="457200" indent="-457200">
              <a:buFont typeface="+mj-lt"/>
              <a:buAutoNum type="arabicPeriod"/>
            </a:pPr>
            <a:r>
              <a:rPr lang="en-US" dirty="0"/>
              <a:t>Debate</a:t>
            </a:r>
          </a:p>
          <a:p>
            <a:pPr marL="457200" indent="-457200">
              <a:buFont typeface="+mj-lt"/>
              <a:buAutoNum type="arabicPeriod"/>
            </a:pPr>
            <a:r>
              <a:rPr lang="en-US" dirty="0"/>
              <a:t>Assignment</a:t>
            </a:r>
          </a:p>
          <a:p>
            <a:pPr marL="457200" indent="-457200">
              <a:buFont typeface="+mj-lt"/>
              <a:buAutoNum type="arabicPeriod"/>
            </a:pPr>
            <a:r>
              <a:rPr lang="en-US" dirty="0"/>
              <a:t>Students Present</a:t>
            </a:r>
          </a:p>
        </p:txBody>
      </p:sp>
      <p:sp>
        <p:nvSpPr>
          <p:cNvPr id="4" name="Footer Placeholder 3"/>
          <p:cNvSpPr>
            <a:spLocks noGrp="1"/>
          </p:cNvSpPr>
          <p:nvPr>
            <p:ph type="ftr" sz="quarter" idx="11"/>
          </p:nvPr>
        </p:nvSpPr>
        <p:spPr/>
        <p:txBody>
          <a:bodyPr/>
          <a:lstStyle/>
          <a:p>
            <a:r>
              <a:rPr lang="sk-SK"/>
              <a:t>© 2020 Keith A. Pray</a:t>
            </a:r>
            <a:endParaRPr lang="en-US"/>
          </a:p>
        </p:txBody>
      </p:sp>
      <p:sp>
        <p:nvSpPr>
          <p:cNvPr id="2" name="Slide Number Placeholder 1"/>
          <p:cNvSpPr>
            <a:spLocks noGrp="1"/>
          </p:cNvSpPr>
          <p:nvPr>
            <p:ph type="sldNum" sz="quarter" idx="12"/>
          </p:nvPr>
        </p:nvSpPr>
        <p:spPr/>
        <p:txBody>
          <a:bodyPr/>
          <a:lstStyle/>
          <a:p>
            <a:fld id="{A2A17EAB-8B51-5C40-8776-6683E51FA7A0}" type="slidenum">
              <a:rPr lang="en-US" smtClean="0"/>
              <a:t>5</a:t>
            </a:fld>
            <a:endParaRPr lang="en-US"/>
          </a:p>
        </p:txBody>
      </p:sp>
    </p:spTree>
    <p:extLst>
      <p:ext uri="{BB962C8B-B14F-4D97-AF65-F5344CB8AC3E}">
        <p14:creationId xmlns:p14="http://schemas.microsoft.com/office/powerpoint/2010/main" val="271150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sk-SK"/>
              <a:t>© 2020 Keith A. Pray</a:t>
            </a:r>
            <a:endParaRPr lang="en-US"/>
          </a:p>
        </p:txBody>
      </p:sp>
      <p:pic>
        <p:nvPicPr>
          <p:cNvPr id="6" name="Picture 5"/>
          <p:cNvPicPr>
            <a:picLocks noChangeAspect="1"/>
          </p:cNvPicPr>
          <p:nvPr/>
        </p:nvPicPr>
        <p:blipFill>
          <a:blip r:embed="rId3"/>
          <a:stretch>
            <a:fillRect/>
          </a:stretch>
        </p:blipFill>
        <p:spPr>
          <a:xfrm>
            <a:off x="1010228" y="430345"/>
            <a:ext cx="7123545" cy="2226108"/>
          </a:xfrm>
          <a:prstGeom prst="rect">
            <a:avLst/>
          </a:prstGeom>
        </p:spPr>
      </p:pic>
      <p:pic>
        <p:nvPicPr>
          <p:cNvPr id="7" name="Picture 6"/>
          <p:cNvPicPr>
            <a:picLocks noChangeAspect="1"/>
          </p:cNvPicPr>
          <p:nvPr/>
        </p:nvPicPr>
        <p:blipFill>
          <a:blip r:embed="rId4"/>
          <a:stretch>
            <a:fillRect/>
          </a:stretch>
        </p:blipFill>
        <p:spPr>
          <a:xfrm>
            <a:off x="1010228" y="2759958"/>
            <a:ext cx="7123545" cy="2237238"/>
          </a:xfrm>
          <a:prstGeom prst="rect">
            <a:avLst/>
          </a:prstGeom>
        </p:spPr>
      </p:pic>
      <p:cxnSp>
        <p:nvCxnSpPr>
          <p:cNvPr id="3" name="Straight Connector 2"/>
          <p:cNvCxnSpPr/>
          <p:nvPr/>
        </p:nvCxnSpPr>
        <p:spPr>
          <a:xfrm>
            <a:off x="219364" y="2702633"/>
            <a:ext cx="8705272" cy="0"/>
          </a:xfrm>
          <a:prstGeom prst="line">
            <a:avLst/>
          </a:prstGeom>
          <a:ln w="57150" cmpd="sng">
            <a:miter lim="800000"/>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A2A17EAB-8B51-5C40-8776-6683E51FA7A0}" type="slidenum">
              <a:rPr lang="en-US" smtClean="0"/>
              <a:t>6</a:t>
            </a:fld>
            <a:endParaRPr lang="en-US"/>
          </a:p>
        </p:txBody>
      </p:sp>
    </p:spTree>
    <p:extLst>
      <p:ext uri="{BB962C8B-B14F-4D97-AF65-F5344CB8AC3E}">
        <p14:creationId xmlns:p14="http://schemas.microsoft.com/office/powerpoint/2010/main" val="1681759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Debate Ground Rules</a:t>
            </a:r>
          </a:p>
        </p:txBody>
      </p:sp>
      <p:sp>
        <p:nvSpPr>
          <p:cNvPr id="3" name="Content Placeholder 2"/>
          <p:cNvSpPr>
            <a:spLocks noGrp="1"/>
          </p:cNvSpPr>
          <p:nvPr>
            <p:ph idx="1"/>
          </p:nvPr>
        </p:nvSpPr>
        <p:spPr/>
        <p:txBody>
          <a:bodyPr>
            <a:normAutofit fontScale="92500" lnSpcReduction="10000"/>
          </a:bodyPr>
          <a:lstStyle/>
          <a:p>
            <a:r>
              <a:rPr lang="en-US" dirty="0"/>
              <a:t>Before Debate</a:t>
            </a:r>
          </a:p>
          <a:p>
            <a:pPr lvl="1"/>
            <a:r>
              <a:rPr lang="en-US" dirty="0"/>
              <a:t>10 minutes to converse with your team</a:t>
            </a:r>
          </a:p>
          <a:p>
            <a:pPr lvl="1"/>
            <a:r>
              <a:rPr lang="en-US" dirty="0"/>
              <a:t>Share argument points, counter points, and responses so everyone can represent</a:t>
            </a:r>
          </a:p>
          <a:p>
            <a:pPr lvl="1"/>
            <a:r>
              <a:rPr lang="en-US" dirty="0"/>
              <a:t>Decide who will respond to what points from the opposing side</a:t>
            </a:r>
          </a:p>
          <a:p>
            <a:r>
              <a:rPr lang="en-US" dirty="0"/>
              <a:t>During Debate</a:t>
            </a:r>
          </a:p>
          <a:p>
            <a:pPr lvl="1"/>
            <a:r>
              <a:rPr lang="en-US" dirty="0"/>
              <a:t>1 minute opening statements (what you hope your answer will accomplish)</a:t>
            </a:r>
          </a:p>
          <a:p>
            <a:pPr lvl="1"/>
            <a:r>
              <a:rPr lang="en-US" strike="sngStrike" dirty="0"/>
              <a:t>Stand up when speaking</a:t>
            </a:r>
          </a:p>
          <a:p>
            <a:pPr lvl="1"/>
            <a:r>
              <a:rPr lang="en-US" dirty="0"/>
              <a:t>1 turn per person until everyone on your team has spoken</a:t>
            </a:r>
          </a:p>
          <a:p>
            <a:pPr lvl="1"/>
            <a:r>
              <a:rPr lang="en-US" dirty="0"/>
              <a:t>30 second limit</a:t>
            </a:r>
          </a:p>
          <a:p>
            <a:pPr lvl="1"/>
            <a:r>
              <a:rPr lang="en-US" dirty="0"/>
              <a:t>Switch sides at any time if you change your mind </a:t>
            </a:r>
          </a:p>
        </p:txBody>
      </p:sp>
      <p:sp>
        <p:nvSpPr>
          <p:cNvPr id="4" name="Footer Placeholder 3"/>
          <p:cNvSpPr>
            <a:spLocks noGrp="1"/>
          </p:cNvSpPr>
          <p:nvPr>
            <p:ph type="ftr" sz="quarter" idx="11"/>
          </p:nvPr>
        </p:nvSpPr>
        <p:spPr/>
        <p:txBody>
          <a:bodyPr/>
          <a:lstStyle/>
          <a:p>
            <a:r>
              <a:rPr lang="sk-SK"/>
              <a:t>© 2020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7</a:t>
            </a:fld>
            <a:endParaRPr lang="en-US"/>
          </a:p>
        </p:txBody>
      </p:sp>
    </p:spTree>
    <p:extLst>
      <p:ext uri="{BB962C8B-B14F-4D97-AF65-F5344CB8AC3E}">
        <p14:creationId xmlns:p14="http://schemas.microsoft.com/office/powerpoint/2010/main" val="3348001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Reading Notes</a:t>
            </a:r>
          </a:p>
        </p:txBody>
      </p:sp>
      <p:sp>
        <p:nvSpPr>
          <p:cNvPr id="3" name="Content Placeholder 2"/>
          <p:cNvSpPr>
            <a:spLocks noGrp="1"/>
          </p:cNvSpPr>
          <p:nvPr>
            <p:ph sz="half" idx="1"/>
          </p:nvPr>
        </p:nvSpPr>
        <p:spPr/>
        <p:txBody>
          <a:bodyPr>
            <a:normAutofit/>
          </a:bodyPr>
          <a:lstStyle/>
          <a:p>
            <a:r>
              <a:rPr lang="en-US" dirty="0"/>
              <a:t>pp. 409 Can one perform services for one’s self?</a:t>
            </a:r>
          </a:p>
          <a:p>
            <a:r>
              <a:rPr lang="en-US" dirty="0"/>
              <a:t>pp. 412 1993-1999 Does this seem like a long time?</a:t>
            </a:r>
          </a:p>
          <a:p>
            <a:r>
              <a:rPr lang="en-US" dirty="0"/>
              <a:t>pp. 413 “errors of omission or commission”?</a:t>
            </a:r>
          </a:p>
        </p:txBody>
      </p:sp>
      <p:sp>
        <p:nvSpPr>
          <p:cNvPr id="11" name="Content Placeholder 10"/>
          <p:cNvSpPr>
            <a:spLocks noGrp="1"/>
          </p:cNvSpPr>
          <p:nvPr>
            <p:ph sz="half" idx="2"/>
          </p:nvPr>
        </p:nvSpPr>
        <p:spPr/>
        <p:txBody>
          <a:bodyPr>
            <a:normAutofit/>
          </a:bodyPr>
          <a:lstStyle/>
          <a:p>
            <a:r>
              <a:rPr lang="en-US" dirty="0"/>
              <a:t>pp. 422 3. Would people agree – social contract?</a:t>
            </a:r>
          </a:p>
          <a:p>
            <a:r>
              <a:rPr lang="en-US" dirty="0"/>
              <a:t>pp. 438 So the baby can be left outside and no one is responsible?</a:t>
            </a:r>
          </a:p>
        </p:txBody>
      </p:sp>
      <p:sp>
        <p:nvSpPr>
          <p:cNvPr id="4" name="Footer Placeholder 3"/>
          <p:cNvSpPr>
            <a:spLocks noGrp="1"/>
          </p:cNvSpPr>
          <p:nvPr>
            <p:ph type="ftr" sz="quarter" idx="11"/>
          </p:nvPr>
        </p:nvSpPr>
        <p:spPr/>
        <p:txBody>
          <a:bodyPr/>
          <a:lstStyle/>
          <a:p>
            <a:r>
              <a:rPr lang="sk-SK"/>
              <a:t>© 2020 Keith A. Pray</a:t>
            </a:r>
            <a:endParaRPr lang="en-US"/>
          </a:p>
        </p:txBody>
      </p:sp>
      <p:sp>
        <p:nvSpPr>
          <p:cNvPr id="7" name="10-Point Star 6"/>
          <p:cNvSpPr/>
          <p:nvPr/>
        </p:nvSpPr>
        <p:spPr>
          <a:xfrm>
            <a:off x="2896668" y="1352551"/>
            <a:ext cx="4233591" cy="2468176"/>
          </a:xfrm>
          <a:prstGeom prst="star10">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UPDATE</a:t>
            </a:r>
          </a:p>
        </p:txBody>
      </p:sp>
      <p:sp>
        <p:nvSpPr>
          <p:cNvPr id="5" name="Slide Number Placeholder 4"/>
          <p:cNvSpPr>
            <a:spLocks noGrp="1"/>
          </p:cNvSpPr>
          <p:nvPr>
            <p:ph type="sldNum" sz="quarter" idx="12"/>
          </p:nvPr>
        </p:nvSpPr>
        <p:spPr/>
        <p:txBody>
          <a:bodyPr/>
          <a:lstStyle/>
          <a:p>
            <a:fld id="{A2A17EAB-8B51-5C40-8776-6683E51FA7A0}" type="slidenum">
              <a:rPr lang="en-US" smtClean="0"/>
              <a:t>8</a:t>
            </a:fld>
            <a:endParaRPr lang="en-US"/>
          </a:p>
        </p:txBody>
      </p:sp>
    </p:spTree>
    <p:extLst>
      <p:ext uri="{BB962C8B-B14F-4D97-AF65-F5344CB8AC3E}">
        <p14:creationId xmlns:p14="http://schemas.microsoft.com/office/powerpoint/2010/main" val="2108164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Assignment</a:t>
            </a:r>
          </a:p>
        </p:txBody>
      </p:sp>
      <p:sp>
        <p:nvSpPr>
          <p:cNvPr id="3" name="Content Placeholder 2"/>
          <p:cNvSpPr>
            <a:spLocks noGrp="1"/>
          </p:cNvSpPr>
          <p:nvPr>
            <p:ph idx="1"/>
          </p:nvPr>
        </p:nvSpPr>
        <p:spPr/>
        <p:txBody>
          <a:bodyPr>
            <a:normAutofit/>
          </a:bodyPr>
          <a:lstStyle/>
          <a:p>
            <a:r>
              <a:rPr lang="en-US" dirty="0"/>
              <a:t>1 Page Paper</a:t>
            </a:r>
          </a:p>
          <a:p>
            <a:pPr lvl="1"/>
            <a:r>
              <a:rPr lang="en-US" dirty="0"/>
              <a:t>What should computerized automation be applied to next?</a:t>
            </a:r>
          </a:p>
          <a:p>
            <a:r>
              <a:rPr lang="en-US" dirty="0"/>
              <a:t>Finish all reading</a:t>
            </a:r>
          </a:p>
          <a:p>
            <a:r>
              <a:rPr lang="en-US" dirty="0"/>
              <a:t>Group Project</a:t>
            </a:r>
          </a:p>
          <a:p>
            <a:pPr lvl="1"/>
            <a:r>
              <a:rPr lang="en-US" dirty="0"/>
              <a:t>Add analysis to website addressing all topics covered to date</a:t>
            </a:r>
          </a:p>
          <a:p>
            <a:pPr lvl="1"/>
            <a:r>
              <a:rPr lang="en-US" dirty="0"/>
              <a:t>Group Presentation Draft</a:t>
            </a:r>
          </a:p>
          <a:p>
            <a:pPr lvl="2"/>
            <a:r>
              <a:rPr lang="en-US" dirty="0"/>
              <a:t>Email presentation as Power Point attachment to course staff</a:t>
            </a:r>
          </a:p>
          <a:p>
            <a:pPr lvl="2"/>
            <a:r>
              <a:rPr lang="en-US" dirty="0"/>
              <a:t>Post Power Point file on group website</a:t>
            </a:r>
          </a:p>
        </p:txBody>
      </p:sp>
      <p:sp>
        <p:nvSpPr>
          <p:cNvPr id="4" name="Footer Placeholder 3"/>
          <p:cNvSpPr>
            <a:spLocks noGrp="1"/>
          </p:cNvSpPr>
          <p:nvPr>
            <p:ph type="ftr" sz="quarter" idx="11"/>
          </p:nvPr>
        </p:nvSpPr>
        <p:spPr/>
        <p:txBody>
          <a:bodyPr/>
          <a:lstStyle/>
          <a:p>
            <a:r>
              <a:rPr lang="sk-SK"/>
              <a:t>© 2020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9</a:t>
            </a:fld>
            <a:endParaRPr lang="en-US"/>
          </a:p>
        </p:txBody>
      </p:sp>
    </p:spTree>
    <p:extLst>
      <p:ext uri="{BB962C8B-B14F-4D97-AF65-F5344CB8AC3E}">
        <p14:creationId xmlns:p14="http://schemas.microsoft.com/office/powerpoint/2010/main" val="663296593"/>
      </p:ext>
    </p:extLst>
  </p:cSld>
  <p:clrMapOvr>
    <a:masterClrMapping/>
  </p:clrMapOvr>
</p:sld>
</file>

<file path=ppt/theme/theme1.xml><?xml version="1.0" encoding="utf-8"?>
<a:theme xmlns:a="http://schemas.openxmlformats.org/drawingml/2006/main" name="Red Radial 16x9">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TS102804895.potx</Template>
  <TotalTime>31005</TotalTime>
  <Words>5956</Words>
  <Application>Microsoft Macintosh PowerPoint</Application>
  <PresentationFormat>On-screen Show (16:9)</PresentationFormat>
  <Paragraphs>474</Paragraphs>
  <Slides>34</Slides>
  <Notes>32</Notes>
  <HiddenSlides>1</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ＭＳ Ｐゴシック</vt:lpstr>
      <vt:lpstr>Arial</vt:lpstr>
      <vt:lpstr>Calibri</vt:lpstr>
      <vt:lpstr>Cambria</vt:lpstr>
      <vt:lpstr>Wingdings</vt:lpstr>
      <vt:lpstr>Red Radial 16x9</vt:lpstr>
      <vt:lpstr>Class 10 Professional Ethics</vt:lpstr>
      <vt:lpstr>Let’s keep track of what works well Online and Remote</vt:lpstr>
      <vt:lpstr>Papers</vt:lpstr>
      <vt:lpstr>Grades To Date</vt:lpstr>
      <vt:lpstr>Overview</vt:lpstr>
      <vt:lpstr>PowerPoint Presentation</vt:lpstr>
      <vt:lpstr>Debate Ground Rules</vt:lpstr>
      <vt:lpstr>My Reading Notes</vt:lpstr>
      <vt:lpstr>Assignment</vt:lpstr>
      <vt:lpstr>Overview</vt:lpstr>
      <vt:lpstr>WikiLeaks</vt:lpstr>
      <vt:lpstr>Non-Anonymous whistleblowers: Chelsea manning</vt:lpstr>
      <vt:lpstr>Non-Anonymous whistleblowers: Edward snowden</vt:lpstr>
      <vt:lpstr>Anonymous whistleblower(s) and dnc emails</vt:lpstr>
      <vt:lpstr>Anonymous whistleblower(s) and vault 7</vt:lpstr>
      <vt:lpstr>Conclusion: bias, uncertainty, and unreliability</vt:lpstr>
      <vt:lpstr>References</vt:lpstr>
      <vt:lpstr>References</vt:lpstr>
      <vt:lpstr>Building a personal AI</vt:lpstr>
      <vt:lpstr>History / Background</vt:lpstr>
      <vt:lpstr>What is a personal ai?</vt:lpstr>
      <vt:lpstr>Technology</vt:lpstr>
      <vt:lpstr>Objective</vt:lpstr>
      <vt:lpstr>Ethics</vt:lpstr>
      <vt:lpstr>conclusion</vt:lpstr>
      <vt:lpstr>References</vt:lpstr>
      <vt:lpstr>Emergent computing</vt:lpstr>
      <vt:lpstr>Defining emergence</vt:lpstr>
      <vt:lpstr>Emergence in Computer science</vt:lpstr>
      <vt:lpstr>Uses of emergence</vt:lpstr>
      <vt:lpstr>Designing for emergence</vt:lpstr>
      <vt:lpstr>Conclusion</vt:lpstr>
      <vt:lpstr>References</vt:lpstr>
      <vt:lpstr>Class 10 The End</vt:lpstr>
    </vt:vector>
  </TitlesOfParts>
  <Company>WPI</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A. Pray</dc:creator>
  <cp:lastModifiedBy>Keith Pray</cp:lastModifiedBy>
  <cp:revision>383</cp:revision>
  <dcterms:created xsi:type="dcterms:W3CDTF">2014-08-25T02:19:16Z</dcterms:created>
  <dcterms:modified xsi:type="dcterms:W3CDTF">2020-04-28T22:43:26Z</dcterms:modified>
</cp:coreProperties>
</file>