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332" r:id="rId3"/>
    <p:sldId id="259" r:id="rId4"/>
    <p:sldId id="277" r:id="rId5"/>
    <p:sldId id="261" r:id="rId6"/>
    <p:sldId id="264" r:id="rId7"/>
    <p:sldId id="320" r:id="rId8"/>
    <p:sldId id="321" r:id="rId9"/>
    <p:sldId id="323" r:id="rId10"/>
    <p:sldId id="322" r:id="rId11"/>
    <p:sldId id="325" r:id="rId12"/>
    <p:sldId id="324" r:id="rId13"/>
    <p:sldId id="327" r:id="rId14"/>
    <p:sldId id="326" r:id="rId15"/>
    <p:sldId id="318" r:id="rId16"/>
    <p:sldId id="304" r:id="rId17"/>
    <p:sldId id="267" r:id="rId18"/>
    <p:sldId id="303" r:id="rId19"/>
    <p:sldId id="305" r:id="rId20"/>
    <p:sldId id="335" r:id="rId21"/>
    <p:sldId id="336" r:id="rId22"/>
    <p:sldId id="337" r:id="rId23"/>
    <p:sldId id="338" r:id="rId24"/>
    <p:sldId id="339" r:id="rId25"/>
    <p:sldId id="340" r:id="rId26"/>
    <p:sldId id="333" r:id="rId27"/>
    <p:sldId id="268" r:id="rId28"/>
    <p:sldId id="270" r:id="rId29"/>
    <p:sldId id="272" r:id="rId30"/>
    <p:sldId id="274" r:id="rId31"/>
    <p:sldId id="273" r:id="rId32"/>
    <p:sldId id="275" r:id="rId33"/>
    <p:sldId id="271" r:id="rId34"/>
    <p:sldId id="334" r:id="rId35"/>
    <p:sldId id="26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32"/>
            <p14:sldId id="259"/>
            <p14:sldId id="277"/>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35"/>
            <p14:sldId id="336"/>
            <p14:sldId id="337"/>
            <p14:sldId id="338"/>
            <p14:sldId id="339"/>
            <p14:sldId id="340"/>
            <p14:sldId id="333"/>
            <p14:sldId id="268"/>
            <p14:sldId id="270"/>
            <p14:sldId id="272"/>
            <p14:sldId id="274"/>
            <p14:sldId id="273"/>
            <p14:sldId id="275"/>
            <p14:sldId id="271"/>
            <p14:sldId id="334"/>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74725" autoAdjust="0"/>
  </p:normalViewPr>
  <p:slideViewPr>
    <p:cSldViewPr snapToGrid="0" snapToObjects="1">
      <p:cViewPr varScale="1">
        <p:scale>
          <a:sx n="124" d="100"/>
          <a:sy n="124" d="100"/>
        </p:scale>
        <p:origin x="1096" y="192"/>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Response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No strawman fallacy in counter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Cite as suggested [1]</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77977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game industry is an exploded over the past two decades, becoming larger than the music and movie industries combined</a:t>
            </a:r>
          </a:p>
          <a:p>
            <a:endParaRPr lang="en-US" dirty="0"/>
          </a:p>
          <a:p>
            <a:r>
              <a:rPr lang="en-US" dirty="0"/>
              <a:t>Along with that change is a shift in how video game developers treat their intellectual property.</a:t>
            </a:r>
          </a:p>
          <a:p>
            <a:endParaRPr lang="en-US" dirty="0"/>
          </a:p>
          <a:p>
            <a:r>
              <a:rPr lang="en-US" dirty="0"/>
              <a:t>When video games where physical media they were treated as a product but as things become more digital companies want to claim that these games are in fact a service</a:t>
            </a:r>
          </a:p>
          <a:p>
            <a:endParaRPr lang="en-US" dirty="0"/>
          </a:p>
          <a:p>
            <a:r>
              <a:rPr lang="en-US" dirty="0"/>
              <a:t>The upcoming </a:t>
            </a:r>
            <a:r>
              <a:rPr lang="en-US" dirty="0" err="1"/>
              <a:t>micorsoft</a:t>
            </a:r>
            <a:r>
              <a:rPr lang="en-US" dirty="0"/>
              <a:t> </a:t>
            </a:r>
            <a:r>
              <a:rPr lang="en-US" dirty="0" err="1"/>
              <a:t>xlcoud</a:t>
            </a:r>
            <a:r>
              <a:rPr lang="en-US" dirty="0"/>
              <a:t> streaming is clearly a service, where a customer pays a monthly fee to play a list of games, the same model as Netflix</a:t>
            </a:r>
          </a:p>
          <a:p>
            <a:endParaRPr lang="en-US" dirty="0"/>
          </a:p>
          <a:p>
            <a:r>
              <a:rPr lang="en-US" dirty="0"/>
              <a:t>Interestingly google has a somewhat similar service called google stadia. The key difference is that in addition to paying a monthly fee customer must also purchase </a:t>
            </a:r>
            <a:r>
              <a:rPr lang="en-US" dirty="0" err="1"/>
              <a:t>indiudal</a:t>
            </a:r>
            <a:r>
              <a:rPr lang="en-US" dirty="0"/>
              <a:t> games just as if they were buying a physical copy. That means if this service where to shut down the customers would have no legal way to play what they had bought</a:t>
            </a:r>
          </a:p>
          <a:p>
            <a:endParaRPr lang="en-US" dirty="0"/>
          </a:p>
          <a:p>
            <a:r>
              <a:rPr lang="en-US" dirty="0"/>
              <a:t>Even straight up buying a game for download can be rendered a service due to 2008 case </a:t>
            </a:r>
            <a:r>
              <a:rPr lang="en-US" dirty="0" err="1"/>
              <a:t>Vernor</a:t>
            </a:r>
            <a:r>
              <a:rPr lang="en-US" dirty="0"/>
              <a:t> v. Autodesk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dirty="0"/>
          </a:p>
        </p:txBody>
      </p:sp>
    </p:spTree>
    <p:extLst>
      <p:ext uri="{BB962C8B-B14F-4D97-AF65-F5344CB8AC3E}">
        <p14:creationId xmlns:p14="http://schemas.microsoft.com/office/powerpoint/2010/main" val="3283783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a company prefer to offer a service rather than a product? It provides greater control.- can ignore first sale doctrine</a:t>
            </a:r>
          </a:p>
          <a:p>
            <a:endParaRPr lang="en-US" dirty="0"/>
          </a:p>
          <a:p>
            <a:r>
              <a:rPr lang="en-US" dirty="0"/>
              <a:t>First sale doctrine aka copyright exhaustion allows consumers to give or sell their specific copy to whomever they wish</a:t>
            </a:r>
          </a:p>
          <a:p>
            <a:endParaRPr lang="en-US" dirty="0"/>
          </a:p>
          <a:p>
            <a:r>
              <a:rPr lang="en-US" dirty="0"/>
              <a:t>For example if you bought a music </a:t>
            </a:r>
            <a:r>
              <a:rPr lang="en-US" dirty="0" err="1"/>
              <a:t>albulm</a:t>
            </a:r>
            <a:r>
              <a:rPr lang="en-US" dirty="0"/>
              <a:t> you are not allowed to copy it and sell it but you are allowed to give that original album away</a:t>
            </a:r>
          </a:p>
          <a:p>
            <a:endParaRPr lang="en-US" dirty="0"/>
          </a:p>
          <a:p>
            <a:r>
              <a:rPr lang="en-US" dirty="0"/>
              <a:t>This does not mean game publishers have no legitimate reason to prevent the resale of there </a:t>
            </a:r>
            <a:r>
              <a:rPr lang="en-US" dirty="0" err="1"/>
              <a:t>Ips</a:t>
            </a:r>
            <a:r>
              <a:rPr lang="en-US" dirty="0"/>
              <a:t>. Unlike with physical products digital products don’t degrade with time as would a car for example. This means customers could play a game a sell it when they are done for half price. The individual who buys this used copy is essentially getting a new product for half the price and so has no reason to buy it from the copyright owner.</a:t>
            </a:r>
          </a:p>
          <a:p>
            <a:endParaRPr lang="en-US" dirty="0"/>
          </a:p>
          <a:p>
            <a:r>
              <a:rPr lang="en-US" dirty="0"/>
              <a:t>This however does not justify the total prevention of resale. Players can spend thousands of dollars on single game buy virtual products with little to no opportunity to sell them at a later date or even will it away to family. When a person “owns” these games and virtual products dies all rights to them vanish on the simple grounds that they are digital. If however they bought the game in a physical medium they would have those rights</a:t>
            </a:r>
          </a:p>
          <a:p>
            <a:endParaRPr lang="en-US" dirty="0"/>
          </a:p>
          <a:p>
            <a:r>
              <a:rPr lang="en-US" dirty="0"/>
              <a:t>In 2009 French courts ruled that companies cannot prevent the resale of games based on how the game was delivered to the end user. It remains to be seen if the US will enforce similar laws in the coming years.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dirty="0"/>
          </a:p>
        </p:txBody>
      </p:sp>
    </p:spTree>
    <p:extLst>
      <p:ext uri="{BB962C8B-B14F-4D97-AF65-F5344CB8AC3E}">
        <p14:creationId xmlns:p14="http://schemas.microsoft.com/office/powerpoint/2010/main" val="4033333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consumers purchase the rights to play a game companies often put restriction on where or how they play.</a:t>
            </a:r>
          </a:p>
          <a:p>
            <a:endParaRPr lang="en-US" dirty="0"/>
          </a:p>
          <a:p>
            <a:r>
              <a:rPr lang="en-US" dirty="0"/>
              <a:t>For example companies design their games to be playable only on products that they sell. This mean that when a customer purchases the right to play a game they are not </a:t>
            </a:r>
            <a:r>
              <a:rPr lang="en-US" dirty="0" err="1"/>
              <a:t>guranteed</a:t>
            </a:r>
            <a:r>
              <a:rPr lang="en-US" dirty="0"/>
              <a:t> to be able to use it. To get buy this consumer can emulate the game by using hardware or software to be able to enjoy the game on a platform that the publisher hadn’t intended. </a:t>
            </a:r>
          </a:p>
          <a:p>
            <a:endParaRPr lang="en-US" dirty="0"/>
          </a:p>
          <a:p>
            <a:r>
              <a:rPr lang="en-US" dirty="0"/>
              <a:t>This can be very important for games that may be no longer accessible for those who </a:t>
            </a:r>
            <a:r>
              <a:rPr lang="en-US" dirty="0" err="1"/>
              <a:t>purchasesd</a:t>
            </a:r>
            <a:r>
              <a:rPr lang="en-US" dirty="0"/>
              <a:t> them. For example if someone legally owns a old Nintendo cartridge but their Nintendo is broken, they will be able via software or an adapter play the game on a modern computer. Additionally if a game they own requires a server that the company shutdown emulation allows the game to live on. Companies of course sees this as copyright infringement and often file law suits</a:t>
            </a:r>
          </a:p>
          <a:p>
            <a:endParaRPr lang="en-US" dirty="0"/>
          </a:p>
          <a:p>
            <a:r>
              <a:rPr lang="en-US" dirty="0" err="1"/>
              <a:t>Modding</a:t>
            </a:r>
            <a:r>
              <a:rPr lang="en-US" dirty="0"/>
              <a:t> or the modification of games is another important ability of game owners. While the ability to mod a game can certainly be misused, it can also be critical to fix </a:t>
            </a:r>
            <a:r>
              <a:rPr lang="en-US" dirty="0" err="1"/>
              <a:t>gamebreaking</a:t>
            </a:r>
            <a:r>
              <a:rPr lang="en-US" dirty="0"/>
              <a:t> bugs or improve the performance of an old game for modern hardware. </a:t>
            </a:r>
            <a:r>
              <a:rPr lang="en-US" dirty="0" err="1"/>
              <a:t>Modding</a:t>
            </a:r>
            <a:r>
              <a:rPr lang="en-US" dirty="0"/>
              <a:t> a game is analogous to taking a vehicle to a mechanic for repairs and tune-ups.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197204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interactive and often social nature of video game ownership is significantly more complex than other entertainment media. However new technology can help </a:t>
            </a:r>
            <a:r>
              <a:rPr lang="en-US" dirty="0" err="1"/>
              <a:t>ellivate</a:t>
            </a:r>
            <a:r>
              <a:rPr lang="en-US" dirty="0"/>
              <a:t> some of the problems I have brought up. Cloud-based digital rights lockers have been used to combat piracy in movies. An example of such a service is movies anywhere. This service allows a customer to receive a digital code when ever they buy a movie from a participating company. This code allows them to access the movie from any vendor. If they bought the movie on amazon they will be able to access it on </a:t>
            </a:r>
            <a:r>
              <a:rPr lang="en-US" dirty="0" err="1"/>
              <a:t>hulu</a:t>
            </a:r>
            <a:r>
              <a:rPr lang="en-US" dirty="0"/>
              <a:t>. This could be applied to video games to ensure that the publishers and developers can profit off their IP while giving consumers real ownership over what they buy. To ensure that the resale of games doesn’t cripple the companies economically there could be a minimum time required before the digital code could be passed from one use to another. So when the game is new all the money goes to the IP owners and </a:t>
            </a:r>
            <a:r>
              <a:rPr lang="en-US" dirty="0" err="1"/>
              <a:t>gradualy</a:t>
            </a:r>
            <a:r>
              <a:rPr lang="en-US" dirty="0"/>
              <a:t> over time customers will be allowed to resell their products.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4204555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81082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there’s quite a lot of topic under artificial intelligence, we will mainly be focusing on topics relating to artificial neural network. </a:t>
            </a:r>
          </a:p>
          <a:p>
            <a:r>
              <a:rPr lang="en-US" dirty="0"/>
              <a:t>What is an artificial neural network? An ANN is composed of many neurons that have different weights. The network takes inputs and associate them with certain outputs. Using this method,</a:t>
            </a:r>
          </a:p>
          <a:p>
            <a:r>
              <a:rPr lang="en-US" dirty="0"/>
              <a:t>It is possible to create Ais that does image or text recognition, or style transfer.</a:t>
            </a:r>
          </a:p>
          <a:p>
            <a:r>
              <a:rPr lang="en-US" dirty="0"/>
              <a:t>There are, however, more problematic neural networks that stepped into the realm of intellectual property,</a:t>
            </a:r>
          </a:p>
          <a:p>
            <a:r>
              <a:rPr lang="en-US" dirty="0"/>
              <a:t>Such as the </a:t>
            </a:r>
            <a:r>
              <a:rPr lang="en-US" dirty="0" err="1"/>
              <a:t>deepfake</a:t>
            </a:r>
            <a:r>
              <a:rPr lang="en-US" dirty="0"/>
              <a:t> or voice synthesis, music or image generation</a:t>
            </a:r>
          </a:p>
          <a:p>
            <a:r>
              <a:rPr lang="en-US" dirty="0"/>
              <a:t>As for today, we are mainly covering the problem with computer generated art assets and related </a:t>
            </a:r>
            <a:r>
              <a:rPr lang="en-US"/>
              <a:t>copyright problems.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940185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currently, a common knowledge has yet to be achieved by the countries. The World Intellectual Property Organization held a conference on February 2020 regarding this issue, and will</a:t>
            </a:r>
          </a:p>
          <a:p>
            <a:r>
              <a:rPr lang="en-US" dirty="0"/>
              <a:t>Hold another conference very recently regarding the issues of intellectual properties, such as creating works, using copyright data as training sets, or the belonging of intellectual properties with </a:t>
            </a:r>
            <a:r>
              <a:rPr lang="en-US" dirty="0" err="1"/>
              <a:t>Deepfake</a:t>
            </a:r>
            <a:r>
              <a:rPr lang="en-US" dirty="0"/>
              <a:t> videos.</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265440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AI created content have copyrights? Countries like China and Japan already have laws regarding AI created contents, and state that AI created contents have copyright. This, however, does not stand true for countries like the United States. The united states claim that a human must be involved in the process to have a piece of work be copyright protected.</a:t>
            </a:r>
          </a:p>
          <a:p>
            <a:endParaRPr lang="en-US" dirty="0"/>
          </a:p>
          <a:p>
            <a:r>
              <a:rPr lang="en-US" altLang="zh-CN" dirty="0"/>
              <a:t> In January 2020, Tencent won a lawsuit against another company who copied the financial article created by Tencent’s AI </a:t>
            </a:r>
            <a:r>
              <a:rPr lang="en-US" altLang="zh-CN" dirty="0" err="1"/>
              <a:t>Dreamwriter</a:t>
            </a:r>
            <a:r>
              <a:rPr lang="en-US" altLang="zh-CN" dirty="0"/>
              <a:t>. The court believe that the </a:t>
            </a:r>
            <a:r>
              <a:rPr lang="en-US" altLang="zh-CN" dirty="0" err="1"/>
              <a:t>Dreamwriter</a:t>
            </a:r>
            <a:r>
              <a:rPr lang="en-US" altLang="zh-CN" dirty="0"/>
              <a:t> has created article uniquely enough </a:t>
            </a:r>
          </a:p>
          <a:p>
            <a:r>
              <a:rPr lang="en-US" dirty="0"/>
              <a:t>That the articles should be considered copyright materials.</a:t>
            </a:r>
          </a:p>
          <a:p>
            <a:r>
              <a:rPr lang="en-US" dirty="0"/>
              <a:t>But that brings to further question – If an AI created work has copyright, who should be the holder of the copyright material, the AI, or is it human?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142343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German Patent and Trade Mark Office has a clear specification on such topic, to which many organizations in the WIPO agreed.</a:t>
            </a:r>
          </a:p>
          <a:p>
            <a:r>
              <a:rPr lang="en-US" dirty="0"/>
              <a:t>The current AI is considered a “Weak AI”. These AI cannot think independently, nor can they perform tasks other than creating content. Therefore, these AIs should be considered tools that assist in creativity works.</a:t>
            </a:r>
          </a:p>
          <a:p>
            <a:r>
              <a:rPr lang="en-US" dirty="0"/>
              <a:t>Unless the AI is considered “Strong AI”, they should not be able to own copyright in any sort. In fact, if a weak AI owns a copyright to its work, further complications regarding copyright may be brought up, leading to more difficult situations. The </a:t>
            </a:r>
            <a:r>
              <a:rPr lang="en-US" dirty="0" err="1"/>
              <a:t>dreamwriter</a:t>
            </a:r>
            <a:r>
              <a:rPr lang="en-US" dirty="0"/>
              <a:t> case also favored this way of thinking.</a:t>
            </a:r>
          </a:p>
          <a:p>
            <a:endParaRPr lang="en-US" dirty="0"/>
          </a:p>
          <a:p>
            <a:r>
              <a:rPr lang="en-US" dirty="0"/>
              <a:t>Still, the case can be completely different based on what each countries’ copyright law value: does it value humans, or just any kind of creator</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12532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complication happens with using copyrighted training sets. </a:t>
            </a:r>
          </a:p>
          <a:p>
            <a:r>
              <a:rPr lang="en-US" dirty="0"/>
              <a:t>If someone created a training set using copyright materials, and used the training set to train his neural network, is it a form of appropriate use?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08405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Huawei and Wikimedia both consider using copyright training sets a valid move, because the proof of infringement is difficult to find, and the work generated does not necessarily negatively impact on the original creator of the data. </a:t>
            </a:r>
          </a:p>
          <a:p>
            <a:r>
              <a:rPr lang="en-US" dirty="0"/>
              <a:t>Also, using these sets to train neural network bears a similarity to datamining, which has some special exceptions on extracting information from copyrighted materials, both in the U.S. and in the EU. Similar laws can be applied under neural network situations.</a:t>
            </a:r>
          </a:p>
          <a:p>
            <a:endParaRPr lang="en-US" dirty="0"/>
          </a:p>
          <a:p>
            <a:r>
              <a:rPr lang="en-US" dirty="0"/>
              <a:t>However, the judgement of this kind of behavior may vary from country to country. Australia claims that artworks with a tiny sign of other creator’s work is considered infringement, and using copyrighted training sets is probably a bad idea.</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947854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there is simply not enough information to determine whether Ais should have copyright, and using copyrighted training sets are fair use.</a:t>
            </a:r>
          </a:p>
          <a:p>
            <a:endParaRPr lang="en-US" dirty="0"/>
          </a:p>
          <a:p>
            <a:r>
              <a:rPr lang="en-US" dirty="0"/>
              <a:t>But there’s something we can conclude – for the united states, computer generated works are not currently protected by the copy right.</a:t>
            </a:r>
          </a:p>
          <a:p>
            <a:r>
              <a:rPr lang="en-US" dirty="0"/>
              <a:t>As for using copyrighted data as training set? Laws are missing in such matter, and we can expect to see some changes very soon.</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515867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9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IFe9wiDfb0E&amp;feature=yout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wipo.int/export/sites/www/about-ip/en/artificial_intelligence/call_for_comments/pdf/org_huawei_zh.pdf" TargetMode="External"/><Relationship Id="rId3" Type="http://schemas.openxmlformats.org/officeDocument/2006/relationships/hyperlink" Target="https://www.wipo.int/meetings/en/doc_details.jsp?doc_id=470053" TargetMode="External"/><Relationship Id="rId7" Type="http://schemas.openxmlformats.org/officeDocument/2006/relationships/hyperlink" Target="https://www.sciencedirect.com/science/article/pii/S0267364911001518#fn10" TargetMode="External"/><Relationship Id="rId2" Type="http://schemas.openxmlformats.org/officeDocument/2006/relationships/hyperlink" Target="https://towardsdatascience.com/introduction-to-artificial-neural-networks-ann-1aea15775ef9" TargetMode="External"/><Relationship Id="rId1" Type="http://schemas.openxmlformats.org/officeDocument/2006/relationships/slideLayout" Target="../slideLayouts/slideLayout2.xml"/><Relationship Id="rId6" Type="http://schemas.openxmlformats.org/officeDocument/2006/relationships/hyperlink" Target="https://www.chinadaily.com.cn/a/202001/09/WS5e16621fa310cf3e3558351f.html" TargetMode="External"/><Relationship Id="rId5" Type="http://schemas.openxmlformats.org/officeDocument/2006/relationships/hyperlink" Target="https://www.wipo.int/export/sites/www/about-ip/en/artificial_intelligence/call_for_comments/pdf/org_xiaomi_zh.pdf" TargetMode="External"/><Relationship Id="rId10" Type="http://schemas.openxmlformats.org/officeDocument/2006/relationships/hyperlink" Target="https://www.copyright.gov/comp3/chap300/ch300-copyrightable-authorship.pdf" TargetMode="External"/><Relationship Id="rId4" Type="http://schemas.openxmlformats.org/officeDocument/2006/relationships/hyperlink" Target="https://www.wipo.int/export/sites/www/about-ip/en/artificial_intelligence/call_for_comments/pdf/org_wikimedia_foundation.pdf" TargetMode="External"/><Relationship Id="rId9" Type="http://schemas.openxmlformats.org/officeDocument/2006/relationships/hyperlink" Target="https://www.wipo.int/export/sites/www/about-ip/en/artificial_intelligence/call_for_comments/pdf/ind_matulionyte.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85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 - Average Group Happiness </a:t>
            </a:r>
            <a:r>
              <a:rPr lang="en-US" b="1" dirty="0"/>
              <a:t>1.25</a:t>
            </a:r>
            <a:endParaRPr lang="en-US" dirty="0"/>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891786" y="47609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452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class</a:t>
            </a:r>
          </a:p>
          <a:p>
            <a:r>
              <a:rPr lang="en-US" dirty="0"/>
              <a:t>Filter first profile so that the information is for you.</a:t>
            </a:r>
          </a:p>
          <a:p>
            <a:r>
              <a:rPr lang="en-US" dirty="0"/>
              <a:t>Provide as appendix</a:t>
            </a:r>
          </a:p>
          <a:p>
            <a:pPr lvl="1"/>
            <a:r>
              <a:rPr lang="en-US" dirty="0"/>
              <a:t>Provide a brief description if you’d rather not list the details</a:t>
            </a:r>
          </a:p>
        </p:txBody>
      </p:sp>
      <p:sp>
        <p:nvSpPr>
          <p:cNvPr id="6" name="Content Placeholder 5"/>
          <p:cNvSpPr>
            <a:spLocks noGrp="1"/>
          </p:cNvSpPr>
          <p:nvPr>
            <p:ph sz="half" idx="2"/>
          </p:nvPr>
        </p:nvSpPr>
        <p:spPr/>
        <p:txBody>
          <a:bodyPr>
            <a:normAutofit/>
          </a:bodyPr>
          <a:lstStyle/>
          <a:p>
            <a:r>
              <a:rPr lang="en-US" dirty="0"/>
              <a:t>For search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Conclusion idea examples (not comprehensive):</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still required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933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fontScale="85000" lnSpcReduction="10000"/>
          </a:bodyPr>
          <a:lstStyle/>
          <a:p>
            <a:r>
              <a:rPr lang="en-US" dirty="0"/>
              <a:t>http://</a:t>
            </a:r>
            <a:r>
              <a:rPr lang="en-US" dirty="0" err="1"/>
              <a:t>socialimps.keithpray.net</a:t>
            </a:r>
            <a:r>
              <a:rPr lang="en-US" dirty="0"/>
              <a:t>/assignments/paper-guidelines/</a:t>
            </a:r>
          </a:p>
          <a:p>
            <a:r>
              <a:rPr lang="en-US" dirty="0"/>
              <a:t>Quantify</a:t>
            </a:r>
          </a:p>
          <a:p>
            <a:pPr lvl="1"/>
            <a:r>
              <a:rPr lang="en-US" dirty="0"/>
              <a:t>Not terms like: less, more, a lot, huge, great, big, tiny, etc.</a:t>
            </a:r>
          </a:p>
          <a:p>
            <a:r>
              <a:rPr lang="en-US" dirty="0"/>
              <a:t>Avoid absolutes</a:t>
            </a:r>
          </a:p>
          <a:p>
            <a:pPr lvl="1"/>
            <a:r>
              <a:rPr lang="en-US" dirty="0"/>
              <a:t>Terms like: all, none, always, never</a:t>
            </a:r>
          </a:p>
          <a:p>
            <a:pPr lvl="1"/>
            <a:r>
              <a:rPr lang="en-US" dirty="0"/>
              <a:t>Difficult to prove, easy to show false</a:t>
            </a:r>
          </a:p>
          <a:p>
            <a:r>
              <a:rPr lang="en-US" dirty="0"/>
              <a:t>Define terms</a:t>
            </a:r>
          </a:p>
          <a:p>
            <a:r>
              <a:rPr lang="en-US" dirty="0"/>
              <a:t>No strawman fallacy in counter point</a:t>
            </a:r>
          </a:p>
          <a:p>
            <a:r>
              <a:rPr lang="en-US" dirty="0"/>
              <a:t>Read paper aloud to proof</a:t>
            </a:r>
          </a:p>
          <a:p>
            <a:r>
              <a:rPr lang="en-US" dirty="0"/>
              <a:t>Read directions, many time lines missing</a:t>
            </a:r>
          </a:p>
        </p:txBody>
      </p:sp>
      <p:sp>
        <p:nvSpPr>
          <p:cNvPr id="4"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1A40C257-2281-2741-A5FB-99BCA2C1599E}"/>
              </a:ext>
            </a:extLst>
          </p:cNvPr>
          <p:cNvPicPr>
            <a:picLocks noChangeAspect="1"/>
          </p:cNvPicPr>
          <p:nvPr/>
        </p:nvPicPr>
        <p:blipFill>
          <a:blip r:embed="rId3"/>
          <a:stretch>
            <a:fillRect/>
          </a:stretch>
        </p:blipFill>
        <p:spPr>
          <a:xfrm>
            <a:off x="4360360" y="842480"/>
            <a:ext cx="4754880" cy="4129736"/>
          </a:xfrm>
          <a:prstGeom prst="rect">
            <a:avLst/>
          </a:prstGeom>
        </p:spPr>
      </p:pic>
    </p:spTree>
    <p:extLst>
      <p:ext uri="{BB962C8B-B14F-4D97-AF65-F5344CB8AC3E}">
        <p14:creationId xmlns:p14="http://schemas.microsoft.com/office/powerpoint/2010/main" val="4158278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Video Game Consumer Rights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Matt Ferreira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dirty="0"/>
          </a:p>
        </p:txBody>
      </p:sp>
    </p:spTree>
    <p:extLst>
      <p:ext uri="{BB962C8B-B14F-4D97-AF65-F5344CB8AC3E}">
        <p14:creationId xmlns:p14="http://schemas.microsoft.com/office/powerpoint/2010/main" val="201140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Vs service</a:t>
            </a:r>
          </a:p>
        </p:txBody>
      </p:sp>
      <p:sp>
        <p:nvSpPr>
          <p:cNvPr id="3" name="Content Placeholder 2"/>
          <p:cNvSpPr>
            <a:spLocks noGrp="1"/>
          </p:cNvSpPr>
          <p:nvPr>
            <p:ph sz="half" idx="1"/>
          </p:nvPr>
        </p:nvSpPr>
        <p:spPr/>
        <p:txBody>
          <a:bodyPr/>
          <a:lstStyle/>
          <a:p>
            <a:r>
              <a:rPr lang="en-US" dirty="0"/>
              <a:t>Games Traditionally a Product</a:t>
            </a:r>
          </a:p>
          <a:p>
            <a:pPr lvl="1"/>
            <a:r>
              <a:rPr lang="en-US" dirty="0"/>
              <a:t>Disk</a:t>
            </a:r>
          </a:p>
          <a:p>
            <a:pPr lvl="1"/>
            <a:r>
              <a:rPr lang="en-US" dirty="0"/>
              <a:t>Cartridges</a:t>
            </a:r>
          </a:p>
          <a:p>
            <a:r>
              <a:rPr lang="en-US" dirty="0"/>
              <a:t>Now there is Ambiguity</a:t>
            </a:r>
          </a:p>
          <a:p>
            <a:pPr lvl="1"/>
            <a:r>
              <a:rPr lang="en-US" dirty="0"/>
              <a:t>Digital Distribution </a:t>
            </a:r>
          </a:p>
          <a:p>
            <a:pPr lvl="1"/>
            <a:r>
              <a:rPr lang="en-US" dirty="0"/>
              <a:t>Streaming Services</a:t>
            </a:r>
          </a:p>
          <a:p>
            <a:pPr lvl="1"/>
            <a:r>
              <a:rPr lang="en-US" dirty="0"/>
              <a:t>Vernor v. Autodesk</a:t>
            </a:r>
          </a:p>
        </p:txBody>
      </p:sp>
      <p:pic>
        <p:nvPicPr>
          <p:cNvPr id="10" name="Content Placeholder 9" descr="A screenshot of a computer screen&#10;&#10;Description automatically generated">
            <a:extLst>
              <a:ext uri="{FF2B5EF4-FFF2-40B4-BE49-F238E27FC236}">
                <a16:creationId xmlns:a16="http://schemas.microsoft.com/office/drawing/2014/main" id="{E83AE418-56A4-4BD6-BAEB-1ADE728DE543}"/>
              </a:ext>
            </a:extLst>
          </p:cNvPr>
          <p:cNvPicPr>
            <a:picLocks noGrp="1" noChangeAspect="1"/>
          </p:cNvPicPr>
          <p:nvPr>
            <p:ph sz="half" idx="2"/>
          </p:nvPr>
        </p:nvPicPr>
        <p:blipFill>
          <a:blip r:embed="rId3"/>
          <a:stretch>
            <a:fillRect/>
          </a:stretch>
        </p:blipFill>
        <p:spPr>
          <a:xfrm>
            <a:off x="3961756" y="1352551"/>
            <a:ext cx="4938829" cy="2778090"/>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 Ferreira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sp>
        <p:nvSpPr>
          <p:cNvPr id="11" name="TextBox 10">
            <a:extLst>
              <a:ext uri="{FF2B5EF4-FFF2-40B4-BE49-F238E27FC236}">
                <a16:creationId xmlns:a16="http://schemas.microsoft.com/office/drawing/2014/main" id="{E4E41456-1947-437D-B8A8-5CEB775CCDEF}"/>
              </a:ext>
            </a:extLst>
          </p:cNvPr>
          <p:cNvSpPr txBox="1"/>
          <p:nvPr/>
        </p:nvSpPr>
        <p:spPr>
          <a:xfrm>
            <a:off x="8458200" y="3771109"/>
            <a:ext cx="432261" cy="258532"/>
          </a:xfrm>
          <a:prstGeom prst="rect">
            <a:avLst/>
          </a:prstGeom>
          <a:noFill/>
        </p:spPr>
        <p:txBody>
          <a:bodyPr wrap="square" rtlCol="0">
            <a:spAutoFit/>
          </a:bodyPr>
          <a:lstStyle/>
          <a:p>
            <a:pPr>
              <a:lnSpc>
                <a:spcPct val="90000"/>
              </a:lnSpc>
            </a:pPr>
            <a:r>
              <a:rPr lang="en-US" sz="1200" dirty="0"/>
              <a:t>[1]</a:t>
            </a:r>
          </a:p>
        </p:txBody>
      </p:sp>
    </p:spTree>
    <p:extLst>
      <p:ext uri="{BB962C8B-B14F-4D97-AF65-F5344CB8AC3E}">
        <p14:creationId xmlns:p14="http://schemas.microsoft.com/office/powerpoint/2010/main" val="246173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Resale</a:t>
            </a:r>
          </a:p>
        </p:txBody>
      </p:sp>
      <p:sp>
        <p:nvSpPr>
          <p:cNvPr id="3" name="Content Placeholder 2"/>
          <p:cNvSpPr>
            <a:spLocks noGrp="1"/>
          </p:cNvSpPr>
          <p:nvPr>
            <p:ph sz="half" idx="1"/>
          </p:nvPr>
        </p:nvSpPr>
        <p:spPr/>
        <p:txBody>
          <a:bodyPr/>
          <a:lstStyle/>
          <a:p>
            <a:r>
              <a:rPr lang="en-US" dirty="0"/>
              <a:t>First Sale Doctrine</a:t>
            </a:r>
          </a:p>
          <a:p>
            <a:r>
              <a:rPr lang="en-US" dirty="0"/>
              <a:t>Digital Products don’t “Degrade” in the same way physical Products do</a:t>
            </a:r>
          </a:p>
          <a:p>
            <a:r>
              <a:rPr lang="en-US" dirty="0"/>
              <a:t>Games sold digitally are treated differently form those sold physically</a:t>
            </a:r>
          </a:p>
        </p:txBody>
      </p:sp>
      <p:pic>
        <p:nvPicPr>
          <p:cNvPr id="10" name="Content Placeholder 9" descr="A screenshot of a cell phone&#10;&#10;Description automatically generated">
            <a:extLst>
              <a:ext uri="{FF2B5EF4-FFF2-40B4-BE49-F238E27FC236}">
                <a16:creationId xmlns:a16="http://schemas.microsoft.com/office/drawing/2014/main" id="{93B755D7-25D5-47AD-B6AA-79741149C1B7}"/>
              </a:ext>
            </a:extLst>
          </p:cNvPr>
          <p:cNvPicPr>
            <a:picLocks noGrp="1" noChangeAspect="1"/>
          </p:cNvPicPr>
          <p:nvPr>
            <p:ph sz="half" idx="2"/>
          </p:nvPr>
        </p:nvPicPr>
        <p:blipFill>
          <a:blip r:embed="rId3"/>
          <a:stretch>
            <a:fillRect/>
          </a:stretch>
        </p:blipFill>
        <p:spPr>
          <a:xfrm>
            <a:off x="4445472" y="1633473"/>
            <a:ext cx="4348484" cy="2626434"/>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 Ferreira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[3][5][6][7]</a:t>
            </a:r>
            <a:endParaRPr lang="en-US" sz="1200" dirty="0">
              <a:solidFill>
                <a:schemeClr val="tx1"/>
              </a:solidFill>
            </a:endParaRPr>
          </a:p>
        </p:txBody>
      </p:sp>
      <p:sp>
        <p:nvSpPr>
          <p:cNvPr id="11" name="TextBox 10">
            <a:extLst>
              <a:ext uri="{FF2B5EF4-FFF2-40B4-BE49-F238E27FC236}">
                <a16:creationId xmlns:a16="http://schemas.microsoft.com/office/drawing/2014/main" id="{0C4AB188-4B8B-4874-AD6A-33599F4A60AD}"/>
              </a:ext>
            </a:extLst>
          </p:cNvPr>
          <p:cNvSpPr txBox="1"/>
          <p:nvPr/>
        </p:nvSpPr>
        <p:spPr>
          <a:xfrm>
            <a:off x="8411765" y="4001375"/>
            <a:ext cx="382191" cy="258532"/>
          </a:xfrm>
          <a:prstGeom prst="rect">
            <a:avLst/>
          </a:prstGeom>
          <a:noFill/>
        </p:spPr>
        <p:txBody>
          <a:bodyPr wrap="square" rtlCol="0">
            <a:spAutoFit/>
          </a:bodyPr>
          <a:lstStyle/>
          <a:p>
            <a:pPr>
              <a:lnSpc>
                <a:spcPct val="90000"/>
              </a:lnSpc>
            </a:pPr>
            <a:r>
              <a:rPr lang="en-US" sz="1200" dirty="0"/>
              <a:t>[4]</a:t>
            </a:r>
          </a:p>
        </p:txBody>
      </p:sp>
    </p:spTree>
    <p:extLst>
      <p:ext uri="{BB962C8B-B14F-4D97-AF65-F5344CB8AC3E}">
        <p14:creationId xmlns:p14="http://schemas.microsoft.com/office/powerpoint/2010/main" val="282460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Emulation and </a:t>
            </a:r>
            <a:r>
              <a:rPr lang="en-US" dirty="0" err="1"/>
              <a:t>modding</a:t>
            </a:r>
            <a:r>
              <a:rPr lang="en-US" dirty="0"/>
              <a:t> </a:t>
            </a:r>
          </a:p>
        </p:txBody>
      </p:sp>
      <p:sp>
        <p:nvSpPr>
          <p:cNvPr id="3" name="Content Placeholder 2"/>
          <p:cNvSpPr>
            <a:spLocks noGrp="1"/>
          </p:cNvSpPr>
          <p:nvPr>
            <p:ph sz="half" idx="1"/>
          </p:nvPr>
        </p:nvSpPr>
        <p:spPr/>
        <p:txBody>
          <a:bodyPr/>
          <a:lstStyle/>
          <a:p>
            <a:r>
              <a:rPr lang="en-US" dirty="0"/>
              <a:t>Can play on different platforms</a:t>
            </a:r>
          </a:p>
          <a:p>
            <a:r>
              <a:rPr lang="en-US" dirty="0"/>
              <a:t>Preserves access to games that may no longer be accessible</a:t>
            </a:r>
          </a:p>
          <a:p>
            <a:r>
              <a:rPr lang="en-US" dirty="0"/>
              <a:t>Fix bugs and improve performance</a:t>
            </a:r>
          </a:p>
        </p:txBody>
      </p:sp>
      <p:pic>
        <p:nvPicPr>
          <p:cNvPr id="10" name="Content Placeholder 9" descr="A screenshot of a cell phone&#10;&#10;Description automatically generated">
            <a:extLst>
              <a:ext uri="{FF2B5EF4-FFF2-40B4-BE49-F238E27FC236}">
                <a16:creationId xmlns:a16="http://schemas.microsoft.com/office/drawing/2014/main" id="{FEEA5BA4-71A7-4981-9BAF-3BB11F6FDEF3}"/>
              </a:ext>
            </a:extLst>
          </p:cNvPr>
          <p:cNvPicPr>
            <a:picLocks noGrp="1" noChangeAspect="1"/>
          </p:cNvPicPr>
          <p:nvPr>
            <p:ph sz="half" idx="2"/>
          </p:nvPr>
        </p:nvPicPr>
        <p:blipFill>
          <a:blip r:embed="rId3"/>
          <a:stretch>
            <a:fillRect/>
          </a:stretch>
        </p:blipFill>
        <p:spPr>
          <a:xfrm>
            <a:off x="3657600" y="2323466"/>
            <a:ext cx="5277890" cy="2356815"/>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 Ferreira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[8][9][10]</a:t>
            </a:r>
            <a:endParaRPr lang="en-US" sz="1200" dirty="0">
              <a:solidFill>
                <a:schemeClr val="tx1"/>
              </a:solidFill>
            </a:endParaRPr>
          </a:p>
        </p:txBody>
      </p:sp>
      <p:sp>
        <p:nvSpPr>
          <p:cNvPr id="11" name="TextBox 10">
            <a:extLst>
              <a:ext uri="{FF2B5EF4-FFF2-40B4-BE49-F238E27FC236}">
                <a16:creationId xmlns:a16="http://schemas.microsoft.com/office/drawing/2014/main" id="{A777A54D-56EB-485D-B35F-39CFE7F33EF1}"/>
              </a:ext>
            </a:extLst>
          </p:cNvPr>
          <p:cNvSpPr txBox="1"/>
          <p:nvPr/>
        </p:nvSpPr>
        <p:spPr>
          <a:xfrm>
            <a:off x="8519160" y="3833535"/>
            <a:ext cx="486295" cy="258532"/>
          </a:xfrm>
          <a:prstGeom prst="rect">
            <a:avLst/>
          </a:prstGeom>
          <a:noFill/>
        </p:spPr>
        <p:txBody>
          <a:bodyPr wrap="square" rtlCol="0">
            <a:spAutoFit/>
          </a:bodyPr>
          <a:lstStyle/>
          <a:p>
            <a:pPr>
              <a:lnSpc>
                <a:spcPct val="90000"/>
              </a:lnSpc>
            </a:pPr>
            <a:r>
              <a:rPr lang="en-US" sz="1200" dirty="0"/>
              <a:t>[10]</a:t>
            </a:r>
          </a:p>
        </p:txBody>
      </p:sp>
    </p:spTree>
    <p:extLst>
      <p:ext uri="{BB962C8B-B14F-4D97-AF65-F5344CB8AC3E}">
        <p14:creationId xmlns:p14="http://schemas.microsoft.com/office/powerpoint/2010/main" val="128105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a:t>
            </a:r>
          </a:p>
        </p:txBody>
      </p:sp>
      <p:sp>
        <p:nvSpPr>
          <p:cNvPr id="3" name="Content Placeholder 2"/>
          <p:cNvSpPr>
            <a:spLocks noGrp="1"/>
          </p:cNvSpPr>
          <p:nvPr>
            <p:ph sz="half" idx="1"/>
          </p:nvPr>
        </p:nvSpPr>
        <p:spPr/>
        <p:txBody>
          <a:bodyPr>
            <a:normAutofit/>
          </a:bodyPr>
          <a:lstStyle/>
          <a:p>
            <a:r>
              <a:rPr lang="en-US" dirty="0"/>
              <a:t>Cloud-based digital rights locker</a:t>
            </a:r>
          </a:p>
          <a:p>
            <a:pPr lvl="1"/>
            <a:r>
              <a:rPr lang="en-US" dirty="0"/>
              <a:t>Timed resale permission</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 Ferreira</a:t>
            </a:r>
          </a:p>
        </p:txBody>
      </p:sp>
    </p:spTree>
    <p:extLst>
      <p:ext uri="{BB962C8B-B14F-4D97-AF65-F5344CB8AC3E}">
        <p14:creationId xmlns:p14="http://schemas.microsoft.com/office/powerpoint/2010/main" val="273910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sz="1700" dirty="0"/>
              <a:t>[1] Falcon, Jonathon A, FRENCH CONSUMER ADVOCATE SUING VALVE OVER VIOLATING CONSUMER RIGHTS, (Gamewatcher, 12/18/2015), https://www.gamewatcher.com/news/2015-18-12-french-consumer-advocate-suing-valve-over-violating-consumer-rights (4/8/2020)</a:t>
            </a:r>
          </a:p>
          <a:p>
            <a:pPr marL="0" indent="0">
              <a:buNone/>
            </a:pPr>
            <a:r>
              <a:rPr lang="en-US" sz="1700" dirty="0"/>
              <a:t>[2] Golden, Mathew, DEATH OF THE SECONDARY VIDEO-GAME MARKET: NATURAL CAUSES, OR EUTHANASIA? (U. OF PENNSYLVANIA JOURNAL OF BUSINESS LAW, 8/28/2014) PP. 1189-1210</a:t>
            </a:r>
          </a:p>
          <a:p>
            <a:pPr marL="0" indent="0">
              <a:buNone/>
            </a:pPr>
            <a:r>
              <a:rPr lang="en-US" sz="1700" dirty="0"/>
              <a:t>[3] </a:t>
            </a:r>
            <a:r>
              <a:rPr lang="en-US" sz="1700" dirty="0" err="1"/>
              <a:t>Fawbush</a:t>
            </a:r>
            <a:r>
              <a:rPr lang="en-US" sz="1700" dirty="0"/>
              <a:t>, Joseph, Digital Rights Over Video Games Under International Scrutiny, (FindLaw, 7/27/2019), https://blogs.findlaw.com/technologist/2019/09/digital-rights-over-video-games-under-international-scrutiny.html (4/8/2020)</a:t>
            </a:r>
          </a:p>
          <a:p>
            <a:pPr marL="0" indent="0">
              <a:buNone/>
            </a:pPr>
            <a:r>
              <a:rPr lang="en-US" sz="1700" dirty="0"/>
              <a:t>[4] Gough, </a:t>
            </a:r>
            <a:r>
              <a:rPr lang="en-US" sz="1700" dirty="0" err="1"/>
              <a:t>Chistina</a:t>
            </a:r>
            <a:r>
              <a:rPr lang="en-US" sz="1700" dirty="0"/>
              <a:t>, Breakdown of U.S. computer and video game sales from 2009 to 2017, by delivery forma, (</a:t>
            </a:r>
            <a:r>
              <a:rPr lang="en-US" sz="1700" dirty="0" err="1"/>
              <a:t>statista</a:t>
            </a:r>
            <a:r>
              <a:rPr lang="en-US" sz="1700" dirty="0"/>
              <a:t>, 8/9/2019), https://www.statista.com/statistics/190225/digital-and-physical-game-sales-in-the-us-since-2009/ (4/8/2020)</a:t>
            </a:r>
          </a:p>
          <a:p>
            <a:pPr marL="0" indent="0">
              <a:buNone/>
            </a:pPr>
            <a:r>
              <a:rPr lang="en-US" sz="1700" dirty="0"/>
              <a:t>[5] Elks, Sonia, Virtual goldmine: In-game goods fuel debate over digital ownership, (Reuters, 11/25/2019), https://www.reuters.com/article/us-global-videogames-property-analysis-t/virtual-goldmine-in-game-goods-fuel-debate-over-digital-ownership-idUSKBN1Y0032 (4/8/2020)</a:t>
            </a:r>
          </a:p>
          <a:p>
            <a:pPr marL="0" indent="0">
              <a:buNone/>
            </a:pPr>
            <a:r>
              <a:rPr lang="en-US" sz="1700" dirty="0"/>
              <a:t>[6] 1854. COPYRIGHT INFRINGEMENT -- FIRST SALE DOCTRINE, (The United States Department of Justice Archives, 1854), https://www.justice.gov/archives/jm/criminal-resource-manual-1854-copyright-infringement-first-sale-doctrine (4/9/2020)</a:t>
            </a:r>
          </a:p>
          <a:p>
            <a:pPr marL="0" indent="0">
              <a:buNone/>
            </a:pPr>
            <a:r>
              <a:rPr lang="en-US" sz="1700" dirty="0"/>
              <a:t>[7] </a:t>
            </a:r>
            <a:r>
              <a:rPr lang="en-US" sz="1700" dirty="0" err="1"/>
              <a:t>Gallacher</a:t>
            </a:r>
            <a:r>
              <a:rPr lang="en-US" sz="1700" dirty="0"/>
              <a:t>, Emma, Exhaustion of Copyright, https://www.lexology.com/library/detail.aspx?g=29f0d605-aae8-4163-966b-3d2acb0ba3a3 (4/8/2020)</a:t>
            </a:r>
          </a:p>
          <a:p>
            <a:pPr marL="0" indent="0">
              <a:buNone/>
            </a:pPr>
            <a:r>
              <a:rPr lang="en-US" sz="1700" dirty="0"/>
              <a:t>[8] Kuehl, John, Video Games and Intellectual Property: Similarities, Differences, and a New Approach to Protection (Mitchell Hamline School of Law, 2016), PP.11</a:t>
            </a:r>
          </a:p>
          <a:p>
            <a:pPr marL="0" indent="0">
              <a:buNone/>
            </a:pPr>
            <a:r>
              <a:rPr lang="en-US" sz="1700" dirty="0"/>
              <a:t>[9] </a:t>
            </a:r>
            <a:r>
              <a:rPr lang="fi-FI" sz="1700" dirty="0"/>
              <a:t>(RIAA) https://www.riaa.com/resources-learning/about-piracy/ (4/8/2020)</a:t>
            </a:r>
          </a:p>
          <a:p>
            <a:pPr marL="0" indent="0">
              <a:buNone/>
            </a:pPr>
            <a:r>
              <a:rPr lang="fi-FI" sz="1700" dirty="0"/>
              <a:t>[10]</a:t>
            </a:r>
            <a:r>
              <a:rPr lang="en-US" sz="1700" dirty="0"/>
              <a:t> Conley, James, Use of a Game Over: Emulation and the Video Game Industry, A White Paper (Northwestern Journal of Technology and Intellectual Property, Spring 2004), Vol 2</a:t>
            </a:r>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 Ferreira</a:t>
            </a:r>
          </a:p>
        </p:txBody>
      </p:sp>
    </p:spTree>
    <p:extLst>
      <p:ext uri="{BB962C8B-B14F-4D97-AF65-F5344CB8AC3E}">
        <p14:creationId xmlns:p14="http://schemas.microsoft.com/office/powerpoint/2010/main" val="2996695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and Intellectual property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Shuxing Li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2494158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Neural network</a:t>
            </a:r>
          </a:p>
        </p:txBody>
      </p:sp>
      <p:sp>
        <p:nvSpPr>
          <p:cNvPr id="3" name="Content Placeholder 2"/>
          <p:cNvSpPr>
            <a:spLocks noGrp="1"/>
          </p:cNvSpPr>
          <p:nvPr>
            <p:ph sz="half" idx="1"/>
          </p:nvPr>
        </p:nvSpPr>
        <p:spPr/>
        <p:txBody>
          <a:bodyPr/>
          <a:lstStyle/>
          <a:p>
            <a:r>
              <a:rPr lang="en-US" dirty="0"/>
              <a:t>Examples:</a:t>
            </a:r>
          </a:p>
          <a:p>
            <a:pPr lvl="1"/>
            <a:r>
              <a:rPr lang="en-US" dirty="0"/>
              <a:t>Image/Text recognition</a:t>
            </a:r>
          </a:p>
          <a:p>
            <a:pPr lvl="1"/>
            <a:r>
              <a:rPr lang="en-US" altLang="zh-CN" dirty="0"/>
              <a:t>Style Transfer</a:t>
            </a:r>
            <a:endParaRPr lang="en-US" dirty="0"/>
          </a:p>
          <a:p>
            <a:r>
              <a:rPr lang="en-US" dirty="0"/>
              <a:t>Problematic Examples</a:t>
            </a:r>
          </a:p>
          <a:p>
            <a:pPr lvl="1"/>
            <a:r>
              <a:rPr lang="en-US" altLang="zh-CN" dirty="0" err="1"/>
              <a:t>Deepfake</a:t>
            </a:r>
            <a:r>
              <a:rPr lang="en-US" altLang="zh-CN" dirty="0"/>
              <a:t>/Voice Synthesis</a:t>
            </a:r>
          </a:p>
          <a:p>
            <a:pPr lvl="1"/>
            <a:r>
              <a:rPr lang="en-US" altLang="zh-CN" dirty="0"/>
              <a:t>Image/Music Generation</a:t>
            </a:r>
          </a:p>
          <a:p>
            <a:pPr marL="205768" lvl="1" indent="0">
              <a:buNone/>
            </a:pP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Shuxing Li</a:t>
            </a:r>
          </a:p>
        </p:txBody>
      </p:sp>
      <p:sp>
        <p:nvSpPr>
          <p:cNvPr id="8" name="TextBox 7"/>
          <p:cNvSpPr txBox="1"/>
          <p:nvPr/>
        </p:nvSpPr>
        <p:spPr>
          <a:xfrm>
            <a:off x="0" y="4561392"/>
            <a:ext cx="9144000" cy="461665"/>
          </a:xfrm>
          <a:prstGeom prst="rect">
            <a:avLst/>
          </a:prstGeom>
          <a:noFill/>
        </p:spPr>
        <p:txBody>
          <a:bodyPr wrap="square" rtlCol="0">
            <a:spAutoFit/>
          </a:bodyPr>
          <a:lstStyle/>
          <a:p>
            <a:pPr algn="r"/>
            <a:r>
              <a:rPr lang="en-US" sz="1200" dirty="0">
                <a:solidFill>
                  <a:schemeClr val="tx1"/>
                </a:solidFill>
              </a:rPr>
              <a:t>Wha</a:t>
            </a:r>
            <a:r>
              <a:rPr lang="en-US" sz="1200" dirty="0"/>
              <a:t>t is an ANN:</a:t>
            </a:r>
            <a:r>
              <a:rPr lang="en-US" sz="1200" dirty="0">
                <a:solidFill>
                  <a:schemeClr val="tx1"/>
                </a:solidFill>
              </a:rPr>
              <a:t>[1]</a:t>
            </a:r>
          </a:p>
          <a:p>
            <a:pPr algn="r"/>
            <a:r>
              <a:rPr lang="en-US" sz="1200" dirty="0"/>
              <a:t>Problematic Examples: [2]</a:t>
            </a:r>
            <a:endParaRPr lang="en-US" sz="1200" dirty="0">
              <a:solidFill>
                <a:schemeClr val="tx1"/>
              </a:solidFill>
            </a:endParaRPr>
          </a:p>
        </p:txBody>
      </p:sp>
      <p:pic>
        <p:nvPicPr>
          <p:cNvPr id="1028" name="Picture 4">
            <a:extLst>
              <a:ext uri="{FF2B5EF4-FFF2-40B4-BE49-F238E27FC236}">
                <a16:creationId xmlns:a16="http://schemas.microsoft.com/office/drawing/2014/main" id="{88979EA5-CD34-4E7B-ABD8-583E7E23B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449" y="1712154"/>
            <a:ext cx="4058994" cy="192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98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of ART </a:t>
            </a:r>
          </a:p>
        </p:txBody>
      </p:sp>
      <p:sp>
        <p:nvSpPr>
          <p:cNvPr id="3" name="Content Placeholder 2"/>
          <p:cNvSpPr>
            <a:spLocks noGrp="1"/>
          </p:cNvSpPr>
          <p:nvPr>
            <p:ph sz="half" idx="1"/>
          </p:nvPr>
        </p:nvSpPr>
        <p:spPr>
          <a:xfrm>
            <a:off x="685800" y="1352551"/>
            <a:ext cx="7772400" cy="3352800"/>
          </a:xfrm>
        </p:spPr>
        <p:txBody>
          <a:bodyPr/>
          <a:lstStyle/>
          <a:p>
            <a:r>
              <a:rPr lang="en-US" dirty="0"/>
              <a:t>A common sense has yet to be achieved.</a:t>
            </a:r>
          </a:p>
          <a:p>
            <a:r>
              <a:rPr lang="en-US" dirty="0"/>
              <a:t>The World Intellectual Property Organization is working actively on cases regarding such topic.</a:t>
            </a:r>
          </a:p>
          <a:p>
            <a:pPr lvl="1"/>
            <a:r>
              <a:rPr lang="en-US" dirty="0"/>
              <a:t>Should AI created content be copyright protected?</a:t>
            </a:r>
          </a:p>
          <a:p>
            <a:pPr lvl="1"/>
            <a:r>
              <a:rPr lang="en-US" dirty="0"/>
              <a:t>Should the copyright belong to an AI, or does it belong to a human creator?</a:t>
            </a:r>
          </a:p>
          <a:p>
            <a:pPr lvl="2"/>
            <a:r>
              <a:rPr lang="en-US" dirty="0"/>
              <a:t>Favoring either one can have significant impacts on the creators’ future.</a:t>
            </a:r>
          </a:p>
          <a:p>
            <a:pPr lvl="1"/>
            <a:r>
              <a:rPr lang="en-US" dirty="0"/>
              <a:t>Is it a violation of IP if an AI uses copyrighted work as training sets?</a:t>
            </a:r>
          </a:p>
          <a:p>
            <a:pPr lvl="1"/>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Shuxing Li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WIPO Proposal: [2]</a:t>
            </a:r>
          </a:p>
        </p:txBody>
      </p:sp>
    </p:spTree>
    <p:extLst>
      <p:ext uri="{BB962C8B-B14F-4D97-AF65-F5344CB8AC3E}">
        <p14:creationId xmlns:p14="http://schemas.microsoft.com/office/powerpoint/2010/main" val="312713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generated content be protected?</a:t>
            </a:r>
          </a:p>
        </p:txBody>
      </p:sp>
      <p:sp>
        <p:nvSpPr>
          <p:cNvPr id="10" name="内容占位符 9">
            <a:extLst>
              <a:ext uri="{FF2B5EF4-FFF2-40B4-BE49-F238E27FC236}">
                <a16:creationId xmlns:a16="http://schemas.microsoft.com/office/drawing/2014/main" id="{89AB9200-ADE7-4858-B379-37758B80E403}"/>
              </a:ext>
            </a:extLst>
          </p:cNvPr>
          <p:cNvSpPr>
            <a:spLocks noGrp="1"/>
          </p:cNvSpPr>
          <p:nvPr>
            <p:ph sz="half" idx="1"/>
          </p:nvPr>
        </p:nvSpPr>
        <p:spPr>
          <a:xfrm>
            <a:off x="685800" y="1352551"/>
            <a:ext cx="7772400" cy="3352800"/>
          </a:xfrm>
        </p:spPr>
        <p:txBody>
          <a:bodyPr/>
          <a:lstStyle/>
          <a:p>
            <a:r>
              <a:rPr lang="en-US" altLang="zh-CN" dirty="0"/>
              <a:t>Different countries treat the topic differently:</a:t>
            </a:r>
          </a:p>
          <a:p>
            <a:r>
              <a:rPr lang="en-US" altLang="zh-CN" dirty="0"/>
              <a:t>Tencent won a case against company who copied stock market article from their AI writer </a:t>
            </a:r>
            <a:r>
              <a:rPr lang="en-US" altLang="zh-CN" dirty="0" err="1"/>
              <a:t>Dreamwriter</a:t>
            </a:r>
            <a:r>
              <a:rPr lang="en-US" altLang="zh-CN" dirty="0"/>
              <a:t>.</a:t>
            </a:r>
          </a:p>
          <a:p>
            <a:pPr lvl="1"/>
            <a:r>
              <a:rPr lang="en-US" altLang="zh-CN" dirty="0"/>
              <a:t>Court find </a:t>
            </a:r>
            <a:r>
              <a:rPr lang="en-US" altLang="zh-CN" dirty="0" err="1"/>
              <a:t>Dreamwriter’s</a:t>
            </a:r>
            <a:r>
              <a:rPr lang="zh-CN" altLang="en-US" dirty="0"/>
              <a:t> </a:t>
            </a:r>
            <a:r>
              <a:rPr lang="en-US" altLang="zh-CN" dirty="0"/>
              <a:t>article</a:t>
            </a:r>
            <a:r>
              <a:rPr lang="zh-CN" altLang="en-US" dirty="0"/>
              <a:t> </a:t>
            </a:r>
            <a:r>
              <a:rPr lang="en-US" altLang="zh-CN" dirty="0"/>
              <a:t>“uniquely enough to be considered copyrighted”</a:t>
            </a:r>
          </a:p>
          <a:p>
            <a:r>
              <a:rPr lang="en-US" altLang="zh-CN" dirty="0"/>
              <a:t>United States: Human must be involved in the process of creation to have the material protected.</a:t>
            </a:r>
          </a:p>
          <a:p>
            <a:pPr lvl="1"/>
            <a:endParaRPr lang="en-US" altLang="zh-CN" dirty="0"/>
          </a:p>
          <a:p>
            <a:endParaRPr lang="en-US" altLang="zh-CN"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Shuxing Li</a:t>
            </a:r>
          </a:p>
        </p:txBody>
      </p:sp>
      <p:sp>
        <p:nvSpPr>
          <p:cNvPr id="8" name="TextBox 7"/>
          <p:cNvSpPr txBox="1"/>
          <p:nvPr/>
        </p:nvSpPr>
        <p:spPr>
          <a:xfrm>
            <a:off x="0" y="4400960"/>
            <a:ext cx="9144000" cy="461665"/>
          </a:xfrm>
          <a:prstGeom prst="rect">
            <a:avLst/>
          </a:prstGeom>
          <a:noFill/>
        </p:spPr>
        <p:txBody>
          <a:bodyPr wrap="square" rtlCol="0">
            <a:spAutoFit/>
          </a:bodyPr>
          <a:lstStyle/>
          <a:p>
            <a:pPr algn="r"/>
            <a:r>
              <a:rPr lang="en-US" sz="1200" dirty="0"/>
              <a:t>Tencent </a:t>
            </a:r>
            <a:r>
              <a:rPr lang="en-US" sz="1200" dirty="0" err="1"/>
              <a:t>Dreamwriter</a:t>
            </a:r>
            <a:r>
              <a:rPr lang="en-US" sz="1200" dirty="0"/>
              <a:t>: [5]</a:t>
            </a:r>
          </a:p>
          <a:p>
            <a:pPr algn="r"/>
            <a:r>
              <a:rPr lang="en-US" sz="1200" dirty="0"/>
              <a:t>US Copyright Office [8][9]</a:t>
            </a:r>
          </a:p>
        </p:txBody>
      </p:sp>
    </p:spTree>
    <p:extLst>
      <p:ext uri="{BB962C8B-B14F-4D97-AF65-F5344CB8AC3E}">
        <p14:creationId xmlns:p14="http://schemas.microsoft.com/office/powerpoint/2010/main" val="27135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 </a:t>
            </a:r>
            <a:r>
              <a:rPr lang="en-US" dirty="0"/>
              <a: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OWN THE COPYRIGHT?</a:t>
            </a:r>
          </a:p>
        </p:txBody>
      </p:sp>
      <p:sp>
        <p:nvSpPr>
          <p:cNvPr id="11" name="文本占位符 10">
            <a:extLst>
              <a:ext uri="{FF2B5EF4-FFF2-40B4-BE49-F238E27FC236}">
                <a16:creationId xmlns:a16="http://schemas.microsoft.com/office/drawing/2014/main" id="{ADCE6CD3-817B-4EC4-8178-400A6418A7EB}"/>
              </a:ext>
            </a:extLst>
          </p:cNvPr>
          <p:cNvSpPr>
            <a:spLocks noGrp="1"/>
          </p:cNvSpPr>
          <p:nvPr>
            <p:ph sz="half" idx="2"/>
          </p:nvPr>
        </p:nvSpPr>
        <p:spPr>
          <a:xfrm>
            <a:off x="685800" y="1352551"/>
            <a:ext cx="7772400" cy="3352800"/>
          </a:xfrm>
        </p:spPr>
        <p:txBody>
          <a:bodyPr/>
          <a:lstStyle/>
          <a:p>
            <a:r>
              <a:rPr lang="en-US" altLang="zh-CN" dirty="0"/>
              <a:t>Current “Weak AI” cannot be considered a valid author</a:t>
            </a:r>
          </a:p>
          <a:p>
            <a:r>
              <a:rPr lang="en-US" altLang="zh-CN" dirty="0"/>
              <a:t>Current AI is only a tool for improving creation workflow</a:t>
            </a:r>
          </a:p>
          <a:p>
            <a:pPr lvl="1"/>
            <a:r>
              <a:rPr lang="en-US" altLang="zh-CN" dirty="0"/>
              <a:t>Unless the current AI is “Strong AI” which can think and create spontaneously.</a:t>
            </a:r>
          </a:p>
          <a:p>
            <a:r>
              <a:rPr lang="en-US" altLang="zh-CN" dirty="0"/>
              <a:t>Allowing AI owning copyright can lead to more complications regarding copyright contents.</a:t>
            </a:r>
          </a:p>
          <a:p>
            <a:r>
              <a:rPr lang="en-US" altLang="zh-CN" dirty="0" err="1"/>
              <a:t>Dreamwriter</a:t>
            </a:r>
            <a:r>
              <a:rPr lang="en-US" altLang="zh-CN" dirty="0"/>
              <a:t> case favor human as copyright holder, but ownership is highly dependent on the copyright law of different country.</a:t>
            </a:r>
          </a:p>
          <a:p>
            <a:pPr lvl="1"/>
            <a:r>
              <a:rPr lang="en-US" altLang="zh-CN" dirty="0"/>
              <a:t>What is the copyright law trying to award? Humans, or any form of creator?</a:t>
            </a:r>
          </a:p>
          <a:p>
            <a:endParaRPr lang="zh-CN" altLang="en-US" dirty="0"/>
          </a:p>
          <a:p>
            <a:endParaRPr lang="zh-CN" alt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Shuxing Li</a:t>
            </a:r>
          </a:p>
        </p:txBody>
      </p:sp>
      <p:sp>
        <p:nvSpPr>
          <p:cNvPr id="8" name="TextBox 7"/>
          <p:cNvSpPr txBox="1"/>
          <p:nvPr/>
        </p:nvSpPr>
        <p:spPr>
          <a:xfrm>
            <a:off x="0" y="4124832"/>
            <a:ext cx="9144000" cy="830997"/>
          </a:xfrm>
          <a:prstGeom prst="rect">
            <a:avLst/>
          </a:prstGeom>
          <a:noFill/>
        </p:spPr>
        <p:txBody>
          <a:bodyPr wrap="square" rtlCol="0">
            <a:spAutoFit/>
          </a:bodyPr>
          <a:lstStyle/>
          <a:p>
            <a:pPr algn="r"/>
            <a:r>
              <a:rPr lang="en-US" sz="1200" dirty="0"/>
              <a:t>Human Creators: [3]</a:t>
            </a:r>
          </a:p>
          <a:p>
            <a:pPr algn="r"/>
            <a:r>
              <a:rPr lang="en-US" sz="1200" dirty="0" err="1"/>
              <a:t>Dreamwriter</a:t>
            </a:r>
            <a:r>
              <a:rPr lang="en-US" sz="1200" dirty="0"/>
              <a:t> Case Analysis: [4]</a:t>
            </a:r>
          </a:p>
          <a:p>
            <a:pPr algn="r"/>
            <a:r>
              <a:rPr lang="en-US" sz="1200" dirty="0"/>
              <a:t>Strong, Weak AI [6]</a:t>
            </a:r>
          </a:p>
          <a:p>
            <a:pPr algn="r"/>
            <a:r>
              <a:rPr lang="en-US" sz="1200" dirty="0"/>
              <a:t>Copyright Law [8]</a:t>
            </a:r>
          </a:p>
        </p:txBody>
      </p:sp>
    </p:spTree>
    <p:extLst>
      <p:ext uri="{BB962C8B-B14F-4D97-AF65-F5344CB8AC3E}">
        <p14:creationId xmlns:p14="http://schemas.microsoft.com/office/powerpoint/2010/main" val="2212929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Copyrighted training sets</a:t>
            </a:r>
          </a:p>
        </p:txBody>
      </p:sp>
      <p:sp>
        <p:nvSpPr>
          <p:cNvPr id="3" name="Content Placeholder 2"/>
          <p:cNvSpPr>
            <a:spLocks noGrp="1"/>
          </p:cNvSpPr>
          <p:nvPr>
            <p:ph sz="half" idx="1"/>
          </p:nvPr>
        </p:nvSpPr>
        <p:spPr/>
        <p:txBody>
          <a:bodyPr/>
          <a:lstStyle/>
          <a:p>
            <a:r>
              <a:rPr lang="en-US" dirty="0"/>
              <a:t>Create a training set from copyright materials.</a:t>
            </a:r>
          </a:p>
          <a:p>
            <a:r>
              <a:rPr lang="en-US" dirty="0"/>
              <a:t>Use the training set to train an AI and use the AI to create content.</a:t>
            </a:r>
          </a:p>
          <a:p>
            <a:r>
              <a:rPr lang="en-US" dirty="0"/>
              <a:t>Appropriate use?</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altLang="zh-CN" sz="1200" dirty="0"/>
              <a:t>WIPO Proposal: [2]</a:t>
            </a:r>
          </a:p>
        </p:txBody>
      </p:sp>
      <p:pic>
        <p:nvPicPr>
          <p:cNvPr id="2054" name="Picture 6">
            <a:extLst>
              <a:ext uri="{FF2B5EF4-FFF2-40B4-BE49-F238E27FC236}">
                <a16:creationId xmlns:a16="http://schemas.microsoft.com/office/drawing/2014/main" id="{A914E1C5-4FAF-4CAF-85C0-6FB1177F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23" y="1389674"/>
            <a:ext cx="3278554" cy="327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108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Copyrighted training sets</a:t>
            </a:r>
          </a:p>
        </p:txBody>
      </p:sp>
      <p:sp>
        <p:nvSpPr>
          <p:cNvPr id="3" name="Content Placeholder 2"/>
          <p:cNvSpPr>
            <a:spLocks noGrp="1"/>
          </p:cNvSpPr>
          <p:nvPr>
            <p:ph idx="1"/>
          </p:nvPr>
        </p:nvSpPr>
        <p:spPr/>
        <p:txBody>
          <a:bodyPr/>
          <a:lstStyle/>
          <a:p>
            <a:r>
              <a:rPr lang="en-US" dirty="0"/>
              <a:t>Proof of infringement is difficult to find.</a:t>
            </a:r>
          </a:p>
          <a:p>
            <a:r>
              <a:rPr lang="en-US" dirty="0"/>
              <a:t>Does not necessarily impact the original creator of the data</a:t>
            </a:r>
          </a:p>
          <a:p>
            <a:r>
              <a:rPr lang="en-US" dirty="0"/>
              <a:t>Bears similarity to datamining</a:t>
            </a:r>
          </a:p>
          <a:p>
            <a:pPr lvl="1"/>
            <a:r>
              <a:rPr lang="en-US" dirty="0"/>
              <a:t>Datamining has exceptions in the European Unions</a:t>
            </a:r>
          </a:p>
          <a:p>
            <a:pPr lvl="1"/>
            <a:r>
              <a:rPr lang="en-US" dirty="0"/>
              <a:t>Similar laws can be enforced under such matter</a:t>
            </a:r>
          </a:p>
          <a:p>
            <a:r>
              <a:rPr lang="en-US" dirty="0"/>
              <a:t>Judgement also varies from country to country.</a:t>
            </a:r>
          </a:p>
          <a:p>
            <a:pPr lvl="1"/>
            <a:r>
              <a:rPr lang="en-US" dirty="0"/>
              <a:t>Somewhat fair use in the U.S.</a:t>
            </a:r>
          </a:p>
          <a:p>
            <a:pPr lvl="1"/>
            <a:r>
              <a:rPr lang="en-US" dirty="0"/>
              <a:t>Infringement in Australia.</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altLang="zh-CN" sz="1400" dirty="0"/>
              <a:t>Shuxing Li</a:t>
            </a:r>
          </a:p>
        </p:txBody>
      </p:sp>
      <p:sp>
        <p:nvSpPr>
          <p:cNvPr id="8" name="TextBox 7"/>
          <p:cNvSpPr txBox="1"/>
          <p:nvPr/>
        </p:nvSpPr>
        <p:spPr>
          <a:xfrm>
            <a:off x="0" y="4204942"/>
            <a:ext cx="9144000" cy="646331"/>
          </a:xfrm>
          <a:prstGeom prst="rect">
            <a:avLst/>
          </a:prstGeom>
          <a:noFill/>
        </p:spPr>
        <p:txBody>
          <a:bodyPr wrap="square" rtlCol="0">
            <a:spAutoFit/>
          </a:bodyPr>
          <a:lstStyle/>
          <a:p>
            <a:pPr algn="r"/>
            <a:r>
              <a:rPr lang="en-US" sz="1200" dirty="0">
                <a:solidFill>
                  <a:schemeClr val="tx1"/>
                </a:solidFill>
              </a:rPr>
              <a:t>Proof of Infringement [7]</a:t>
            </a:r>
          </a:p>
          <a:p>
            <a:pPr algn="r"/>
            <a:r>
              <a:rPr lang="en-US" sz="1200" dirty="0">
                <a:solidFill>
                  <a:schemeClr val="tx1"/>
                </a:solidFill>
              </a:rPr>
              <a:t>Impact on Original Creator</a:t>
            </a:r>
            <a:r>
              <a:rPr lang="en-US" sz="1200" dirty="0"/>
              <a:t>,</a:t>
            </a:r>
            <a:r>
              <a:rPr lang="zh-CN" altLang="en-US" sz="1200" dirty="0"/>
              <a:t> </a:t>
            </a:r>
            <a:r>
              <a:rPr lang="en-US" altLang="zh-CN" sz="1200" dirty="0"/>
              <a:t>Similarity</a:t>
            </a:r>
            <a:r>
              <a:rPr lang="zh-CN" altLang="en-US" sz="1200" dirty="0"/>
              <a:t> </a:t>
            </a:r>
            <a:r>
              <a:rPr lang="en-US" altLang="zh-CN" sz="1200" dirty="0"/>
              <a:t>to</a:t>
            </a:r>
            <a:r>
              <a:rPr lang="zh-CN" altLang="en-US" sz="1200" dirty="0"/>
              <a:t> </a:t>
            </a:r>
            <a:r>
              <a:rPr lang="en-US" altLang="zh-CN" sz="1200" dirty="0"/>
              <a:t>Datamining</a:t>
            </a:r>
            <a:r>
              <a:rPr lang="en-US" sz="1200" dirty="0">
                <a:solidFill>
                  <a:schemeClr val="tx1"/>
                </a:solidFill>
              </a:rPr>
              <a:t> [3]</a:t>
            </a:r>
          </a:p>
          <a:p>
            <a:pPr algn="r"/>
            <a:r>
              <a:rPr lang="en-US" sz="1200" dirty="0">
                <a:solidFill>
                  <a:schemeClr val="tx1"/>
                </a:solidFill>
              </a:rPr>
              <a:t>Data Mining Exceptions [8]</a:t>
            </a:r>
          </a:p>
        </p:txBody>
      </p:sp>
    </p:spTree>
    <p:extLst>
      <p:ext uri="{BB962C8B-B14F-4D97-AF65-F5344CB8AC3E}">
        <p14:creationId xmlns:p14="http://schemas.microsoft.com/office/powerpoint/2010/main" val="683799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772400" cy="3352800"/>
          </a:xfrm>
        </p:spPr>
        <p:txBody>
          <a:bodyPr/>
          <a:lstStyle/>
          <a:p>
            <a:r>
              <a:rPr lang="en-US" dirty="0"/>
              <a:t>Laws have yet to be drafted for conflicts in this area</a:t>
            </a:r>
          </a:p>
          <a:p>
            <a:pPr lvl="1"/>
            <a:r>
              <a:rPr lang="en-US" dirty="0"/>
              <a:t>Current framework has some level of support for such conflicts, but many details are missing.</a:t>
            </a:r>
          </a:p>
          <a:p>
            <a:pPr lvl="1"/>
            <a:r>
              <a:rPr lang="en-US" dirty="0"/>
              <a:t>Issues are highly dependent on the countries’ laws.</a:t>
            </a:r>
          </a:p>
          <a:p>
            <a:r>
              <a:rPr lang="en-US" dirty="0"/>
              <a:t>For the U.S.</a:t>
            </a:r>
          </a:p>
          <a:p>
            <a:pPr lvl="1"/>
            <a:r>
              <a:rPr lang="en-US" dirty="0"/>
              <a:t>AI generated works are not protected by copyright.</a:t>
            </a:r>
          </a:p>
          <a:p>
            <a:pPr lvl="1"/>
            <a:r>
              <a:rPr lang="en-US" dirty="0"/>
              <a:t>Using copyrighted data is a gray zone, but the law seems to be in favor.</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altLang="zh-CN" sz="1400" dirty="0"/>
              <a:t>Shuxing Li</a:t>
            </a:r>
          </a:p>
        </p:txBody>
      </p:sp>
    </p:spTree>
    <p:extLst>
      <p:ext uri="{BB962C8B-B14F-4D97-AF65-F5344CB8AC3E}">
        <p14:creationId xmlns:p14="http://schemas.microsoft.com/office/powerpoint/2010/main" val="1745424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Nagesh Singh Chauhan, </a:t>
            </a:r>
            <a:r>
              <a:rPr lang="en-US" altLang="zh-CN" dirty="0"/>
              <a:t>Introduction to Artificial Neural Networks(ANN) (October 3, 2019) </a:t>
            </a:r>
            <a:r>
              <a:rPr lang="en-US" dirty="0">
                <a:hlinkClick r:id="rId2"/>
              </a:rPr>
              <a:t>https://towardsdatascience.com/introduction-to-artificial-neural-networks-ann-1aea15775ef9</a:t>
            </a:r>
            <a:endParaRPr lang="en-US" dirty="0"/>
          </a:p>
          <a:p>
            <a:pPr marL="0" indent="0">
              <a:buNone/>
            </a:pPr>
            <a:r>
              <a:rPr lang="en-US" dirty="0"/>
              <a:t>[2] WIPO, Draft Issues Paper on Intellectual Property Policy and Artificial Intelligence (December 13, 2019) </a:t>
            </a:r>
            <a:r>
              <a:rPr lang="en-US" dirty="0">
                <a:hlinkClick r:id="rId3"/>
              </a:rPr>
              <a:t>https://www.wipo.int/meetings/en/doc_details.jsp?doc_id=470053</a:t>
            </a:r>
            <a:endParaRPr lang="en-US" dirty="0"/>
          </a:p>
          <a:p>
            <a:pPr marL="0" indent="0">
              <a:buNone/>
            </a:pPr>
            <a:r>
              <a:rPr lang="en-US" dirty="0"/>
              <a:t>[3] </a:t>
            </a:r>
            <a:r>
              <a:rPr lang="en-US" dirty="0" err="1"/>
              <a:t>WikiMedia</a:t>
            </a:r>
            <a:r>
              <a:rPr lang="en-US" dirty="0"/>
              <a:t> Foundation, Re: </a:t>
            </a:r>
            <a:r>
              <a:rPr lang="en-US" altLang="zh-CN" dirty="0"/>
              <a:t>Draft Issues Paper on Intellectual Property Policy and Artificial Intelligence(February 14, 2020) </a:t>
            </a:r>
            <a:r>
              <a:rPr lang="en-US" dirty="0">
                <a:hlinkClick r:id="rId4"/>
              </a:rPr>
              <a:t>https://www.wipo.int/export/sites/www/about-ip/en/artificial_intelligence/call_for_comments/pdf/org_wikimedia_foundation.pdf</a:t>
            </a:r>
            <a:endParaRPr lang="en-US" dirty="0"/>
          </a:p>
          <a:p>
            <a:pPr marL="0" indent="0">
              <a:buNone/>
            </a:pPr>
            <a:r>
              <a:rPr lang="en-US" dirty="0"/>
              <a:t>[4] Xiaomi, Re: </a:t>
            </a:r>
            <a:r>
              <a:rPr lang="en-US" altLang="zh-CN" dirty="0"/>
              <a:t>Draft Issues Paper on Intellectual Property Policy and Artificial Intelligence (n.d.)</a:t>
            </a:r>
            <a:r>
              <a:rPr lang="en-US" altLang="zh-CN" dirty="0">
                <a:hlinkClick r:id="rId5"/>
              </a:rPr>
              <a:t> https://www.wipo.int/export/sites/www/about-ip/en/artificial_intelligence/call_for_comments/pdf/org_xiaomi_zh.pdf</a:t>
            </a:r>
            <a:endParaRPr lang="en-US" altLang="zh-CN" dirty="0"/>
          </a:p>
          <a:p>
            <a:pPr marL="0" indent="0">
              <a:buNone/>
            </a:pPr>
            <a:r>
              <a:rPr lang="en-US" dirty="0"/>
              <a:t>[5] </a:t>
            </a:r>
            <a:r>
              <a:rPr lang="en-US" dirty="0" err="1"/>
              <a:t>Yangfei</a:t>
            </a:r>
            <a:r>
              <a:rPr lang="en-US" dirty="0"/>
              <a:t> Zhang, Court rules AI-written article has copyright (January 09, 2020) </a:t>
            </a:r>
            <a:r>
              <a:rPr lang="en-US" altLang="zh-CN" dirty="0">
                <a:hlinkClick r:id="rId6"/>
              </a:rPr>
              <a:t>https://www.chinadaily.com.cn/a/202001/09/WS5e16621fa310cf3e3558351f.html</a:t>
            </a:r>
            <a:endParaRPr lang="en-US" dirty="0"/>
          </a:p>
          <a:p>
            <a:pPr marL="0" indent="0">
              <a:buNone/>
            </a:pPr>
            <a:r>
              <a:rPr lang="en-US" dirty="0"/>
              <a:t>[6] German Patent and Trademark Office, Artificial intelligence and intellectual property rights (n.d.) </a:t>
            </a:r>
            <a:r>
              <a:rPr lang="en-US" dirty="0">
                <a:hlinkClick r:id="rId7"/>
              </a:rPr>
              <a:t>https://www.sciencedirect.com/science/article/pii/S0267364911001518#fn10</a:t>
            </a:r>
            <a:endParaRPr lang="en-US" dirty="0"/>
          </a:p>
          <a:p>
            <a:pPr marL="0" indent="0">
              <a:buNone/>
            </a:pPr>
            <a:r>
              <a:rPr lang="en-US" dirty="0"/>
              <a:t>[7] Huawei, Re</a:t>
            </a:r>
            <a:r>
              <a:rPr lang="en-US" altLang="zh-CN" dirty="0"/>
              <a:t>: Draft Issues Paper on Intellectual Property Policy and Artificial Intelligence (n.d.) </a:t>
            </a:r>
            <a:r>
              <a:rPr lang="en-US" altLang="zh-CN" dirty="0">
                <a:hlinkClick r:id="rId5"/>
              </a:rPr>
              <a:t> </a:t>
            </a:r>
            <a:r>
              <a:rPr lang="en-US" altLang="zh-CN" dirty="0">
                <a:hlinkClick r:id="rId8"/>
              </a:rPr>
              <a:t>https://www.wipo.int/export/sites/www/about-ip/en/artificial_intelligence/call_for_comments/pdf/org_huawei_zh.pdf</a:t>
            </a:r>
            <a:endParaRPr lang="en-US" dirty="0"/>
          </a:p>
          <a:p>
            <a:pPr marL="0" indent="0">
              <a:buNone/>
            </a:pPr>
            <a:r>
              <a:rPr lang="en-US" dirty="0"/>
              <a:t>[8] Macquarie Law School, </a:t>
            </a:r>
            <a:r>
              <a:rPr lang="en-US" altLang="zh-CN" dirty="0"/>
              <a:t>Re: Consultation on Impact of Artificial Intelligence on IP Policy (February 14, 2020) </a:t>
            </a:r>
            <a:r>
              <a:rPr lang="en-US" altLang="zh-CN" dirty="0">
                <a:hlinkClick r:id="rId9"/>
              </a:rPr>
              <a:t>https://www.wipo.int/export/sites/www/about-ip/en/artificial_intelligence/call_for_comments/pdf/ind_matulionyte.pdf</a:t>
            </a:r>
            <a:endParaRPr lang="en-US" altLang="zh-CN" dirty="0"/>
          </a:p>
          <a:p>
            <a:pPr marL="0" indent="0">
              <a:buNone/>
            </a:pPr>
            <a:r>
              <a:rPr lang="en-US" dirty="0"/>
              <a:t>[9] U.S. Copyright Office, Compendium: Chapter 300 (Revised September 29, 2017),  </a:t>
            </a:r>
            <a:r>
              <a:rPr lang="en-US" altLang="zh-CN" dirty="0">
                <a:hlinkClick r:id="rId10"/>
              </a:rPr>
              <a:t>https://www.copyright.gov/comp3/chap300/ch300-copyrightable-authorship.pdf</a:t>
            </a:r>
            <a:r>
              <a:rPr lang="en-US" altLang="zh-CN" dirty="0"/>
              <a:t>, (pp. 4)</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altLang="zh-CN" sz="1400" dirty="0"/>
              <a:t>Shuxing Li</a:t>
            </a:r>
          </a:p>
        </p:txBody>
      </p:sp>
    </p:spTree>
    <p:extLst>
      <p:ext uri="{BB962C8B-B14F-4D97-AF65-F5344CB8AC3E}">
        <p14:creationId xmlns:p14="http://schemas.microsoft.com/office/powerpoint/2010/main" val="886212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165 </a:t>
            </a:r>
            <a:r>
              <a:rPr lang="is-IS" dirty="0"/>
              <a:t>“...ownership of ideas...” not quite right</a:t>
            </a:r>
          </a:p>
          <a:p>
            <a:r>
              <a:rPr lang="is-IS" dirty="0"/>
              <a:t>pp. 168 public domain year 1997/1999 from source published in 1996?</a:t>
            </a:r>
            <a:endParaRPr lang="en-US" dirty="0"/>
          </a:p>
          <a:p>
            <a:r>
              <a:rPr lang="en-US" dirty="0"/>
              <a:t>pp. 170 </a:t>
            </a:r>
            <a:r>
              <a:rPr lang="en-US" dirty="0" err="1"/>
              <a:t>SaaS</a:t>
            </a:r>
            <a:r>
              <a:rPr lang="en-US" dirty="0"/>
              <a:t>, Google Search example? “…before he </a:t>
            </a:r>
            <a:r>
              <a:rPr lang="en-US" b="1" dirty="0"/>
              <a:t>gave</a:t>
            </a:r>
            <a:r>
              <a:rPr lang="en-US" dirty="0"/>
              <a:t> them the plot.”? “</a:t>
            </a:r>
            <a:r>
              <a:rPr lang="is-IS" dirty="0"/>
              <a:t>…cannot erase the memories...” Paycheck (2003)</a:t>
            </a:r>
            <a:endParaRPr lang="en-US" dirty="0"/>
          </a:p>
          <a:p>
            <a:r>
              <a:rPr lang="en-US" dirty="0"/>
              <a:t>pp. 180 4.4 #2 preferred?</a:t>
            </a:r>
          </a:p>
          <a:p>
            <a:r>
              <a:rPr lang="en-US" dirty="0"/>
              <a:t>pp. 186/196 revenue != profit</a:t>
            </a:r>
          </a:p>
          <a:p>
            <a:r>
              <a:rPr lang="en-US" dirty="0"/>
              <a:t>pp. 190 blocking 100% seems impossible</a:t>
            </a:r>
          </a:p>
          <a:p>
            <a:r>
              <a:rPr lang="en-US" dirty="0"/>
              <a:t>pp. 194 Any legitimate </a:t>
            </a:r>
            <a:r>
              <a:rPr lang="en-US" dirty="0" err="1"/>
              <a:t>BitTorrent</a:t>
            </a:r>
            <a:r>
              <a:rPr lang="en-US" dirty="0"/>
              <a:t> use examples since 2005?</a:t>
            </a:r>
          </a:p>
          <a:p>
            <a:r>
              <a:rPr lang="en-US" dirty="0"/>
              <a:t>pp. 197 “licensing agreement </a:t>
            </a:r>
            <a:r>
              <a:rPr lang="is-IS" dirty="0"/>
              <a:t>… hardware”? Confidential source code very outdated.</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a:t>pp. 205 Perhaps friends should not ask you to break the law? </a:t>
            </a:r>
          </a:p>
          <a:p>
            <a:r>
              <a:rPr lang="en-US" dirty="0"/>
              <a:t>Any successful businesses operate as a support service?</a:t>
            </a:r>
          </a:p>
          <a:p>
            <a:r>
              <a:rPr lang="en-US" dirty="0"/>
              <a:t>pp. 207 Is Perl still most popular? Quality study from 2003, change?</a:t>
            </a:r>
          </a:p>
          <a:p>
            <a:r>
              <a:rPr lang="en-US" dirty="0"/>
              <a:t>pp. 209 who uses tape?</a:t>
            </a:r>
          </a:p>
          <a:p>
            <a:r>
              <a:rPr lang="en-US" dirty="0"/>
              <a:t>pp. 210 “human-readable, lawyer-readable</a:t>
            </a:r>
            <a:r>
              <a:rPr lang="is-IS" dirty="0"/>
              <a:t>…”</a:t>
            </a:r>
          </a:p>
          <a:p>
            <a:r>
              <a:rPr lang="is-IS" dirty="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What qualifications have to be met?</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r>
              <a:rPr lang="en-US" dirty="0"/>
              <a:t>Give a 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7105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of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1878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240930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21021</TotalTime>
  <Words>5630</Words>
  <Application>Microsoft Macintosh PowerPoint</Application>
  <PresentationFormat>On-screen Show (16:9)</PresentationFormat>
  <Paragraphs>596</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宋体</vt:lpstr>
      <vt:lpstr>Arial</vt:lpstr>
      <vt:lpstr>Calibri</vt:lpstr>
      <vt:lpstr>Cambria</vt:lpstr>
      <vt:lpstr>Times New Roman</vt:lpstr>
      <vt:lpstr>Wingdings</vt:lpstr>
      <vt:lpstr>幼圆</vt:lpstr>
      <vt:lpstr>Red Radial 16x9</vt:lpstr>
      <vt:lpstr>Class 5 Intellectual Property</vt:lpstr>
      <vt:lpstr>Papers</vt:lpstr>
      <vt:lpstr>Overview</vt:lpstr>
      <vt:lpstr>PowerPoint Presentation</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Video Game Consumer Rights</vt:lpstr>
      <vt:lpstr>Product Vs service</vt:lpstr>
      <vt:lpstr>Resale</vt:lpstr>
      <vt:lpstr>Emulation and modding </vt:lpstr>
      <vt:lpstr>Possible solution</vt:lpstr>
      <vt:lpstr>References</vt:lpstr>
      <vt:lpstr>AI and Intellectual property</vt:lpstr>
      <vt:lpstr>Artificial Neural network</vt:lpstr>
      <vt:lpstr>Current State of ART </vt:lpstr>
      <vt:lpstr>Should generated content be protected?</vt:lpstr>
      <vt:lpstr>WHO SHOULD OWN THE COPYRIGHT?</vt:lpstr>
      <vt:lpstr>Using Copyrighted training sets</vt:lpstr>
      <vt:lpstr>Using Copyrighted training sets</vt:lpstr>
      <vt:lpstr>Conclusion</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275</cp:revision>
  <dcterms:created xsi:type="dcterms:W3CDTF">2014-08-25T02:19:16Z</dcterms:created>
  <dcterms:modified xsi:type="dcterms:W3CDTF">2020-04-10T22:35:17Z</dcterms:modified>
</cp:coreProperties>
</file>