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33"/>
  </p:notesMasterIdLst>
  <p:handoutMasterIdLst>
    <p:handoutMasterId r:id="rId34"/>
  </p:handoutMasterIdLst>
  <p:sldIdLst>
    <p:sldId id="256" r:id="rId2"/>
    <p:sldId id="565" r:id="rId3"/>
    <p:sldId id="633" r:id="rId4"/>
    <p:sldId id="635" r:id="rId5"/>
    <p:sldId id="628" r:id="rId6"/>
    <p:sldId id="277" r:id="rId7"/>
    <p:sldId id="259" r:id="rId8"/>
    <p:sldId id="261" r:id="rId9"/>
    <p:sldId id="456" r:id="rId10"/>
    <p:sldId id="514" r:id="rId11"/>
    <p:sldId id="636" r:id="rId12"/>
    <p:sldId id="274" r:id="rId13"/>
    <p:sldId id="273" r:id="rId14"/>
    <p:sldId id="272" r:id="rId15"/>
    <p:sldId id="271" r:id="rId16"/>
    <p:sldId id="267" r:id="rId17"/>
    <p:sldId id="630" r:id="rId18"/>
    <p:sldId id="268" r:id="rId19"/>
    <p:sldId id="270" r:id="rId20"/>
    <p:sldId id="631" r:id="rId21"/>
    <p:sldId id="632" r:id="rId22"/>
    <p:sldId id="269" r:id="rId23"/>
    <p:sldId id="333" r:id="rId24"/>
    <p:sldId id="334" r:id="rId25"/>
    <p:sldId id="335" r:id="rId26"/>
    <p:sldId id="336" r:id="rId27"/>
    <p:sldId id="337" r:id="rId28"/>
    <p:sldId id="338" r:id="rId29"/>
    <p:sldId id="340" r:id="rId30"/>
    <p:sldId id="341" r:id="rId31"/>
    <p:sldId id="457" r:id="rId3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mmon" id="{7EB76776-6DAE-CD4E-AC19-A255EC21F560}">
          <p14:sldIdLst>
            <p14:sldId id="256"/>
            <p14:sldId id="565"/>
            <p14:sldId id="633"/>
            <p14:sldId id="635"/>
            <p14:sldId id="628"/>
            <p14:sldId id="277"/>
            <p14:sldId id="259"/>
            <p14:sldId id="261"/>
            <p14:sldId id="456"/>
            <p14:sldId id="514"/>
          </p14:sldIdLst>
        </p14:section>
        <p14:section name="Students" id="{84F52804-64F4-CB47-9023-0EDA6C576457}">
          <p14:sldIdLst>
            <p14:sldId id="636"/>
            <p14:sldId id="274"/>
            <p14:sldId id="273"/>
            <p14:sldId id="272"/>
            <p14:sldId id="271"/>
            <p14:sldId id="267"/>
            <p14:sldId id="630"/>
            <p14:sldId id="268"/>
            <p14:sldId id="270"/>
            <p14:sldId id="631"/>
            <p14:sldId id="632"/>
          </p14:sldIdLst>
        </p14:section>
        <p14:section name="Common" id="{4398CC09-09ED-9647-AF50-6E929D7AC35E}">
          <p14:sldIdLst>
            <p14:sldId id="269"/>
            <p14:sldId id="333"/>
            <p14:sldId id="334"/>
            <p14:sldId id="335"/>
            <p14:sldId id="336"/>
            <p14:sldId id="337"/>
            <p14:sldId id="338"/>
            <p14:sldId id="340"/>
            <p14:sldId id="341"/>
            <p14:sldId id="457"/>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aney, Fiona H" initials="HFH" lastIdx="5" clrIdx="0"/>
</p:cmAuthorLst>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95" autoAdjust="0"/>
    <p:restoredTop sz="81456" autoAdjust="0"/>
  </p:normalViewPr>
  <p:slideViewPr>
    <p:cSldViewPr snapToGrid="0" snapToObjects="1">
      <p:cViewPr varScale="1">
        <p:scale>
          <a:sx n="136" d="100"/>
          <a:sy n="136" d="100"/>
        </p:scale>
        <p:origin x="688" y="184"/>
      </p:cViewPr>
      <p:guideLst>
        <p:guide orient="horz" pos="162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9/19/19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9/19/19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gs.statcounter.com/platform-market-share/desktop-mobile-tablet/worldwide"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httparchive.org/reports/chrome-ux-report"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pitchFamily="-109" charset="0"/>
                <a:ea typeface="ＭＳ Ｐゴシック" pitchFamily="-109" charset="-128"/>
                <a:cs typeface="ＭＳ Ｐゴシック" pitchFamily="-109" charset="-128"/>
              </a:rPr>
              <a:t>Here’s the title slide. Excited already, aren’t you?</a:t>
            </a:r>
          </a:p>
          <a:p>
            <a:pPr marL="171450" indent="-171450" eaLnBrk="1" hangingPunct="1">
              <a:buFontTx/>
              <a:buChar char="-"/>
            </a:pPr>
            <a:r>
              <a:rPr lang="en-US" dirty="0">
                <a:latin typeface="Arial" pitchFamily="-109" charset="0"/>
                <a:ea typeface="ＭＳ Ｐゴシック" pitchFamily="-109" charset="-128"/>
                <a:cs typeface="ＭＳ Ｐゴシック" pitchFamily="-109" charset="-128"/>
              </a:rPr>
              <a:t>What is the point</a:t>
            </a:r>
            <a:r>
              <a:rPr lang="en-US" baseline="0" dirty="0">
                <a:latin typeface="Arial" pitchFamily="-109" charset="0"/>
                <a:ea typeface="ＭＳ Ｐゴシック" pitchFamily="-109" charset="-128"/>
                <a:cs typeface="ＭＳ Ｐゴシック" pitchFamily="-109" charset="-128"/>
              </a:rPr>
              <a:t> of this assignment? (Did SW Teams from the reading pick good test strategies? Will you be able to support your choices if something goes wrong?)</a:t>
            </a:r>
            <a:endParaRPr lang="en-US" dirty="0">
              <a:latin typeface="Arial" pitchFamily="-109" charset="0"/>
              <a:ea typeface="ＭＳ Ｐゴシック" pitchFamily="-109" charset="-128"/>
              <a:cs typeface="ＭＳ Ｐゴシック" pitchFamily="-109" charset="-128"/>
            </a:endParaRPr>
          </a:p>
          <a:p>
            <a:pPr marL="171450" indent="-171450" eaLnBrk="1" hangingPunct="1">
              <a:buFontTx/>
              <a:buChar char="-"/>
            </a:pPr>
            <a:r>
              <a:rPr lang="en-US" dirty="0">
                <a:latin typeface="Arial" pitchFamily="-109" charset="0"/>
                <a:ea typeface="ＭＳ Ｐゴシック" pitchFamily="-109" charset="-128"/>
                <a:cs typeface="ＭＳ Ｐゴシック" pitchFamily="-109" charset="-128"/>
              </a:rPr>
              <a:t>What errors? – Have student record list</a:t>
            </a:r>
            <a:r>
              <a:rPr lang="en-US" baseline="0" dirty="0">
                <a:latin typeface="Arial" pitchFamily="-109" charset="0"/>
                <a:ea typeface="ＭＳ Ｐゴシック" pitchFamily="-109" charset="-128"/>
                <a:cs typeface="ＭＳ Ｐゴシック" pitchFamily="-109" charset="-128"/>
              </a:rPr>
              <a:t> on board</a:t>
            </a:r>
            <a:endParaRPr lang="en-US" dirty="0">
              <a:latin typeface="Arial" pitchFamily="-109" charset="0"/>
              <a:ea typeface="ＭＳ Ｐゴシック" pitchFamily="-109" charset="-128"/>
              <a:cs typeface="ＭＳ Ｐゴシック" pitchFamily="-109" charset="-128"/>
            </a:endParaRPr>
          </a:p>
          <a:p>
            <a:pPr marL="171450" indent="-171450" eaLnBrk="1" hangingPunct="1">
              <a:buFontTx/>
              <a:buChar char="-"/>
            </a:pPr>
            <a:r>
              <a:rPr lang="en-US" dirty="0">
                <a:latin typeface="Arial" pitchFamily="-109" charset="0"/>
                <a:ea typeface="ＭＳ Ｐゴシック" pitchFamily="-109" charset="-128"/>
                <a:cs typeface="ＭＳ Ｐゴシック" pitchFamily="-109" charset="-128"/>
              </a:rPr>
              <a:t>Who looked for existing test strategies?</a:t>
            </a:r>
          </a:p>
          <a:p>
            <a:pPr marL="171450" indent="-171450" eaLnBrk="1" hangingPunct="1">
              <a:buFontTx/>
              <a:buChar char="-"/>
            </a:pPr>
            <a:r>
              <a:rPr lang="en-US" dirty="0">
                <a:latin typeface="Arial" pitchFamily="-109" charset="0"/>
                <a:ea typeface="ＭＳ Ｐゴシック" pitchFamily="-109" charset="-128"/>
                <a:cs typeface="ＭＳ Ｐゴシック" pitchFamily="-109" charset="-128"/>
              </a:rPr>
              <a:t>Who looked for directions on how to test currency?</a:t>
            </a: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Computing is going mobile. As of Aug 2019 51.65% of computing devices where mobile. How many of you develop and test actively on your phones? While it is possible, it is tedious and often comes at the expense of the debugging experience.</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Why this matters is largely that generally speaking mobile devices are going to perform significantly slower than desktop. The statistic you see here on the left is from the </a:t>
            </a:r>
            <a:r>
              <a:rPr lang="en-US" sz="1200" b="0" i="0" kern="1200" dirty="0">
                <a:solidFill>
                  <a:schemeClr val="tx1"/>
                </a:solidFill>
                <a:effectLst/>
                <a:latin typeface="+mn-lt"/>
                <a:ea typeface="+mn-ea"/>
                <a:cs typeface="+mn-cs"/>
              </a:rPr>
              <a:t>Chrome User Experience Report analysis from http archive. It shows the % of time that the main thread on a webpage stays blocked for more than a quarter of a second. </a:t>
            </a:r>
            <a:r>
              <a:rPr lang="en-US" sz="1200" b="0" i="0" kern="1200" dirty="0" err="1">
                <a:solidFill>
                  <a:schemeClr val="tx1"/>
                </a:solidFill>
                <a:effectLst/>
                <a:latin typeface="+mn-lt"/>
                <a:ea typeface="+mn-ea"/>
                <a:cs typeface="+mn-cs"/>
              </a:rPr>
              <a:t>Additionaly</a:t>
            </a:r>
            <a:r>
              <a:rPr lang="en-US" sz="1200" b="0" i="0" kern="1200" dirty="0">
                <a:solidFill>
                  <a:schemeClr val="tx1"/>
                </a:solidFill>
                <a:effectLst/>
                <a:latin typeface="+mn-lt"/>
                <a:ea typeface="+mn-ea"/>
                <a:cs typeface="+mn-cs"/>
              </a:rPr>
              <a:t> you are going to be working in </a:t>
            </a:r>
          </a:p>
          <a:p>
            <a:endParaRPr lang="en-US" dirty="0"/>
          </a:p>
          <a:p>
            <a:endParaRPr lang="en-US" dirty="0"/>
          </a:p>
          <a:p>
            <a:r>
              <a:rPr lang="en-US" dirty="0"/>
              <a:t>SRC: </a:t>
            </a:r>
            <a:r>
              <a:rPr lang="en-US" dirty="0">
                <a:hlinkClick r:id="rId3"/>
              </a:rPr>
              <a:t>https://gs.statcounter.com/platform-market-share/desktop-mobile-tablet/worldwide</a:t>
            </a:r>
            <a:endParaRPr lang="en-US" dirty="0"/>
          </a:p>
          <a:p>
            <a:r>
              <a:rPr lang="en-US" dirty="0"/>
              <a:t>SRC’: </a:t>
            </a:r>
            <a:r>
              <a:rPr lang="en-US" dirty="0">
                <a:hlinkClick r:id="rId4"/>
              </a:rPr>
              <a:t>https://httparchive.org/reports/chrome-ux-report</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12</a:t>
            </a:fld>
            <a:endParaRPr lang="en-US"/>
          </a:p>
        </p:txBody>
      </p:sp>
    </p:spTree>
    <p:extLst>
      <p:ext uri="{BB962C8B-B14F-4D97-AF65-F5344CB8AC3E}">
        <p14:creationId xmlns:p14="http://schemas.microsoft.com/office/powerpoint/2010/main" val="39476176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Performance has multiple components so first we are going to focus on network speed. On the right here you can see the results of a speed test I took while working on th</a:t>
            </a:r>
            <a:r>
              <a:rPr lang="en-US" b="0" dirty="0"/>
              <a:t>is </a:t>
            </a:r>
            <a:r>
              <a:rPr lang="en-US" dirty="0"/>
              <a:t>presentation. This is the context I develop under, wired into the wall on a high quality network. This is more than one hundred and thirty times above the global average. Additionally as established earlier most users are on phones where connections may be unreliable or metered. </a:t>
            </a:r>
          </a:p>
        </p:txBody>
      </p:sp>
      <p:sp>
        <p:nvSpPr>
          <p:cNvPr id="4" name="Slide Number Placeholder 3"/>
          <p:cNvSpPr>
            <a:spLocks noGrp="1"/>
          </p:cNvSpPr>
          <p:nvPr>
            <p:ph type="sldNum" sz="quarter" idx="10"/>
          </p:nvPr>
        </p:nvSpPr>
        <p:spPr/>
        <p:txBody>
          <a:bodyPr/>
          <a:lstStyle/>
          <a:p>
            <a:fld id="{270700B2-88B9-1642-B8EB-F86842378D04}" type="slidenum">
              <a:rPr lang="en-US" smtClean="0"/>
              <a:t>13</a:t>
            </a:fld>
            <a:endParaRPr lang="en-US"/>
          </a:p>
        </p:txBody>
      </p:sp>
    </p:spTree>
    <p:extLst>
      <p:ext uri="{BB962C8B-B14F-4D97-AF65-F5344CB8AC3E}">
        <p14:creationId xmlns:p14="http://schemas.microsoft.com/office/powerpoint/2010/main" val="4551849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not just about making the fastest applications possible, there are many ways that performance translates into reliability. If I had only tested on my unthrottled WPI connection, I probably would have never known that a user on a slow 3g connection visiting my groups project site would spend a while looking at this screen. Additionally the cost of these limited resources can vary wildly, such as data plans being more expensive internationally or on phones where unneeded work costs battery, which may be more costly to refill. So awareness of your application’s weight becomes critical. Just because a downloaded large font doesn’t matter for you data plan does not mean that this is universally true.</a:t>
            </a:r>
          </a:p>
          <a:p>
            <a:endParaRPr lang="en-US" dirty="0"/>
          </a:p>
          <a:p>
            <a:r>
              <a:rPr lang="en-US" i="1" dirty="0"/>
              <a:t>Notes for if it comes up in questions:</a:t>
            </a:r>
          </a:p>
          <a:p>
            <a:pPr marL="171450" indent="-171450">
              <a:buFont typeface="Arial" panose="020B0604020202020204" pitchFamily="34" charset="0"/>
              <a:buChar char="•"/>
            </a:pPr>
            <a:r>
              <a:rPr lang="en-US" i="1" dirty="0"/>
              <a:t>An interesting topic around the battery concern has to do with data collection. At least in the web context many browsers actually limit </a:t>
            </a:r>
            <a:r>
              <a:rPr lang="en-US" i="1" dirty="0" err="1"/>
              <a:t>apis</a:t>
            </a:r>
            <a:r>
              <a:rPr lang="en-US" i="1" dirty="0"/>
              <a:t> that allow pages to view battery state to combat fingerprinting.</a:t>
            </a:r>
          </a:p>
        </p:txBody>
      </p:sp>
      <p:sp>
        <p:nvSpPr>
          <p:cNvPr id="4" name="Slide Number Placeholder 3"/>
          <p:cNvSpPr>
            <a:spLocks noGrp="1"/>
          </p:cNvSpPr>
          <p:nvPr>
            <p:ph type="sldNum" sz="quarter" idx="10"/>
          </p:nvPr>
        </p:nvSpPr>
        <p:spPr/>
        <p:txBody>
          <a:bodyPr/>
          <a:lstStyle/>
          <a:p>
            <a:fld id="{270700B2-88B9-1642-B8EB-F86842378D04}" type="slidenum">
              <a:rPr lang="en-US" smtClean="0"/>
              <a:t>14</a:t>
            </a:fld>
            <a:endParaRPr lang="en-US"/>
          </a:p>
        </p:txBody>
      </p:sp>
    </p:spTree>
    <p:extLst>
      <p:ext uri="{BB962C8B-B14F-4D97-AF65-F5344CB8AC3E}">
        <p14:creationId xmlns:p14="http://schemas.microsoft.com/office/powerpoint/2010/main" val="1465212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here are some solutions.</a:t>
            </a:r>
          </a:p>
          <a:p>
            <a:r>
              <a:rPr lang="en-US" dirty="0"/>
              <a:t>First: know your actual users and how your application performs on their machines, there are plenty of tools to help you do this</a:t>
            </a:r>
          </a:p>
          <a:p>
            <a:r>
              <a:rPr lang="en-US" dirty="0"/>
              <a:t>Second: test in real environments or accurately emulated environments, Most </a:t>
            </a:r>
            <a:r>
              <a:rPr lang="en-US" dirty="0" err="1"/>
              <a:t>devtools</a:t>
            </a:r>
            <a:r>
              <a:rPr lang="en-US" dirty="0"/>
              <a:t> will have a way to limit networks speeds, and you do own a phone.</a:t>
            </a:r>
          </a:p>
          <a:p>
            <a:r>
              <a:rPr lang="en-US" dirty="0"/>
              <a:t>Third: Set high goals. If you are going to develop on high-end hardware, your app should preform like it. For example the general guideline for web applications is that you should be seeing 60fps scrolling. Not because 30fps would make your users sick, but because if you get 30 on your computer, you might see 15 on a phone.</a:t>
            </a:r>
          </a:p>
        </p:txBody>
      </p:sp>
      <p:sp>
        <p:nvSpPr>
          <p:cNvPr id="4" name="Slide Number Placeholder 3"/>
          <p:cNvSpPr>
            <a:spLocks noGrp="1"/>
          </p:cNvSpPr>
          <p:nvPr>
            <p:ph type="sldNum" sz="quarter" idx="10"/>
          </p:nvPr>
        </p:nvSpPr>
        <p:spPr/>
        <p:txBody>
          <a:bodyPr/>
          <a:lstStyle/>
          <a:p>
            <a:fld id="{270700B2-88B9-1642-B8EB-F86842378D04}" type="slidenum">
              <a:rPr lang="en-US" smtClean="0"/>
              <a:t>15</a:t>
            </a:fld>
            <a:endParaRPr lang="en-US"/>
          </a:p>
        </p:txBody>
      </p:sp>
    </p:spTree>
    <p:extLst>
      <p:ext uri="{BB962C8B-B14F-4D97-AF65-F5344CB8AC3E}">
        <p14:creationId xmlns:p14="http://schemas.microsoft.com/office/powerpoint/2010/main" val="29476468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16</a:t>
            </a:fld>
            <a:endParaRPr lang="en-US"/>
          </a:p>
        </p:txBody>
      </p:sp>
    </p:spTree>
    <p:extLst>
      <p:ext uri="{BB962C8B-B14F-4D97-AF65-F5344CB8AC3E}">
        <p14:creationId xmlns:p14="http://schemas.microsoft.com/office/powerpoint/2010/main" val="19487154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In 2017 there were 6.4 million car crashes that’s 2 per million miles driven.  At a human error rate of around 90% that means 5.76 million car crashes due to human error.  One way to reduce this human error is to reduce human involvement in driving the car.  The Society of Automotive engineers defines 5 levels of driving automation based on how much control is given to the computerized system and under what conditions.  The traditional image of a fully self driving car that can operate almost entirely without human input would be a level 4 or level 5 car.    67%  of Americans believe that self driving cars are likely to result in fewer crashes than human operated counterparts.</a:t>
            </a:r>
          </a:p>
        </p:txBody>
      </p:sp>
      <p:sp>
        <p:nvSpPr>
          <p:cNvPr id="4" name="Slide Number Placeholder 3"/>
          <p:cNvSpPr>
            <a:spLocks noGrp="1"/>
          </p:cNvSpPr>
          <p:nvPr>
            <p:ph type="sldNum" sz="quarter" idx="10"/>
          </p:nvPr>
        </p:nvSpPr>
        <p:spPr/>
        <p:txBody>
          <a:bodyPr/>
          <a:lstStyle/>
          <a:p>
            <a:fld id="{270700B2-88B9-1642-B8EB-F86842378D04}" type="slidenum">
              <a:rPr lang="en-US" smtClean="0"/>
              <a:t>18</a:t>
            </a:fld>
            <a:endParaRPr lang="en-US"/>
          </a:p>
        </p:txBody>
      </p:sp>
    </p:spTree>
    <p:extLst>
      <p:ext uri="{BB962C8B-B14F-4D97-AF65-F5344CB8AC3E}">
        <p14:creationId xmlns:p14="http://schemas.microsoft.com/office/powerpoint/2010/main" val="10478188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But are self driving cars actually safer than human driven cars.  While they avoid traditional human failures they have problems of their own.  Autonomous vehicles in order to operate rely on a multitude of cameras and sensors as well as an interface for actually controlling the car.  Each of these pieces introduces a new point of failure.  All of the automation also requires a sophisticated software system in order to process inputs and make decisions.  Any piece of software inevitably is going to have some bugs.  There is also the problem of more malicious attacks.  In 2016 two cyber security experts demonstrated that they could take control of some systems within certain Chrysler cars wirelessly.  These were low level automation cars but breaking and some turning could be controlled.  As the user gets further removed from control of the vehicle this kind of problem becomes potentially more dangerous as they make it harder for the user to respond in the event of an attack.  Self driving cars also present a huge challenge for testing.  Human driven cars see crashes around once ever 500 thousand miles on average so in order to test such a system you may have to drive more millions of miles.  Also how in testing do you expose the vehicle to a wide enough range of conditions to be comparable to the real world.  This image shows an attempt to compare crash rates across human and self driving cars.  Initially self driving cars look like their doing good until you look at the error bars and see that potential error on these the entire bar.</a:t>
            </a:r>
          </a:p>
        </p:txBody>
      </p:sp>
      <p:sp>
        <p:nvSpPr>
          <p:cNvPr id="4" name="Slide Number Placeholder 3"/>
          <p:cNvSpPr>
            <a:spLocks noGrp="1"/>
          </p:cNvSpPr>
          <p:nvPr>
            <p:ph type="sldNum" sz="quarter" idx="10"/>
          </p:nvPr>
        </p:nvSpPr>
        <p:spPr/>
        <p:txBody>
          <a:bodyPr/>
          <a:lstStyle/>
          <a:p>
            <a:fld id="{270700B2-88B9-1642-B8EB-F86842378D04}" type="slidenum">
              <a:rPr lang="en-US" smtClean="0"/>
              <a:t>19</a:t>
            </a:fld>
            <a:endParaRPr lang="en-US"/>
          </a:p>
        </p:txBody>
      </p:sp>
    </p:spTree>
    <p:extLst>
      <p:ext uri="{BB962C8B-B14F-4D97-AF65-F5344CB8AC3E}">
        <p14:creationId xmlns:p14="http://schemas.microsoft.com/office/powerpoint/2010/main" val="7399214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No matter how good self driving cars get they will still inevitably be put in situations were an accident is unavoidable.  The image shows three such situations.  In each the either a single individual or a group of individuals have stepped out in front of a car that does not have time to break to prevent hitting them.  The car has two options swerve into a wall or hit them.  How should the car decide in any of these situations.  Should the car protect its passenger or should it protect the greatest number of people.  When asked about what is the most moral decision in situation c where the choice is between the passenger and 10 people most people respond that sacrificing the passenger is most moral decision.  However more of those same people reported that they would buy a car that protects themselves and their family members over one that simply tries to minimize damage.  </a:t>
            </a:r>
          </a:p>
        </p:txBody>
      </p:sp>
      <p:sp>
        <p:nvSpPr>
          <p:cNvPr id="4" name="Slide Number Placeholder 3"/>
          <p:cNvSpPr>
            <a:spLocks noGrp="1"/>
          </p:cNvSpPr>
          <p:nvPr>
            <p:ph type="sldNum" sz="quarter" idx="10"/>
          </p:nvPr>
        </p:nvSpPr>
        <p:spPr/>
        <p:txBody>
          <a:bodyPr/>
          <a:lstStyle/>
          <a:p>
            <a:fld id="{270700B2-88B9-1642-B8EB-F86842378D04}" type="slidenum">
              <a:rPr lang="en-US" smtClean="0"/>
              <a:t>20</a:t>
            </a:fld>
            <a:endParaRPr lang="en-US"/>
          </a:p>
        </p:txBody>
      </p:sp>
    </p:spTree>
    <p:extLst>
      <p:ext uri="{BB962C8B-B14F-4D97-AF65-F5344CB8AC3E}">
        <p14:creationId xmlns:p14="http://schemas.microsoft.com/office/powerpoint/2010/main" val="8595058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This is the end. Any slides beyond this point are for answering questions that may arise but not needed in the main talk. Some slides may also be unfinished and are not needed but kept just in case.</a:t>
            </a:r>
          </a:p>
        </p:txBody>
      </p:sp>
      <p:sp>
        <p:nvSpPr>
          <p:cNvPr id="4" name="Slide Number Placeholder 3"/>
          <p:cNvSpPr>
            <a:spLocks noGrp="1"/>
          </p:cNvSpPr>
          <p:nvPr>
            <p:ph type="sldNum" sz="quarter" idx="10"/>
          </p:nvPr>
        </p:nvSpPr>
        <p:spPr/>
        <p:txBody>
          <a:bodyPr/>
          <a:lstStyle/>
          <a:p>
            <a:fld id="{270700B2-88B9-1642-B8EB-F86842378D04}" type="slidenum">
              <a:rPr lang="en-US" smtClean="0"/>
              <a:t>22</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type="dt" sz="quarter" idx="1"/>
          </p:nvPr>
        </p:nvSpPr>
        <p:spPr>
          <a:noFill/>
        </p:spPr>
        <p:txBody>
          <a:bodyPr/>
          <a:lstStyle/>
          <a:p>
            <a:fld id="{7F12F1C9-6A86-524C-B71C-97FEC035681A}" type="datetime1">
              <a:rPr lang="en-US"/>
              <a:pPr/>
              <a:t>9/19/19</a:t>
            </a:fld>
            <a:endParaRPr lang="en-US"/>
          </a:p>
        </p:txBody>
      </p:sp>
      <p:sp>
        <p:nvSpPr>
          <p:cNvPr id="75779" name="Rectangle 7"/>
          <p:cNvSpPr>
            <a:spLocks noGrp="1" noChangeArrowheads="1"/>
          </p:cNvSpPr>
          <p:nvPr>
            <p:ph type="sldNum" sz="quarter" idx="5"/>
          </p:nvPr>
        </p:nvSpPr>
        <p:spPr>
          <a:noFill/>
        </p:spPr>
        <p:txBody>
          <a:bodyPr/>
          <a:lstStyle/>
          <a:p>
            <a:fld id="{0CAA81C8-7121-C744-B46B-1892827198C8}" type="slidenum">
              <a:rPr lang="en-US"/>
              <a:pPr/>
              <a:t>23</a:t>
            </a:fld>
            <a:endParaRPr lang="en-US"/>
          </a:p>
        </p:txBody>
      </p:sp>
      <p:sp>
        <p:nvSpPr>
          <p:cNvPr id="75780" name="Rectangle 2"/>
          <p:cNvSpPr>
            <a:spLocks noGrp="1" noRot="1" noChangeAspect="1" noChangeArrowheads="1" noTextEdit="1"/>
          </p:cNvSpPr>
          <p:nvPr>
            <p:ph type="sldImg"/>
          </p:nvPr>
        </p:nvSpPr>
        <p:spPr>
          <a:xfrm>
            <a:off x="382588" y="685800"/>
            <a:ext cx="6096000" cy="3429000"/>
          </a:xfrm>
          <a:solidFill>
            <a:srgbClr val="FFFFFF"/>
          </a:solidFill>
          <a:ln/>
        </p:spPr>
      </p:sp>
      <p:sp>
        <p:nvSpPr>
          <p:cNvPr id="75781"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lIns="89922" tIns="44961" rIns="89922" bIns="44961"/>
          <a:lstStyle/>
          <a:p>
            <a:pPr eaLnBrk="1" hangingPunct="1"/>
            <a:r>
              <a:rPr lang="en-US">
                <a:latin typeface="Arial" pitchFamily="-109" charset="0"/>
                <a:ea typeface="ＭＳ Ｐゴシック" pitchFamily="-109" charset="-128"/>
                <a:cs typeface="ＭＳ Ｐゴシック" pitchFamily="-109" charset="-128"/>
              </a:rPr>
              <a:t>Power line dangers. Electromagnetic fields? PCBs in transformers?</a:t>
            </a:r>
          </a:p>
          <a:p>
            <a:pPr eaLnBrk="1" hangingPunct="1"/>
            <a:endParaRPr lang="en-US">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aseline="0" dirty="0"/>
              <a:t>I’m going to switch back to in class paper mid-term surveys, response rate just too low.</a:t>
            </a:r>
          </a:p>
          <a:p>
            <a:pPr marL="0" indent="0">
              <a:buFontTx/>
              <a:buNone/>
            </a:pPr>
            <a:endParaRPr lang="en-US" baseline="0" dirty="0"/>
          </a:p>
          <a:p>
            <a:pPr marL="0" indent="0">
              <a:buFontTx/>
              <a:buNone/>
            </a:pPr>
            <a:r>
              <a:rPr lang="en-US" baseline="0" dirty="0"/>
              <a:t>Common items for next time:</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dirty="0"/>
              <a:t>I am in FL 140 about an hour before and after each class</a:t>
            </a:r>
          </a:p>
          <a:p>
            <a:pPr marL="171450" indent="-171450">
              <a:buFont typeface="Arial" panose="020B0604020202020204" pitchFamily="34" charset="0"/>
              <a:buChar char="•"/>
            </a:pPr>
            <a:r>
              <a:rPr lang="en-US" dirty="0"/>
              <a:t>Estimated breakdown of course time per week:</a:t>
            </a:r>
          </a:p>
          <a:p>
            <a:pPr marL="628650" lvl="1" indent="-171450">
              <a:buFont typeface="Arial" panose="020B0604020202020204" pitchFamily="34" charset="0"/>
              <a:buChar char="•"/>
            </a:pPr>
            <a:r>
              <a:rPr lang="en-US" dirty="0"/>
              <a:t>4 hours class time</a:t>
            </a:r>
          </a:p>
          <a:p>
            <a:pPr marL="628650" lvl="1" indent="-171450">
              <a:buFont typeface="Arial" panose="020B0604020202020204" pitchFamily="34" charset="0"/>
              <a:buChar char="•"/>
            </a:pPr>
            <a:r>
              <a:rPr lang="en-US" dirty="0"/>
              <a:t>4 hours reading (2 chapters ~90 pages @ 2 minutes per page)</a:t>
            </a:r>
          </a:p>
          <a:p>
            <a:pPr marL="628650" lvl="1" indent="-171450">
              <a:buFont typeface="Arial" panose="020B0604020202020204" pitchFamily="34" charset="0"/>
              <a:buChar char="•"/>
            </a:pPr>
            <a:r>
              <a:rPr lang="en-US" dirty="0"/>
              <a:t>8 hours practicing mastery of material (papers, group project, class activity prep)</a:t>
            </a:r>
          </a:p>
          <a:p>
            <a:pPr marL="171450" indent="-171450">
              <a:buFont typeface="Arial" panose="020B0604020202020204" pitchFamily="34" charset="0"/>
              <a:buChar char="•"/>
            </a:pPr>
            <a:r>
              <a:rPr lang="en-US" dirty="0"/>
              <a:t>If you are spending much more than this let me know and we can figure out a more efficient way to spend your time</a:t>
            </a:r>
          </a:p>
        </p:txBody>
      </p:sp>
      <p:sp>
        <p:nvSpPr>
          <p:cNvPr id="4" name="Slide Number Placeholder 3"/>
          <p:cNvSpPr>
            <a:spLocks noGrp="1"/>
          </p:cNvSpPr>
          <p:nvPr>
            <p:ph type="sldNum" sz="quarter" idx="10"/>
          </p:nvPr>
        </p:nvSpPr>
        <p:spPr/>
        <p:txBody>
          <a:bodyPr/>
          <a:lstStyle/>
          <a:p>
            <a:fld id="{270700B2-88B9-1642-B8EB-F86842378D04}" type="slidenum">
              <a:rPr lang="en-US" smtClean="0"/>
              <a:t>2</a:t>
            </a:fld>
            <a:endParaRPr lang="en-US"/>
          </a:p>
        </p:txBody>
      </p:sp>
    </p:spTree>
    <p:extLst>
      <p:ext uri="{BB962C8B-B14F-4D97-AF65-F5344CB8AC3E}">
        <p14:creationId xmlns:p14="http://schemas.microsoft.com/office/powerpoint/2010/main" val="23456442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3"/>
          <p:cNvSpPr>
            <a:spLocks noGrp="1" noChangeArrowheads="1"/>
          </p:cNvSpPr>
          <p:nvPr>
            <p:ph type="dt" sz="quarter" idx="1"/>
          </p:nvPr>
        </p:nvSpPr>
        <p:spPr>
          <a:noFill/>
        </p:spPr>
        <p:txBody>
          <a:bodyPr/>
          <a:lstStyle/>
          <a:p>
            <a:fld id="{2F7907CA-F1D7-2E4C-880F-2AD4BD2DF835}" type="datetime1">
              <a:rPr lang="en-US"/>
              <a:pPr/>
              <a:t>9/19/19</a:t>
            </a:fld>
            <a:endParaRPr lang="en-US"/>
          </a:p>
        </p:txBody>
      </p:sp>
      <p:sp>
        <p:nvSpPr>
          <p:cNvPr id="77827" name="Rectangle 7"/>
          <p:cNvSpPr>
            <a:spLocks noGrp="1" noChangeArrowheads="1"/>
          </p:cNvSpPr>
          <p:nvPr>
            <p:ph type="sldNum" sz="quarter" idx="5"/>
          </p:nvPr>
        </p:nvSpPr>
        <p:spPr>
          <a:noFill/>
        </p:spPr>
        <p:txBody>
          <a:bodyPr/>
          <a:lstStyle/>
          <a:p>
            <a:fld id="{BCBCA10D-2879-3A40-B06D-E9CBE5811064}" type="slidenum">
              <a:rPr lang="en-US"/>
              <a:pPr/>
              <a:t>24</a:t>
            </a:fld>
            <a:endParaRPr lang="en-US"/>
          </a:p>
        </p:txBody>
      </p:sp>
      <p:sp>
        <p:nvSpPr>
          <p:cNvPr id="77828" name="Rectangle 2"/>
          <p:cNvSpPr>
            <a:spLocks noGrp="1" noRot="1" noChangeAspect="1" noChangeArrowheads="1" noTextEdit="1"/>
          </p:cNvSpPr>
          <p:nvPr>
            <p:ph type="sldImg"/>
          </p:nvPr>
        </p:nvSpPr>
        <p:spPr>
          <a:xfrm>
            <a:off x="382588" y="685800"/>
            <a:ext cx="6096000" cy="3429000"/>
          </a:xfrm>
          <a:solidFill>
            <a:srgbClr val="FFFFFF"/>
          </a:solidFill>
          <a:ln/>
        </p:spPr>
      </p:sp>
      <p:sp>
        <p:nvSpPr>
          <p:cNvPr id="77829"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lIns="89922" tIns="44961" rIns="89922" bIns="44961"/>
          <a:lstStyle/>
          <a:p>
            <a:pPr eaLnBrk="1" hangingPunct="1"/>
            <a:r>
              <a:rPr lang="en-US">
                <a:latin typeface="Arial" pitchFamily="-109" charset="0"/>
                <a:ea typeface="ＭＳ Ｐゴシック" pitchFamily="-109" charset="-128"/>
                <a:cs typeface="ＭＳ Ｐゴシック" pitchFamily="-109" charset="-128"/>
              </a:rPr>
              <a:t>Like a social contract.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3"/>
          <p:cNvSpPr>
            <a:spLocks noGrp="1" noChangeArrowheads="1"/>
          </p:cNvSpPr>
          <p:nvPr>
            <p:ph type="dt" sz="quarter" idx="1"/>
          </p:nvPr>
        </p:nvSpPr>
        <p:spPr>
          <a:noFill/>
        </p:spPr>
        <p:txBody>
          <a:bodyPr/>
          <a:lstStyle/>
          <a:p>
            <a:fld id="{B33EE1E0-A6E9-6E43-80C8-86CCCC118C7F}" type="datetime1">
              <a:rPr lang="en-US"/>
              <a:pPr/>
              <a:t>9/19/19</a:t>
            </a:fld>
            <a:endParaRPr lang="en-US"/>
          </a:p>
        </p:txBody>
      </p:sp>
      <p:sp>
        <p:nvSpPr>
          <p:cNvPr id="79875" name="Rectangle 7"/>
          <p:cNvSpPr>
            <a:spLocks noGrp="1" noChangeArrowheads="1"/>
          </p:cNvSpPr>
          <p:nvPr>
            <p:ph type="sldNum" sz="quarter" idx="5"/>
          </p:nvPr>
        </p:nvSpPr>
        <p:spPr>
          <a:noFill/>
        </p:spPr>
        <p:txBody>
          <a:bodyPr/>
          <a:lstStyle/>
          <a:p>
            <a:fld id="{8E8B229D-9965-DE41-A449-1C09725159FD}" type="slidenum">
              <a:rPr lang="en-US"/>
              <a:pPr/>
              <a:t>25</a:t>
            </a:fld>
            <a:endParaRPr lang="en-US"/>
          </a:p>
        </p:txBody>
      </p:sp>
      <p:sp>
        <p:nvSpPr>
          <p:cNvPr id="79876" name="Rectangle 2"/>
          <p:cNvSpPr>
            <a:spLocks noGrp="1" noRot="1" noChangeAspect="1" noChangeArrowheads="1" noTextEdit="1"/>
          </p:cNvSpPr>
          <p:nvPr>
            <p:ph type="sldImg"/>
          </p:nvPr>
        </p:nvSpPr>
        <p:spPr>
          <a:ln/>
        </p:spPr>
      </p:sp>
      <p:sp>
        <p:nvSpPr>
          <p:cNvPr id="79877" name="Rectangle 3"/>
          <p:cNvSpPr>
            <a:spLocks noGrp="1" noChangeArrowheads="1"/>
          </p:cNvSpPr>
          <p:nvPr>
            <p:ph type="body" idx="1"/>
          </p:nvPr>
        </p:nvSpPr>
        <p:spPr>
          <a:noFill/>
          <a:ln/>
        </p:spPr>
        <p:txBody>
          <a:bodyPr/>
          <a:lstStyle/>
          <a:p>
            <a:pPr eaLnBrk="1" hangingPunct="1"/>
            <a:endParaRPr lang="en-US">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3"/>
          <p:cNvSpPr>
            <a:spLocks noGrp="1" noChangeArrowheads="1"/>
          </p:cNvSpPr>
          <p:nvPr>
            <p:ph type="dt" sz="quarter" idx="1"/>
          </p:nvPr>
        </p:nvSpPr>
        <p:spPr>
          <a:noFill/>
        </p:spPr>
        <p:txBody>
          <a:bodyPr/>
          <a:lstStyle/>
          <a:p>
            <a:fld id="{FFFD6A48-F1B1-9C42-9E79-A38F40B5BDB1}" type="datetime1">
              <a:rPr lang="en-US"/>
              <a:pPr/>
              <a:t>9/19/19</a:t>
            </a:fld>
            <a:endParaRPr lang="en-US"/>
          </a:p>
        </p:txBody>
      </p:sp>
      <p:sp>
        <p:nvSpPr>
          <p:cNvPr id="81923" name="Rectangle 7"/>
          <p:cNvSpPr>
            <a:spLocks noGrp="1" noChangeArrowheads="1"/>
          </p:cNvSpPr>
          <p:nvPr>
            <p:ph type="sldNum" sz="quarter" idx="5"/>
          </p:nvPr>
        </p:nvSpPr>
        <p:spPr>
          <a:noFill/>
        </p:spPr>
        <p:txBody>
          <a:bodyPr/>
          <a:lstStyle/>
          <a:p>
            <a:fld id="{E972AB57-40F5-7A4B-9E57-7AE0643C2DF2}" type="slidenum">
              <a:rPr lang="en-US"/>
              <a:pPr/>
              <a:t>26</a:t>
            </a:fld>
            <a:endParaRPr lang="en-US"/>
          </a:p>
        </p:txBody>
      </p:sp>
      <p:sp>
        <p:nvSpPr>
          <p:cNvPr id="81924" name="Rectangle 2"/>
          <p:cNvSpPr>
            <a:spLocks noGrp="1" noRot="1" noChangeAspect="1" noChangeArrowheads="1" noTextEdit="1"/>
          </p:cNvSpPr>
          <p:nvPr>
            <p:ph type="sldImg"/>
          </p:nvPr>
        </p:nvSpPr>
        <p:spPr>
          <a:xfrm>
            <a:off x="382588" y="685800"/>
            <a:ext cx="6096000" cy="3429000"/>
          </a:xfrm>
          <a:solidFill>
            <a:srgbClr val="FFFFFF"/>
          </a:solidFill>
          <a:ln/>
        </p:spPr>
      </p:sp>
      <p:sp>
        <p:nvSpPr>
          <p:cNvPr id="81925"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lIns="89922" tIns="44961" rIns="89922" bIns="44961"/>
          <a:lstStyle/>
          <a:p>
            <a:pPr eaLnBrk="1" hangingPunct="1"/>
            <a:r>
              <a:rPr lang="en-US" dirty="0">
                <a:latin typeface="Arial" pitchFamily="-109" charset="0"/>
                <a:ea typeface="ＭＳ Ｐゴシック" pitchFamily="-109" charset="-128"/>
                <a:cs typeface="ＭＳ Ｐゴシック" pitchFamily="-109" charset="-128"/>
              </a:rPr>
              <a:t>What is the value of a human life?</a:t>
            </a:r>
          </a:p>
          <a:p>
            <a:pPr eaLnBrk="1" hangingPunct="1"/>
            <a:r>
              <a:rPr lang="en-US" dirty="0">
                <a:latin typeface="Arial" pitchFamily="-109" charset="0"/>
                <a:ea typeface="ＭＳ Ｐゴシック" pitchFamily="-109" charset="-128"/>
                <a:cs typeface="ＭＳ Ｐゴシック" pitchFamily="-109" charset="-128"/>
              </a:rPr>
              <a:t>What is the value of a species?</a:t>
            </a:r>
          </a:p>
          <a:p>
            <a:pPr eaLnBrk="1" hangingPunct="1"/>
            <a:r>
              <a:rPr lang="en-US" dirty="0">
                <a:latin typeface="Arial" pitchFamily="-109" charset="0"/>
                <a:ea typeface="ＭＳ Ｐゴシック" pitchFamily="-109" charset="-128"/>
                <a:cs typeface="ＭＳ Ｐゴシック" pitchFamily="-109" charset="-128"/>
              </a:rPr>
              <a:t>E.g. future generations, poor people.</a:t>
            </a:r>
          </a:p>
          <a:p>
            <a:pPr eaLnBrk="1" hangingPunct="1"/>
            <a:r>
              <a:rPr lang="en-US" dirty="0" err="1">
                <a:latin typeface="Arial" pitchFamily="-109" charset="0"/>
                <a:ea typeface="ＭＳ Ｐゴシック" pitchFamily="-109" charset="-128"/>
                <a:cs typeface="ＭＳ Ｐゴシック" pitchFamily="-109" charset="-128"/>
              </a:rPr>
              <a:t>Omelas</a:t>
            </a:r>
            <a:endParaRPr lang="en-US" dirty="0">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3"/>
          <p:cNvSpPr>
            <a:spLocks noGrp="1" noChangeArrowheads="1"/>
          </p:cNvSpPr>
          <p:nvPr>
            <p:ph type="dt" sz="quarter" idx="1"/>
          </p:nvPr>
        </p:nvSpPr>
        <p:spPr>
          <a:noFill/>
        </p:spPr>
        <p:txBody>
          <a:bodyPr/>
          <a:lstStyle/>
          <a:p>
            <a:fld id="{3ED89EAD-01F9-694D-9091-C792C18E1006}" type="datetime1">
              <a:rPr lang="en-US"/>
              <a:pPr/>
              <a:t>9/19/19</a:t>
            </a:fld>
            <a:endParaRPr lang="en-US"/>
          </a:p>
        </p:txBody>
      </p:sp>
      <p:sp>
        <p:nvSpPr>
          <p:cNvPr id="83971" name="Rectangle 7"/>
          <p:cNvSpPr>
            <a:spLocks noGrp="1" noChangeArrowheads="1"/>
          </p:cNvSpPr>
          <p:nvPr>
            <p:ph type="sldNum" sz="quarter" idx="5"/>
          </p:nvPr>
        </p:nvSpPr>
        <p:spPr>
          <a:noFill/>
        </p:spPr>
        <p:txBody>
          <a:bodyPr/>
          <a:lstStyle/>
          <a:p>
            <a:fld id="{7A46E5F1-1509-5346-922D-8EB304197226}" type="slidenum">
              <a:rPr lang="en-US"/>
              <a:pPr/>
              <a:t>27</a:t>
            </a:fld>
            <a:endParaRPr lang="en-US"/>
          </a:p>
        </p:txBody>
      </p:sp>
      <p:sp>
        <p:nvSpPr>
          <p:cNvPr id="83972" name="Rectangle 2"/>
          <p:cNvSpPr>
            <a:spLocks noGrp="1" noRot="1" noChangeAspect="1" noChangeArrowheads="1" noTextEdit="1"/>
          </p:cNvSpPr>
          <p:nvPr>
            <p:ph type="sldImg"/>
          </p:nvPr>
        </p:nvSpPr>
        <p:spPr>
          <a:solidFill>
            <a:srgbClr val="FFFFFF"/>
          </a:solidFill>
          <a:ln/>
        </p:spPr>
      </p:sp>
      <p:sp>
        <p:nvSpPr>
          <p:cNvPr id="83973"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lIns="89922" tIns="44961" rIns="89922" bIns="44961"/>
          <a:lstStyle/>
          <a:p>
            <a:pPr eaLnBrk="1" hangingPunct="1"/>
            <a:r>
              <a:rPr lang="en-US">
                <a:latin typeface="Arial" pitchFamily="-109" charset="0"/>
                <a:ea typeface="ＭＳ Ｐゴシック" pitchFamily="-109" charset="-128"/>
                <a:cs typeface="ＭＳ Ｐゴシック" pitchFamily="-109" charset="-128"/>
              </a:rPr>
              <a:t>Is it repairable?</a:t>
            </a:r>
          </a:p>
          <a:p>
            <a:pPr eaLnBrk="1" hangingPunct="1"/>
            <a:r>
              <a:rPr lang="en-US">
                <a:latin typeface="Arial" pitchFamily="-109" charset="0"/>
                <a:ea typeface="ＭＳ Ｐゴシック" pitchFamily="-109" charset="-128"/>
                <a:cs typeface="ＭＳ Ｐゴシック" pitchFamily="-109" charset="-128"/>
              </a:rPr>
              <a:t>What does it mean to repair? Running again? Data fixed? Caught up?</a:t>
            </a:r>
          </a:p>
          <a:p>
            <a:pPr eaLnBrk="1" hangingPunct="1"/>
            <a:r>
              <a:rPr lang="en-US">
                <a:latin typeface="Arial" pitchFamily="-109" charset="0"/>
                <a:ea typeface="ＭＳ Ｐゴシック" pitchFamily="-109" charset="-128"/>
                <a:cs typeface="ＭＳ Ｐゴシック" pitchFamily="-109" charset="-128"/>
              </a:rPr>
              <a:t>Restoring the GBC Web site.</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3"/>
          <p:cNvSpPr>
            <a:spLocks noGrp="1" noChangeArrowheads="1"/>
          </p:cNvSpPr>
          <p:nvPr>
            <p:ph type="dt" sz="quarter" idx="1"/>
          </p:nvPr>
        </p:nvSpPr>
        <p:spPr>
          <a:noFill/>
        </p:spPr>
        <p:txBody>
          <a:bodyPr/>
          <a:lstStyle/>
          <a:p>
            <a:fld id="{A450F9E6-A67A-A947-8C78-112D84B7987D}" type="datetime1">
              <a:rPr lang="en-US"/>
              <a:pPr/>
              <a:t>9/19/19</a:t>
            </a:fld>
            <a:endParaRPr lang="en-US"/>
          </a:p>
        </p:txBody>
      </p:sp>
      <p:sp>
        <p:nvSpPr>
          <p:cNvPr id="86019" name="Rectangle 7"/>
          <p:cNvSpPr>
            <a:spLocks noGrp="1" noChangeArrowheads="1"/>
          </p:cNvSpPr>
          <p:nvPr>
            <p:ph type="sldNum" sz="quarter" idx="5"/>
          </p:nvPr>
        </p:nvSpPr>
        <p:spPr>
          <a:noFill/>
        </p:spPr>
        <p:txBody>
          <a:bodyPr/>
          <a:lstStyle/>
          <a:p>
            <a:fld id="{52BC7A2F-B79E-CE4E-B816-08445569B6A2}" type="slidenum">
              <a:rPr lang="en-US"/>
              <a:pPr/>
              <a:t>28</a:t>
            </a:fld>
            <a:endParaRPr lang="en-US"/>
          </a:p>
        </p:txBody>
      </p:sp>
      <p:sp>
        <p:nvSpPr>
          <p:cNvPr id="86020" name="Rectangle 2"/>
          <p:cNvSpPr>
            <a:spLocks noGrp="1" noRot="1" noChangeAspect="1" noChangeArrowheads="1" noTextEdit="1"/>
          </p:cNvSpPr>
          <p:nvPr>
            <p:ph type="sldImg"/>
          </p:nvPr>
        </p:nvSpPr>
        <p:spPr>
          <a:xfrm>
            <a:off x="382588" y="685800"/>
            <a:ext cx="6096000" cy="3429000"/>
          </a:xfrm>
          <a:solidFill>
            <a:srgbClr val="FFFFFF"/>
          </a:solidFill>
          <a:ln/>
        </p:spPr>
      </p:sp>
      <p:sp>
        <p:nvSpPr>
          <p:cNvPr id="86021"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lIns="89922" tIns="44961" rIns="89922" bIns="44961"/>
          <a:lstStyle/>
          <a:p>
            <a:pPr eaLnBrk="1" hangingPunct="1"/>
            <a:r>
              <a:rPr lang="en-US">
                <a:latin typeface="Arial" pitchFamily="-109" charset="0"/>
                <a:ea typeface="ＭＳ Ｐゴシック" pitchFamily="-109" charset="-128"/>
                <a:cs typeface="ＭＳ Ｐゴシック" pitchFamily="-109" charset="-128"/>
              </a:rPr>
              <a:t>Battle of the X-Planes</a:t>
            </a:r>
          </a:p>
          <a:p>
            <a:pPr eaLnBrk="1" hangingPunct="1"/>
            <a:r>
              <a:rPr lang="en-US">
                <a:latin typeface="Arial" pitchFamily="-109" charset="0"/>
                <a:ea typeface="ＭＳ Ｐゴシック" pitchFamily="-109" charset="-128"/>
                <a:cs typeface="ＭＳ Ｐゴシック" pitchFamily="-109" charset="-128"/>
              </a:rPr>
              <a:t>Trusting the statistics. Are differences significant?</a:t>
            </a:r>
          </a:p>
          <a:p>
            <a:pPr eaLnBrk="1" hangingPunct="1"/>
            <a:r>
              <a:rPr lang="en-US">
                <a:latin typeface="Arial" pitchFamily="-109" charset="0"/>
                <a:ea typeface="ＭＳ Ｐゴシック" pitchFamily="-109" charset="-128"/>
                <a:cs typeface="ＭＳ Ｐゴシック" pitchFamily="-109" charset="-128"/>
              </a:rPr>
              <a:t>Colin Chapman’s Lotus 7 chassis.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3"/>
          <p:cNvSpPr>
            <a:spLocks noGrp="1" noChangeArrowheads="1"/>
          </p:cNvSpPr>
          <p:nvPr>
            <p:ph type="dt" sz="quarter" idx="1"/>
          </p:nvPr>
        </p:nvSpPr>
        <p:spPr>
          <a:noFill/>
        </p:spPr>
        <p:txBody>
          <a:bodyPr/>
          <a:lstStyle/>
          <a:p>
            <a:fld id="{DCE8802B-B196-CC4C-A916-20FC9FBB3C04}" type="datetime1">
              <a:rPr lang="en-US"/>
              <a:pPr/>
              <a:t>9/19/19</a:t>
            </a:fld>
            <a:endParaRPr lang="en-US"/>
          </a:p>
        </p:txBody>
      </p:sp>
      <p:sp>
        <p:nvSpPr>
          <p:cNvPr id="90115" name="Rectangle 7"/>
          <p:cNvSpPr>
            <a:spLocks noGrp="1" noChangeArrowheads="1"/>
          </p:cNvSpPr>
          <p:nvPr>
            <p:ph type="sldNum" sz="quarter" idx="5"/>
          </p:nvPr>
        </p:nvSpPr>
        <p:spPr>
          <a:noFill/>
        </p:spPr>
        <p:txBody>
          <a:bodyPr/>
          <a:lstStyle/>
          <a:p>
            <a:fld id="{6FF38740-B25E-0B4E-8B15-E0B823087A82}" type="slidenum">
              <a:rPr lang="en-US"/>
              <a:pPr/>
              <a:t>29</a:t>
            </a:fld>
            <a:endParaRPr lang="en-US"/>
          </a:p>
        </p:txBody>
      </p:sp>
      <p:sp>
        <p:nvSpPr>
          <p:cNvPr id="90116" name="Rectangle 2"/>
          <p:cNvSpPr>
            <a:spLocks noGrp="1" noRot="1" noChangeAspect="1" noChangeArrowheads="1" noTextEdit="1"/>
          </p:cNvSpPr>
          <p:nvPr>
            <p:ph type="sldImg"/>
          </p:nvPr>
        </p:nvSpPr>
        <p:spPr>
          <a:ln/>
        </p:spPr>
      </p:sp>
      <p:sp>
        <p:nvSpPr>
          <p:cNvPr id="90117" name="Rectangle 3"/>
          <p:cNvSpPr>
            <a:spLocks noGrp="1" noChangeArrowheads="1"/>
          </p:cNvSpPr>
          <p:nvPr>
            <p:ph type="body" idx="1"/>
          </p:nvPr>
        </p:nvSpPr>
        <p:spPr>
          <a:noFill/>
          <a:ln/>
        </p:spPr>
        <p:txBody>
          <a:bodyPr/>
          <a:lstStyle/>
          <a:p>
            <a:pPr eaLnBrk="1" hangingPunct="1"/>
            <a:r>
              <a:rPr lang="en-US" dirty="0">
                <a:latin typeface="Arial" pitchFamily="-109" charset="0"/>
                <a:ea typeface="ＭＳ Ｐゴシック" pitchFamily="-109" charset="-128"/>
                <a:cs typeface="ＭＳ Ｐゴシック" pitchFamily="-109" charset="-128"/>
              </a:rPr>
              <a:t>Specs: Know what you are going to do. Often difficult. What does the customer want? What does the customer need?</a:t>
            </a:r>
          </a:p>
          <a:p>
            <a:pPr eaLnBrk="1" hangingPunct="1"/>
            <a:r>
              <a:rPr lang="en-US" dirty="0">
                <a:latin typeface="Arial" pitchFamily="-109" charset="0"/>
                <a:ea typeface="ＭＳ Ｐゴシック" pitchFamily="-109" charset="-128"/>
                <a:cs typeface="ＭＳ Ｐゴシック" pitchFamily="-109" charset="-128"/>
              </a:rPr>
              <a:t>Usability: Logical and intuitive, Consistent, Helpful, Complete, Accessible, Disability. Complete—not have to write things down.</a:t>
            </a:r>
          </a:p>
          <a:p>
            <a:pPr eaLnBrk="1" hangingPunct="1"/>
            <a:r>
              <a:rPr lang="en-US" dirty="0">
                <a:latin typeface="Arial" pitchFamily="-109" charset="0"/>
                <a:ea typeface="ＭＳ Ｐゴシック" pitchFamily="-109" charset="-128"/>
                <a:cs typeface="ＭＳ Ｐゴシック" pitchFamily="-109" charset="-128"/>
              </a:rPr>
              <a:t>Design: Logical, Modular, Consistent, Well-specified, Flexible, Extensible, Adaptable, New features, new platforms.</a:t>
            </a:r>
          </a:p>
          <a:p>
            <a:pPr eaLnBrk="1" hangingPunct="1"/>
            <a:r>
              <a:rPr lang="en-US" dirty="0">
                <a:latin typeface="Arial" pitchFamily="-109" charset="0"/>
                <a:ea typeface="ＭＳ Ｐゴシック" pitchFamily="-109" charset="-128"/>
                <a:cs typeface="ＭＳ Ｐゴシック" pitchFamily="-109" charset="-128"/>
              </a:rPr>
              <a:t>Robustness: Tolerant of data errors, Tolerant of human errors, Tolerant of network errors, Enough detail / not too much. Stack trace vs. “?” “A script error has occurred. Do you want to debug?”</a:t>
            </a:r>
          </a:p>
          <a:p>
            <a:pPr eaLnBrk="1" hangingPunct="1"/>
            <a:r>
              <a:rPr lang="en-US" dirty="0">
                <a:latin typeface="Arial" pitchFamily="-109" charset="0"/>
                <a:ea typeface="ＭＳ Ｐゴシック" pitchFamily="-109" charset="-128"/>
                <a:cs typeface="ＭＳ Ｐゴシック" pitchFamily="-109" charset="-128"/>
              </a:rPr>
              <a:t>Implementation: Adequate hardware (E.g. memory, storage, speed), Adequate software (Languages, OS, libraries), Internal and external documentation</a:t>
            </a:r>
          </a:p>
          <a:p>
            <a:pPr eaLnBrk="1" hangingPunct="1"/>
            <a:r>
              <a:rPr lang="en-US" dirty="0">
                <a:latin typeface="Arial" pitchFamily="-109" charset="0"/>
                <a:ea typeface="ＭＳ Ｐゴシック" pitchFamily="-109" charset="-128"/>
                <a:cs typeface="ＭＳ Ｐゴシック" pitchFamily="-109" charset="-128"/>
              </a:rPr>
              <a:t>Testing: Should be at </a:t>
            </a:r>
            <a:r>
              <a:rPr lang="en-US" u="sng" dirty="0">
                <a:latin typeface="Arial" pitchFamily="-109" charset="0"/>
                <a:ea typeface="ＭＳ Ｐゴシック" pitchFamily="-109" charset="-128"/>
                <a:cs typeface="ＭＳ Ｐゴシック" pitchFamily="-109" charset="-128"/>
              </a:rPr>
              <a:t>all</a:t>
            </a:r>
            <a:r>
              <a:rPr lang="en-US" dirty="0">
                <a:latin typeface="Arial" pitchFamily="-109" charset="0"/>
                <a:ea typeface="ＭＳ Ｐゴシック" pitchFamily="-109" charset="-128"/>
                <a:cs typeface="ＭＳ Ｐゴシック" pitchFamily="-109" charset="-128"/>
              </a:rPr>
              <a:t> phases of the development cycle. Plan ahead for it. Consistent, repeatable, documented. Regression testing.</a:t>
            </a:r>
          </a:p>
          <a:p>
            <a:pPr eaLnBrk="1" hangingPunct="1"/>
            <a:endParaRPr lang="en-US" dirty="0">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3"/>
          <p:cNvSpPr>
            <a:spLocks noGrp="1" noChangeArrowheads="1"/>
          </p:cNvSpPr>
          <p:nvPr>
            <p:ph type="dt" sz="quarter" idx="1"/>
          </p:nvPr>
        </p:nvSpPr>
        <p:spPr>
          <a:noFill/>
        </p:spPr>
        <p:txBody>
          <a:bodyPr/>
          <a:lstStyle/>
          <a:p>
            <a:fld id="{75CBA377-AB0F-3C44-9785-206068C6422C}" type="datetime1">
              <a:rPr lang="en-US"/>
              <a:pPr/>
              <a:t>9/19/19</a:t>
            </a:fld>
            <a:endParaRPr lang="en-US"/>
          </a:p>
        </p:txBody>
      </p:sp>
      <p:sp>
        <p:nvSpPr>
          <p:cNvPr id="92163" name="Rectangle 7"/>
          <p:cNvSpPr>
            <a:spLocks noGrp="1" noChangeArrowheads="1"/>
          </p:cNvSpPr>
          <p:nvPr>
            <p:ph type="sldNum" sz="quarter" idx="5"/>
          </p:nvPr>
        </p:nvSpPr>
        <p:spPr>
          <a:noFill/>
        </p:spPr>
        <p:txBody>
          <a:bodyPr/>
          <a:lstStyle/>
          <a:p>
            <a:fld id="{066F36ED-6B03-0C4A-BC6D-03D510E9CE72}" type="slidenum">
              <a:rPr lang="en-US"/>
              <a:pPr/>
              <a:t>30</a:t>
            </a:fld>
            <a:endParaRPr lang="en-US"/>
          </a:p>
        </p:txBody>
      </p:sp>
      <p:sp>
        <p:nvSpPr>
          <p:cNvPr id="92164" name="Rectangle 2"/>
          <p:cNvSpPr>
            <a:spLocks noGrp="1" noRot="1" noChangeAspect="1" noChangeArrowheads="1" noTextEdit="1"/>
          </p:cNvSpPr>
          <p:nvPr>
            <p:ph type="sldImg"/>
          </p:nvPr>
        </p:nvSpPr>
        <p:spPr>
          <a:ln/>
        </p:spPr>
      </p:sp>
      <p:sp>
        <p:nvSpPr>
          <p:cNvPr id="92165" name="Rectangle 3"/>
          <p:cNvSpPr>
            <a:spLocks noGrp="1" noChangeArrowheads="1"/>
          </p:cNvSpPr>
          <p:nvPr>
            <p:ph type="body" idx="1"/>
          </p:nvPr>
        </p:nvSpPr>
        <p:spPr>
          <a:noFill/>
          <a:ln/>
        </p:spPr>
        <p:txBody>
          <a:bodyPr/>
          <a:lstStyle/>
          <a:p>
            <a:pPr eaLnBrk="1" hangingPunct="1"/>
            <a:endParaRPr lang="en-US">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270700B2-88B9-1642-B8EB-F86842378D04}" type="slidenum">
              <a:rPr lang="en-US" smtClean="0"/>
              <a:t>31</a:t>
            </a:fld>
            <a:endParaRPr lang="en-US"/>
          </a:p>
        </p:txBody>
      </p:sp>
    </p:spTree>
    <p:extLst>
      <p:ext uri="{BB962C8B-B14F-4D97-AF65-F5344CB8AC3E}">
        <p14:creationId xmlns:p14="http://schemas.microsoft.com/office/powerpoint/2010/main" val="593655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2507204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a:t>
            </a:r>
            <a:r>
              <a:rPr lang="en-US" baseline="0" dirty="0"/>
              <a:t> – Errors, Failures, Risks</a:t>
            </a:r>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593655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Good alternative if guest speaker not coming or late</a:t>
            </a:r>
          </a:p>
          <a:p>
            <a:r>
              <a:rPr lang="en-US" b="1" baseline="0" dirty="0">
                <a:latin typeface="Arial" pitchFamily="-109" charset="0"/>
                <a:ea typeface="ＭＳ Ｐゴシック" pitchFamily="-109" charset="-128"/>
                <a:cs typeface="ＭＳ Ｐゴシック" pitchFamily="-109" charset="-128"/>
              </a:rPr>
              <a:t>Why Electronic Voting is a BAD Idea - Computerphile</a:t>
            </a:r>
          </a:p>
          <a:p>
            <a:r>
              <a:rPr lang="en-US" sz="1200" kern="1200" dirty="0">
                <a:solidFill>
                  <a:schemeClr val="tx1"/>
                </a:solidFill>
                <a:latin typeface="+mn-lt"/>
                <a:ea typeface="+mn-ea"/>
                <a:cs typeface="+mn-cs"/>
              </a:rPr>
              <a:t>https://</a:t>
            </a:r>
            <a:r>
              <a:rPr lang="en-US" sz="1200" kern="1200" dirty="0" err="1">
                <a:solidFill>
                  <a:schemeClr val="tx1"/>
                </a:solidFill>
                <a:latin typeface="+mn-lt"/>
                <a:ea typeface="+mn-ea"/>
                <a:cs typeface="+mn-cs"/>
              </a:rPr>
              <a:t>www.youtube.com</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watch?v</a:t>
            </a:r>
            <a:r>
              <a:rPr lang="en-US" sz="1200" kern="1200" dirty="0">
                <a:solidFill>
                  <a:schemeClr val="tx1"/>
                </a:solidFill>
                <a:latin typeface="+mn-lt"/>
                <a:ea typeface="+mn-ea"/>
                <a:cs typeface="+mn-cs"/>
              </a:rPr>
              <a:t>=w3_0x6oaDmI</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We can also discuss articles listed on Security Discussions under documents of course web site.</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TODO: add quiz as backup if class discussion or guest speaker fail</a:t>
            </a:r>
          </a:p>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MSNBC on Denver's Automated Baggage System 2010-08-23 (2:27)</a:t>
            </a:r>
            <a:endParaRPr lang="en-US" dirty="0"/>
          </a:p>
          <a:p>
            <a:r>
              <a:rPr lang="en-US" dirty="0"/>
              <a:t>https://</a:t>
            </a:r>
            <a:r>
              <a:rPr lang="en-US" dirty="0" err="1"/>
              <a:t>www.youtube.com</a:t>
            </a:r>
            <a:r>
              <a:rPr lang="en-US" dirty="0"/>
              <a:t>/</a:t>
            </a:r>
            <a:r>
              <a:rPr lang="en-US" dirty="0" err="1"/>
              <a:t>watch?v</a:t>
            </a:r>
            <a:r>
              <a:rPr lang="en-US" dirty="0"/>
              <a:t>=xx8f4x6C_KY</a:t>
            </a:r>
          </a:p>
          <a:p>
            <a:r>
              <a:rPr lang="en-US" dirty="0"/>
              <a:t>Accessed 2019-04-09</a:t>
            </a:r>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2553297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We can also discuss articles listed on Security Discussions under documents of course web site.</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ADD QUIZ AS BACKUP IF CLASS DISCUSSION OR GUEST SPEAKER FAIL</a:t>
            </a:r>
          </a:p>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3654547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sk-SK"/>
              <a:t>© 2019 Keith A. Pray</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extLst>
      <p:ext uri="{BB962C8B-B14F-4D97-AF65-F5344CB8AC3E}">
        <p14:creationId xmlns:p14="http://schemas.microsoft.com/office/powerpoint/2010/main" val="207630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3055931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sk-SK"/>
              <a:t>© 2019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2019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sk-SK"/>
              <a:t>© 2019 Keith A. Pray</a:t>
            </a:r>
            <a:endParaRPr lang="en-US" dirty="0"/>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sk-SK"/>
              <a:t>© 2019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sk-SK"/>
              <a:t>© 2019 Keith A. Pray</a:t>
            </a:r>
            <a:endParaRPr lang="en-US" dirty="0"/>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1"/>
          </p:nvPr>
        </p:nvSpPr>
        <p:spPr>
          <a:xfrm>
            <a:off x="0" y="4997196"/>
            <a:ext cx="5562600" cy="146304"/>
          </a:xfrm>
        </p:spPr>
        <p:txBody>
          <a:bodyPr/>
          <a:lstStyle/>
          <a:p>
            <a:r>
              <a:rPr lang="sk-SK"/>
              <a:t>© 2019 Keith A. Pray</a:t>
            </a:r>
            <a:endParaRPr lang="en-US" dirty="0"/>
          </a:p>
        </p:txBody>
      </p:sp>
      <p:sp>
        <p:nvSpPr>
          <p:cNvPr id="3" name="Slide Number Placeholder 4"/>
          <p:cNvSpPr>
            <a:spLocks noGrp="1"/>
          </p:cNvSpPr>
          <p:nvPr>
            <p:ph type="sldNum" sz="quarter" idx="12"/>
          </p:nvPr>
        </p:nvSpPr>
        <p:spPr>
          <a:xfrm>
            <a:off x="8519160" y="4997196"/>
            <a:ext cx="624840" cy="146304"/>
          </a:xfrm>
        </p:spPr>
        <p:txBody>
          <a:bodyPr/>
          <a:lstStyle/>
          <a:p>
            <a:fld id="{A2A17EAB-8B51-5C40-8776-6683E51FA7A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900">
                <a:solidFill>
                  <a:schemeClr val="tx1"/>
                </a:solidFill>
              </a:defRPr>
            </a:lvl1pPr>
          </a:lstStyle>
          <a:p>
            <a:endParaRPr lang="en-US"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sk-SK"/>
              <a:t>© 2019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900">
                <a:solidFill>
                  <a:schemeClr val="tx1"/>
                </a:solidFill>
              </a:defRPr>
            </a:lvl1pPr>
          </a:lstStyle>
          <a:p>
            <a:fld id="{A2A17EAB-8B51-5C40-8776-6683E51FA7A0}" type="slidenum">
              <a:rPr lang="en-US" smtClean="0"/>
              <a:pPr/>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a:solidFill>
                    <a:schemeClr val="tx1"/>
                  </a:solidFill>
                </a:rPr>
                <a:t>CS 3043 Social Implications Of Computing</a:t>
              </a:r>
            </a:p>
          </p:txBody>
        </p:sp>
        <p:pic>
          <p:nvPicPr>
            <p:cNvPr id="8" name="Picture 7" descr="WPI_Inst_Prim_FulClr_Rev.pn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gs.statcounter.com/platform-market-share/desktop-mobile-tablet/worldwide"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s://building.calibreapp.com/beyond-the-bubble-real-world-performance-9c991dcd5342" TargetMode="External"/><Relationship Id="rId4" Type="http://schemas.openxmlformats.org/officeDocument/2006/relationships/hyperlink" Target="https://httparchive.org/reports/chrome-ux-report"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4.emf"/><Relationship Id="rId4" Type="http://schemas.openxmlformats.org/officeDocument/2006/relationships/image" Target="../media/image3.emf"/></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s://www.npr.org/2016/10/20/498406570/tech-human-errors-drive-growing-death-toll-in-auto-crashes" TargetMode="External"/><Relationship Id="rId7" Type="http://schemas.openxmlformats.org/officeDocument/2006/relationships/hyperlink" Target="https://arxiv.org/ftp/arxiv/papers/1510/1510.03346.pdf" TargetMode="External"/><Relationship Id="rId2" Type="http://schemas.openxmlformats.org/officeDocument/2006/relationships/hyperlink" Target="https://cdan.nhtsa.gov/tsftables/tsfar.htm" TargetMode="External"/><Relationship Id="rId1" Type="http://schemas.openxmlformats.org/officeDocument/2006/relationships/slideLayout" Target="../slideLayouts/slideLayout2.xml"/><Relationship Id="rId6" Type="http://schemas.openxmlformats.org/officeDocument/2006/relationships/hyperlink" Target="https://www.itf-oecd.org/sites/default/files/docs/safer-roads-automated-vehicles.pdf" TargetMode="External"/><Relationship Id="rId5" Type="http://schemas.openxmlformats.org/officeDocument/2006/relationships/hyperlink" Target="https://www.wired.com/2016/08/jeep-hackers-return-high-speed-steering-acceleration-hacks/" TargetMode="External"/><Relationship Id="rId4" Type="http://schemas.openxmlformats.org/officeDocument/2006/relationships/hyperlink" Target="https://deepblue.lib.umich.edu/bitstream/handle/2027.42/108384/103024.pdf"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marginalrevolution.com/marginalrevolution/2014/05/type-i-and-type-ii-errors-simplified.html"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pbfcomics.com/197"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www.youtube.com/watch?v=w3_0x6oaDmI" TargetMode="External"/><Relationship Id="rId4" Type="http://schemas.openxmlformats.org/officeDocument/2006/relationships/hyperlink" Target="https://xkcd.com/2030/"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xx8f4x6C_KY"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r>
              <a:rPr lang="en-US" dirty="0"/>
              <a:t>Instructor</a:t>
            </a:r>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r>
              <a:rPr lang="en-US" dirty="0"/>
              <a:t>Class 9</a:t>
            </a:r>
            <a:br>
              <a:rPr lang="en-US" dirty="0"/>
            </a:br>
            <a:r>
              <a:rPr lang="en-US" dirty="0"/>
              <a:t>Errors Failures Risks</a:t>
            </a:r>
          </a:p>
        </p:txBody>
      </p:sp>
    </p:spTree>
    <p:extLst>
      <p:ext uri="{BB962C8B-B14F-4D97-AF65-F5344CB8AC3E}">
        <p14:creationId xmlns:p14="http://schemas.microsoft.com/office/powerpoint/2010/main" val="2449341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Assignment</a:t>
            </a:r>
          </a:p>
        </p:txBody>
      </p:sp>
      <p:sp>
        <p:nvSpPr>
          <p:cNvPr id="3" name="Content Placeholder 2"/>
          <p:cNvSpPr>
            <a:spLocks noGrp="1"/>
          </p:cNvSpPr>
          <p:nvPr>
            <p:ph idx="1"/>
          </p:nvPr>
        </p:nvSpPr>
        <p:spPr/>
        <p:txBody>
          <a:bodyPr>
            <a:normAutofit/>
          </a:bodyPr>
          <a:lstStyle/>
          <a:p>
            <a:r>
              <a:rPr lang="en-US" dirty="0"/>
              <a:t>Prepare for Debate</a:t>
            </a:r>
          </a:p>
          <a:p>
            <a:pPr lvl="1"/>
            <a:r>
              <a:rPr lang="en-US" dirty="0"/>
              <a:t>From Chapter 9 In-class Exercises # 24.</a:t>
            </a:r>
          </a:p>
          <a:p>
            <a:pPr lvl="1"/>
            <a:r>
              <a:rPr lang="en-US" dirty="0"/>
              <a:t>Should the company produce the game?</a:t>
            </a:r>
          </a:p>
          <a:p>
            <a:pPr lvl="1"/>
            <a:r>
              <a:rPr lang="en-US" dirty="0"/>
              <a:t>Use the SWE Code Of Ethics as the basis for your argument.</a:t>
            </a:r>
          </a:p>
          <a:p>
            <a:pPr lvl="1"/>
            <a:r>
              <a:rPr lang="en-US" dirty="0"/>
              <a:t>Use other sources for supporting data</a:t>
            </a:r>
          </a:p>
          <a:p>
            <a:r>
              <a:rPr lang="en-US" dirty="0"/>
              <a:t>Optional 1 paper on topic, lowest paper grade will be dropped</a:t>
            </a:r>
          </a:p>
        </p:txBody>
      </p:sp>
      <p:sp>
        <p:nvSpPr>
          <p:cNvPr id="4" name="Footer Placeholder 3"/>
          <p:cNvSpPr>
            <a:spLocks noGrp="1"/>
          </p:cNvSpPr>
          <p:nvPr>
            <p:ph type="ftr" sz="quarter" idx="11"/>
          </p:nvPr>
        </p:nvSpPr>
        <p:spPr/>
        <p:txBody>
          <a:bodyPr/>
          <a:lstStyle/>
          <a:p>
            <a:r>
              <a:rPr lang="sk-SK"/>
              <a:t>© 2019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10</a:t>
            </a:fld>
            <a:endParaRPr lang="en-US"/>
          </a:p>
        </p:txBody>
      </p:sp>
    </p:spTree>
    <p:extLst>
      <p:ext uri="{BB962C8B-B14F-4D97-AF65-F5344CB8AC3E}">
        <p14:creationId xmlns:p14="http://schemas.microsoft.com/office/powerpoint/2010/main" val="1794010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a:t>
            </a:r>
            <a:r>
              <a:rPr lang="en-US" strike="sngStrike" dirty="0"/>
              <a:t>Works</a:t>
            </a:r>
            <a:r>
              <a:rPr lang="en-US" dirty="0"/>
              <a:t> Performs on my machine”</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Kyle Ehrlich</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2019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11</a:t>
            </a:fld>
            <a:endParaRPr lang="en-US"/>
          </a:p>
        </p:txBody>
      </p:sp>
    </p:spTree>
    <p:extLst>
      <p:ext uri="{BB962C8B-B14F-4D97-AF65-F5344CB8AC3E}">
        <p14:creationId xmlns:p14="http://schemas.microsoft.com/office/powerpoint/2010/main" val="37891948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 Processor performance</a:t>
            </a:r>
          </a:p>
        </p:txBody>
      </p:sp>
      <p:sp>
        <p:nvSpPr>
          <p:cNvPr id="3" name="Content Placeholder 2"/>
          <p:cNvSpPr>
            <a:spLocks noGrp="1"/>
          </p:cNvSpPr>
          <p:nvPr>
            <p:ph sz="half" idx="1"/>
          </p:nvPr>
        </p:nvSpPr>
        <p:spPr/>
        <p:txBody>
          <a:bodyPr/>
          <a:lstStyle/>
          <a:p>
            <a:r>
              <a:rPr lang="en-US" dirty="0"/>
              <a:t>Computing is going mobile.</a:t>
            </a:r>
          </a:p>
          <a:p>
            <a:pPr lvl="1"/>
            <a:r>
              <a:rPr lang="en-US" dirty="0"/>
              <a:t>Aug 2019, 51.65% of computing devices are mobile.</a:t>
            </a:r>
          </a:p>
          <a:p>
            <a:r>
              <a:rPr lang="en-US" dirty="0"/>
              <a:t>Development lives on desktop where the users increasingly are not.</a:t>
            </a:r>
          </a:p>
          <a:p>
            <a:r>
              <a:rPr lang="en-US" dirty="0"/>
              <a:t>Mobile devises expose inefficiency.</a:t>
            </a:r>
          </a:p>
          <a:p>
            <a:endParaRPr lang="en-US" dirty="0"/>
          </a:p>
        </p:txBody>
      </p:sp>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12</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t>Kyle Ehrlich</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https://httparchive.org/reports/chrome-ux-report</a:t>
            </a:r>
          </a:p>
        </p:txBody>
      </p:sp>
      <p:pic>
        <p:nvPicPr>
          <p:cNvPr id="9" name="Picture 8">
            <a:extLst>
              <a:ext uri="{FF2B5EF4-FFF2-40B4-BE49-F238E27FC236}">
                <a16:creationId xmlns:a16="http://schemas.microsoft.com/office/drawing/2014/main" id="{FAA25D5F-E1FF-45DE-B57E-7F4F35A1634B}"/>
              </a:ext>
            </a:extLst>
          </p:cNvPr>
          <p:cNvPicPr>
            <a:picLocks noChangeAspect="1"/>
          </p:cNvPicPr>
          <p:nvPr/>
        </p:nvPicPr>
        <p:blipFill rotWithShape="1">
          <a:blip r:embed="rId3"/>
          <a:srcRect b="51872"/>
          <a:stretch/>
        </p:blipFill>
        <p:spPr>
          <a:xfrm>
            <a:off x="4724400" y="1944804"/>
            <a:ext cx="3733800" cy="464155"/>
          </a:xfrm>
          <a:prstGeom prst="rect">
            <a:avLst/>
          </a:prstGeom>
        </p:spPr>
      </p:pic>
      <p:pic>
        <p:nvPicPr>
          <p:cNvPr id="10" name="Picture 9">
            <a:extLst>
              <a:ext uri="{FF2B5EF4-FFF2-40B4-BE49-F238E27FC236}">
                <a16:creationId xmlns:a16="http://schemas.microsoft.com/office/drawing/2014/main" id="{28B5A3AE-143F-46A9-A8B4-8EB2028FA3CB}"/>
              </a:ext>
            </a:extLst>
          </p:cNvPr>
          <p:cNvPicPr>
            <a:picLocks noChangeAspect="1"/>
          </p:cNvPicPr>
          <p:nvPr/>
        </p:nvPicPr>
        <p:blipFill rotWithShape="1">
          <a:blip r:embed="rId3"/>
          <a:srcRect l="40445" t="51265" r="31030"/>
          <a:stretch/>
        </p:blipFill>
        <p:spPr>
          <a:xfrm>
            <a:off x="5272673" y="2447060"/>
            <a:ext cx="2637254" cy="1163782"/>
          </a:xfrm>
          <a:prstGeom prst="rect">
            <a:avLst/>
          </a:prstGeom>
        </p:spPr>
      </p:pic>
    </p:spTree>
    <p:extLst>
      <p:ext uri="{BB962C8B-B14F-4D97-AF65-F5344CB8AC3E}">
        <p14:creationId xmlns:p14="http://schemas.microsoft.com/office/powerpoint/2010/main" val="19083695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 Network performance</a:t>
            </a:r>
          </a:p>
        </p:txBody>
      </p:sp>
      <p:sp>
        <p:nvSpPr>
          <p:cNvPr id="3" name="Content Placeholder 2"/>
          <p:cNvSpPr>
            <a:spLocks noGrp="1"/>
          </p:cNvSpPr>
          <p:nvPr>
            <p:ph sz="half" idx="1"/>
          </p:nvPr>
        </p:nvSpPr>
        <p:spPr/>
        <p:txBody>
          <a:bodyPr/>
          <a:lstStyle/>
          <a:p>
            <a:r>
              <a:rPr lang="en-US" dirty="0"/>
              <a:t>My development environment →</a:t>
            </a:r>
          </a:p>
          <a:p>
            <a:pPr lvl="1"/>
            <a:r>
              <a:rPr lang="en-US" dirty="0"/>
              <a:t>Wired</a:t>
            </a:r>
          </a:p>
          <a:p>
            <a:pPr lvl="1"/>
            <a:r>
              <a:rPr lang="en-US" dirty="0"/>
              <a:t>Desktop</a:t>
            </a:r>
          </a:p>
          <a:p>
            <a:r>
              <a:rPr lang="en-US" dirty="0"/>
              <a:t>Real users</a:t>
            </a:r>
          </a:p>
          <a:p>
            <a:pPr lvl="1"/>
            <a:r>
              <a:rPr lang="en-US" dirty="0"/>
              <a:t>Global average connection speed: 7.2mbps [3]</a:t>
            </a:r>
          </a:p>
          <a:p>
            <a:pPr lvl="1"/>
            <a:r>
              <a:rPr lang="en-US" dirty="0"/>
              <a:t>Mobile</a:t>
            </a:r>
          </a:p>
          <a:p>
            <a:pPr lvl="1"/>
            <a:endParaRPr lang="en-US" dirty="0"/>
          </a:p>
        </p:txBody>
      </p:sp>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13</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t>Kyle Ehrlich</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&lt;Fast.com&gt;</a:t>
            </a:r>
          </a:p>
        </p:txBody>
      </p:sp>
      <p:pic>
        <p:nvPicPr>
          <p:cNvPr id="10" name="Picture 9">
            <a:extLst>
              <a:ext uri="{FF2B5EF4-FFF2-40B4-BE49-F238E27FC236}">
                <a16:creationId xmlns:a16="http://schemas.microsoft.com/office/drawing/2014/main" id="{5F9E31B2-6AC1-45E4-9152-0AE0A8371F6B}"/>
              </a:ext>
            </a:extLst>
          </p:cNvPr>
          <p:cNvPicPr>
            <a:picLocks noChangeAspect="1"/>
          </p:cNvPicPr>
          <p:nvPr/>
        </p:nvPicPr>
        <p:blipFill rotWithShape="1">
          <a:blip r:embed="rId3"/>
          <a:srcRect l="17726" t="4912" r="10325"/>
          <a:stretch/>
        </p:blipFill>
        <p:spPr>
          <a:xfrm>
            <a:off x="4724400" y="1346663"/>
            <a:ext cx="3697432" cy="3352801"/>
          </a:xfrm>
          <a:prstGeom prst="rect">
            <a:avLst/>
          </a:prstGeom>
        </p:spPr>
      </p:pic>
    </p:spTree>
    <p:extLst>
      <p:ext uri="{BB962C8B-B14F-4D97-AF65-F5344CB8AC3E}">
        <p14:creationId xmlns:p14="http://schemas.microsoft.com/office/powerpoint/2010/main" val="15007268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it matters</a:t>
            </a:r>
          </a:p>
        </p:txBody>
      </p:sp>
      <p:sp>
        <p:nvSpPr>
          <p:cNvPr id="3" name="Content Placeholder 2"/>
          <p:cNvSpPr>
            <a:spLocks noGrp="1"/>
          </p:cNvSpPr>
          <p:nvPr>
            <p:ph sz="half" idx="1"/>
          </p:nvPr>
        </p:nvSpPr>
        <p:spPr/>
        <p:txBody>
          <a:bodyPr/>
          <a:lstStyle/>
          <a:p>
            <a:r>
              <a:rPr lang="en-US" dirty="0"/>
              <a:t>Impact is not universal</a:t>
            </a:r>
          </a:p>
          <a:p>
            <a:r>
              <a:rPr lang="en-US" dirty="0"/>
              <a:t>Performance is reliability</a:t>
            </a:r>
          </a:p>
        </p:txBody>
      </p:sp>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14</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Kyle Ehrlich</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[4] </a:t>
            </a:r>
            <a:r>
              <a:rPr lang="en-US" sz="1200" dirty="0"/>
              <a:t>https://building.calibreapp.com/beyond-the-bubble-real-world-performance-9c991dcd5342</a:t>
            </a:r>
            <a:endParaRPr lang="en-US" sz="1200" dirty="0">
              <a:solidFill>
                <a:schemeClr val="tx1"/>
              </a:solidFill>
            </a:endParaRPr>
          </a:p>
        </p:txBody>
      </p:sp>
      <p:sp>
        <p:nvSpPr>
          <p:cNvPr id="10" name="Content Placeholder 9">
            <a:extLst>
              <a:ext uri="{FF2B5EF4-FFF2-40B4-BE49-F238E27FC236}">
                <a16:creationId xmlns:a16="http://schemas.microsoft.com/office/drawing/2014/main" id="{7B5E4CAF-E3D6-44FB-9CC4-301B1F541BC1}"/>
              </a:ext>
            </a:extLst>
          </p:cNvPr>
          <p:cNvSpPr>
            <a:spLocks noGrp="1"/>
          </p:cNvSpPr>
          <p:nvPr>
            <p:ph sz="half" idx="2"/>
          </p:nvPr>
        </p:nvSpPr>
        <p:spPr>
          <a:xfrm>
            <a:off x="8004810" y="3527443"/>
            <a:ext cx="514350" cy="450274"/>
          </a:xfrm>
        </p:spPr>
        <p:txBody>
          <a:bodyPr/>
          <a:lstStyle/>
          <a:p>
            <a:pPr marL="0" indent="0">
              <a:buNone/>
            </a:pPr>
            <a:r>
              <a:rPr lang="en-US" dirty="0"/>
              <a:t>[4]</a:t>
            </a:r>
          </a:p>
        </p:txBody>
      </p:sp>
      <p:pic>
        <p:nvPicPr>
          <p:cNvPr id="11" name="Picture 10">
            <a:extLst>
              <a:ext uri="{FF2B5EF4-FFF2-40B4-BE49-F238E27FC236}">
                <a16:creationId xmlns:a16="http://schemas.microsoft.com/office/drawing/2014/main" id="{56B16A76-CABD-438A-AC1E-5406BBCB9A69}"/>
              </a:ext>
            </a:extLst>
          </p:cNvPr>
          <p:cNvPicPr>
            <a:picLocks noChangeAspect="1"/>
          </p:cNvPicPr>
          <p:nvPr/>
        </p:nvPicPr>
        <p:blipFill>
          <a:blip r:embed="rId3"/>
          <a:stretch>
            <a:fillRect/>
          </a:stretch>
        </p:blipFill>
        <p:spPr>
          <a:xfrm>
            <a:off x="685800" y="2446577"/>
            <a:ext cx="3733800" cy="1400175"/>
          </a:xfrm>
          <a:prstGeom prst="rect">
            <a:avLst/>
          </a:prstGeom>
        </p:spPr>
      </p:pic>
      <p:pic>
        <p:nvPicPr>
          <p:cNvPr id="1026" name="Picture 2" descr="https://miro.medium.com/max/1290/1*xo8YnKap5u2FOR_UPYsIsg.png">
            <a:extLst>
              <a:ext uri="{FF2B5EF4-FFF2-40B4-BE49-F238E27FC236}">
                <a16:creationId xmlns:a16="http://schemas.microsoft.com/office/drawing/2014/main" id="{95ACA3D2-76A5-4531-9035-FDA3452321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1346603"/>
            <a:ext cx="3733800" cy="2199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03000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Solutions</a:t>
            </a:r>
          </a:p>
        </p:txBody>
      </p:sp>
      <p:sp>
        <p:nvSpPr>
          <p:cNvPr id="3" name="Content Placeholder 2"/>
          <p:cNvSpPr>
            <a:spLocks noGrp="1"/>
          </p:cNvSpPr>
          <p:nvPr>
            <p:ph sz="half" idx="1"/>
          </p:nvPr>
        </p:nvSpPr>
        <p:spPr/>
        <p:txBody>
          <a:bodyPr/>
          <a:lstStyle/>
          <a:p>
            <a:r>
              <a:rPr lang="en-US" dirty="0"/>
              <a:t>Collect real data</a:t>
            </a:r>
          </a:p>
          <a:p>
            <a:r>
              <a:rPr lang="en-US" dirty="0"/>
              <a:t>Test in accurately constrained environments</a:t>
            </a:r>
          </a:p>
          <a:p>
            <a:r>
              <a:rPr lang="en-US" dirty="0"/>
              <a:t>Set high goals</a:t>
            </a:r>
          </a:p>
        </p:txBody>
      </p:sp>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15</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Kyle Ehrlich</a:t>
            </a:r>
          </a:p>
        </p:txBody>
      </p:sp>
      <p:pic>
        <p:nvPicPr>
          <p:cNvPr id="9" name="Picture 8">
            <a:extLst>
              <a:ext uri="{FF2B5EF4-FFF2-40B4-BE49-F238E27FC236}">
                <a16:creationId xmlns:a16="http://schemas.microsoft.com/office/drawing/2014/main" id="{F7C46E60-0427-416D-8765-40B842BC6851}"/>
              </a:ext>
            </a:extLst>
          </p:cNvPr>
          <p:cNvPicPr>
            <a:picLocks noChangeAspect="1"/>
          </p:cNvPicPr>
          <p:nvPr/>
        </p:nvPicPr>
        <p:blipFill>
          <a:blip r:embed="rId3"/>
          <a:stretch>
            <a:fillRect/>
          </a:stretch>
        </p:blipFill>
        <p:spPr>
          <a:xfrm>
            <a:off x="5927341" y="1357130"/>
            <a:ext cx="1497636" cy="3358984"/>
          </a:xfrm>
          <a:prstGeom prst="rect">
            <a:avLst/>
          </a:prstGeom>
        </p:spPr>
      </p:pic>
    </p:spTree>
    <p:extLst>
      <p:ext uri="{BB962C8B-B14F-4D97-AF65-F5344CB8AC3E}">
        <p14:creationId xmlns:p14="http://schemas.microsoft.com/office/powerpoint/2010/main" val="6201328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lIns="91440"/>
          <a:lstStyle/>
          <a:p>
            <a:pPr marL="0" indent="0">
              <a:buNone/>
            </a:pPr>
            <a:r>
              <a:rPr lang="en-US" dirty="0"/>
              <a:t>[1] </a:t>
            </a:r>
            <a:r>
              <a:rPr lang="en-US" dirty="0">
                <a:hlinkClick r:id="rId3"/>
              </a:rPr>
              <a:t>https://gs.statcounter.com/platform-market-share/desktop-mobile-tablet/worldwide</a:t>
            </a:r>
            <a:r>
              <a:rPr lang="en-US" dirty="0"/>
              <a:t> (accessed 9/19/9)</a:t>
            </a:r>
          </a:p>
          <a:p>
            <a:pPr marL="0" indent="0">
              <a:buNone/>
            </a:pPr>
            <a:r>
              <a:rPr lang="en-US" dirty="0"/>
              <a:t>[2] </a:t>
            </a:r>
            <a:r>
              <a:rPr lang="en-US" dirty="0">
                <a:hlinkClick r:id="rId4"/>
              </a:rPr>
              <a:t>https://httparchive.org/reports/chrome-ux-report</a:t>
            </a:r>
            <a:r>
              <a:rPr lang="en-US" dirty="0"/>
              <a:t>  (accessed 9/19/9)</a:t>
            </a:r>
          </a:p>
          <a:p>
            <a:pPr marL="0" indent="0">
              <a:buNone/>
            </a:pPr>
            <a:r>
              <a:rPr lang="en-US" dirty="0"/>
              <a:t>[3] State of the internet report (Q1 2017, akamai)</a:t>
            </a:r>
          </a:p>
          <a:p>
            <a:pPr marL="0" indent="0">
              <a:buNone/>
            </a:pPr>
            <a:r>
              <a:rPr lang="en-US" dirty="0"/>
              <a:t>[4] </a:t>
            </a:r>
            <a:r>
              <a:rPr lang="en-US" dirty="0">
                <a:hlinkClick r:id="rId5"/>
              </a:rPr>
              <a:t>https://building.calibreapp.com/beyond-the-bubble-real-world-performance-9c991dcd5342</a:t>
            </a:r>
            <a:r>
              <a:rPr lang="en-US" dirty="0"/>
              <a:t>  (accessed 9/19/9)</a:t>
            </a:r>
          </a:p>
        </p:txBody>
      </p:sp>
      <p:sp>
        <p:nvSpPr>
          <p:cNvPr id="4" name="Footer Placeholder 3"/>
          <p:cNvSpPr>
            <a:spLocks noGrp="1"/>
          </p:cNvSpPr>
          <p:nvPr>
            <p:ph type="ftr" sz="quarter" idx="11"/>
          </p:nvPr>
        </p:nvSpPr>
        <p:spPr/>
        <p:txBody>
          <a:bodyPr/>
          <a:lstStyle/>
          <a:p>
            <a:r>
              <a:rPr lang="sk-SK"/>
              <a:t>© 2019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16</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t>Kyle Ehrlich</a:t>
            </a:r>
            <a:endParaRPr lang="en-US" sz="1400" dirty="0">
              <a:solidFill>
                <a:schemeClr val="tx1"/>
              </a:solidFill>
              <a:latin typeface="+mj-lt"/>
            </a:endParaRPr>
          </a:p>
        </p:txBody>
      </p:sp>
    </p:spTree>
    <p:extLst>
      <p:ext uri="{BB962C8B-B14F-4D97-AF65-F5344CB8AC3E}">
        <p14:creationId xmlns:p14="http://schemas.microsoft.com/office/powerpoint/2010/main" val="17262545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a:t>Self Crashing Cars</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a:t>Scott Gubrud</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2019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17</a:t>
            </a:fld>
            <a:endParaRPr lang="en-US"/>
          </a:p>
        </p:txBody>
      </p:sp>
    </p:spTree>
    <p:extLst>
      <p:ext uri="{BB962C8B-B14F-4D97-AF65-F5344CB8AC3E}">
        <p14:creationId xmlns:p14="http://schemas.microsoft.com/office/powerpoint/2010/main" val="35288625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Computer vs human driving</a:t>
            </a:r>
          </a:p>
        </p:txBody>
      </p:sp>
      <p:sp>
        <p:nvSpPr>
          <p:cNvPr id="3" name="Content Placeholder 2"/>
          <p:cNvSpPr>
            <a:spLocks noGrp="1"/>
          </p:cNvSpPr>
          <p:nvPr>
            <p:ph sz="half" idx="1"/>
          </p:nvPr>
        </p:nvSpPr>
        <p:spPr/>
        <p:txBody>
          <a:bodyPr vert="horz" lIns="91436" tIns="45718" rIns="91436" bIns="45718" rtlCol="0" anchor="t">
            <a:normAutofit lnSpcReduction="10000"/>
          </a:bodyPr>
          <a:lstStyle/>
          <a:p>
            <a:pPr marL="205740" indent="-205740"/>
            <a:r>
              <a:rPr lang="en-US" dirty="0"/>
              <a:t>In 2017 there were approximately 6.4 million motor vehicle traffic crashes[1] </a:t>
            </a:r>
          </a:p>
          <a:p>
            <a:pPr marL="411480" lvl="1" indent="-205740">
              <a:buFont typeface="Cambria,Serif" pitchFamily="18" charset="0"/>
            </a:pPr>
            <a:r>
              <a:rPr lang="en-US" dirty="0">
                <a:ea typeface="+mn-lt"/>
                <a:cs typeface="+mn-lt"/>
              </a:rPr>
              <a:t>That is roughly 2 crashes per million miles driven</a:t>
            </a:r>
          </a:p>
          <a:p>
            <a:pPr marL="411480" lvl="1" indent="-205740">
              <a:buFont typeface="Cambria,Serif" pitchFamily="18" charset="0"/>
              <a:buChar char="–"/>
            </a:pPr>
            <a:r>
              <a:rPr lang="en-US" dirty="0">
                <a:ea typeface="+mn-lt"/>
                <a:cs typeface="+mn-lt"/>
              </a:rPr>
              <a:t>Around 90% of car crashes are caused by human error[2]</a:t>
            </a:r>
          </a:p>
          <a:p>
            <a:pPr marL="205740" indent="-205740"/>
            <a:r>
              <a:rPr lang="en-US" dirty="0"/>
              <a:t>Autonomous vehicles have the potential to significantly reduce that</a:t>
            </a:r>
          </a:p>
          <a:p>
            <a:pPr marL="411480" lvl="1" indent="-205740"/>
            <a:r>
              <a:rPr lang="en-US" dirty="0"/>
              <a:t>Around 67% of Americans think that self-driving vehicles are somewhat or very likely to result in fewer crashes[3]</a:t>
            </a:r>
          </a:p>
        </p:txBody>
      </p:sp>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18</a:t>
            </a:fld>
            <a:endParaRPr lang="en-US"/>
          </a:p>
        </p:txBody>
      </p:sp>
      <p:sp>
        <p:nvSpPr>
          <p:cNvPr id="7" name="TextBox 6"/>
          <p:cNvSpPr txBox="1"/>
          <p:nvPr/>
        </p:nvSpPr>
        <p:spPr>
          <a:xfrm>
            <a:off x="6847114" y="372337"/>
            <a:ext cx="2179682" cy="307777"/>
          </a:xfrm>
          <a:prstGeom prst="rect">
            <a:avLst/>
          </a:prstGeom>
          <a:noFill/>
        </p:spPr>
        <p:txBody>
          <a:bodyPr wrap="square" rtlCol="0" anchor="t">
            <a:spAutoFit/>
          </a:bodyPr>
          <a:lstStyle/>
          <a:p>
            <a:pPr algn="r"/>
            <a:r>
              <a:rPr lang="en-US" sz="1400">
                <a:latin typeface="+mj-lt"/>
              </a:rPr>
              <a:t>Scott Gubrud</a:t>
            </a:r>
            <a:endParaRPr lang="en-US"/>
          </a:p>
        </p:txBody>
      </p:sp>
      <p:sp>
        <p:nvSpPr>
          <p:cNvPr id="8" name="TextBox 7"/>
          <p:cNvSpPr txBox="1"/>
          <p:nvPr/>
        </p:nvSpPr>
        <p:spPr>
          <a:xfrm>
            <a:off x="0" y="4726877"/>
            <a:ext cx="9144000" cy="276999"/>
          </a:xfrm>
          <a:prstGeom prst="rect">
            <a:avLst/>
          </a:prstGeom>
          <a:noFill/>
        </p:spPr>
        <p:txBody>
          <a:bodyPr wrap="square" rtlCol="0" anchor="t">
            <a:spAutoFit/>
          </a:bodyPr>
          <a:lstStyle/>
          <a:p>
            <a:pPr algn="r"/>
            <a:r>
              <a:rPr lang="en-US" sz="1200" dirty="0">
                <a:ea typeface="+mn-lt"/>
                <a:cs typeface="+mn-lt"/>
              </a:rPr>
              <a:t>https://cdn.vox-cdn.com/uploads/chorus_asset/file/7129959/Driveless-car-scale.jpg</a:t>
            </a:r>
            <a:endParaRPr lang="en-US" dirty="0"/>
          </a:p>
        </p:txBody>
      </p:sp>
      <p:pic>
        <p:nvPicPr>
          <p:cNvPr id="9" name="Picture 9" descr="A screenshot of a cell phone&#10;&#10;Description generated with high confidence">
            <a:extLst>
              <a:ext uri="{FF2B5EF4-FFF2-40B4-BE49-F238E27FC236}">
                <a16:creationId xmlns:a16="http://schemas.microsoft.com/office/drawing/2014/main" id="{1B8F7F45-0A0F-4659-9008-0FB08E854F1F}"/>
              </a:ext>
            </a:extLst>
          </p:cNvPr>
          <p:cNvPicPr>
            <a:picLocks noChangeAspect="1"/>
          </p:cNvPicPr>
          <p:nvPr/>
        </p:nvPicPr>
        <p:blipFill>
          <a:blip r:embed="rId3"/>
          <a:stretch>
            <a:fillRect/>
          </a:stretch>
        </p:blipFill>
        <p:spPr>
          <a:xfrm>
            <a:off x="5028122" y="1054604"/>
            <a:ext cx="3498011" cy="3675881"/>
          </a:xfrm>
          <a:prstGeom prst="rect">
            <a:avLst/>
          </a:prstGeom>
        </p:spPr>
      </p:pic>
    </p:spTree>
    <p:extLst>
      <p:ext uri="{BB962C8B-B14F-4D97-AF65-F5344CB8AC3E}">
        <p14:creationId xmlns:p14="http://schemas.microsoft.com/office/powerpoint/2010/main" val="12420333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Are self-driving cars safer?</a:t>
            </a:r>
          </a:p>
        </p:txBody>
      </p:sp>
      <p:sp>
        <p:nvSpPr>
          <p:cNvPr id="3" name="Content Placeholder 2"/>
          <p:cNvSpPr>
            <a:spLocks noGrp="1"/>
          </p:cNvSpPr>
          <p:nvPr>
            <p:ph sz="half" idx="1"/>
          </p:nvPr>
        </p:nvSpPr>
        <p:spPr/>
        <p:txBody>
          <a:bodyPr vert="horz" lIns="91436" tIns="45718" rIns="91436" bIns="45718" rtlCol="0" anchor="t">
            <a:normAutofit lnSpcReduction="10000"/>
          </a:bodyPr>
          <a:lstStyle/>
          <a:p>
            <a:pPr marL="205740" indent="-205740"/>
            <a:r>
              <a:rPr lang="en-US" dirty="0"/>
              <a:t>While they are not susceptible to traditional human errors self-driving cars have their own problems</a:t>
            </a:r>
          </a:p>
          <a:p>
            <a:pPr marL="411480" lvl="1" indent="-205740"/>
            <a:r>
              <a:rPr lang="en-US" dirty="0"/>
              <a:t>Hardware failures</a:t>
            </a:r>
          </a:p>
          <a:p>
            <a:pPr marL="411480" lvl="1" indent="-205740"/>
            <a:r>
              <a:rPr lang="en-US" dirty="0"/>
              <a:t>Software failures</a:t>
            </a:r>
          </a:p>
          <a:p>
            <a:pPr marL="411480" lvl="1" indent="-205740"/>
            <a:r>
              <a:rPr lang="en-US" dirty="0"/>
              <a:t>Potential Cyber threats[4]</a:t>
            </a:r>
          </a:p>
          <a:p>
            <a:pPr marL="205740" indent="-205740">
              <a:buFont typeface="Arial" pitchFamily="18" charset="0"/>
              <a:buChar char="•"/>
            </a:pPr>
            <a:r>
              <a:rPr lang="en-US" dirty="0"/>
              <a:t>How do you test something like a self-driving car</a:t>
            </a:r>
          </a:p>
          <a:p>
            <a:pPr marL="411480" lvl="1" indent="-205740"/>
            <a:r>
              <a:rPr lang="en-US" dirty="0"/>
              <a:t>Hard to get statistically significant results in low error systems[5]</a:t>
            </a:r>
          </a:p>
          <a:p>
            <a:pPr marL="411480" lvl="1" indent="-205740"/>
            <a:r>
              <a:rPr lang="en-US" dirty="0"/>
              <a:t>How to test against the variety of variables you will see in the real world</a:t>
            </a:r>
          </a:p>
          <a:p>
            <a:pPr marL="205740" indent="-205740">
              <a:buFont typeface="Arial" pitchFamily="18" charset="0"/>
              <a:buChar char="•"/>
            </a:pPr>
            <a:endParaRPr lang="en-US" dirty="0"/>
          </a:p>
          <a:p>
            <a:pPr marL="205740" lvl="1" indent="0">
              <a:buNone/>
            </a:pPr>
            <a:endParaRPr lang="en-US" dirty="0"/>
          </a:p>
        </p:txBody>
      </p:sp>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19</a:t>
            </a:fld>
            <a:endParaRPr lang="en-US"/>
          </a:p>
        </p:txBody>
      </p:sp>
      <p:sp>
        <p:nvSpPr>
          <p:cNvPr id="7" name="TextBox 6"/>
          <p:cNvSpPr txBox="1"/>
          <p:nvPr/>
        </p:nvSpPr>
        <p:spPr>
          <a:xfrm>
            <a:off x="6847114" y="372337"/>
            <a:ext cx="2179682" cy="307777"/>
          </a:xfrm>
          <a:prstGeom prst="rect">
            <a:avLst/>
          </a:prstGeom>
          <a:noFill/>
        </p:spPr>
        <p:txBody>
          <a:bodyPr wrap="square" rtlCol="0" anchor="t">
            <a:spAutoFit/>
          </a:bodyPr>
          <a:lstStyle/>
          <a:p>
            <a:pPr algn="r"/>
            <a:r>
              <a:rPr lang="en-US" sz="1400">
                <a:latin typeface="+mj-lt"/>
              </a:rPr>
              <a:t>Scott Gubrud</a:t>
            </a:r>
            <a:endParaRPr lang="en-US"/>
          </a:p>
        </p:txBody>
      </p:sp>
      <p:sp>
        <p:nvSpPr>
          <p:cNvPr id="8" name="TextBox 7"/>
          <p:cNvSpPr txBox="1"/>
          <p:nvPr/>
        </p:nvSpPr>
        <p:spPr>
          <a:xfrm>
            <a:off x="1291472" y="4726877"/>
            <a:ext cx="7522590" cy="461665"/>
          </a:xfrm>
          <a:prstGeom prst="rect">
            <a:avLst/>
          </a:prstGeom>
          <a:noFill/>
        </p:spPr>
        <p:txBody>
          <a:bodyPr wrap="square" rtlCol="0" anchor="t">
            <a:spAutoFit/>
          </a:bodyPr>
          <a:lstStyle/>
          <a:p>
            <a:pPr algn="r"/>
            <a:r>
              <a:rPr lang="en-US" sz="1200" dirty="0">
                <a:ea typeface="+mn-lt"/>
                <a:cs typeface="+mn-lt"/>
              </a:rPr>
              <a:t>https://www.vtti.vt.edu/PDFs/Automated%20Vehicle%20Crash%20Rate%20Comparison%20Using%20Naturalistic%20Data_Final%20Report_20160107.pdf</a:t>
            </a:r>
            <a:endParaRPr lang="en-US" sz="1200" dirty="0"/>
          </a:p>
        </p:txBody>
      </p:sp>
      <p:pic>
        <p:nvPicPr>
          <p:cNvPr id="4" name="Picture 9" descr="A screenshot of a cell phone&#10;&#10;Description generated with very high confidence">
            <a:extLst>
              <a:ext uri="{FF2B5EF4-FFF2-40B4-BE49-F238E27FC236}">
                <a16:creationId xmlns:a16="http://schemas.microsoft.com/office/drawing/2014/main" id="{2B425E81-7CF2-40AD-9290-D414321367F2}"/>
              </a:ext>
            </a:extLst>
          </p:cNvPr>
          <p:cNvPicPr>
            <a:picLocks noChangeAspect="1"/>
          </p:cNvPicPr>
          <p:nvPr/>
        </p:nvPicPr>
        <p:blipFill>
          <a:blip r:embed="rId3"/>
          <a:stretch>
            <a:fillRect/>
          </a:stretch>
        </p:blipFill>
        <p:spPr>
          <a:xfrm>
            <a:off x="4499755" y="1729482"/>
            <a:ext cx="4468482" cy="2655008"/>
          </a:xfrm>
          <a:prstGeom prst="rect">
            <a:avLst/>
          </a:prstGeom>
        </p:spPr>
      </p:pic>
    </p:spTree>
    <p:extLst>
      <p:ext uri="{BB962C8B-B14F-4D97-AF65-F5344CB8AC3E}">
        <p14:creationId xmlns:p14="http://schemas.microsoft.com/office/powerpoint/2010/main" val="1789339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Survey Results (1/2 Participation)</a:t>
            </a:r>
          </a:p>
        </p:txBody>
      </p:sp>
      <p:sp>
        <p:nvSpPr>
          <p:cNvPr id="3" name="Slide Number Placeholder 2"/>
          <p:cNvSpPr>
            <a:spLocks noGrp="1"/>
          </p:cNvSpPr>
          <p:nvPr>
            <p:ph type="sldNum" idx="12"/>
          </p:nvPr>
        </p:nvSpPr>
        <p:spPr/>
        <p:txBody>
          <a:bodyPr/>
          <a:lstStyle/>
          <a:p>
            <a:fld id="{A2A17EAB-8B51-5C40-8776-6683E51FA7A0}" type="slidenum">
              <a:rPr lang="en-US" smtClean="0"/>
              <a:t>2</a:t>
            </a:fld>
            <a:endParaRPr lang="en-US"/>
          </a:p>
        </p:txBody>
      </p:sp>
      <p:sp>
        <p:nvSpPr>
          <p:cNvPr id="5" name="Footer Placeholder 4"/>
          <p:cNvSpPr>
            <a:spLocks noGrp="1"/>
          </p:cNvSpPr>
          <p:nvPr>
            <p:ph type="ftr" sz="quarter" idx="4294967295"/>
          </p:nvPr>
        </p:nvSpPr>
        <p:spPr>
          <a:xfrm>
            <a:off x="0" y="4997450"/>
            <a:ext cx="5562600" cy="146050"/>
          </a:xfrm>
        </p:spPr>
        <p:txBody>
          <a:bodyPr/>
          <a:lstStyle/>
          <a:p>
            <a:r>
              <a:rPr lang="sk-SK"/>
              <a:t>© 2019 Keith A. Pray</a:t>
            </a:r>
            <a:endParaRPr lang="en-US" dirty="0"/>
          </a:p>
        </p:txBody>
      </p:sp>
      <p:pic>
        <p:nvPicPr>
          <p:cNvPr id="18" name="Picture 17">
            <a:extLst>
              <a:ext uri="{FF2B5EF4-FFF2-40B4-BE49-F238E27FC236}">
                <a16:creationId xmlns:a16="http://schemas.microsoft.com/office/drawing/2014/main" id="{5D6B7AFA-9BD8-ED44-99CD-83B48B355CE3}"/>
              </a:ext>
            </a:extLst>
          </p:cNvPr>
          <p:cNvPicPr>
            <a:picLocks noChangeAspect="1"/>
          </p:cNvPicPr>
          <p:nvPr/>
        </p:nvPicPr>
        <p:blipFill>
          <a:blip r:embed="rId3"/>
          <a:stretch>
            <a:fillRect/>
          </a:stretch>
        </p:blipFill>
        <p:spPr>
          <a:xfrm>
            <a:off x="495300" y="840221"/>
            <a:ext cx="2286000" cy="4000500"/>
          </a:xfrm>
          <a:prstGeom prst="rect">
            <a:avLst/>
          </a:prstGeom>
        </p:spPr>
      </p:pic>
      <p:pic>
        <p:nvPicPr>
          <p:cNvPr id="20" name="Picture 19">
            <a:extLst>
              <a:ext uri="{FF2B5EF4-FFF2-40B4-BE49-F238E27FC236}">
                <a16:creationId xmlns:a16="http://schemas.microsoft.com/office/drawing/2014/main" id="{E2B18F0F-BF5C-6B45-9915-A0798EB90651}"/>
              </a:ext>
            </a:extLst>
          </p:cNvPr>
          <p:cNvPicPr>
            <a:picLocks noChangeAspect="1"/>
          </p:cNvPicPr>
          <p:nvPr/>
        </p:nvPicPr>
        <p:blipFill>
          <a:blip r:embed="rId4"/>
          <a:stretch>
            <a:fillRect/>
          </a:stretch>
        </p:blipFill>
        <p:spPr>
          <a:xfrm>
            <a:off x="2860400" y="859516"/>
            <a:ext cx="2946400" cy="4000500"/>
          </a:xfrm>
          <a:prstGeom prst="rect">
            <a:avLst/>
          </a:prstGeom>
        </p:spPr>
      </p:pic>
      <p:pic>
        <p:nvPicPr>
          <p:cNvPr id="22" name="Picture 21">
            <a:extLst>
              <a:ext uri="{FF2B5EF4-FFF2-40B4-BE49-F238E27FC236}">
                <a16:creationId xmlns:a16="http://schemas.microsoft.com/office/drawing/2014/main" id="{082DD4EB-16F8-D345-BE8D-45D797686FD6}"/>
              </a:ext>
            </a:extLst>
          </p:cNvPr>
          <p:cNvPicPr>
            <a:picLocks noChangeAspect="1"/>
          </p:cNvPicPr>
          <p:nvPr/>
        </p:nvPicPr>
        <p:blipFill>
          <a:blip r:embed="rId5"/>
          <a:stretch>
            <a:fillRect/>
          </a:stretch>
        </p:blipFill>
        <p:spPr>
          <a:xfrm>
            <a:off x="6093709" y="1335202"/>
            <a:ext cx="2273300" cy="2755900"/>
          </a:xfrm>
          <a:prstGeom prst="rect">
            <a:avLst/>
          </a:prstGeom>
        </p:spPr>
      </p:pic>
    </p:spTree>
    <p:extLst>
      <p:ext uri="{BB962C8B-B14F-4D97-AF65-F5344CB8AC3E}">
        <p14:creationId xmlns:p14="http://schemas.microsoft.com/office/powerpoint/2010/main" val="27443874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ethics of self-driving cars</a:t>
            </a:r>
          </a:p>
        </p:txBody>
      </p:sp>
      <p:sp>
        <p:nvSpPr>
          <p:cNvPr id="3" name="Content Placeholder 2"/>
          <p:cNvSpPr>
            <a:spLocks noGrp="1"/>
          </p:cNvSpPr>
          <p:nvPr>
            <p:ph sz="half" idx="1"/>
          </p:nvPr>
        </p:nvSpPr>
        <p:spPr>
          <a:xfrm>
            <a:off x="685800" y="1352551"/>
            <a:ext cx="4051899" cy="3352800"/>
          </a:xfrm>
        </p:spPr>
        <p:txBody>
          <a:bodyPr vert="horz" lIns="91436" tIns="45718" rIns="91436" bIns="45718" rtlCol="0" anchor="t">
            <a:normAutofit fontScale="92500" lnSpcReduction="10000"/>
          </a:bodyPr>
          <a:lstStyle/>
          <a:p>
            <a:pPr marL="205740" indent="-205740"/>
            <a:r>
              <a:rPr lang="en-US" dirty="0"/>
              <a:t>Passenger safety vs the safety of pedestrians and other drivers</a:t>
            </a:r>
          </a:p>
          <a:p>
            <a:pPr marL="411480" lvl="1" indent="-205740">
              <a:buFont typeface="Cambria" pitchFamily="34" charset="0"/>
            </a:pPr>
            <a:r>
              <a:rPr lang="en-US" dirty="0"/>
              <a:t>A study found that Americans tend to agree with the utilitarian point of view that car should protect the greatest number of people[6]</a:t>
            </a:r>
          </a:p>
          <a:p>
            <a:pPr marL="411480" lvl="1" indent="-205740">
              <a:buFont typeface="Cambria" pitchFamily="34" charset="0"/>
            </a:pPr>
            <a:r>
              <a:rPr lang="en-US" dirty="0"/>
              <a:t>However people report that they would prefer buying a car that protected themselves[6]</a:t>
            </a:r>
          </a:p>
          <a:p>
            <a:pPr marL="205740" indent="-205740"/>
            <a:r>
              <a:rPr lang="en-US" dirty="0"/>
              <a:t>Who should get to decide?</a:t>
            </a:r>
          </a:p>
          <a:p>
            <a:pPr marL="411480" lvl="1" indent="-205740"/>
            <a:r>
              <a:rPr lang="en-US" dirty="0"/>
              <a:t>The individual, the car maker, or the government</a:t>
            </a:r>
          </a:p>
          <a:p>
            <a:pPr marL="411480" lvl="1" indent="-205740"/>
            <a:r>
              <a:rPr lang="en-US" dirty="0"/>
              <a:t>The same study found people were far more likely to purchase if the decision was not regulated by the government</a:t>
            </a:r>
          </a:p>
        </p:txBody>
      </p:sp>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20</a:t>
            </a:fld>
            <a:endParaRPr lang="en-US"/>
          </a:p>
        </p:txBody>
      </p:sp>
      <p:sp>
        <p:nvSpPr>
          <p:cNvPr id="7" name="TextBox 6"/>
          <p:cNvSpPr txBox="1"/>
          <p:nvPr/>
        </p:nvSpPr>
        <p:spPr>
          <a:xfrm>
            <a:off x="6847114" y="372337"/>
            <a:ext cx="2179682" cy="307777"/>
          </a:xfrm>
          <a:prstGeom prst="rect">
            <a:avLst/>
          </a:prstGeom>
          <a:noFill/>
        </p:spPr>
        <p:txBody>
          <a:bodyPr wrap="square" rtlCol="0" anchor="t">
            <a:spAutoFit/>
          </a:bodyPr>
          <a:lstStyle/>
          <a:p>
            <a:pPr algn="r"/>
            <a:r>
              <a:rPr lang="en-US" sz="1400" dirty="0">
                <a:latin typeface="+mj-lt"/>
              </a:rPr>
              <a:t>Scott </a:t>
            </a:r>
            <a:r>
              <a:rPr lang="en-US" sz="1400" dirty="0" err="1">
                <a:latin typeface="+mj-lt"/>
              </a:rPr>
              <a:t>Gubrud</a:t>
            </a:r>
            <a:endParaRPr lang="en-US" dirty="0"/>
          </a:p>
        </p:txBody>
      </p:sp>
      <p:sp>
        <p:nvSpPr>
          <p:cNvPr id="8" name="TextBox 7"/>
          <p:cNvSpPr txBox="1"/>
          <p:nvPr/>
        </p:nvSpPr>
        <p:spPr>
          <a:xfrm>
            <a:off x="0" y="4726877"/>
            <a:ext cx="9144000" cy="276999"/>
          </a:xfrm>
          <a:prstGeom prst="rect">
            <a:avLst/>
          </a:prstGeom>
          <a:noFill/>
        </p:spPr>
        <p:txBody>
          <a:bodyPr wrap="square" rtlCol="0" anchor="t">
            <a:spAutoFit/>
          </a:bodyPr>
          <a:lstStyle/>
          <a:p>
            <a:pPr algn="r"/>
            <a:r>
              <a:rPr lang="en-US" sz="1200" dirty="0">
                <a:ea typeface="+mn-lt"/>
                <a:cs typeface="+mn-lt"/>
              </a:rPr>
              <a:t>https://www.technologyreview.com/s/542626/why-self-driving-cars-must-be-programmed-to-kill/</a:t>
            </a:r>
            <a:endParaRPr lang="en-US" dirty="0"/>
          </a:p>
        </p:txBody>
      </p:sp>
      <p:pic>
        <p:nvPicPr>
          <p:cNvPr id="4" name="Picture 8">
            <a:extLst>
              <a:ext uri="{FF2B5EF4-FFF2-40B4-BE49-F238E27FC236}">
                <a16:creationId xmlns:a16="http://schemas.microsoft.com/office/drawing/2014/main" id="{F370EB43-B805-49DA-A534-37599659B1DA}"/>
              </a:ext>
            </a:extLst>
          </p:cNvPr>
          <p:cNvPicPr>
            <a:picLocks noChangeAspect="1"/>
          </p:cNvPicPr>
          <p:nvPr/>
        </p:nvPicPr>
        <p:blipFill>
          <a:blip r:embed="rId3"/>
          <a:stretch>
            <a:fillRect/>
          </a:stretch>
        </p:blipFill>
        <p:spPr>
          <a:xfrm>
            <a:off x="4607584" y="1644077"/>
            <a:ext cx="4419958" cy="2567026"/>
          </a:xfrm>
          <a:prstGeom prst="rect">
            <a:avLst/>
          </a:prstGeom>
        </p:spPr>
      </p:pic>
    </p:spTree>
    <p:extLst>
      <p:ext uri="{BB962C8B-B14F-4D97-AF65-F5344CB8AC3E}">
        <p14:creationId xmlns:p14="http://schemas.microsoft.com/office/powerpoint/2010/main" val="36165446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vert="horz" lIns="91440" tIns="45718" rIns="91436" bIns="45718" rtlCol="0" anchor="t">
            <a:normAutofit fontScale="62500" lnSpcReduction="20000"/>
          </a:bodyPr>
          <a:lstStyle/>
          <a:p>
            <a:pPr marL="0" indent="0">
              <a:buNone/>
            </a:pPr>
            <a:r>
              <a:rPr lang="en-US" dirty="0"/>
              <a:t>[1] Traffic Safety Facts Annual Report Tables. NHTSA. </a:t>
            </a:r>
            <a:r>
              <a:rPr lang="en-US" dirty="0">
                <a:ea typeface="+mn-lt"/>
                <a:cs typeface="+mn-lt"/>
              </a:rPr>
              <a:t> </a:t>
            </a:r>
            <a:r>
              <a:rPr lang="en-US" dirty="0">
                <a:ea typeface="+mn-lt"/>
                <a:cs typeface="+mn-lt"/>
                <a:hlinkClick r:id="rId2"/>
              </a:rPr>
              <a:t>https://cdan.nhtsa.gov/tsftables/tsfar.htm</a:t>
            </a:r>
            <a:r>
              <a:rPr lang="en-US" dirty="0">
                <a:ea typeface="+mn-lt"/>
                <a:cs typeface="+mn-lt"/>
              </a:rPr>
              <a:t> retrieved 9/19/2019</a:t>
            </a:r>
            <a:endParaRPr lang="en-US"/>
          </a:p>
          <a:p>
            <a:pPr marL="0" indent="0">
              <a:buNone/>
            </a:pPr>
            <a:r>
              <a:rPr lang="en-US" dirty="0"/>
              <a:t>[2] </a:t>
            </a:r>
            <a:r>
              <a:rPr lang="en-US" dirty="0">
                <a:ea typeface="+mn-lt"/>
                <a:cs typeface="+mn-lt"/>
              </a:rPr>
              <a:t>Human Errors Drive Growing Death Toll In Auto Crashes. David Schaper NRP. </a:t>
            </a:r>
            <a:r>
              <a:rPr lang="en-US" dirty="0">
                <a:ea typeface="+mn-lt"/>
                <a:cs typeface="+mn-lt"/>
                <a:hlinkClick r:id="rId3"/>
              </a:rPr>
              <a:t>https://www.npr.org/2016/10/20/498406570/tech-human-errors-drive-growing-death-toll-in-auto-crashes</a:t>
            </a:r>
            <a:r>
              <a:rPr lang="en-US" dirty="0">
                <a:ea typeface="+mn-lt"/>
                <a:cs typeface="+mn-lt"/>
              </a:rPr>
              <a:t> retrieved 9/19/2019</a:t>
            </a:r>
          </a:p>
          <a:p>
            <a:pPr marL="0" indent="0">
              <a:buNone/>
            </a:pPr>
            <a:r>
              <a:rPr lang="en-US" dirty="0"/>
              <a:t>[3] </a:t>
            </a:r>
            <a:r>
              <a:rPr lang="en-US" dirty="0">
                <a:ea typeface="+mn-lt"/>
                <a:cs typeface="+mn-lt"/>
              </a:rPr>
              <a:t>ASURVEY OF PUBLIC OPINION ABOUT AUTONOMOUS AND SELF-DRIVING VEHICLESIN THE U.S., THE U.K., AND AUSTRALIA. Brandon Schoettle and Michael Sivak UMTRI. </a:t>
            </a:r>
            <a:r>
              <a:rPr lang="en-US" dirty="0">
                <a:ea typeface="+mn-lt"/>
                <a:cs typeface="+mn-lt"/>
                <a:hlinkClick r:id="rId4"/>
              </a:rPr>
              <a:t>https://deepblue.lib.umich.edu/bitstream/handle/2027.42/108384/103024.pdf</a:t>
            </a:r>
            <a:r>
              <a:rPr lang="en-US" dirty="0">
                <a:ea typeface="+mn-lt"/>
                <a:cs typeface="+mn-lt"/>
              </a:rPr>
              <a:t> retrieved 9/19/2019</a:t>
            </a:r>
          </a:p>
          <a:p>
            <a:pPr marL="0" indent="0">
              <a:buNone/>
            </a:pPr>
            <a:r>
              <a:rPr lang="en-US" dirty="0"/>
              <a:t>[4]</a:t>
            </a:r>
            <a:r>
              <a:rPr lang="en-US" dirty="0">
                <a:ea typeface="+mn-lt"/>
                <a:cs typeface="+mn-lt"/>
              </a:rPr>
              <a:t>The Jeep Hackers Are Back to Prove Car Hacking Can Get Much Worse. Andy Greenberg. Wired. </a:t>
            </a:r>
            <a:r>
              <a:rPr lang="en-US" dirty="0">
                <a:ea typeface="+mn-lt"/>
                <a:cs typeface="+mn-lt"/>
                <a:hlinkClick r:id="rId5"/>
              </a:rPr>
              <a:t>https://www.wired.com/2016/08/jeep-hackers-return-high-speed-steering-acceleration-hacks/</a:t>
            </a:r>
            <a:r>
              <a:rPr lang="en-US" dirty="0">
                <a:ea typeface="+mn-lt"/>
                <a:cs typeface="+mn-lt"/>
              </a:rPr>
              <a:t> retrieved 9/19/2019</a:t>
            </a:r>
            <a:endParaRPr lang="en-US"/>
          </a:p>
          <a:p>
            <a:pPr marL="0" indent="0">
              <a:buNone/>
            </a:pPr>
            <a:r>
              <a:rPr lang="en-US" dirty="0"/>
              <a:t>[5]Safer Roads with Automated Vehicles? OECD. </a:t>
            </a:r>
            <a:r>
              <a:rPr lang="en-US" dirty="0">
                <a:ea typeface="+mn-lt"/>
                <a:cs typeface="+mn-lt"/>
                <a:hlinkClick r:id="rId6"/>
              </a:rPr>
              <a:t>https://www.itf-oecd.org/sites/default/files/docs/safer-roads-automated-vehicles.pdf</a:t>
            </a:r>
            <a:r>
              <a:rPr lang="en-US" dirty="0">
                <a:ea typeface="+mn-lt"/>
                <a:cs typeface="+mn-lt"/>
              </a:rPr>
              <a:t> retrieved 9/19/2019</a:t>
            </a:r>
          </a:p>
          <a:p>
            <a:pPr marL="0" indent="0">
              <a:buNone/>
            </a:pPr>
            <a:r>
              <a:rPr lang="en-US" dirty="0">
                <a:ea typeface="+mn-lt"/>
                <a:cs typeface="+mn-lt"/>
              </a:rPr>
              <a:t>[6]The social dilemma of autonomous vehicles. Jean-François </a:t>
            </a:r>
            <a:r>
              <a:rPr lang="en-US" dirty="0" err="1">
                <a:ea typeface="+mn-lt"/>
                <a:cs typeface="+mn-lt"/>
              </a:rPr>
              <a:t>Bonnefon</a:t>
            </a:r>
            <a:r>
              <a:rPr lang="en-US" dirty="0">
                <a:ea typeface="+mn-lt"/>
                <a:cs typeface="+mn-lt"/>
              </a:rPr>
              <a:t>,  Azim Shariff, and Iyad </a:t>
            </a:r>
            <a:r>
              <a:rPr lang="en-US" dirty="0" err="1">
                <a:ea typeface="+mn-lt"/>
                <a:cs typeface="+mn-lt"/>
              </a:rPr>
              <a:t>Rahwan</a:t>
            </a:r>
            <a:r>
              <a:rPr lang="en-US" dirty="0">
                <a:ea typeface="+mn-lt"/>
                <a:cs typeface="+mn-lt"/>
              </a:rPr>
              <a:t>. </a:t>
            </a:r>
            <a:r>
              <a:rPr lang="en-US" dirty="0">
                <a:ea typeface="+mn-lt"/>
                <a:cs typeface="+mn-lt"/>
                <a:hlinkClick r:id="rId7"/>
              </a:rPr>
              <a:t>https://arxiv.org/ftp/arxiv/papers/1510/1510.03346.pdf</a:t>
            </a:r>
            <a:r>
              <a:rPr lang="en-US" dirty="0">
                <a:ea typeface="+mn-lt"/>
                <a:cs typeface="+mn-lt"/>
              </a:rPr>
              <a:t> retrieved 9/19/2019</a:t>
            </a:r>
          </a:p>
        </p:txBody>
      </p:sp>
      <p:sp>
        <p:nvSpPr>
          <p:cNvPr id="4" name="Footer Placeholder 3"/>
          <p:cNvSpPr>
            <a:spLocks noGrp="1"/>
          </p:cNvSpPr>
          <p:nvPr>
            <p:ph type="ftr" sz="quarter" idx="11"/>
          </p:nvPr>
        </p:nvSpPr>
        <p:spPr/>
        <p:txBody>
          <a:bodyPr/>
          <a:lstStyle/>
          <a:p>
            <a:r>
              <a:rPr lang="sk-SK"/>
              <a:t>© 2019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21</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t>Scott </a:t>
            </a:r>
            <a:r>
              <a:rPr lang="en-US" sz="1400" dirty="0" err="1"/>
              <a:t>Gubrud</a:t>
            </a:r>
            <a:endParaRPr lang="en-US" sz="1400" dirty="0"/>
          </a:p>
        </p:txBody>
      </p:sp>
    </p:spTree>
    <p:extLst>
      <p:ext uri="{BB962C8B-B14F-4D97-AF65-F5344CB8AC3E}">
        <p14:creationId xmlns:p14="http://schemas.microsoft.com/office/powerpoint/2010/main" val="42122961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r>
              <a:rPr lang="en-US" dirty="0"/>
              <a:t>Instructor</a:t>
            </a:r>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9</a:t>
            </a:r>
            <a:br>
              <a:rPr lang="en-US" dirty="0"/>
            </a:br>
            <a:r>
              <a:rPr lang="en-US" dirty="0"/>
              <a:t>The End</a:t>
            </a:r>
          </a:p>
        </p:txBody>
      </p:sp>
    </p:spTree>
    <p:extLst>
      <p:ext uri="{BB962C8B-B14F-4D97-AF65-F5344CB8AC3E}">
        <p14:creationId xmlns:p14="http://schemas.microsoft.com/office/powerpoint/2010/main" val="36757978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7" name="Rectangle 2"/>
          <p:cNvSpPr>
            <a:spLocks noGrp="1" noChangeArrowheads="1"/>
          </p:cNvSpPr>
          <p:nvPr>
            <p:ph type="title"/>
          </p:nvPr>
        </p:nvSpPr>
        <p:spPr/>
        <p:txBody>
          <a:bodyPr/>
          <a:lstStyle/>
          <a:p>
            <a:pPr eaLnBrk="1" hangingPunct="1"/>
            <a:r>
              <a:rPr lang="en-US">
                <a:ea typeface="ＭＳ Ｐゴシック" pitchFamily="-109" charset="-128"/>
                <a:cs typeface="ＭＳ Ｐゴシック" pitchFamily="-109" charset="-128"/>
              </a:rPr>
              <a:t>Reliability Of Statistics</a:t>
            </a:r>
          </a:p>
        </p:txBody>
      </p:sp>
      <p:sp>
        <p:nvSpPr>
          <p:cNvPr id="74758" name="Rectangle 3"/>
          <p:cNvSpPr>
            <a:spLocks noGrp="1" noChangeArrowheads="1"/>
          </p:cNvSpPr>
          <p:nvPr>
            <p:ph idx="1"/>
          </p:nvPr>
        </p:nvSpPr>
        <p:spPr/>
        <p:txBody>
          <a:bodyPr/>
          <a:lstStyle/>
          <a:p>
            <a:pPr eaLnBrk="1" hangingPunct="1"/>
            <a:r>
              <a:rPr lang="en-US" dirty="0">
                <a:ea typeface="ＭＳ Ｐゴシック" pitchFamily="-109" charset="-128"/>
                <a:cs typeface="ＭＳ Ｐゴシック" pitchFamily="-109" charset="-128"/>
              </a:rPr>
              <a:t>Are other factors controlled?</a:t>
            </a:r>
          </a:p>
          <a:p>
            <a:pPr eaLnBrk="1" hangingPunct="1"/>
            <a:r>
              <a:rPr lang="en-US" dirty="0">
                <a:ea typeface="ＭＳ Ｐゴシック" pitchFamily="-109" charset="-128"/>
                <a:cs typeface="ＭＳ Ｐゴシック" pitchFamily="-109" charset="-128"/>
              </a:rPr>
              <a:t>Is enough time covered?</a:t>
            </a:r>
          </a:p>
          <a:p>
            <a:pPr eaLnBrk="1" hangingPunct="1"/>
            <a:r>
              <a:rPr lang="en-US" dirty="0">
                <a:ea typeface="ＭＳ Ｐゴシック" pitchFamily="-109" charset="-128"/>
                <a:cs typeface="ＭＳ Ｐゴシック" pitchFamily="-109" charset="-128"/>
              </a:rPr>
              <a:t>Is all data reported?</a:t>
            </a:r>
          </a:p>
          <a:p>
            <a:pPr eaLnBrk="1" hangingPunct="1"/>
            <a:endParaRPr lang="en-US" dirty="0">
              <a:ea typeface="ＭＳ Ｐゴシック" pitchFamily="-109" charset="-128"/>
              <a:cs typeface="ＭＳ Ｐゴシック" pitchFamily="-109" charset="-128"/>
            </a:endParaRPr>
          </a:p>
          <a:p>
            <a:pPr eaLnBrk="1" hangingPunct="1"/>
            <a:r>
              <a:rPr lang="en-US" dirty="0">
                <a:ea typeface="ＭＳ Ｐゴシック" pitchFamily="-109" charset="-128"/>
                <a:cs typeface="ＭＳ Ｐゴシック" pitchFamily="-109" charset="-128"/>
              </a:rPr>
              <a:t>Use Intuition</a:t>
            </a:r>
          </a:p>
          <a:p>
            <a:pPr lvl="1"/>
            <a:r>
              <a:rPr lang="en-US" dirty="0">
                <a:ea typeface="ＭＳ Ｐゴシック" pitchFamily="-109" charset="-128"/>
                <a:cs typeface="ＭＳ Ｐゴシック" pitchFamily="-109" charset="-128"/>
              </a:rPr>
              <a:t>Are results reasonable?</a:t>
            </a:r>
          </a:p>
        </p:txBody>
      </p:sp>
      <p:sp>
        <p:nvSpPr>
          <p:cNvPr id="2" name="Footer Placeholder 1"/>
          <p:cNvSpPr>
            <a:spLocks noGrp="1"/>
          </p:cNvSpPr>
          <p:nvPr>
            <p:ph type="ftr" sz="quarter" idx="11"/>
          </p:nvPr>
        </p:nvSpPr>
        <p:spPr/>
        <p:txBody>
          <a:bodyPr/>
          <a:lstStyle/>
          <a:p>
            <a:r>
              <a:rPr lang="sk-SK"/>
              <a:t>© 2019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23</a:t>
            </a:fld>
            <a:endParaRPr lang="en-US"/>
          </a:p>
        </p:txBody>
      </p:sp>
    </p:spTree>
    <p:extLst>
      <p:ext uri="{BB962C8B-B14F-4D97-AF65-F5344CB8AC3E}">
        <p14:creationId xmlns:p14="http://schemas.microsoft.com/office/powerpoint/2010/main" val="12184950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5" name="Rectangle 2"/>
          <p:cNvSpPr>
            <a:spLocks noGrp="1" noChangeArrowheads="1"/>
          </p:cNvSpPr>
          <p:nvPr>
            <p:ph type="title"/>
          </p:nvPr>
        </p:nvSpPr>
        <p:spPr/>
        <p:txBody>
          <a:bodyPr/>
          <a:lstStyle/>
          <a:p>
            <a:pPr eaLnBrk="1" hangingPunct="1"/>
            <a:r>
              <a:rPr lang="en-US">
                <a:ea typeface="ＭＳ Ｐゴシック" pitchFamily="-109" charset="-128"/>
                <a:cs typeface="ＭＳ Ｐゴシック" pitchFamily="-109" charset="-128"/>
              </a:rPr>
              <a:t>Cost-Benefit Analysis</a:t>
            </a:r>
          </a:p>
        </p:txBody>
      </p:sp>
      <p:sp>
        <p:nvSpPr>
          <p:cNvPr id="812035" name="Rectangle 3"/>
          <p:cNvSpPr>
            <a:spLocks noGrp="1" noChangeArrowheads="1"/>
          </p:cNvSpPr>
          <p:nvPr>
            <p:ph idx="1"/>
          </p:nvPr>
        </p:nvSpPr>
        <p:spPr/>
        <p:txBody>
          <a:bodyPr/>
          <a:lstStyle/>
          <a:p>
            <a:pPr eaLnBrk="1" hangingPunct="1"/>
            <a:r>
              <a:rPr lang="en-US">
                <a:ea typeface="ＭＳ Ｐゴシック" pitchFamily="-109" charset="-128"/>
                <a:cs typeface="ＭＳ Ｐゴシック" pitchFamily="-109" charset="-128"/>
              </a:rPr>
              <a:t>How much does it cost?</a:t>
            </a:r>
          </a:p>
          <a:p>
            <a:pPr eaLnBrk="1" hangingPunct="1"/>
            <a:r>
              <a:rPr lang="en-US">
                <a:ea typeface="ＭＳ Ｐゴシック" pitchFamily="-109" charset="-128"/>
                <a:cs typeface="ＭＳ Ｐゴシック" pitchFamily="-109" charset="-128"/>
              </a:rPr>
              <a:t>What do I get for this cost?</a:t>
            </a:r>
          </a:p>
        </p:txBody>
      </p:sp>
      <p:sp>
        <p:nvSpPr>
          <p:cNvPr id="2" name="Footer Placeholder 1"/>
          <p:cNvSpPr>
            <a:spLocks noGrp="1"/>
          </p:cNvSpPr>
          <p:nvPr>
            <p:ph type="ftr" sz="quarter" idx="11"/>
          </p:nvPr>
        </p:nvSpPr>
        <p:spPr/>
        <p:txBody>
          <a:bodyPr/>
          <a:lstStyle/>
          <a:p>
            <a:r>
              <a:rPr lang="sk-SK"/>
              <a:t>© 2019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24</a:t>
            </a:fld>
            <a:endParaRPr lang="en-US"/>
          </a:p>
        </p:txBody>
      </p:sp>
    </p:spTree>
    <p:extLst>
      <p:ext uri="{BB962C8B-B14F-4D97-AF65-F5344CB8AC3E}">
        <p14:creationId xmlns:p14="http://schemas.microsoft.com/office/powerpoint/2010/main" val="19823925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3" name="Rectangle 2"/>
          <p:cNvSpPr>
            <a:spLocks noGrp="1" noChangeArrowheads="1"/>
          </p:cNvSpPr>
          <p:nvPr>
            <p:ph type="title"/>
          </p:nvPr>
        </p:nvSpPr>
        <p:spPr/>
        <p:txBody>
          <a:bodyPr/>
          <a:lstStyle/>
          <a:p>
            <a:pPr eaLnBrk="1" hangingPunct="1"/>
            <a:r>
              <a:rPr lang="en-US">
                <a:ea typeface="ＭＳ Ｐゴシック" pitchFamily="-109" charset="-128"/>
                <a:cs typeface="ＭＳ Ｐゴシック" pitchFamily="-109" charset="-128"/>
              </a:rPr>
              <a:t>Risk-Benefit Analysis</a:t>
            </a:r>
          </a:p>
        </p:txBody>
      </p:sp>
      <p:sp>
        <p:nvSpPr>
          <p:cNvPr id="814083" name="Rectangle 3"/>
          <p:cNvSpPr>
            <a:spLocks noGrp="1" noChangeArrowheads="1"/>
          </p:cNvSpPr>
          <p:nvPr>
            <p:ph idx="1"/>
          </p:nvPr>
        </p:nvSpPr>
        <p:spPr/>
        <p:txBody>
          <a:bodyPr/>
          <a:lstStyle/>
          <a:p>
            <a:pPr eaLnBrk="1" hangingPunct="1"/>
            <a:r>
              <a:rPr lang="en-US">
                <a:ea typeface="ＭＳ Ｐゴシック" pitchFamily="-109" charset="-128"/>
                <a:cs typeface="ＭＳ Ｐゴシック" pitchFamily="-109" charset="-128"/>
              </a:rPr>
              <a:t>What could go wrong?</a:t>
            </a:r>
          </a:p>
          <a:p>
            <a:pPr eaLnBrk="1" hangingPunct="1"/>
            <a:r>
              <a:rPr lang="en-US">
                <a:ea typeface="ＭＳ Ｐゴシック" pitchFamily="-109" charset="-128"/>
                <a:cs typeface="ＭＳ Ｐゴシック" pitchFamily="-109" charset="-128"/>
              </a:rPr>
              <a:t>How likely is it?</a:t>
            </a:r>
          </a:p>
          <a:p>
            <a:pPr eaLnBrk="1" hangingPunct="1"/>
            <a:r>
              <a:rPr lang="en-US">
                <a:ea typeface="ＭＳ Ｐゴシック" pitchFamily="-109" charset="-128"/>
                <a:cs typeface="ＭＳ Ｐゴシック" pitchFamily="-109" charset="-128"/>
              </a:rPr>
              <a:t>How costly are the consequences?</a:t>
            </a:r>
          </a:p>
        </p:txBody>
      </p:sp>
      <p:sp>
        <p:nvSpPr>
          <p:cNvPr id="2" name="Footer Placeholder 1"/>
          <p:cNvSpPr>
            <a:spLocks noGrp="1"/>
          </p:cNvSpPr>
          <p:nvPr>
            <p:ph type="ftr" sz="quarter" idx="11"/>
          </p:nvPr>
        </p:nvSpPr>
        <p:spPr/>
        <p:txBody>
          <a:bodyPr/>
          <a:lstStyle/>
          <a:p>
            <a:r>
              <a:rPr lang="sk-SK"/>
              <a:t>© 2019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25</a:t>
            </a:fld>
            <a:endParaRPr lang="en-US"/>
          </a:p>
        </p:txBody>
      </p:sp>
    </p:spTree>
    <p:extLst>
      <p:ext uri="{BB962C8B-B14F-4D97-AF65-F5344CB8AC3E}">
        <p14:creationId xmlns:p14="http://schemas.microsoft.com/office/powerpoint/2010/main" val="18163332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1" name="Rectangle 2"/>
          <p:cNvSpPr>
            <a:spLocks noGrp="1" noChangeArrowheads="1"/>
          </p:cNvSpPr>
          <p:nvPr>
            <p:ph type="title"/>
          </p:nvPr>
        </p:nvSpPr>
        <p:spPr/>
        <p:txBody>
          <a:bodyPr/>
          <a:lstStyle/>
          <a:p>
            <a:pPr eaLnBrk="1" hangingPunct="1"/>
            <a:r>
              <a:rPr lang="en-US" sz="3200">
                <a:ea typeface="ＭＳ Ｐゴシック" pitchFamily="-109" charset="-128"/>
                <a:cs typeface="ＭＳ Ｐゴシック" pitchFamily="-109" charset="-128"/>
              </a:rPr>
              <a:t>Limitations to </a:t>
            </a:r>
            <a:br>
              <a:rPr lang="en-US" sz="3200">
                <a:ea typeface="ＭＳ Ｐゴシック" pitchFamily="-109" charset="-128"/>
                <a:cs typeface="ＭＳ Ｐゴシック" pitchFamily="-109" charset="-128"/>
              </a:rPr>
            </a:br>
            <a:r>
              <a:rPr lang="en-US" sz="3200">
                <a:ea typeface="ＭＳ Ｐゴシック" pitchFamily="-109" charset="-128"/>
                <a:cs typeface="ＭＳ Ｐゴシック" pitchFamily="-109" charset="-128"/>
              </a:rPr>
              <a:t>Risk-Benefit Analysis</a:t>
            </a:r>
          </a:p>
        </p:txBody>
      </p:sp>
      <p:sp>
        <p:nvSpPr>
          <p:cNvPr id="815107" name="Rectangle 3"/>
          <p:cNvSpPr>
            <a:spLocks noGrp="1" noChangeArrowheads="1"/>
          </p:cNvSpPr>
          <p:nvPr>
            <p:ph idx="1"/>
          </p:nvPr>
        </p:nvSpPr>
        <p:spPr/>
        <p:txBody>
          <a:bodyPr/>
          <a:lstStyle/>
          <a:p>
            <a:pPr eaLnBrk="1" hangingPunct="1"/>
            <a:r>
              <a:rPr lang="en-US">
                <a:ea typeface="ＭＳ Ｐゴシック" pitchFamily="-109" charset="-128"/>
                <a:cs typeface="ＭＳ Ｐゴシック" pitchFamily="-109" charset="-128"/>
              </a:rPr>
              <a:t>Hard to quantify probabilities</a:t>
            </a:r>
          </a:p>
          <a:p>
            <a:pPr eaLnBrk="1" hangingPunct="1"/>
            <a:r>
              <a:rPr lang="en-US">
                <a:ea typeface="ＭＳ Ｐゴシック" pitchFamily="-109" charset="-128"/>
                <a:cs typeface="ＭＳ Ｐゴシック" pitchFamily="-109" charset="-128"/>
              </a:rPr>
              <a:t>Hard to quantify costs</a:t>
            </a:r>
          </a:p>
          <a:p>
            <a:pPr eaLnBrk="1" hangingPunct="1"/>
            <a:r>
              <a:rPr lang="en-US">
                <a:ea typeface="ＭＳ Ｐゴシック" pitchFamily="-109" charset="-128"/>
                <a:cs typeface="ＭＳ Ｐゴシック" pitchFamily="-109" charset="-128"/>
              </a:rPr>
              <a:t>Who bears the costs?</a:t>
            </a:r>
          </a:p>
          <a:p>
            <a:pPr eaLnBrk="1" hangingPunct="1"/>
            <a:r>
              <a:rPr lang="en-US">
                <a:ea typeface="ＭＳ Ｐゴシック" pitchFamily="-109" charset="-128"/>
                <a:cs typeface="ＭＳ Ｐゴシック" pitchFamily="-109" charset="-128"/>
              </a:rPr>
              <a:t>Are the potential benefits worth it?</a:t>
            </a:r>
          </a:p>
        </p:txBody>
      </p:sp>
      <p:sp>
        <p:nvSpPr>
          <p:cNvPr id="2" name="Footer Placeholder 1"/>
          <p:cNvSpPr>
            <a:spLocks noGrp="1"/>
          </p:cNvSpPr>
          <p:nvPr>
            <p:ph type="ftr" sz="quarter" idx="11"/>
          </p:nvPr>
        </p:nvSpPr>
        <p:spPr/>
        <p:txBody>
          <a:bodyPr/>
          <a:lstStyle/>
          <a:p>
            <a:r>
              <a:rPr lang="sk-SK"/>
              <a:t>© 2019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26</a:t>
            </a:fld>
            <a:endParaRPr lang="en-US"/>
          </a:p>
        </p:txBody>
      </p:sp>
    </p:spTree>
    <p:extLst>
      <p:ext uri="{BB962C8B-B14F-4D97-AF65-F5344CB8AC3E}">
        <p14:creationId xmlns:p14="http://schemas.microsoft.com/office/powerpoint/2010/main" val="4606779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9" name="Rectangle 2"/>
          <p:cNvSpPr>
            <a:spLocks noGrp="1" noChangeArrowheads="1"/>
          </p:cNvSpPr>
          <p:nvPr>
            <p:ph type="title"/>
          </p:nvPr>
        </p:nvSpPr>
        <p:spPr/>
        <p:txBody>
          <a:bodyPr/>
          <a:lstStyle/>
          <a:p>
            <a:pPr eaLnBrk="1" hangingPunct="1"/>
            <a:r>
              <a:rPr lang="en-US">
                <a:ea typeface="ＭＳ Ｐゴシック" pitchFamily="-109" charset="-128"/>
                <a:cs typeface="ＭＳ Ｐゴシック" pitchFamily="-109" charset="-128"/>
              </a:rPr>
              <a:t>Some Measures</a:t>
            </a:r>
          </a:p>
        </p:txBody>
      </p:sp>
      <p:sp>
        <p:nvSpPr>
          <p:cNvPr id="82950" name="Rectangle 3"/>
          <p:cNvSpPr>
            <a:spLocks noGrp="1" noChangeArrowheads="1"/>
          </p:cNvSpPr>
          <p:nvPr>
            <p:ph idx="1"/>
          </p:nvPr>
        </p:nvSpPr>
        <p:spPr/>
        <p:txBody>
          <a:bodyPr/>
          <a:lstStyle/>
          <a:p>
            <a:pPr eaLnBrk="1" hangingPunct="1"/>
            <a:r>
              <a:rPr lang="en-US">
                <a:ea typeface="ＭＳ Ｐゴシック" pitchFamily="-109" charset="-128"/>
                <a:cs typeface="ＭＳ Ｐゴシック" pitchFamily="-109" charset="-128"/>
              </a:rPr>
              <a:t>Mean Time To Failure (MTTF)</a:t>
            </a:r>
          </a:p>
          <a:p>
            <a:pPr eaLnBrk="1" hangingPunct="1"/>
            <a:r>
              <a:rPr lang="en-US">
                <a:ea typeface="ＭＳ Ｐゴシック" pitchFamily="-109" charset="-128"/>
                <a:cs typeface="ＭＳ Ｐゴシック" pitchFamily="-109" charset="-128"/>
              </a:rPr>
              <a:t>Mean Time Between Failures (MTBF)</a:t>
            </a:r>
          </a:p>
          <a:p>
            <a:pPr eaLnBrk="1" hangingPunct="1"/>
            <a:r>
              <a:rPr lang="en-US">
                <a:ea typeface="ＭＳ Ｐゴシック" pitchFamily="-109" charset="-128"/>
                <a:cs typeface="ＭＳ Ｐゴシック" pitchFamily="-109" charset="-128"/>
              </a:rPr>
              <a:t>Mean Time To Repair (MTTR)</a:t>
            </a:r>
          </a:p>
        </p:txBody>
      </p:sp>
      <p:sp>
        <p:nvSpPr>
          <p:cNvPr id="2" name="Footer Placeholder 1"/>
          <p:cNvSpPr>
            <a:spLocks noGrp="1"/>
          </p:cNvSpPr>
          <p:nvPr>
            <p:ph type="ftr" sz="quarter" idx="11"/>
          </p:nvPr>
        </p:nvSpPr>
        <p:spPr/>
        <p:txBody>
          <a:bodyPr/>
          <a:lstStyle/>
          <a:p>
            <a:r>
              <a:rPr lang="sk-SK"/>
              <a:t>© 2019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27</a:t>
            </a:fld>
            <a:endParaRPr lang="en-US"/>
          </a:p>
        </p:txBody>
      </p:sp>
    </p:spTree>
    <p:extLst>
      <p:ext uri="{BB962C8B-B14F-4D97-AF65-F5344CB8AC3E}">
        <p14:creationId xmlns:p14="http://schemas.microsoft.com/office/powerpoint/2010/main" val="32983854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7" name="Rectangle 2"/>
          <p:cNvSpPr>
            <a:spLocks noGrp="1" noChangeArrowheads="1"/>
          </p:cNvSpPr>
          <p:nvPr>
            <p:ph type="title"/>
          </p:nvPr>
        </p:nvSpPr>
        <p:spPr/>
        <p:txBody>
          <a:bodyPr/>
          <a:lstStyle/>
          <a:p>
            <a:pPr eaLnBrk="1" hangingPunct="1"/>
            <a:r>
              <a:rPr lang="en-US">
                <a:ea typeface="ＭＳ Ｐゴシック" pitchFamily="-109" charset="-128"/>
                <a:cs typeface="ＭＳ Ｐゴシック" pitchFamily="-109" charset="-128"/>
              </a:rPr>
              <a:t>Relying Too Much</a:t>
            </a:r>
          </a:p>
        </p:txBody>
      </p:sp>
      <p:sp>
        <p:nvSpPr>
          <p:cNvPr id="84998" name="Rectangle 3"/>
          <p:cNvSpPr>
            <a:spLocks noGrp="1" noChangeArrowheads="1"/>
          </p:cNvSpPr>
          <p:nvPr>
            <p:ph idx="1"/>
          </p:nvPr>
        </p:nvSpPr>
        <p:spPr/>
        <p:txBody>
          <a:bodyPr/>
          <a:lstStyle/>
          <a:p>
            <a:pPr eaLnBrk="1" hangingPunct="1"/>
            <a:r>
              <a:rPr lang="en-US">
                <a:ea typeface="ＭＳ Ｐゴシック" pitchFamily="-109" charset="-128"/>
                <a:cs typeface="ＭＳ Ｐゴシック" pitchFamily="-109" charset="-128"/>
              </a:rPr>
              <a:t>Limits of modeling reality</a:t>
            </a:r>
          </a:p>
          <a:p>
            <a:pPr eaLnBrk="1" hangingPunct="1"/>
            <a:r>
              <a:rPr lang="en-US">
                <a:ea typeface="ＭＳ Ｐゴシック" pitchFamily="-109" charset="-128"/>
                <a:cs typeface="ＭＳ Ｐゴシック" pitchFamily="-109" charset="-128"/>
              </a:rPr>
              <a:t>Limits of precision</a:t>
            </a:r>
          </a:p>
          <a:p>
            <a:pPr eaLnBrk="1" hangingPunct="1"/>
            <a:r>
              <a:rPr lang="en-US">
                <a:ea typeface="ＭＳ Ｐゴシック" pitchFamily="-109" charset="-128"/>
                <a:cs typeface="ＭＳ Ｐゴシック" pitchFamily="-109" charset="-128"/>
              </a:rPr>
              <a:t>Limits of algorithms</a:t>
            </a:r>
          </a:p>
          <a:p>
            <a:pPr eaLnBrk="1" hangingPunct="1"/>
            <a:r>
              <a:rPr lang="en-US">
                <a:ea typeface="ＭＳ Ｐゴシック" pitchFamily="-109" charset="-128"/>
                <a:cs typeface="ＭＳ Ｐゴシック" pitchFamily="-109" charset="-128"/>
              </a:rPr>
              <a:t>Limits of interpretation</a:t>
            </a:r>
          </a:p>
          <a:p>
            <a:pPr eaLnBrk="1" hangingPunct="1"/>
            <a:endParaRPr lang="en-US">
              <a:ea typeface="ＭＳ Ｐゴシック" pitchFamily="-109" charset="-128"/>
              <a:cs typeface="ＭＳ Ｐゴシック" pitchFamily="-109" charset="-128"/>
            </a:endParaRPr>
          </a:p>
        </p:txBody>
      </p:sp>
      <p:sp>
        <p:nvSpPr>
          <p:cNvPr id="2" name="Footer Placeholder 1"/>
          <p:cNvSpPr>
            <a:spLocks noGrp="1"/>
          </p:cNvSpPr>
          <p:nvPr>
            <p:ph type="ftr" sz="quarter" idx="11"/>
          </p:nvPr>
        </p:nvSpPr>
        <p:spPr/>
        <p:txBody>
          <a:bodyPr/>
          <a:lstStyle/>
          <a:p>
            <a:r>
              <a:rPr lang="sk-SK"/>
              <a:t>© 2019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28</a:t>
            </a:fld>
            <a:endParaRPr lang="en-US"/>
          </a:p>
        </p:txBody>
      </p:sp>
    </p:spTree>
    <p:extLst>
      <p:ext uri="{BB962C8B-B14F-4D97-AF65-F5344CB8AC3E}">
        <p14:creationId xmlns:p14="http://schemas.microsoft.com/office/powerpoint/2010/main" val="39536999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3" name="Rectangle 2"/>
          <p:cNvSpPr>
            <a:spLocks noGrp="1" noChangeArrowheads="1"/>
          </p:cNvSpPr>
          <p:nvPr>
            <p:ph type="title"/>
          </p:nvPr>
        </p:nvSpPr>
        <p:spPr/>
        <p:txBody>
          <a:bodyPr/>
          <a:lstStyle/>
          <a:p>
            <a:pPr eaLnBrk="1" hangingPunct="1"/>
            <a:r>
              <a:rPr lang="en-US">
                <a:ea typeface="ＭＳ Ｐゴシック" pitchFamily="-109" charset="-128"/>
                <a:cs typeface="ＭＳ Ｐゴシック" pitchFamily="-109" charset="-128"/>
              </a:rPr>
              <a:t>Producing Good Software</a:t>
            </a:r>
          </a:p>
        </p:txBody>
      </p:sp>
      <p:sp>
        <p:nvSpPr>
          <p:cNvPr id="89094" name="Rectangle 3"/>
          <p:cNvSpPr>
            <a:spLocks noGrp="1" noChangeArrowheads="1"/>
          </p:cNvSpPr>
          <p:nvPr>
            <p:ph idx="1"/>
          </p:nvPr>
        </p:nvSpPr>
        <p:spPr/>
        <p:txBody>
          <a:bodyPr/>
          <a:lstStyle/>
          <a:p>
            <a:pPr eaLnBrk="1" hangingPunct="1"/>
            <a:r>
              <a:rPr lang="en-US" sz="2600">
                <a:ea typeface="ＭＳ Ｐゴシック" pitchFamily="-109" charset="-128"/>
                <a:cs typeface="ＭＳ Ｐゴシック" pitchFamily="-109" charset="-128"/>
              </a:rPr>
              <a:t>Good specifications</a:t>
            </a:r>
          </a:p>
          <a:p>
            <a:pPr eaLnBrk="1" hangingPunct="1"/>
            <a:r>
              <a:rPr lang="en-US" sz="2600">
                <a:ea typeface="ＭＳ Ｐゴシック" pitchFamily="-109" charset="-128"/>
                <a:cs typeface="ＭＳ Ｐゴシック" pitchFamily="-109" charset="-128"/>
              </a:rPr>
              <a:t>Good usability</a:t>
            </a:r>
          </a:p>
          <a:p>
            <a:pPr eaLnBrk="1" hangingPunct="1"/>
            <a:r>
              <a:rPr lang="en-US" sz="2600">
                <a:ea typeface="ＭＳ Ｐゴシック" pitchFamily="-109" charset="-128"/>
                <a:cs typeface="ＭＳ Ｐゴシック" pitchFamily="-109" charset="-128"/>
              </a:rPr>
              <a:t>Good design</a:t>
            </a:r>
          </a:p>
          <a:p>
            <a:pPr eaLnBrk="1" hangingPunct="1"/>
            <a:r>
              <a:rPr lang="en-US" sz="2600">
                <a:ea typeface="ＭＳ Ｐゴシック" pitchFamily="-109" charset="-128"/>
                <a:cs typeface="ＭＳ Ｐゴシック" pitchFamily="-109" charset="-128"/>
              </a:rPr>
              <a:t>Robustness</a:t>
            </a:r>
          </a:p>
          <a:p>
            <a:pPr eaLnBrk="1" hangingPunct="1"/>
            <a:r>
              <a:rPr lang="en-US" sz="2600">
                <a:ea typeface="ＭＳ Ｐゴシック" pitchFamily="-109" charset="-128"/>
                <a:cs typeface="ＭＳ Ｐゴシック" pitchFamily="-109" charset="-128"/>
              </a:rPr>
              <a:t>Good implementation</a:t>
            </a:r>
          </a:p>
          <a:p>
            <a:pPr eaLnBrk="1" hangingPunct="1"/>
            <a:r>
              <a:rPr lang="en-US" sz="2600">
                <a:ea typeface="ＭＳ Ｐゴシック" pitchFamily="-109" charset="-128"/>
                <a:cs typeface="ＭＳ Ｐゴシック" pitchFamily="-109" charset="-128"/>
              </a:rPr>
              <a:t>Testing</a:t>
            </a:r>
          </a:p>
          <a:p>
            <a:pPr eaLnBrk="1" hangingPunct="1"/>
            <a:endParaRPr lang="en-US" sz="2600">
              <a:ea typeface="ＭＳ Ｐゴシック" pitchFamily="-109" charset="-128"/>
              <a:cs typeface="ＭＳ Ｐゴシック" pitchFamily="-109" charset="-128"/>
            </a:endParaRPr>
          </a:p>
          <a:p>
            <a:pPr eaLnBrk="1" hangingPunct="1"/>
            <a:endParaRPr lang="en-US" sz="2600">
              <a:ea typeface="ＭＳ Ｐゴシック" pitchFamily="-109" charset="-128"/>
              <a:cs typeface="ＭＳ Ｐゴシック" pitchFamily="-109" charset="-128"/>
            </a:endParaRPr>
          </a:p>
        </p:txBody>
      </p:sp>
      <p:sp>
        <p:nvSpPr>
          <p:cNvPr id="2" name="Footer Placeholder 1"/>
          <p:cNvSpPr>
            <a:spLocks noGrp="1"/>
          </p:cNvSpPr>
          <p:nvPr>
            <p:ph type="ftr" sz="quarter" idx="11"/>
          </p:nvPr>
        </p:nvSpPr>
        <p:spPr/>
        <p:txBody>
          <a:bodyPr/>
          <a:lstStyle/>
          <a:p>
            <a:r>
              <a:rPr lang="sk-SK"/>
              <a:t>© 2019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29</a:t>
            </a:fld>
            <a:endParaRPr lang="en-US"/>
          </a:p>
        </p:txBody>
      </p:sp>
    </p:spTree>
    <p:extLst>
      <p:ext uri="{BB962C8B-B14F-4D97-AF65-F5344CB8AC3E}">
        <p14:creationId xmlns:p14="http://schemas.microsoft.com/office/powerpoint/2010/main" val="3165053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2D6A9A2-E8EF-C749-BE90-446A84011DCC}"/>
              </a:ext>
            </a:extLst>
          </p:cNvPr>
          <p:cNvPicPr>
            <a:picLocks noChangeAspect="1"/>
          </p:cNvPicPr>
          <p:nvPr/>
        </p:nvPicPr>
        <p:blipFill rotWithShape="1">
          <a:blip r:embed="rId2"/>
          <a:srcRect l="30072" t="13379" r="29668" b="49446"/>
          <a:stretch/>
        </p:blipFill>
        <p:spPr>
          <a:xfrm>
            <a:off x="311699" y="2231635"/>
            <a:ext cx="4091235" cy="2775381"/>
          </a:xfrm>
          <a:prstGeom prst="rect">
            <a:avLst/>
          </a:prstGeom>
        </p:spPr>
      </p:pic>
      <p:sp>
        <p:nvSpPr>
          <p:cNvPr id="4" name="Slide Number Placeholder 3">
            <a:extLst>
              <a:ext uri="{FF2B5EF4-FFF2-40B4-BE49-F238E27FC236}">
                <a16:creationId xmlns:a16="http://schemas.microsoft.com/office/drawing/2014/main" id="{D3158D93-A2F2-C940-8BA3-CCCE706715E4}"/>
              </a:ext>
            </a:extLst>
          </p:cNvPr>
          <p:cNvSpPr>
            <a:spLocks noGrp="1"/>
          </p:cNvSpPr>
          <p:nvPr>
            <p:ph type="sldNum" sz="quarter" idx="12"/>
          </p:nvPr>
        </p:nvSpPr>
        <p:spPr/>
        <p:txBody>
          <a:bodyPr/>
          <a:lstStyle/>
          <a:p>
            <a:pPr lvl="0">
              <a:spcBef>
                <a:spcPts val="0"/>
              </a:spcBef>
              <a:buNone/>
            </a:pPr>
            <a:fld id="{00000000-1234-1234-1234-123412341234}" type="slidenum">
              <a:rPr lang="en" smtClean="0"/>
              <a:t>3</a:t>
            </a:fld>
            <a:endParaRPr lang="en"/>
          </a:p>
        </p:txBody>
      </p:sp>
      <p:pic>
        <p:nvPicPr>
          <p:cNvPr id="9" name="Picture 8">
            <a:extLst>
              <a:ext uri="{FF2B5EF4-FFF2-40B4-BE49-F238E27FC236}">
                <a16:creationId xmlns:a16="http://schemas.microsoft.com/office/drawing/2014/main" id="{92183F99-FE3B-9844-87F1-238A2C582EAE}"/>
              </a:ext>
            </a:extLst>
          </p:cNvPr>
          <p:cNvPicPr>
            <a:picLocks noChangeAspect="1"/>
          </p:cNvPicPr>
          <p:nvPr/>
        </p:nvPicPr>
        <p:blipFill rotWithShape="1">
          <a:blip r:embed="rId3"/>
          <a:srcRect l="29669" t="16312" r="29937" b="54423"/>
          <a:stretch/>
        </p:blipFill>
        <p:spPr>
          <a:xfrm>
            <a:off x="311700" y="445025"/>
            <a:ext cx="4091234" cy="2177592"/>
          </a:xfrm>
          <a:prstGeom prst="rect">
            <a:avLst/>
          </a:prstGeom>
        </p:spPr>
      </p:pic>
      <p:pic>
        <p:nvPicPr>
          <p:cNvPr id="11" name="Picture 10">
            <a:extLst>
              <a:ext uri="{FF2B5EF4-FFF2-40B4-BE49-F238E27FC236}">
                <a16:creationId xmlns:a16="http://schemas.microsoft.com/office/drawing/2014/main" id="{A441AC28-09BA-7A48-9351-E3D3A0633806}"/>
              </a:ext>
            </a:extLst>
          </p:cNvPr>
          <p:cNvPicPr>
            <a:picLocks noChangeAspect="1"/>
          </p:cNvPicPr>
          <p:nvPr/>
        </p:nvPicPr>
        <p:blipFill rotWithShape="1">
          <a:blip r:embed="rId2"/>
          <a:srcRect l="30072" t="54403" r="29668" b="9337"/>
          <a:stretch/>
        </p:blipFill>
        <p:spPr>
          <a:xfrm>
            <a:off x="4731263" y="2299919"/>
            <a:ext cx="4091234" cy="2707097"/>
          </a:xfrm>
          <a:prstGeom prst="rect">
            <a:avLst/>
          </a:prstGeom>
        </p:spPr>
      </p:pic>
      <p:pic>
        <p:nvPicPr>
          <p:cNvPr id="8" name="Picture 7">
            <a:extLst>
              <a:ext uri="{FF2B5EF4-FFF2-40B4-BE49-F238E27FC236}">
                <a16:creationId xmlns:a16="http://schemas.microsoft.com/office/drawing/2014/main" id="{CF9E1735-8EE7-FA43-A3A4-40A8D8491C8E}"/>
              </a:ext>
            </a:extLst>
          </p:cNvPr>
          <p:cNvPicPr>
            <a:picLocks noChangeAspect="1"/>
          </p:cNvPicPr>
          <p:nvPr/>
        </p:nvPicPr>
        <p:blipFill rotWithShape="1">
          <a:blip r:embed="rId3"/>
          <a:srcRect l="29669" t="56272" r="29937" b="15142"/>
          <a:stretch/>
        </p:blipFill>
        <p:spPr>
          <a:xfrm>
            <a:off x="4731263" y="445025"/>
            <a:ext cx="4091234" cy="2127045"/>
          </a:xfrm>
          <a:prstGeom prst="rect">
            <a:avLst/>
          </a:prstGeom>
        </p:spPr>
      </p:pic>
    </p:spTree>
    <p:extLst>
      <p:ext uri="{BB962C8B-B14F-4D97-AF65-F5344CB8AC3E}">
        <p14:creationId xmlns:p14="http://schemas.microsoft.com/office/powerpoint/2010/main" val="38991090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1" name="Rectangle 2"/>
          <p:cNvSpPr>
            <a:spLocks noGrp="1" noChangeArrowheads="1"/>
          </p:cNvSpPr>
          <p:nvPr>
            <p:ph type="title"/>
          </p:nvPr>
        </p:nvSpPr>
        <p:spPr/>
        <p:txBody>
          <a:bodyPr/>
          <a:lstStyle/>
          <a:p>
            <a:pPr eaLnBrk="1" hangingPunct="1"/>
            <a:r>
              <a:rPr lang="en-US">
                <a:ea typeface="ＭＳ Ｐゴシック" pitchFamily="-109" charset="-128"/>
                <a:cs typeface="ＭＳ Ｐゴシック" pitchFamily="-109" charset="-128"/>
              </a:rPr>
              <a:t>Plan For The Long Term</a:t>
            </a:r>
          </a:p>
        </p:txBody>
      </p:sp>
      <p:sp>
        <p:nvSpPr>
          <p:cNvPr id="91142" name="Rectangle 3"/>
          <p:cNvSpPr>
            <a:spLocks noGrp="1" noChangeArrowheads="1"/>
          </p:cNvSpPr>
          <p:nvPr>
            <p:ph idx="1"/>
          </p:nvPr>
        </p:nvSpPr>
        <p:spPr/>
        <p:txBody>
          <a:bodyPr/>
          <a:lstStyle/>
          <a:p>
            <a:pPr eaLnBrk="1" hangingPunct="1"/>
            <a:r>
              <a:rPr lang="en-US">
                <a:ea typeface="ＭＳ Ｐゴシック" pitchFamily="-109" charset="-128"/>
                <a:cs typeface="ＭＳ Ｐゴシック" pitchFamily="-109" charset="-128"/>
              </a:rPr>
              <a:t>Version control</a:t>
            </a:r>
          </a:p>
          <a:p>
            <a:pPr eaLnBrk="1" hangingPunct="1"/>
            <a:r>
              <a:rPr lang="en-US">
                <a:ea typeface="ＭＳ Ｐゴシック" pitchFamily="-109" charset="-128"/>
                <a:cs typeface="ＭＳ Ｐゴシック" pitchFamily="-109" charset="-128"/>
              </a:rPr>
              <a:t>Future development</a:t>
            </a:r>
          </a:p>
          <a:p>
            <a:pPr eaLnBrk="1" hangingPunct="1"/>
            <a:r>
              <a:rPr lang="en-US">
                <a:ea typeface="ＭＳ Ｐゴシック" pitchFamily="-109" charset="-128"/>
                <a:cs typeface="ＭＳ Ｐゴシック" pitchFamily="-109" charset="-128"/>
              </a:rPr>
              <a:t>New platforms</a:t>
            </a:r>
          </a:p>
          <a:p>
            <a:pPr eaLnBrk="1" hangingPunct="1"/>
            <a:r>
              <a:rPr lang="en-US">
                <a:ea typeface="ＭＳ Ｐゴシック" pitchFamily="-109" charset="-128"/>
                <a:cs typeface="ＭＳ Ｐゴシック" pitchFamily="-109" charset="-128"/>
              </a:rPr>
              <a:t>Patches</a:t>
            </a:r>
          </a:p>
          <a:p>
            <a:pPr eaLnBrk="1" hangingPunct="1"/>
            <a:r>
              <a:rPr lang="en-US">
                <a:ea typeface="ＭＳ Ｐゴシック" pitchFamily="-109" charset="-128"/>
                <a:cs typeface="ＭＳ Ｐゴシック" pitchFamily="-109" charset="-128"/>
              </a:rPr>
              <a:t>Security</a:t>
            </a:r>
          </a:p>
          <a:p>
            <a:pPr eaLnBrk="1" hangingPunct="1"/>
            <a:r>
              <a:rPr lang="en-US">
                <a:ea typeface="ＭＳ Ｐゴシック" pitchFamily="-109" charset="-128"/>
                <a:cs typeface="ＭＳ Ｐゴシック" pitchFamily="-109" charset="-128"/>
              </a:rPr>
              <a:t>Training</a:t>
            </a:r>
          </a:p>
          <a:p>
            <a:pPr eaLnBrk="1" hangingPunct="1"/>
            <a:r>
              <a:rPr lang="en-US">
                <a:ea typeface="ＭＳ Ｐゴシック" pitchFamily="-109" charset="-128"/>
                <a:cs typeface="ＭＳ Ｐゴシック" pitchFamily="-109" charset="-128"/>
              </a:rPr>
              <a:t>Customer support</a:t>
            </a:r>
          </a:p>
        </p:txBody>
      </p:sp>
      <p:sp>
        <p:nvSpPr>
          <p:cNvPr id="2" name="Footer Placeholder 1"/>
          <p:cNvSpPr>
            <a:spLocks noGrp="1"/>
          </p:cNvSpPr>
          <p:nvPr>
            <p:ph type="ftr" sz="quarter" idx="11"/>
          </p:nvPr>
        </p:nvSpPr>
        <p:spPr/>
        <p:txBody>
          <a:bodyPr/>
          <a:lstStyle/>
          <a:p>
            <a:r>
              <a:rPr lang="sk-SK"/>
              <a:t>© 2019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30</a:t>
            </a:fld>
            <a:endParaRPr lang="en-US"/>
          </a:p>
        </p:txBody>
      </p:sp>
    </p:spTree>
    <p:extLst>
      <p:ext uri="{BB962C8B-B14F-4D97-AF65-F5344CB8AC3E}">
        <p14:creationId xmlns:p14="http://schemas.microsoft.com/office/powerpoint/2010/main" val="39343315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sk-SK"/>
              <a:t>© 2019 Keith A. Pray</a:t>
            </a:r>
            <a:endParaRPr lang="en-US"/>
          </a:p>
        </p:txBody>
      </p:sp>
      <p:sp>
        <p:nvSpPr>
          <p:cNvPr id="9" name="TextBox 8"/>
          <p:cNvSpPr txBox="1"/>
          <p:nvPr/>
        </p:nvSpPr>
        <p:spPr>
          <a:xfrm>
            <a:off x="0" y="3404452"/>
            <a:ext cx="2581112" cy="1204432"/>
          </a:xfrm>
          <a:prstGeom prst="rect">
            <a:avLst/>
          </a:prstGeom>
          <a:noFill/>
        </p:spPr>
        <p:txBody>
          <a:bodyPr wrap="square" rtlCol="0">
            <a:spAutoFit/>
          </a:bodyPr>
          <a:lstStyle/>
          <a:p>
            <a:pPr>
              <a:lnSpc>
                <a:spcPct val="90000"/>
              </a:lnSpc>
            </a:pPr>
            <a:r>
              <a:rPr lang="en-US" sz="1600" dirty="0">
                <a:hlinkClick r:id="rId3"/>
              </a:rPr>
              <a:t>marginalrevolution.com/marginalrevolution/2014/05/type-i-and-type-ii-errors-simplified.html</a:t>
            </a:r>
            <a:r>
              <a:rPr lang="en-US" sz="1600" dirty="0"/>
              <a:t> (2016-04-11)</a:t>
            </a:r>
          </a:p>
        </p:txBody>
      </p:sp>
      <p:sp>
        <p:nvSpPr>
          <p:cNvPr id="2" name="Slide Number Placeholder 1"/>
          <p:cNvSpPr>
            <a:spLocks noGrp="1"/>
          </p:cNvSpPr>
          <p:nvPr>
            <p:ph type="sldNum" sz="quarter" idx="12"/>
          </p:nvPr>
        </p:nvSpPr>
        <p:spPr/>
        <p:txBody>
          <a:bodyPr/>
          <a:lstStyle/>
          <a:p>
            <a:fld id="{A2A17EAB-8B51-5C40-8776-6683E51FA7A0}" type="slidenum">
              <a:rPr lang="en-US" smtClean="0"/>
              <a:t>31</a:t>
            </a:fld>
            <a:endParaRPr lang="en-US"/>
          </a:p>
        </p:txBody>
      </p:sp>
      <p:pic>
        <p:nvPicPr>
          <p:cNvPr id="3" name="Picture 2"/>
          <p:cNvPicPr>
            <a:picLocks noChangeAspect="1"/>
          </p:cNvPicPr>
          <p:nvPr/>
        </p:nvPicPr>
        <p:blipFill>
          <a:blip r:embed="rId4"/>
          <a:stretch>
            <a:fillRect/>
          </a:stretch>
        </p:blipFill>
        <p:spPr>
          <a:xfrm>
            <a:off x="2660679" y="329129"/>
            <a:ext cx="6234064" cy="4668067"/>
          </a:xfrm>
          <a:prstGeom prst="rect">
            <a:avLst/>
          </a:prstGeom>
        </p:spPr>
      </p:pic>
    </p:spTree>
    <p:extLst>
      <p:ext uri="{BB962C8B-B14F-4D97-AF65-F5344CB8AC3E}">
        <p14:creationId xmlns:p14="http://schemas.microsoft.com/office/powerpoint/2010/main" val="2410352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B9FD354-636E-9648-B3C6-158B39E6D5C9}"/>
              </a:ext>
            </a:extLst>
          </p:cNvPr>
          <p:cNvSpPr>
            <a:spLocks noGrp="1"/>
          </p:cNvSpPr>
          <p:nvPr>
            <p:ph type="ftr" sz="quarter" idx="11"/>
          </p:nvPr>
        </p:nvSpPr>
        <p:spPr/>
        <p:txBody>
          <a:bodyPr/>
          <a:lstStyle/>
          <a:p>
            <a:r>
              <a:rPr lang="sk-SK"/>
              <a:t>© 2019 Keith A. Pray</a:t>
            </a:r>
            <a:endParaRPr lang="en-US" dirty="0"/>
          </a:p>
        </p:txBody>
      </p:sp>
      <p:sp>
        <p:nvSpPr>
          <p:cNvPr id="3" name="Slide Number Placeholder 2">
            <a:extLst>
              <a:ext uri="{FF2B5EF4-FFF2-40B4-BE49-F238E27FC236}">
                <a16:creationId xmlns:a16="http://schemas.microsoft.com/office/drawing/2014/main" id="{39E5434F-9CF3-0D43-8028-FEAF0C3A7B28}"/>
              </a:ext>
            </a:extLst>
          </p:cNvPr>
          <p:cNvSpPr>
            <a:spLocks noGrp="1"/>
          </p:cNvSpPr>
          <p:nvPr>
            <p:ph type="sldNum" sz="quarter" idx="12"/>
          </p:nvPr>
        </p:nvSpPr>
        <p:spPr/>
        <p:txBody>
          <a:bodyPr/>
          <a:lstStyle/>
          <a:p>
            <a:fld id="{A2A17EAB-8B51-5C40-8776-6683E51FA7A0}" type="slidenum">
              <a:rPr lang="en-US" smtClean="0"/>
              <a:t>4</a:t>
            </a:fld>
            <a:endParaRPr lang="en-US"/>
          </a:p>
        </p:txBody>
      </p:sp>
      <p:pic>
        <p:nvPicPr>
          <p:cNvPr id="5" name="Picture 4">
            <a:extLst>
              <a:ext uri="{FF2B5EF4-FFF2-40B4-BE49-F238E27FC236}">
                <a16:creationId xmlns:a16="http://schemas.microsoft.com/office/drawing/2014/main" id="{5820993D-7913-0E42-86F0-13168FB6D982}"/>
              </a:ext>
            </a:extLst>
          </p:cNvPr>
          <p:cNvPicPr>
            <a:picLocks noChangeAspect="1"/>
          </p:cNvPicPr>
          <p:nvPr/>
        </p:nvPicPr>
        <p:blipFill rotWithShape="1">
          <a:blip r:embed="rId2"/>
          <a:srcRect l="29668" t="16129" r="29129" b="51109"/>
          <a:stretch/>
        </p:blipFill>
        <p:spPr>
          <a:xfrm>
            <a:off x="301656" y="453506"/>
            <a:ext cx="4087368" cy="2387774"/>
          </a:xfrm>
          <a:prstGeom prst="rect">
            <a:avLst/>
          </a:prstGeom>
        </p:spPr>
      </p:pic>
      <p:pic>
        <p:nvPicPr>
          <p:cNvPr id="6" name="Picture 5">
            <a:extLst>
              <a:ext uri="{FF2B5EF4-FFF2-40B4-BE49-F238E27FC236}">
                <a16:creationId xmlns:a16="http://schemas.microsoft.com/office/drawing/2014/main" id="{F8741CAF-CFA8-244E-A8B0-837C3F1079CE}"/>
              </a:ext>
            </a:extLst>
          </p:cNvPr>
          <p:cNvPicPr>
            <a:picLocks noChangeAspect="1"/>
          </p:cNvPicPr>
          <p:nvPr/>
        </p:nvPicPr>
        <p:blipFill rotWithShape="1">
          <a:blip r:embed="rId2"/>
          <a:srcRect l="29668" t="58763" r="29129" b="12577"/>
          <a:stretch/>
        </p:blipFill>
        <p:spPr>
          <a:xfrm>
            <a:off x="301656" y="2841280"/>
            <a:ext cx="4087368" cy="2088801"/>
          </a:xfrm>
          <a:prstGeom prst="rect">
            <a:avLst/>
          </a:prstGeom>
        </p:spPr>
      </p:pic>
      <p:pic>
        <p:nvPicPr>
          <p:cNvPr id="8" name="Picture 7">
            <a:extLst>
              <a:ext uri="{FF2B5EF4-FFF2-40B4-BE49-F238E27FC236}">
                <a16:creationId xmlns:a16="http://schemas.microsoft.com/office/drawing/2014/main" id="{FD3ACC50-04C2-884D-8D75-44090375F72D}"/>
              </a:ext>
            </a:extLst>
          </p:cNvPr>
          <p:cNvPicPr>
            <a:picLocks noChangeAspect="1"/>
          </p:cNvPicPr>
          <p:nvPr/>
        </p:nvPicPr>
        <p:blipFill rotWithShape="1">
          <a:blip r:embed="rId3"/>
          <a:srcRect l="29668" t="35555" r="30207" b="34754"/>
          <a:stretch/>
        </p:blipFill>
        <p:spPr>
          <a:xfrm>
            <a:off x="4744212" y="453506"/>
            <a:ext cx="4087368" cy="2221992"/>
          </a:xfrm>
          <a:prstGeom prst="rect">
            <a:avLst/>
          </a:prstGeom>
        </p:spPr>
      </p:pic>
    </p:spTree>
    <p:extLst>
      <p:ext uri="{BB962C8B-B14F-4D97-AF65-F5344CB8AC3E}">
        <p14:creationId xmlns:p14="http://schemas.microsoft.com/office/powerpoint/2010/main" val="3394103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CB184FB-3CA3-A84C-9DE0-B9D7B7DCDA7C}"/>
              </a:ext>
            </a:extLst>
          </p:cNvPr>
          <p:cNvSpPr>
            <a:spLocks noGrp="1"/>
          </p:cNvSpPr>
          <p:nvPr>
            <p:ph type="title"/>
          </p:nvPr>
        </p:nvSpPr>
        <p:spPr/>
        <p:txBody>
          <a:bodyPr/>
          <a:lstStyle/>
          <a:p>
            <a:r>
              <a:rPr lang="en-US" dirty="0"/>
              <a:t>Grades</a:t>
            </a:r>
            <a:br>
              <a:rPr lang="en-US" dirty="0"/>
            </a:br>
            <a:r>
              <a:rPr lang="en-US" dirty="0"/>
              <a:t>To Date</a:t>
            </a:r>
          </a:p>
        </p:txBody>
      </p:sp>
      <p:sp>
        <p:nvSpPr>
          <p:cNvPr id="3" name="Content Placeholder 2">
            <a:extLst>
              <a:ext uri="{FF2B5EF4-FFF2-40B4-BE49-F238E27FC236}">
                <a16:creationId xmlns:a16="http://schemas.microsoft.com/office/drawing/2014/main" id="{441F7036-20FB-024E-8014-FAB323652A70}"/>
              </a:ext>
            </a:extLst>
          </p:cNvPr>
          <p:cNvSpPr>
            <a:spLocks noGrp="1"/>
          </p:cNvSpPr>
          <p:nvPr>
            <p:ph sz="half" idx="1"/>
          </p:nvPr>
        </p:nvSpPr>
        <p:spPr/>
        <p:txBody>
          <a:bodyPr/>
          <a:lstStyle/>
          <a:p>
            <a:pPr marL="0" indent="0">
              <a:buNone/>
            </a:pPr>
            <a:r>
              <a:rPr lang="en-US" dirty="0"/>
              <a:t>34 Max Possible</a:t>
            </a:r>
          </a:p>
        </p:txBody>
      </p:sp>
      <p:sp>
        <p:nvSpPr>
          <p:cNvPr id="4" name="Content Placeholder 3">
            <a:extLst>
              <a:ext uri="{FF2B5EF4-FFF2-40B4-BE49-F238E27FC236}">
                <a16:creationId xmlns:a16="http://schemas.microsoft.com/office/drawing/2014/main" id="{81037C2F-A0C1-F443-9EB1-54BC1BFAF472}"/>
              </a:ext>
            </a:extLst>
          </p:cNvPr>
          <p:cNvSpPr>
            <a:spLocks noGrp="1"/>
          </p:cNvSpPr>
          <p:nvPr>
            <p:ph sz="half" idx="2"/>
          </p:nvPr>
        </p:nvSpPr>
        <p:spPr/>
        <p:txBody>
          <a:bodyPr/>
          <a:lstStyle/>
          <a:p>
            <a:endParaRPr lang="en-US"/>
          </a:p>
        </p:txBody>
      </p:sp>
      <p:sp>
        <p:nvSpPr>
          <p:cNvPr id="5" name="Footer Placeholder 4">
            <a:extLst>
              <a:ext uri="{FF2B5EF4-FFF2-40B4-BE49-F238E27FC236}">
                <a16:creationId xmlns:a16="http://schemas.microsoft.com/office/drawing/2014/main" id="{7E07422E-793C-6B4B-8DBC-95168E5DBA51}"/>
              </a:ext>
            </a:extLst>
          </p:cNvPr>
          <p:cNvSpPr>
            <a:spLocks noGrp="1"/>
          </p:cNvSpPr>
          <p:nvPr>
            <p:ph type="ftr" sz="quarter" idx="11"/>
          </p:nvPr>
        </p:nvSpPr>
        <p:spPr/>
        <p:txBody>
          <a:bodyPr/>
          <a:lstStyle/>
          <a:p>
            <a:r>
              <a:rPr lang="sk-SK"/>
              <a:t>© 2019 Keith A. Pray</a:t>
            </a:r>
            <a:endParaRPr lang="en-US" dirty="0"/>
          </a:p>
        </p:txBody>
      </p:sp>
      <p:sp>
        <p:nvSpPr>
          <p:cNvPr id="6" name="Slide Number Placeholder 5">
            <a:extLst>
              <a:ext uri="{FF2B5EF4-FFF2-40B4-BE49-F238E27FC236}">
                <a16:creationId xmlns:a16="http://schemas.microsoft.com/office/drawing/2014/main" id="{F4972E41-C8FD-884D-AAE3-A618B194726D}"/>
              </a:ext>
            </a:extLst>
          </p:cNvPr>
          <p:cNvSpPr>
            <a:spLocks noGrp="1"/>
          </p:cNvSpPr>
          <p:nvPr>
            <p:ph type="sldNum" sz="quarter" idx="12"/>
          </p:nvPr>
        </p:nvSpPr>
        <p:spPr/>
        <p:txBody>
          <a:bodyPr/>
          <a:lstStyle/>
          <a:p>
            <a:fld id="{A2A17EAB-8B51-5C40-8776-6683E51FA7A0}" type="slidenum">
              <a:rPr lang="en-US" smtClean="0"/>
              <a:t>5</a:t>
            </a:fld>
            <a:endParaRPr lang="en-US"/>
          </a:p>
        </p:txBody>
      </p:sp>
      <p:pic>
        <p:nvPicPr>
          <p:cNvPr id="13" name="Picture 12">
            <a:extLst>
              <a:ext uri="{FF2B5EF4-FFF2-40B4-BE49-F238E27FC236}">
                <a16:creationId xmlns:a16="http://schemas.microsoft.com/office/drawing/2014/main" id="{B56597DD-49E6-304F-9184-C5E3EFDA072B}"/>
              </a:ext>
            </a:extLst>
          </p:cNvPr>
          <p:cNvPicPr>
            <a:picLocks noChangeAspect="1"/>
          </p:cNvPicPr>
          <p:nvPr/>
        </p:nvPicPr>
        <p:blipFill>
          <a:blip r:embed="rId3"/>
          <a:stretch>
            <a:fillRect/>
          </a:stretch>
        </p:blipFill>
        <p:spPr>
          <a:xfrm>
            <a:off x="2781300" y="282804"/>
            <a:ext cx="5745503" cy="4860696"/>
          </a:xfrm>
          <a:prstGeom prst="rect">
            <a:avLst/>
          </a:prstGeom>
        </p:spPr>
      </p:pic>
    </p:spTree>
    <p:extLst>
      <p:ext uri="{BB962C8B-B14F-4D97-AF65-F5344CB8AC3E}">
        <p14:creationId xmlns:p14="http://schemas.microsoft.com/office/powerpoint/2010/main" val="15423335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sk-SK"/>
              <a:t>© 2019 Keith A. Pray</a:t>
            </a:r>
            <a:endParaRPr lang="en-US"/>
          </a:p>
        </p:txBody>
      </p:sp>
      <p:sp>
        <p:nvSpPr>
          <p:cNvPr id="9" name="TextBox 8"/>
          <p:cNvSpPr txBox="1"/>
          <p:nvPr/>
        </p:nvSpPr>
        <p:spPr>
          <a:xfrm>
            <a:off x="2660679" y="4651659"/>
            <a:ext cx="4253087" cy="346249"/>
          </a:xfrm>
          <a:prstGeom prst="rect">
            <a:avLst/>
          </a:prstGeom>
          <a:noFill/>
        </p:spPr>
        <p:txBody>
          <a:bodyPr wrap="none" rtlCol="0">
            <a:spAutoFit/>
          </a:bodyPr>
          <a:lstStyle/>
          <a:p>
            <a:pPr>
              <a:lnSpc>
                <a:spcPct val="90000"/>
              </a:lnSpc>
            </a:pPr>
            <a:r>
              <a:rPr lang="en-US" dirty="0">
                <a:hlinkClick r:id="rId3"/>
              </a:rPr>
              <a:t>http://pbfcomics.com/197</a:t>
            </a:r>
            <a:r>
              <a:rPr lang="en-US" dirty="0"/>
              <a:t> (2014-09-26)</a:t>
            </a:r>
          </a:p>
        </p:txBody>
      </p:sp>
      <p:pic>
        <p:nvPicPr>
          <p:cNvPr id="8" name="Picture 7" descr="PBF197-Automatic_Busines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047750"/>
            <a:ext cx="9144000" cy="3048000"/>
          </a:xfrm>
          <a:prstGeom prst="rect">
            <a:avLst/>
          </a:prstGeom>
        </p:spPr>
      </p:pic>
      <p:sp>
        <p:nvSpPr>
          <p:cNvPr id="2" name="Slide Number Placeholder 1"/>
          <p:cNvSpPr>
            <a:spLocks noGrp="1"/>
          </p:cNvSpPr>
          <p:nvPr>
            <p:ph type="sldNum" sz="quarter" idx="12"/>
          </p:nvPr>
        </p:nvSpPr>
        <p:spPr/>
        <p:txBody>
          <a:bodyPr/>
          <a:lstStyle/>
          <a:p>
            <a:fld id="{A2A17EAB-8B51-5C40-8776-6683E51FA7A0}" type="slidenum">
              <a:rPr lang="en-US" smtClean="0"/>
              <a:t>6</a:t>
            </a:fld>
            <a:endParaRPr lang="en-US"/>
          </a:p>
        </p:txBody>
      </p:sp>
    </p:spTree>
    <p:extLst>
      <p:ext uri="{BB962C8B-B14F-4D97-AF65-F5344CB8AC3E}">
        <p14:creationId xmlns:p14="http://schemas.microsoft.com/office/powerpoint/2010/main" val="1681759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92764"/>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strike="sngStrike" dirty="0"/>
              <a:t>Guest Speaker</a:t>
            </a:r>
          </a:p>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2019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7</a:t>
            </a:fld>
            <a:endParaRPr lang="en-US"/>
          </a:p>
        </p:txBody>
      </p:sp>
      <p:pic>
        <p:nvPicPr>
          <p:cNvPr id="2050" name="Picture 2" descr="Voting Software">
            <a:extLst>
              <a:ext uri="{FF2B5EF4-FFF2-40B4-BE49-F238E27FC236}">
                <a16:creationId xmlns:a16="http://schemas.microsoft.com/office/drawing/2014/main" id="{2A501732-B116-7744-88DA-42DACBFA26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0005" y="361950"/>
            <a:ext cx="4750559" cy="478155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87FCC19-481E-E543-B278-EF485E244B9C}"/>
              </a:ext>
            </a:extLst>
          </p:cNvPr>
          <p:cNvSpPr txBox="1"/>
          <p:nvPr/>
        </p:nvSpPr>
        <p:spPr>
          <a:xfrm>
            <a:off x="0" y="4262583"/>
            <a:ext cx="4055149" cy="341632"/>
          </a:xfrm>
          <a:prstGeom prst="rect">
            <a:avLst/>
          </a:prstGeom>
          <a:noFill/>
        </p:spPr>
        <p:txBody>
          <a:bodyPr wrap="none" rtlCol="0">
            <a:spAutoFit/>
          </a:bodyPr>
          <a:lstStyle/>
          <a:p>
            <a:pPr>
              <a:lnSpc>
                <a:spcPct val="90000"/>
              </a:lnSpc>
            </a:pPr>
            <a:r>
              <a:rPr lang="en-US" dirty="0">
                <a:hlinkClick r:id="rId4"/>
              </a:rPr>
              <a:t>https://xkcd.com/2030/</a:t>
            </a:r>
            <a:r>
              <a:rPr lang="en-US" dirty="0"/>
              <a:t> (2018-09-21)</a:t>
            </a:r>
          </a:p>
        </p:txBody>
      </p:sp>
      <p:sp>
        <p:nvSpPr>
          <p:cNvPr id="10" name="Action Button: Movie 9">
            <a:hlinkClick r:id="rId5" highlightClick="1"/>
            <a:extLst>
              <a:ext uri="{FF2B5EF4-FFF2-40B4-BE49-F238E27FC236}">
                <a16:creationId xmlns:a16="http://schemas.microsoft.com/office/drawing/2014/main" id="{A2551F5C-9A9C-394D-9522-06D7B3D9D105}"/>
              </a:ext>
            </a:extLst>
          </p:cNvPr>
          <p:cNvSpPr/>
          <p:nvPr/>
        </p:nvSpPr>
        <p:spPr>
          <a:xfrm>
            <a:off x="3506569" y="4712914"/>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150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Reading Notes</a:t>
            </a:r>
          </a:p>
        </p:txBody>
      </p:sp>
      <p:sp>
        <p:nvSpPr>
          <p:cNvPr id="3" name="Content Placeholder 2"/>
          <p:cNvSpPr>
            <a:spLocks noGrp="1"/>
          </p:cNvSpPr>
          <p:nvPr>
            <p:ph sz="half" idx="1"/>
          </p:nvPr>
        </p:nvSpPr>
        <p:spPr/>
        <p:txBody>
          <a:bodyPr>
            <a:noAutofit/>
          </a:bodyPr>
          <a:lstStyle/>
          <a:p>
            <a:pPr>
              <a:lnSpc>
                <a:spcPct val="120000"/>
              </a:lnSpc>
              <a:spcBef>
                <a:spcPts val="600"/>
              </a:spcBef>
            </a:pPr>
            <a:r>
              <a:rPr lang="en-US" sz="1200" dirty="0"/>
              <a:t>pp. 366 Any false arrests since 1989?</a:t>
            </a:r>
          </a:p>
          <a:p>
            <a:pPr>
              <a:lnSpc>
                <a:spcPct val="120000"/>
              </a:lnSpc>
              <a:spcBef>
                <a:spcPts val="600"/>
              </a:spcBef>
            </a:pPr>
            <a:r>
              <a:rPr lang="en-US" sz="1200" dirty="0"/>
              <a:t>pp. 368 Argument assumes DB cannot exist without existing inaccuracies. </a:t>
            </a:r>
          </a:p>
          <a:p>
            <a:pPr>
              <a:lnSpc>
                <a:spcPct val="120000"/>
              </a:lnSpc>
              <a:spcBef>
                <a:spcPts val="600"/>
              </a:spcBef>
            </a:pPr>
            <a:r>
              <a:rPr lang="en-US" sz="1200" dirty="0"/>
              <a:t>pp. 373 This is not to keep the PATRIOT system from responding to false alarms.</a:t>
            </a:r>
          </a:p>
          <a:p>
            <a:pPr>
              <a:lnSpc>
                <a:spcPct val="120000"/>
              </a:lnSpc>
              <a:spcBef>
                <a:spcPts val="600"/>
              </a:spcBef>
            </a:pPr>
            <a:r>
              <a:rPr lang="en-US" sz="1200" dirty="0"/>
              <a:t>pp. 375 Always encapsulate units! Not clear if SW involved.</a:t>
            </a:r>
          </a:p>
          <a:p>
            <a:pPr>
              <a:lnSpc>
                <a:spcPct val="120000"/>
              </a:lnSpc>
              <a:spcBef>
                <a:spcPts val="600"/>
              </a:spcBef>
            </a:pPr>
            <a:r>
              <a:rPr lang="en-US" sz="1200" dirty="0"/>
              <a:t>pp. 376 Any SW diffs between Mars Missions?</a:t>
            </a:r>
          </a:p>
          <a:p>
            <a:pPr>
              <a:lnSpc>
                <a:spcPct val="120000"/>
              </a:lnSpc>
              <a:spcBef>
                <a:spcPts val="600"/>
              </a:spcBef>
            </a:pPr>
            <a:r>
              <a:rPr lang="en-US" sz="1200" dirty="0"/>
              <a:t>pp. 378 Why did the Tokyo Stock Exchange refuse?</a:t>
            </a:r>
          </a:p>
          <a:p>
            <a:pPr>
              <a:lnSpc>
                <a:spcPct val="120000"/>
              </a:lnSpc>
              <a:spcBef>
                <a:spcPts val="600"/>
              </a:spcBef>
            </a:pPr>
            <a:r>
              <a:rPr lang="en-US" sz="1200" dirty="0"/>
              <a:t>pp. 380 Republicans and Florida?</a:t>
            </a:r>
          </a:p>
          <a:p>
            <a:pPr>
              <a:lnSpc>
                <a:spcPct val="120000"/>
              </a:lnSpc>
              <a:spcBef>
                <a:spcPts val="600"/>
              </a:spcBef>
            </a:pPr>
            <a:r>
              <a:rPr lang="en-US" sz="1200" dirty="0"/>
              <a:t>pp. 381. Do the second thoughts on DRE machines make the interview at end Chapter’s end less relevant?</a:t>
            </a:r>
          </a:p>
        </p:txBody>
      </p:sp>
      <p:sp>
        <p:nvSpPr>
          <p:cNvPr id="11" name="Content Placeholder 10"/>
          <p:cNvSpPr>
            <a:spLocks noGrp="1"/>
          </p:cNvSpPr>
          <p:nvPr>
            <p:ph sz="half" idx="2"/>
          </p:nvPr>
        </p:nvSpPr>
        <p:spPr/>
        <p:txBody>
          <a:bodyPr>
            <a:normAutofit/>
          </a:bodyPr>
          <a:lstStyle/>
          <a:p>
            <a:pPr>
              <a:lnSpc>
                <a:spcPct val="120000"/>
              </a:lnSpc>
              <a:spcBef>
                <a:spcPts val="600"/>
              </a:spcBef>
            </a:pPr>
            <a:r>
              <a:rPr lang="en-US" sz="1200" dirty="0"/>
              <a:t>pp. 389 No simulation examples since 2002?</a:t>
            </a:r>
          </a:p>
          <a:p>
            <a:pPr>
              <a:lnSpc>
                <a:spcPct val="120000"/>
              </a:lnSpc>
              <a:spcBef>
                <a:spcPts val="600"/>
              </a:spcBef>
            </a:pPr>
            <a:r>
              <a:rPr lang="en-US" sz="1200" dirty="0"/>
              <a:t>pp. 390 Did The Limits to Growth predictions motivate people to change?</a:t>
            </a:r>
          </a:p>
          <a:p>
            <a:pPr>
              <a:lnSpc>
                <a:spcPct val="120000"/>
              </a:lnSpc>
              <a:spcBef>
                <a:spcPts val="600"/>
              </a:spcBef>
            </a:pPr>
            <a:r>
              <a:rPr lang="en-US" sz="1200" dirty="0"/>
              <a:t>pp. 392 What happened to Verification?</a:t>
            </a:r>
          </a:p>
          <a:p>
            <a:pPr>
              <a:lnSpc>
                <a:spcPct val="120000"/>
              </a:lnSpc>
              <a:spcBef>
                <a:spcPts val="600"/>
              </a:spcBef>
            </a:pPr>
            <a:r>
              <a:rPr lang="en-US" sz="1200" dirty="0"/>
              <a:t>pp. 394 “satisfies the specification” = verification. “needs of the user” = validation.</a:t>
            </a:r>
          </a:p>
          <a:p>
            <a:pPr>
              <a:lnSpc>
                <a:spcPct val="120000"/>
              </a:lnSpc>
              <a:spcBef>
                <a:spcPts val="600"/>
              </a:spcBef>
            </a:pPr>
            <a:r>
              <a:rPr lang="en-US" sz="1200" dirty="0"/>
              <a:t>pp. 395 SW quality since 2009?</a:t>
            </a:r>
          </a:p>
          <a:p>
            <a:pPr>
              <a:lnSpc>
                <a:spcPct val="120000"/>
              </a:lnSpc>
              <a:spcBef>
                <a:spcPts val="600"/>
              </a:spcBef>
            </a:pPr>
            <a:r>
              <a:rPr lang="en-US" sz="1200" dirty="0"/>
              <a:t>pp. 396 Gender bias nice addition!</a:t>
            </a:r>
          </a:p>
          <a:p>
            <a:pPr>
              <a:lnSpc>
                <a:spcPct val="120000"/>
              </a:lnSpc>
              <a:spcBef>
                <a:spcPts val="600"/>
              </a:spcBef>
            </a:pPr>
            <a:r>
              <a:rPr lang="en-US" sz="1200" dirty="0"/>
              <a:t>pp. 406 21, source from 2004, is it implemented yet? 23 like game release question in next chapter.</a:t>
            </a:r>
          </a:p>
          <a:p>
            <a:pPr>
              <a:lnSpc>
                <a:spcPct val="120000"/>
              </a:lnSpc>
              <a:spcBef>
                <a:spcPts val="600"/>
              </a:spcBef>
            </a:pPr>
            <a:r>
              <a:rPr lang="en-US" sz="1200" dirty="0"/>
              <a:t>Questions I liked: 10, 12, 16, 17, 18, 20, 21</a:t>
            </a:r>
          </a:p>
        </p:txBody>
      </p:sp>
      <p:sp>
        <p:nvSpPr>
          <p:cNvPr id="4" name="Footer Placeholder 3"/>
          <p:cNvSpPr>
            <a:spLocks noGrp="1"/>
          </p:cNvSpPr>
          <p:nvPr>
            <p:ph type="ftr" sz="quarter" idx="11"/>
          </p:nvPr>
        </p:nvSpPr>
        <p:spPr/>
        <p:txBody>
          <a:bodyPr/>
          <a:lstStyle/>
          <a:p>
            <a:r>
              <a:rPr lang="sk-SK"/>
              <a:t>© 2019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8</a:t>
            </a:fld>
            <a:endParaRPr lang="en-US"/>
          </a:p>
        </p:txBody>
      </p:sp>
      <p:sp>
        <p:nvSpPr>
          <p:cNvPr id="7" name="Action Button: Movie 6">
            <a:hlinkClick r:id="rId3" highlightClick="1"/>
            <a:extLst>
              <a:ext uri="{FF2B5EF4-FFF2-40B4-BE49-F238E27FC236}">
                <a16:creationId xmlns:a16="http://schemas.microsoft.com/office/drawing/2014/main" id="{CE709A9D-C24E-0E4A-935C-5EA03E010444}"/>
              </a:ext>
            </a:extLst>
          </p:cNvPr>
          <p:cNvSpPr/>
          <p:nvPr/>
        </p:nvSpPr>
        <p:spPr>
          <a:xfrm>
            <a:off x="4374037" y="4712914"/>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8164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274072"/>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strike="sngStrike" dirty="0"/>
              <a:t>Guest Speaker</a:t>
            </a:r>
          </a:p>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2019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9</a:t>
            </a:fld>
            <a:endParaRPr lang="en-US"/>
          </a:p>
        </p:txBody>
      </p:sp>
    </p:spTree>
    <p:extLst>
      <p:ext uri="{BB962C8B-B14F-4D97-AF65-F5344CB8AC3E}">
        <p14:creationId xmlns:p14="http://schemas.microsoft.com/office/powerpoint/2010/main" val="562498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29498</TotalTime>
  <Words>2362</Words>
  <Application>Microsoft Macintosh PowerPoint</Application>
  <PresentationFormat>On-screen Show (16:9)</PresentationFormat>
  <Paragraphs>323</Paragraphs>
  <Slides>31</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ＭＳ Ｐゴシック</vt:lpstr>
      <vt:lpstr>Arial</vt:lpstr>
      <vt:lpstr>Calibri</vt:lpstr>
      <vt:lpstr>Cambria</vt:lpstr>
      <vt:lpstr>Cambria,Serif</vt:lpstr>
      <vt:lpstr>Red Radial 16x9</vt:lpstr>
      <vt:lpstr>Class 9 Errors Failures Risks</vt:lpstr>
      <vt:lpstr>Survey Results (1/2 Participation)</vt:lpstr>
      <vt:lpstr>PowerPoint Presentation</vt:lpstr>
      <vt:lpstr>PowerPoint Presentation</vt:lpstr>
      <vt:lpstr>Grades To Date</vt:lpstr>
      <vt:lpstr>PowerPoint Presentation</vt:lpstr>
      <vt:lpstr>Overview</vt:lpstr>
      <vt:lpstr>My Reading Notes</vt:lpstr>
      <vt:lpstr>Overview</vt:lpstr>
      <vt:lpstr>Assignment</vt:lpstr>
      <vt:lpstr>“Works Performs on my machine”</vt:lpstr>
      <vt:lpstr>Problem: Processor performance</vt:lpstr>
      <vt:lpstr>Problem: Network performance</vt:lpstr>
      <vt:lpstr>Why it matters</vt:lpstr>
      <vt:lpstr>Solutions</vt:lpstr>
      <vt:lpstr>References</vt:lpstr>
      <vt:lpstr>Self Crashing Cars</vt:lpstr>
      <vt:lpstr>Computer vs human driving</vt:lpstr>
      <vt:lpstr>Are self-driving cars safer?</vt:lpstr>
      <vt:lpstr>The ethics of self-driving cars</vt:lpstr>
      <vt:lpstr>References</vt:lpstr>
      <vt:lpstr>Class 9 The End</vt:lpstr>
      <vt:lpstr>Reliability Of Statistics</vt:lpstr>
      <vt:lpstr>Cost-Benefit Analysis</vt:lpstr>
      <vt:lpstr>Risk-Benefit Analysis</vt:lpstr>
      <vt:lpstr>Limitations to  Risk-Benefit Analysis</vt:lpstr>
      <vt:lpstr>Some Measures</vt:lpstr>
      <vt:lpstr>Relying Too Much</vt:lpstr>
      <vt:lpstr>Producing Good Software</vt:lpstr>
      <vt:lpstr>Plan For The Long Term</vt:lpstr>
      <vt:lpstr>PowerPoint Presentation</vt:lpstr>
    </vt:vector>
  </TitlesOfParts>
  <Company>WPI</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Pray</cp:lastModifiedBy>
  <cp:revision>386</cp:revision>
  <dcterms:created xsi:type="dcterms:W3CDTF">2014-08-25T02:19:16Z</dcterms:created>
  <dcterms:modified xsi:type="dcterms:W3CDTF">2019-09-20T22:37:12Z</dcterms:modified>
</cp:coreProperties>
</file>