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3"/>
  </p:notesMasterIdLst>
  <p:handoutMasterIdLst>
    <p:handoutMasterId r:id="rId34"/>
  </p:handoutMasterIdLst>
  <p:sldIdLst>
    <p:sldId id="256" r:id="rId2"/>
    <p:sldId id="259" r:id="rId3"/>
    <p:sldId id="277" r:id="rId4"/>
    <p:sldId id="261" r:id="rId5"/>
    <p:sldId id="410" r:id="rId6"/>
    <p:sldId id="308" r:id="rId7"/>
    <p:sldId id="396" r:id="rId8"/>
    <p:sldId id="397" r:id="rId9"/>
    <p:sldId id="309" r:id="rId10"/>
    <p:sldId id="412" r:id="rId11"/>
    <p:sldId id="413" r:id="rId12"/>
    <p:sldId id="414" r:id="rId13"/>
    <p:sldId id="270" r:id="rId14"/>
    <p:sldId id="415" r:id="rId15"/>
    <p:sldId id="416" r:id="rId16"/>
    <p:sldId id="417" r:id="rId17"/>
    <p:sldId id="274" r:id="rId18"/>
    <p:sldId id="411" r:id="rId19"/>
    <p:sldId id="268" r:id="rId20"/>
    <p:sldId id="271" r:id="rId21"/>
    <p:sldId id="272" r:id="rId22"/>
    <p:sldId id="273" r:id="rId23"/>
    <p:sldId id="267" r:id="rId24"/>
    <p:sldId id="418" r:id="rId25"/>
    <p:sldId id="419" r:id="rId26"/>
    <p:sldId id="420" r:id="rId27"/>
    <p:sldId id="421" r:id="rId28"/>
    <p:sldId id="422" r:id="rId29"/>
    <p:sldId id="423" r:id="rId30"/>
    <p:sldId id="424" r:id="rId31"/>
    <p:sldId id="269"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B4077F1D-CF25-9849-AE1A-9231EA85A6EE}">
          <p14:sldIdLst>
            <p14:sldId id="256"/>
            <p14:sldId id="259"/>
            <p14:sldId id="277"/>
            <p14:sldId id="261"/>
            <p14:sldId id="410"/>
            <p14:sldId id="308"/>
            <p14:sldId id="396"/>
            <p14:sldId id="397"/>
            <p14:sldId id="309"/>
          </p14:sldIdLst>
        </p14:section>
        <p14:section name="Students" id="{2928BE7F-6E18-994B-9238-FD2E5A306EE9}">
          <p14:sldIdLst>
            <p14:sldId id="412"/>
            <p14:sldId id="413"/>
            <p14:sldId id="414"/>
            <p14:sldId id="270"/>
            <p14:sldId id="415"/>
            <p14:sldId id="416"/>
            <p14:sldId id="417"/>
            <p14:sldId id="274"/>
            <p14:sldId id="411"/>
            <p14:sldId id="268"/>
            <p14:sldId id="271"/>
            <p14:sldId id="272"/>
            <p14:sldId id="273"/>
            <p14:sldId id="267"/>
            <p14:sldId id="418"/>
            <p14:sldId id="419"/>
            <p14:sldId id="420"/>
            <p14:sldId id="421"/>
            <p14:sldId id="422"/>
            <p14:sldId id="423"/>
            <p14:sldId id="424"/>
          </p14:sldIdLst>
        </p14:section>
        <p14:section name="common" id="{9B5216CB-EB00-374E-829F-303EE85B7FCE}">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61" autoAdjust="0"/>
    <p:restoredTop sz="81456" autoAdjust="0"/>
  </p:normalViewPr>
  <p:slideViewPr>
    <p:cSldViewPr snapToGrid="0" snapToObjects="1">
      <p:cViewPr varScale="1">
        <p:scale>
          <a:sx n="136" d="100"/>
          <a:sy n="136" d="100"/>
        </p:scale>
        <p:origin x="792" y="184"/>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9/13/19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9/13/19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After this class we will be half done with the course… very sad I know.</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b="1" dirty="0">
                <a:latin typeface="Arial" pitchFamily="-109" charset="0"/>
                <a:ea typeface="ＭＳ Ｐゴシック" pitchFamily="-109" charset="-128"/>
                <a:cs typeface="ＭＳ Ｐゴシック" pitchFamily="-109" charset="-128"/>
              </a:rPr>
              <a:t>Play Somebody’s Watching Me (1984) – Rockwell (3:36)</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=7YvAYIJSSZY </a:t>
            </a:r>
          </a:p>
          <a:p>
            <a:pPr eaLnBrk="1" hangingPunct="1"/>
            <a:r>
              <a:rPr lang="en-US" dirty="0">
                <a:latin typeface="Arial" pitchFamily="-109" charset="0"/>
                <a:ea typeface="ＭＳ Ｐゴシック" pitchFamily="-109" charset="-128"/>
                <a:cs typeface="ＭＳ Ｐゴシック" pitchFamily="-109" charset="-128"/>
              </a:rPr>
              <a:t>Be the</a:t>
            </a:r>
            <a:r>
              <a:rPr lang="en-US" baseline="0" dirty="0">
                <a:latin typeface="Arial" pitchFamily="-109" charset="0"/>
                <a:ea typeface="ＭＳ Ｐゴシック" pitchFamily="-109" charset="-128"/>
                <a:cs typeface="ＭＳ Ｐゴシック" pitchFamily="-109" charset="-128"/>
              </a:rPr>
              <a:t> envy of all your classmates if you know the band and/or year: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pitchFamily="-109" charset="0"/>
                <a:ea typeface="ＭＳ Ｐゴシック" pitchFamily="-109" charset="-128"/>
                <a:cs typeface="ＭＳ Ｐゴシック" pitchFamily="-109" charset="-128"/>
              </a:rPr>
              <a:t>Rockwell (1984) Michael Jackson sings chorus and Jermaine Jackson on backing vocals.</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Dakota and today I’ll be giving my presentation on domestic and foreign threats to the US and what actions the government takes to protect us and how those actions affects our privacy</a:t>
            </a:r>
          </a:p>
        </p:txBody>
      </p:sp>
      <p:sp>
        <p:nvSpPr>
          <p:cNvPr id="4" name="Slide Number Placeholder 3"/>
          <p:cNvSpPr>
            <a:spLocks noGrp="1"/>
          </p:cNvSpPr>
          <p:nvPr>
            <p:ph type="sldNum" sz="quarter" idx="5"/>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694537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Domestic threats have become a huge issue for our country. Hate groups, both political and religious extremist groups, have inflated in numbers. In 2018, over 1000 hate groups were registered across the US with 14 in Massachusetts. California leads all states with 83 followed by Florida with 75 and Texas with 73. According to the map, New Mexico is the only state without a statewide registered hate group. A very specific hate group, white nationalists, have been on the rise under the current presidential administration, giving way to even more </a:t>
            </a:r>
          </a:p>
          <a:p>
            <a:endParaRPr lang="en-US" dirty="0"/>
          </a:p>
          <a:p>
            <a:r>
              <a:rPr lang="en-US" dirty="0"/>
              <a:t>The Charlottesville car attack in 2017 stemmed from a clash between extremist groups on the left and the right, resulting in the injuries of 28 and the death of one person</a:t>
            </a:r>
          </a:p>
          <a:p>
            <a:endParaRPr lang="en-US" dirty="0"/>
          </a:p>
          <a:p>
            <a:r>
              <a:rPr lang="en-US" dirty="0"/>
              <a:t>Domestic attacks aren’t limited to just hate groups, as shown by the multiple bombings that have taken place over the years. Most notable ones include the Unabomber, the Oklahoma City bomber, and the Boston Marathon Bomber. All of these acts, including foreign threats, have affected how American’s live their lives.</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086470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FBI compiles and releases a list of major threats to the US known as the Nation Security Threat List. 8 major threats are listed there, and they included (1) terrorism, (2) espionage, (3) proliferation, (4) economic espionage, (5) targeting the national information infrastructure, (6) targeting the US government, (7) perception management, and (8) foreign intelligence activities. </a:t>
            </a:r>
          </a:p>
          <a:p>
            <a:endParaRPr lang="en-US" dirty="0"/>
          </a:p>
          <a:p>
            <a:r>
              <a:rPr lang="en-US" dirty="0"/>
              <a:t>Religious extremist groups such as the Taliban, Al Qaeda, and ISIS, have participated in plethora of attacks against the US and its allies. The image shown on the slide highlights the areas of Africa and Asia where these groups operate and target. The US has military bases all throughout the area which help control the activity of these groups but also could be easy targets for an attack.</a:t>
            </a:r>
          </a:p>
          <a:p>
            <a:endParaRPr lang="en-US" dirty="0"/>
          </a:p>
          <a:p>
            <a:r>
              <a:rPr lang="en-US" dirty="0"/>
              <a:t>Cyber attacks have been on the rise in the past few years with Russia and China leading the charge. The most notable offense of these attacks was during the 2016 presidential election when Russia bots infiltrated most of our social media feeds with political ads. Government files have also been the target of these cyber attacks, prompting intelligences agencies to ask for a whopping budget of $716 billion dollars for national security purposes.</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4086320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9/11 attacks, the US Congress passed the United and Strengthening America by Providing Appropriate Tools Required to Intercept and Obstruct Terrorism (AKA USA Patriot Act) and it was soon signed into law by then president George W Bush. The act combats both domestic and foreign terrorism and possible terrorist actions by stating that it defines terrorism as any “acts dangerous to human like that appear to be intended to (1) intimidate or coerce a civilian population, (2) to influence the policy of a government by intimidation or coercion, or (3) to affect the conduct of a government by mass destruction, assassination, or kidnapping.</a:t>
            </a:r>
          </a:p>
          <a:p>
            <a:endParaRPr lang="en-US" dirty="0"/>
          </a:p>
          <a:p>
            <a:r>
              <a:rPr lang="en-US" dirty="0"/>
              <a:t>In order to keep track of suspected individuals who may commit crimes or terrorist actions, the FBI created watchlists that flag these suspects. A special list they keep is the no fly list which prevents suspects from flying. Preventing them from flying limits how far they can travel and allows for the FBI to know their movements</a:t>
            </a:r>
          </a:p>
          <a:p>
            <a:endParaRPr lang="en-US" dirty="0"/>
          </a:p>
          <a:p>
            <a:r>
              <a:rPr lang="en-US" dirty="0"/>
              <a:t>Placing wiretaps and bugging rooms for intelligence is something that has been done for a while, and the most notable case of planting bugs was the Watergate scandal. When word got out the current president Richard Nixon had been secretly recording all of his conversations in the oval office since 1971. Wiretaps also allow for agencies like the NSA to secretly listen in on to conversations that they think might affect the countries national security.</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456608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actions that the government has taken to protect us from both domestic and foreign threat may threaten our own personal security and privacy. With the Patriot Act, it allows government agencies to keep watch over what we’re doing. As shown in the picture on the slide, however, these agencies tend to overstep their boundaries and infringe on our personal security and privacy. </a:t>
            </a:r>
          </a:p>
          <a:p>
            <a:endParaRPr lang="en-US" dirty="0"/>
          </a:p>
          <a:p>
            <a:r>
              <a:rPr lang="en-US" dirty="0"/>
              <a:t>As stated in the book, there has been fierce position of the Patriot Act because many feel it violates the fourth amendment. The fourth amendment states that unreasonable searches and seizures are unconstitutional, and the Patriot Act allows government agencies to bypass that. The Bill of Rights was written to protect the American people from a tyrannical government, yet the Patriot Act establishes the groundwork for the government to get around it.</a:t>
            </a:r>
          </a:p>
          <a:p>
            <a:endParaRPr lang="en-US" dirty="0"/>
          </a:p>
          <a:p>
            <a:r>
              <a:rPr lang="en-US" dirty="0"/>
              <a:t>A downfall from the creation of the FBI’s terrorist watchlist is that it generalized groups of people. In a very recent example, a federal judge ruled the that FBI terrorism watchlist violates constitutional rights. The Terrorist Screening Database is just one of the many watchlists that the FBI uses which identifies more than one million people who are identified as “known or suspected terrorists”. About 2 dozen Muslim Americans were wrongfully placed on the watchlist because of their Muslim background, not because of any of their actions. The federal judge ruled that the Muslim Americans who were placed on the list had no “evidence or contention” to satisfy the levels of being categorized as a known terrorist who warranted placement on the list</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914527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American Civil Liberties Union is an activist organization that fights for American citizen’s rights. In an article they posted in 2016, they provide three key ways to protect yourself from government surveillance and criminal hackers. These ways include, but aren’t limited to (1) protecting your passwords, (2) keeping your communication secure with encryption, and (3) private web browsing. While this list isn’t comprehensive, they’re everyday actions that you can do to improve your chances of protection against </a:t>
            </a:r>
            <a:r>
              <a:rPr lang="en-US"/>
              <a:t>government surveillance.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1147026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Linear talking points:</a:t>
            </a:r>
          </a:p>
          <a:p>
            <a:pPr marL="171450" indent="-171450">
              <a:buFontTx/>
              <a:buChar char="-"/>
            </a:pPr>
            <a:r>
              <a:rPr lang="en-US" dirty="0"/>
              <a:t>Conventional communication is not safe</a:t>
            </a:r>
          </a:p>
          <a:p>
            <a:pPr marL="171450" indent="-171450">
              <a:buFontTx/>
              <a:buChar char="-"/>
            </a:pPr>
            <a:r>
              <a:rPr lang="en-US" dirty="0"/>
              <a:t>Governments have been increasingly interested in having their citizens’ communications available to them</a:t>
            </a:r>
          </a:p>
          <a:p>
            <a:pPr marL="0" indent="0">
              <a:buFontTx/>
              <a:buNone/>
            </a:pPr>
            <a:endParaRPr lang="en-US" dirty="0"/>
          </a:p>
          <a:p>
            <a:pPr marL="0" indent="0">
              <a:buFontTx/>
              <a:buNone/>
            </a:pPr>
            <a:endParaRPr lang="en-US" dirty="0"/>
          </a:p>
          <a:p>
            <a:pPr marL="0" indent="0">
              <a:buFontTx/>
              <a:buNone/>
            </a:pPr>
            <a:r>
              <a:rPr lang="en-US" dirty="0"/>
              <a:t>Closing argument: If you need to communicate something confidential in today’s world, you should be using end to end encryption</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3214874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to end Too long; Didn’t read Protect your messages with math</a:t>
            </a:r>
          </a:p>
          <a:p>
            <a:r>
              <a:rPr lang="en-US" dirty="0"/>
              <a:t>Walk through how e2e works</a:t>
            </a:r>
          </a:p>
          <a:p>
            <a:endParaRPr lang="en-US" dirty="0"/>
          </a:p>
          <a:p>
            <a:r>
              <a:rPr lang="en-US" dirty="0"/>
              <a:t>General talking points:</a:t>
            </a:r>
          </a:p>
          <a:p>
            <a:pPr marL="171450" indent="-171450">
              <a:buFontTx/>
              <a:buChar char="-"/>
            </a:pPr>
            <a:r>
              <a:rPr lang="en-US" dirty="0"/>
              <a:t>Things like this have existed as a concept in technology since public key cryptography was discovered</a:t>
            </a:r>
          </a:p>
          <a:p>
            <a:pPr marL="171450" indent="-171450">
              <a:buFontTx/>
              <a:buChar char="-"/>
            </a:pPr>
            <a:r>
              <a:rPr lang="en-US" dirty="0"/>
              <a:t>You can use the same technology to create secure emails, digitally sign documents, </a:t>
            </a:r>
            <a:r>
              <a:rPr lang="en-US" dirty="0" err="1"/>
              <a:t>etc</a:t>
            </a: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015436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Linear talking points:</a:t>
            </a:r>
          </a:p>
          <a:p>
            <a:r>
              <a:rPr lang="en-US" dirty="0"/>
              <a:t> </a:t>
            </a:r>
          </a:p>
          <a:p>
            <a:pPr marL="171450" indent="-171450">
              <a:buFontTx/>
              <a:buChar char="-"/>
            </a:pPr>
            <a:r>
              <a:rPr lang="en-US" dirty="0"/>
              <a:t>Citizens that fear their leaders or of governments that practice heavy censorship use e2e more</a:t>
            </a:r>
          </a:p>
          <a:p>
            <a:pPr marL="171450" indent="-171450">
              <a:buFontTx/>
              <a:buChar char="-"/>
            </a:pPr>
            <a:r>
              <a:rPr lang="en-US" dirty="0"/>
              <a:t>Iranians used telegram message boards to subvert news censorship</a:t>
            </a:r>
          </a:p>
          <a:p>
            <a:pPr marL="171450" indent="-171450">
              <a:buFontTx/>
              <a:buChar char="-"/>
            </a:pPr>
            <a:r>
              <a:rPr lang="en-US" dirty="0"/>
              <a:t>Russian dissidents used private boards to discuss topics that the state frowns upon</a:t>
            </a:r>
          </a:p>
          <a:p>
            <a:pPr marL="171450" indent="-171450">
              <a:buFontTx/>
              <a:buChar char="-"/>
            </a:pPr>
            <a:r>
              <a:rPr lang="en-US" dirty="0"/>
              <a:t>You may be using apps that offer E2E already, but here are some major players in the market</a:t>
            </a:r>
          </a:p>
        </p:txBody>
      </p:sp>
      <p:sp>
        <p:nvSpPr>
          <p:cNvPr id="4" name="Slide Number Placeholder 3"/>
          <p:cNvSpPr>
            <a:spLocks noGrp="1"/>
          </p:cNvSpPr>
          <p:nvPr>
            <p:ph type="sldNum" sz="quarter" idx="5"/>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3734586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Linear Talking Points</a:t>
            </a:r>
          </a:p>
          <a:p>
            <a:endParaRPr lang="en-US" dirty="0"/>
          </a:p>
          <a:p>
            <a:pPr marL="171450" indent="-171450">
              <a:buFontTx/>
              <a:buChar char="-"/>
            </a:pPr>
            <a:r>
              <a:rPr lang="en-US" dirty="0"/>
              <a:t>Today Hong Kong is still protesting</a:t>
            </a:r>
          </a:p>
          <a:p>
            <a:pPr marL="171450" indent="-171450">
              <a:buFontTx/>
              <a:buChar char="-"/>
            </a:pPr>
            <a:r>
              <a:rPr lang="en-US" dirty="0"/>
              <a:t>Many of the protest communication has been done in Telegram groups</a:t>
            </a:r>
          </a:p>
          <a:p>
            <a:pPr marL="171450" indent="-171450">
              <a:buFontTx/>
              <a:buChar char="-"/>
            </a:pPr>
            <a:r>
              <a:rPr lang="en-US" dirty="0"/>
              <a:t>Telegram even rushed to fix a major security flaw in the app that had been used to identify protesters</a:t>
            </a:r>
          </a:p>
          <a:p>
            <a:pPr marL="171450" indent="-171450">
              <a:buFontTx/>
              <a:buChar char="-"/>
            </a:pPr>
            <a:r>
              <a:rPr lang="en-US" dirty="0"/>
              <a:t>Protesters have gone as far as to use Telegram on non-Chinese phones with non-Chinese SIM cards to avoid their data potentially getting uploaded before encryption</a:t>
            </a:r>
          </a:p>
          <a:p>
            <a:pPr marL="171450" indent="-171450">
              <a:buFontTx/>
              <a:buChar char="-"/>
            </a:pPr>
            <a:r>
              <a:rPr lang="en-US" dirty="0"/>
              <a:t>Hong Kong is a prime example of how E2E messaging apps create a place for free speech in a surveillance state</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395999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Review before debate in case anyone unsure of something in reading</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INTRODUCTION [33s]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I’ll be addressing the question of how government should use facial recognition technology and what protections it should require. This technology was first tested by the FBI in 2001 [A] and is currently under serious legal scrutiny. Just yesterday, California banned use of facial recognition on police body cameras due to privacy concerns [B]. I’ll be analyzing the implementation of this technology in various countries to show that while it is effective in reducing crime, certain protections are necessary in order to prevent misuse. </a:t>
            </a:r>
          </a:p>
          <a:p>
            <a:endParaRPr lang="en-US" dirty="0"/>
          </a:p>
          <a:p>
            <a:r>
              <a:rPr lang="en-US" dirty="0"/>
              <a:t>The issue is concerning how facial</a:t>
            </a:r>
            <a:r>
              <a:rPr lang="en-US" baseline="0" dirty="0"/>
              <a:t> recognition technology is used in world governments. The argument is how it should be implemented – analyzing its abuses and benefits, relating how the US system can be improved.</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423168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FACIAL RECOGNITION IN THE US </a:t>
            </a:r>
            <a:r>
              <a:rPr lang="en-US" sz="1200" kern="1200" dirty="0">
                <a:solidFill>
                  <a:schemeClr val="tx1"/>
                </a:solidFill>
                <a:effectLst/>
                <a:latin typeface="+mn-lt"/>
                <a:ea typeface="+mn-ea"/>
                <a:cs typeface="+mn-cs"/>
              </a:rPr>
              <a:t>[80+181 + 63 + 66] </a:t>
            </a:r>
            <a:r>
              <a:rPr lang="en-US" sz="1200" b="1" kern="1200" dirty="0">
                <a:solidFill>
                  <a:schemeClr val="tx1"/>
                </a:solidFill>
                <a:effectLst/>
                <a:latin typeface="+mn-lt"/>
                <a:ea typeface="+mn-ea"/>
                <a:cs typeface="+mn-cs"/>
              </a:rPr>
              <a:t>390 [2m35]</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GRAPHIC</a:t>
            </a:r>
            <a:r>
              <a:rPr lang="en-US" sz="1200" kern="1200" dirty="0">
                <a:solidFill>
                  <a:schemeClr val="tx1"/>
                </a:solidFill>
                <a:effectLst/>
                <a:latin typeface="+mn-lt"/>
                <a:ea typeface="+mn-ea"/>
                <a:cs typeface="+mn-cs"/>
              </a:rPr>
              <a:t> This graphic is from the Georgetown Law Center on Privacy and Technology. The states in dark blue permit scanning the faces on drivers licenses for law enforcement purposes as well as mugshots, the states in light blue permit only mugshots. If the state is grey then they either didn’t comply with the public records request, its still pending, or they do not have law enforcement records of using this technology, which is confirmed true for only 2 states. </a:t>
            </a:r>
          </a:p>
          <a:p>
            <a:r>
              <a:rPr lang="en-US" sz="1200" b="1" kern="1200" dirty="0">
                <a:solidFill>
                  <a:schemeClr val="tx1"/>
                </a:solidFill>
                <a:effectLst/>
                <a:latin typeface="+mn-lt"/>
                <a:ea typeface="+mn-ea"/>
                <a:cs typeface="+mn-cs"/>
              </a:rPr>
              <a:t>1 </a:t>
            </a:r>
            <a:r>
              <a:rPr lang="en-US" sz="1200" kern="1200" dirty="0">
                <a:solidFill>
                  <a:schemeClr val="tx1"/>
                </a:solidFill>
                <a:effectLst/>
                <a:latin typeface="+mn-lt"/>
                <a:ea typeface="+mn-ea"/>
                <a:cs typeface="+mn-cs"/>
              </a:rPr>
              <a:t>1 of 2 U.S. Citizens have had their faces scanned by the United States government, over 117 million people are in some sort of searchable government database. The first concern I have with this is that it isn’t common knowledge that the FBI uses drivers license photos. This is also done without informed consent, the people who signed up never agreed to these terms. It’s also a concern because the 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amendment protects American citizens from unreasonable searches. It’s debatable whether this is a violation of that, because these searches aren’t technically targeting the millions of records it goes through for a match, but the criminal or the missing person that the search is after. However, the accuracy of these systems are at best 90-95%, the organizations that provide this software sometimes have no requirements for accuracy. Additionally, the FBI and many states do not require sufficient evidence to start a search, only one out of fifty one analyzed organizations had free speech protections, if the wrong person is selected they will be suspected only for having similar biometrics.  </a:t>
            </a:r>
          </a:p>
          <a:p>
            <a:r>
              <a:rPr lang="en-US" sz="1200" b="1" kern="1200" dirty="0">
                <a:solidFill>
                  <a:schemeClr val="tx1"/>
                </a:solidFill>
                <a:effectLst/>
                <a:latin typeface="+mn-lt"/>
                <a:ea typeface="+mn-ea"/>
                <a:cs typeface="+mn-cs"/>
              </a:rPr>
              <a:t>2 </a:t>
            </a:r>
            <a:r>
              <a:rPr lang="en-US" sz="1200" kern="1200" dirty="0">
                <a:solidFill>
                  <a:schemeClr val="tx1"/>
                </a:solidFill>
                <a:effectLst/>
                <a:latin typeface="+mn-lt"/>
                <a:ea typeface="+mn-ea"/>
                <a:cs typeface="+mn-cs"/>
              </a:rPr>
              <a:t>Certain states and districts have invested millions to develop real-time facial recognition, which they plan to use in public places and on police equipment. The intent is to make catching criminals easier for police but the primary concern is that having a system that surveils assumed innocent people in real-time is a violation of privacy, and many of these facial recognition systems are controlled by policing organizations without any audits for abuse.</a:t>
            </a:r>
          </a:p>
          <a:p>
            <a:r>
              <a:rPr lang="en-US" sz="1200" b="1" kern="1200" dirty="0">
                <a:solidFill>
                  <a:schemeClr val="tx1"/>
                </a:solidFill>
                <a:effectLst/>
                <a:latin typeface="+mn-lt"/>
                <a:ea typeface="+mn-ea"/>
                <a:cs typeface="+mn-cs"/>
              </a:rPr>
              <a:t>3 </a:t>
            </a:r>
            <a:r>
              <a:rPr lang="en-US" sz="1200" kern="1200" dirty="0">
                <a:solidFill>
                  <a:schemeClr val="tx1"/>
                </a:solidFill>
                <a:effectLst/>
                <a:latin typeface="+mn-lt"/>
                <a:ea typeface="+mn-ea"/>
                <a:cs typeface="+mn-cs"/>
              </a:rPr>
              <a:t>All international flights by 2021 in certain airports are supposed to confirm passengers’ identities through facial recognition. The closest example of this is the Boston Airport, JetBlue actually uses this system there already. Washington, Texas, Nevada and other states have this 2021 deadline as well.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ARGUMENTS:</a:t>
            </a:r>
          </a:p>
          <a:p>
            <a:pPr lvl="0"/>
            <a:r>
              <a:rPr lang="en-US" sz="1200" kern="1200" dirty="0">
                <a:solidFill>
                  <a:schemeClr val="tx1"/>
                </a:solidFill>
                <a:effectLst/>
                <a:latin typeface="+mn-lt"/>
                <a:ea typeface="+mn-ea"/>
                <a:cs typeface="+mn-cs"/>
              </a:rPr>
              <a:t>It is evident that law has difficulty in catching up with modern technology.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Intention of use is to reduce crime. Restrictions should be placed to prevent irresponsible use, free speech protections, citizens should become aware that their license will be used as facial</a:t>
            </a:r>
            <a:r>
              <a:rPr lang="en-US" sz="1200" kern="1200" baseline="0" dirty="0">
                <a:solidFill>
                  <a:schemeClr val="tx1"/>
                </a:solidFill>
                <a:effectLst/>
                <a:latin typeface="+mn-lt"/>
                <a:ea typeface="+mn-ea"/>
                <a:cs typeface="+mn-cs"/>
              </a:rPr>
              <a:t> data</a:t>
            </a:r>
            <a:r>
              <a:rPr lang="en-US" sz="1200" kern="1200" dirty="0">
                <a:solidFill>
                  <a:schemeClr val="tx1"/>
                </a:solidFill>
                <a:effectLst/>
                <a:latin typeface="+mn-lt"/>
                <a:ea typeface="+mn-ea"/>
                <a:cs typeface="+mn-cs"/>
              </a:rPr>
              <a:t> by </a:t>
            </a:r>
            <a:r>
              <a:rPr lang="en-US" sz="1200" kern="1200" dirty="0" err="1">
                <a:solidFill>
                  <a:schemeClr val="tx1"/>
                </a:solidFill>
                <a:effectLst/>
                <a:latin typeface="+mn-lt"/>
                <a:ea typeface="+mn-ea"/>
                <a:cs typeface="+mn-cs"/>
              </a:rPr>
              <a:t>gov</a:t>
            </a:r>
            <a:r>
              <a:rPr lang="en-US" sz="1200" kern="1200" dirty="0">
                <a:solidFill>
                  <a:schemeClr val="tx1"/>
                </a:solidFill>
                <a:effectLst/>
                <a:latin typeface="+mn-lt"/>
                <a:ea typeface="+mn-ea"/>
                <a:cs typeface="+mn-cs"/>
              </a:rPr>
              <a:t> when acquiring it– when FBI started facial</a:t>
            </a:r>
            <a:r>
              <a:rPr lang="en-US" sz="1200" kern="1200" baseline="0" dirty="0">
                <a:solidFill>
                  <a:schemeClr val="tx1"/>
                </a:solidFill>
                <a:effectLst/>
                <a:latin typeface="+mn-lt"/>
                <a:ea typeface="+mn-ea"/>
                <a:cs typeface="+mn-cs"/>
              </a:rPr>
              <a:t> recognition, </a:t>
            </a:r>
            <a:r>
              <a:rPr lang="en-US" sz="1200" kern="1200" dirty="0">
                <a:solidFill>
                  <a:schemeClr val="tx1"/>
                </a:solidFill>
                <a:effectLst/>
                <a:latin typeface="+mn-lt"/>
                <a:ea typeface="+mn-ea"/>
                <a:cs typeface="+mn-cs"/>
              </a:rPr>
              <a:t>began without consent or cause.</a:t>
            </a:r>
          </a:p>
          <a:p>
            <a:pPr lvl="0"/>
            <a:r>
              <a:rPr lang="en-US" sz="1200" kern="1200" dirty="0">
                <a:solidFill>
                  <a:schemeClr val="tx1"/>
                </a:solidFill>
                <a:effectLst/>
                <a:latin typeface="+mn-lt"/>
                <a:ea typeface="+mn-ea"/>
                <a:cs typeface="+mn-cs"/>
              </a:rPr>
              <a:t>GRAPHIC – dark blue facial recognition of drivers license, light blue are solely mugshots, gray</a:t>
            </a:r>
            <a:r>
              <a:rPr lang="en-US" sz="1200" kern="1200" baseline="0" dirty="0">
                <a:solidFill>
                  <a:schemeClr val="tx1"/>
                </a:solidFill>
                <a:effectLst/>
                <a:latin typeface="+mn-lt"/>
                <a:ea typeface="+mn-ea"/>
                <a:cs typeface="+mn-cs"/>
              </a:rPr>
              <a:t> are mostly from limited data, only 2 are confirmed not to use it from the organization.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1.0 – Over 117 million Americans</a:t>
            </a:r>
            <a:r>
              <a:rPr lang="en-US" sz="1200" kern="1200" baseline="0" dirty="0">
                <a:solidFill>
                  <a:schemeClr val="tx1"/>
                </a:solidFill>
                <a:effectLst/>
                <a:latin typeface="+mn-lt"/>
                <a:ea typeface="+mn-ea"/>
                <a:cs typeface="+mn-cs"/>
              </a:rPr>
              <a:t> in some facial rec. database</a:t>
            </a:r>
          </a:p>
          <a:p>
            <a:pPr lvl="0"/>
            <a:r>
              <a:rPr lang="en-US" sz="1200" kern="1200" baseline="0" dirty="0">
                <a:solidFill>
                  <a:schemeClr val="tx1"/>
                </a:solidFill>
                <a:effectLst/>
                <a:latin typeface="+mn-lt"/>
                <a:ea typeface="+mn-ea"/>
                <a:cs typeface="+mn-cs"/>
              </a:rPr>
              <a:t>2 – Millions have been invested into facial recognition from public cameras or other</a:t>
            </a:r>
          </a:p>
          <a:p>
            <a:r>
              <a:rPr lang="en-US" sz="1200" kern="1200" baseline="0" dirty="0">
                <a:solidFill>
                  <a:schemeClr val="tx1"/>
                </a:solidFill>
                <a:effectLst/>
                <a:latin typeface="+mn-lt"/>
                <a:ea typeface="+mn-ea"/>
                <a:cs typeface="+mn-cs"/>
              </a:rPr>
              <a:t>3- </a:t>
            </a:r>
            <a:r>
              <a:rPr lang="en-US" sz="1200" kern="1200" dirty="0">
                <a:solidFill>
                  <a:schemeClr val="tx1"/>
                </a:solidFill>
                <a:effectLst/>
                <a:latin typeface="+mn-lt"/>
                <a:ea typeface="+mn-ea"/>
                <a:cs typeface="+mn-cs"/>
              </a:rPr>
              <a:t>Entire airports will use facial recognition for international flights in 2021 : Washington, Mass, Texas, Nevada, Cali, … JetBlue in Mass. already uses facial</a:t>
            </a:r>
            <a:r>
              <a:rPr lang="en-US" sz="1200" kern="1200" baseline="0" dirty="0">
                <a:solidFill>
                  <a:schemeClr val="tx1"/>
                </a:solidFill>
                <a:effectLst/>
                <a:latin typeface="+mn-lt"/>
                <a:ea typeface="+mn-ea"/>
                <a:cs typeface="+mn-cs"/>
              </a:rPr>
              <a:t> recognition to identify passengers.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Source 1:</a:t>
            </a:r>
          </a:p>
          <a:p>
            <a:r>
              <a:rPr lang="en-US" sz="1200" kern="1200" dirty="0">
                <a:solidFill>
                  <a:schemeClr val="tx1"/>
                </a:solidFill>
                <a:effectLst/>
                <a:latin typeface="+mn-lt"/>
                <a:ea typeface="+mn-ea"/>
                <a:cs typeface="+mn-cs"/>
              </a:rPr>
              <a:t>1 In 2 </a:t>
            </a:r>
            <a:r>
              <a:rPr lang="en-US" sz="1200" kern="1200" dirty="0" err="1">
                <a:solidFill>
                  <a:schemeClr val="tx1"/>
                </a:solidFill>
                <a:effectLst/>
                <a:latin typeface="+mn-lt"/>
                <a:ea typeface="+mn-ea"/>
                <a:cs typeface="+mn-cs"/>
              </a:rPr>
              <a:t>american</a:t>
            </a:r>
            <a:r>
              <a:rPr lang="en-US" sz="1200" kern="1200" dirty="0">
                <a:solidFill>
                  <a:schemeClr val="tx1"/>
                </a:solidFill>
                <a:effectLst/>
                <a:latin typeface="+mn-lt"/>
                <a:ea typeface="+mn-ea"/>
                <a:cs typeface="+mn-cs"/>
              </a:rPr>
              <a:t> adults has photos searched by us </a:t>
            </a:r>
            <a:r>
              <a:rPr lang="en-US" sz="1200" kern="1200" dirty="0" err="1">
                <a:solidFill>
                  <a:schemeClr val="tx1"/>
                </a:solidFill>
                <a:effectLst/>
                <a:latin typeface="+mn-lt"/>
                <a:ea typeface="+mn-ea"/>
                <a:cs typeface="+mn-cs"/>
              </a:rPr>
              <a:t>gov</a:t>
            </a:r>
            <a:r>
              <a:rPr lang="en-US" sz="1200" kern="1200" dirty="0">
                <a:solidFill>
                  <a:schemeClr val="tx1"/>
                </a:solidFill>
                <a:effectLst/>
                <a:latin typeface="+mn-lt"/>
                <a:ea typeface="+mn-ea"/>
                <a:cs typeface="+mn-cs"/>
              </a:rPr>
              <a:t> for facial recognition</a:t>
            </a:r>
          </a:p>
          <a:p>
            <a:r>
              <a:rPr lang="en-US" sz="1200" kern="1200" dirty="0">
                <a:solidFill>
                  <a:schemeClr val="tx1"/>
                </a:solidFill>
                <a:effectLst/>
                <a:latin typeface="+mn-lt"/>
                <a:ea typeface="+mn-ea"/>
                <a:cs typeface="+mn-cs"/>
              </a:rPr>
              <a:t>CP: Police used facial recognition to identify Capital Gazette shooter</a:t>
            </a:r>
          </a:p>
          <a:p>
            <a:r>
              <a:rPr lang="en-US" sz="1200" kern="1200" dirty="0">
                <a:solidFill>
                  <a:schemeClr val="tx1"/>
                </a:solidFill>
                <a:effectLst/>
                <a:latin typeface="+mn-lt"/>
                <a:ea typeface="+mn-ea"/>
                <a:cs typeface="+mn-cs"/>
              </a:rPr>
              <a:t>CP: More quickly screen travelers &amp; immigrants</a:t>
            </a:r>
          </a:p>
          <a:p>
            <a:r>
              <a:rPr lang="en-US" sz="1200" kern="1200" dirty="0">
                <a:solidFill>
                  <a:schemeClr val="tx1"/>
                </a:solidFill>
                <a:effectLst/>
                <a:latin typeface="+mn-lt"/>
                <a:ea typeface="+mn-ea"/>
                <a:cs typeface="+mn-cs"/>
              </a:rPr>
              <a:t>Entire airports will use facial recognition for international flights in 2021 : Washington, Mass, Texas, Nevada, Cali, …</a:t>
            </a:r>
          </a:p>
          <a:p>
            <a:r>
              <a:rPr lang="en-US" sz="1200" kern="1200" dirty="0">
                <a:solidFill>
                  <a:schemeClr val="tx1"/>
                </a:solidFill>
                <a:effectLst/>
                <a:latin typeface="+mn-lt"/>
                <a:ea typeface="+mn-ea"/>
                <a:cs typeface="+mn-cs"/>
              </a:rPr>
              <a:t>Some states already have airlines that use facial Mass: JetBlue</a:t>
            </a:r>
          </a:p>
          <a:p>
            <a:r>
              <a:rPr lang="en-US" sz="1200" kern="1200" dirty="0">
                <a:solidFill>
                  <a:schemeClr val="tx1"/>
                </a:solidFill>
                <a:effectLst/>
                <a:latin typeface="+mn-lt"/>
                <a:ea typeface="+mn-ea"/>
                <a:cs typeface="+mn-cs"/>
              </a:rPr>
              <a:t>Facial Recognition used to arrest protesters in cities such as Baltimore</a:t>
            </a:r>
          </a:p>
          <a:p>
            <a:r>
              <a:rPr lang="en-US" sz="1200" kern="1200" dirty="0">
                <a:solidFill>
                  <a:schemeClr val="tx1"/>
                </a:solidFill>
                <a:effectLst/>
                <a:latin typeface="+mn-lt"/>
                <a:ea typeface="+mn-ea"/>
                <a:cs typeface="+mn-cs"/>
              </a:rPr>
              <a:t>Software not entirely accurate, could lead to investigations of innocent people</a:t>
            </a:r>
          </a:p>
          <a:p>
            <a:r>
              <a:rPr lang="en-US" sz="1200" kern="1200" dirty="0">
                <a:solidFill>
                  <a:schemeClr val="tx1"/>
                </a:solidFill>
                <a:effectLst/>
                <a:latin typeface="+mn-lt"/>
                <a:ea typeface="+mn-ea"/>
                <a:cs typeface="+mn-cs"/>
              </a:rPr>
              <a:t>Source 2: </a:t>
            </a:r>
          </a:p>
          <a:p>
            <a:r>
              <a:rPr lang="en-US" sz="1200" b="1" kern="1200" dirty="0">
                <a:solidFill>
                  <a:schemeClr val="tx1"/>
                </a:solidFill>
                <a:effectLst/>
                <a:latin typeface="+mn-lt"/>
                <a:ea typeface="+mn-ea"/>
                <a:cs typeface="+mn-cs"/>
              </a:rPr>
              <a:t>Doesn’t only search criminals, but law-abiding citizens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9/15 States that complied with record requests use state drivers licenses for searches</a:t>
            </a:r>
          </a:p>
          <a:p>
            <a:r>
              <a:rPr lang="en-US" sz="1200" kern="1200" dirty="0">
                <a:solidFill>
                  <a:schemeClr val="tx1"/>
                </a:solidFill>
                <a:effectLst/>
                <a:latin typeface="+mn-lt"/>
                <a:ea typeface="+mn-ea"/>
                <a:cs typeface="+mn-cs"/>
              </a:rPr>
              <a:t>9/15 States … including FBI don’t require reasonable suspicion for searches</a:t>
            </a:r>
          </a:p>
          <a:p>
            <a:r>
              <a:rPr lang="en-US" sz="1200" kern="1200" dirty="0">
                <a:solidFill>
                  <a:schemeClr val="tx1"/>
                </a:solidFill>
                <a:effectLst/>
                <a:latin typeface="+mn-lt"/>
                <a:ea typeface="+mn-ea"/>
                <a:cs typeface="+mn-cs"/>
              </a:rPr>
              <a:t>FBI Uses driver licenses from 16 states</a:t>
            </a:r>
          </a:p>
          <a:p>
            <a:r>
              <a:rPr lang="en-US" sz="1200" kern="1200" dirty="0">
                <a:solidFill>
                  <a:schemeClr val="tx1"/>
                </a:solidFill>
                <a:effectLst/>
                <a:latin typeface="+mn-lt"/>
                <a:ea typeface="+mn-ea"/>
                <a:cs typeface="+mn-cs"/>
              </a:rPr>
              <a:t>Often does not require reasonable suspicion to perform a search</a:t>
            </a:r>
          </a:p>
          <a:p>
            <a:r>
              <a:rPr lang="en-US" sz="1200" kern="1200" dirty="0">
                <a:solidFill>
                  <a:schemeClr val="tx1"/>
                </a:solidFill>
                <a:effectLst/>
                <a:latin typeface="+mn-lt"/>
                <a:ea typeface="+mn-ea"/>
                <a:cs typeface="+mn-cs"/>
              </a:rPr>
              <a:t>6/15 states don’t have audits for misuse, and FBI. No information on 4 of others</a:t>
            </a:r>
          </a:p>
          <a:p>
            <a:r>
              <a:rPr lang="en-US" sz="1200" kern="1200" dirty="0">
                <a:solidFill>
                  <a:schemeClr val="tx1"/>
                </a:solidFill>
                <a:effectLst/>
                <a:latin typeface="+mn-lt"/>
                <a:ea typeface="+mn-ea"/>
                <a:cs typeface="+mn-cs"/>
              </a:rPr>
              <a:t>Millions in research money given to real-time facial recognition from surveillance feed</a:t>
            </a:r>
          </a:p>
          <a:p>
            <a:r>
              <a:rPr lang="en-US" sz="1200" kern="1200" dirty="0">
                <a:solidFill>
                  <a:schemeClr val="tx1"/>
                </a:solidFill>
                <a:effectLst/>
                <a:latin typeface="+mn-lt"/>
                <a:ea typeface="+mn-ea"/>
                <a:cs typeface="+mn-cs"/>
              </a:rPr>
              <a:t>Law enforcement records include 117 million adults</a:t>
            </a:r>
          </a:p>
          <a:p>
            <a:r>
              <a:rPr lang="en-US" sz="1200" kern="1200" dirty="0">
                <a:solidFill>
                  <a:schemeClr val="tx1"/>
                </a:solidFill>
                <a:effectLst/>
                <a:latin typeface="+mn-lt"/>
                <a:ea typeface="+mn-ea"/>
                <a:cs typeface="+mn-cs"/>
              </a:rPr>
              <a:t>Only 1/52 agencies have laws to explicitly prevent tracking individuals for engaging in political, religious, other free speech</a:t>
            </a:r>
          </a:p>
          <a:p>
            <a:r>
              <a:rPr lang="en-US" sz="1200" kern="1200" dirty="0">
                <a:solidFill>
                  <a:schemeClr val="tx1"/>
                </a:solidFill>
                <a:effectLst/>
                <a:latin typeface="+mn-lt"/>
                <a:ea typeface="+mn-ea"/>
                <a:cs typeface="+mn-cs"/>
              </a:rPr>
              <a:t>Less accurate for African Americans, most likely to effect them.</a:t>
            </a:r>
          </a:p>
          <a:p>
            <a:r>
              <a:rPr lang="en-US" sz="1200" kern="1200" dirty="0">
                <a:solidFill>
                  <a:schemeClr val="tx1"/>
                </a:solidFill>
                <a:effectLst/>
                <a:latin typeface="+mn-lt"/>
                <a:ea typeface="+mn-ea"/>
                <a:cs typeface="+mn-cs"/>
              </a:rPr>
              <a:t>Source 3:</a:t>
            </a:r>
          </a:p>
          <a:p>
            <a:r>
              <a:rPr lang="en-US" sz="1200" kern="1200" dirty="0">
                <a:solidFill>
                  <a:schemeClr val="tx1"/>
                </a:solidFill>
                <a:effectLst/>
                <a:latin typeface="+mn-lt"/>
                <a:ea typeface="+mn-ea"/>
                <a:cs typeface="+mn-cs"/>
              </a:rPr>
              <a:t>FBI Alone 4000 monthly searches</a:t>
            </a:r>
          </a:p>
          <a:p>
            <a:r>
              <a:rPr lang="en-US" sz="1200" kern="1200" dirty="0">
                <a:solidFill>
                  <a:schemeClr val="tx1"/>
                </a:solidFill>
                <a:effectLst/>
                <a:latin typeface="+mn-lt"/>
                <a:ea typeface="+mn-ea"/>
                <a:cs typeface="+mn-cs"/>
              </a:rPr>
              <a:t>21 States allow FBI to scan driver photos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2716192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FACIAL RECOGNITION IN CHINA </a:t>
            </a:r>
            <a:r>
              <a:rPr lang="en-US" sz="1200" kern="1200" dirty="0">
                <a:solidFill>
                  <a:schemeClr val="tx1"/>
                </a:solidFill>
                <a:effectLst/>
                <a:latin typeface="+mn-lt"/>
                <a:ea typeface="+mn-ea"/>
                <a:cs typeface="+mn-cs"/>
              </a:rPr>
              <a:t>[27+27+58+48+77] </a:t>
            </a:r>
            <a:r>
              <a:rPr lang="en-US" sz="1200" b="1" kern="1200" dirty="0">
                <a:solidFill>
                  <a:schemeClr val="tx1"/>
                </a:solidFill>
                <a:effectLst/>
                <a:latin typeface="+mn-lt"/>
                <a:ea typeface="+mn-ea"/>
                <a:cs typeface="+mn-cs"/>
              </a:rPr>
              <a:t>241 [1m25s]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best example of misuse of this technology by government is in China, I’ll mention Hong Kong later but I’m just considering just the mainland at the moment. </a:t>
            </a:r>
          </a:p>
          <a:p>
            <a:r>
              <a:rPr lang="en-US" sz="1200" b="1" kern="1200" dirty="0">
                <a:solidFill>
                  <a:schemeClr val="tx1"/>
                </a:solidFill>
                <a:effectLst/>
                <a:latin typeface="+mn-lt"/>
                <a:ea typeface="+mn-ea"/>
                <a:cs typeface="+mn-cs"/>
              </a:rPr>
              <a:t>GRAPHIC – </a:t>
            </a:r>
            <a:r>
              <a:rPr lang="en-US" sz="1200" kern="1200" dirty="0">
                <a:solidFill>
                  <a:schemeClr val="tx1"/>
                </a:solidFill>
                <a:effectLst/>
                <a:latin typeface="+mn-lt"/>
                <a:ea typeface="+mn-ea"/>
                <a:cs typeface="+mn-cs"/>
              </a:rPr>
              <a:t>These cameras are just examples of those that are being used all over China for facial recognition. China has over 170 million cameras in their surveillance network.</a:t>
            </a:r>
          </a:p>
          <a:p>
            <a:pPr lvl="0"/>
            <a:r>
              <a:rPr lang="en-US" sz="1200" kern="1200" dirty="0">
                <a:solidFill>
                  <a:schemeClr val="tx1"/>
                </a:solidFill>
                <a:effectLst/>
                <a:latin typeface="+mn-lt"/>
                <a:ea typeface="+mn-ea"/>
                <a:cs typeface="+mn-cs"/>
              </a:rPr>
              <a:t>China is using this network to not just search for people, but to detect distinguishing characteristics of ethnic groups. They use this technology to target Uighur (</a:t>
            </a:r>
            <a:r>
              <a:rPr lang="en-US" sz="1200" kern="1200" dirty="0" err="1">
                <a:solidFill>
                  <a:schemeClr val="tx1"/>
                </a:solidFill>
                <a:effectLst/>
                <a:latin typeface="+mn-lt"/>
                <a:ea typeface="+mn-ea"/>
                <a:cs typeface="+mn-cs"/>
              </a:rPr>
              <a:t>weager</a:t>
            </a:r>
            <a:r>
              <a:rPr lang="en-US" sz="1200" kern="1200" dirty="0">
                <a:solidFill>
                  <a:schemeClr val="tx1"/>
                </a:solidFill>
                <a:effectLst/>
                <a:latin typeface="+mn-lt"/>
                <a:ea typeface="+mn-ea"/>
                <a:cs typeface="+mn-cs"/>
              </a:rPr>
              <a:t>) Muslims, which is a Chinese minority group. Uighur Muslims have a population of 11 million in china, 1 million of which are being held in detention camps.</a:t>
            </a:r>
          </a:p>
          <a:p>
            <a:pPr lvl="0"/>
            <a:r>
              <a:rPr lang="en-US" sz="1200" kern="1200" dirty="0">
                <a:solidFill>
                  <a:schemeClr val="tx1"/>
                </a:solidFill>
                <a:effectLst/>
                <a:latin typeface="+mn-lt"/>
                <a:ea typeface="+mn-ea"/>
                <a:cs typeface="+mn-cs"/>
              </a:rPr>
              <a:t>China also uses this technology to fine jaywalkers, a street in Shenzhen has cameras that are used to automatically text them a fine and display their name and face on a nearby screen to ‘shame’ them. Its these trivial situations where facial recognition should not be used.</a:t>
            </a:r>
          </a:p>
          <a:p>
            <a:pPr lvl="0"/>
            <a:r>
              <a:rPr lang="en-US" sz="1200" kern="1200" dirty="0">
                <a:solidFill>
                  <a:schemeClr val="tx1"/>
                </a:solidFill>
                <a:effectLst/>
                <a:latin typeface="+mn-lt"/>
                <a:ea typeface="+mn-ea"/>
                <a:cs typeface="+mn-cs"/>
              </a:rPr>
              <a:t>China has serious plans for expanding its use of facial recognition technology. The first is to develop as system to analyze its 1.3 billion people in three seconds with a 90% accuracy rate. It’s uncertain whether they can achieve this, but it is definitely possible. The second major plan they have, is to add 400 million cameras to their current 170 million by 2021. So China is probably the best example of a big brother situation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Graphic – Example of Chinese</a:t>
            </a:r>
            <a:r>
              <a:rPr lang="en-US" sz="1200" kern="1200" baseline="0" dirty="0">
                <a:solidFill>
                  <a:schemeClr val="tx1"/>
                </a:solidFill>
                <a:effectLst/>
                <a:latin typeface="+mn-lt"/>
                <a:ea typeface="+mn-ea"/>
                <a:cs typeface="+mn-cs"/>
              </a:rPr>
              <a:t> cameras used for facial recognition</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China uses its facial recognition to </a:t>
            </a:r>
            <a:r>
              <a:rPr lang="en-US" sz="1200" b="1" kern="1200" dirty="0">
                <a:solidFill>
                  <a:schemeClr val="tx1"/>
                </a:solidFill>
                <a:effectLst/>
                <a:latin typeface="+mn-lt"/>
                <a:ea typeface="+mn-ea"/>
                <a:cs typeface="+mn-cs"/>
              </a:rPr>
              <a:t>detect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Uighur </a:t>
            </a:r>
            <a:r>
              <a:rPr lang="en-US" sz="1200" b="1" kern="1200" dirty="0" err="1">
                <a:solidFill>
                  <a:schemeClr val="tx1"/>
                </a:solidFill>
                <a:effectLst/>
                <a:latin typeface="+mn-lt"/>
                <a:ea typeface="+mn-ea"/>
                <a:cs typeface="+mn-cs"/>
              </a:rPr>
              <a:t>muslims</a:t>
            </a:r>
            <a:r>
              <a:rPr lang="en-US" sz="1200" b="1" kern="1200" dirty="0">
                <a:solidFill>
                  <a:schemeClr val="tx1"/>
                </a:solidFill>
                <a:effectLst/>
                <a:latin typeface="+mn-lt"/>
                <a:ea typeface="+mn-ea"/>
                <a:cs typeface="+mn-cs"/>
              </a:rPr>
              <a:t> based solely on their appearance </a:t>
            </a:r>
            <a:r>
              <a:rPr lang="en-US" sz="1200" kern="1200" dirty="0">
                <a:solidFill>
                  <a:schemeClr val="tx1"/>
                </a:solidFill>
                <a:effectLst/>
                <a:latin typeface="+mn-lt"/>
                <a:ea typeface="+mn-ea"/>
                <a:cs typeface="+mn-cs"/>
              </a:rPr>
              <a:t>then track them. Hold as many as a million / 11 million in detention camps.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Jaywalkers are automatically detected in China and fined. China has 170 million cameras used for surveillance purposes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3.1 – China developing</a:t>
            </a:r>
            <a:r>
              <a:rPr lang="en-US" sz="1200" kern="1200" baseline="0" dirty="0">
                <a:solidFill>
                  <a:schemeClr val="tx1"/>
                </a:solidFill>
                <a:effectLst/>
                <a:latin typeface="+mn-lt"/>
                <a:ea typeface="+mn-ea"/>
                <a:cs typeface="+mn-cs"/>
              </a:rPr>
              <a:t> technology to analyze its 1.3 billion population in 3 seconds with 90% accuracy.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3.2 – China has 170 million surveillance cameras as part of their system, intend to have 400 million more by 2021.</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Source 4:</a:t>
            </a:r>
          </a:p>
          <a:p>
            <a:r>
              <a:rPr lang="en-US" sz="1200" kern="1200" dirty="0">
                <a:solidFill>
                  <a:schemeClr val="tx1"/>
                </a:solidFill>
                <a:effectLst/>
                <a:latin typeface="+mn-lt"/>
                <a:ea typeface="+mn-ea"/>
                <a:cs typeface="+mn-cs"/>
              </a:rPr>
              <a:t>Hong Kong protesters claim that installed ‘smart’ lampposts equipped with cameras are sending facial information to mainland China, destroyed at least one and demand lawmakers to move others.</a:t>
            </a:r>
          </a:p>
          <a:p>
            <a:r>
              <a:rPr lang="en-US" sz="1200" kern="1200" dirty="0">
                <a:solidFill>
                  <a:schemeClr val="tx1"/>
                </a:solidFill>
                <a:effectLst/>
                <a:latin typeface="+mn-lt"/>
                <a:ea typeface="+mn-ea"/>
                <a:cs typeface="+mn-cs"/>
              </a:rPr>
              <a:t>Source 5: </a:t>
            </a:r>
          </a:p>
          <a:p>
            <a:r>
              <a:rPr lang="en-US" sz="1200" kern="1200" dirty="0">
                <a:solidFill>
                  <a:schemeClr val="tx1"/>
                </a:solidFill>
                <a:effectLst/>
                <a:latin typeface="+mn-lt"/>
                <a:ea typeface="+mn-ea"/>
                <a:cs typeface="+mn-cs"/>
              </a:rPr>
              <a:t>Hong Kong riot police used cameras on poles behind line of officers, protesters used lasers to obfuscate. Man posted algorithm online for detecting officers from faces. Plainclothes officers tried to force man to unlock phone with facial recognition – he disabled it and they hacked his home computers.</a:t>
            </a:r>
          </a:p>
          <a:p>
            <a:r>
              <a:rPr lang="en-US" sz="1200" kern="1200" dirty="0">
                <a:solidFill>
                  <a:schemeClr val="tx1"/>
                </a:solidFill>
                <a:effectLst/>
                <a:latin typeface="+mn-lt"/>
                <a:ea typeface="+mn-ea"/>
                <a:cs typeface="+mn-cs"/>
              </a:rPr>
              <a:t>Source 6:</a:t>
            </a:r>
          </a:p>
          <a:p>
            <a:r>
              <a:rPr lang="en-US" sz="1200" kern="1200" dirty="0">
                <a:solidFill>
                  <a:schemeClr val="tx1"/>
                </a:solidFill>
                <a:effectLst/>
                <a:latin typeface="+mn-lt"/>
                <a:ea typeface="+mn-ea"/>
                <a:cs typeface="+mn-cs"/>
              </a:rPr>
              <a:t>China uses its facial recognition to detect </a:t>
            </a:r>
            <a:r>
              <a:rPr lang="en-US" sz="1200" b="1" kern="1200" dirty="0">
                <a:solidFill>
                  <a:schemeClr val="tx1"/>
                </a:solidFill>
                <a:effectLst/>
                <a:latin typeface="+mn-lt"/>
                <a:ea typeface="+mn-ea"/>
                <a:cs typeface="+mn-cs"/>
              </a:rPr>
              <a:t>Uighur </a:t>
            </a:r>
            <a:r>
              <a:rPr lang="en-US" sz="1200" b="1" kern="1200" dirty="0" err="1">
                <a:solidFill>
                  <a:schemeClr val="tx1"/>
                </a:solidFill>
                <a:effectLst/>
                <a:latin typeface="+mn-lt"/>
                <a:ea typeface="+mn-ea"/>
                <a:cs typeface="+mn-cs"/>
              </a:rPr>
              <a:t>muslims</a:t>
            </a:r>
            <a:r>
              <a:rPr lang="en-US" sz="1200" b="1" kern="1200" dirty="0">
                <a:solidFill>
                  <a:schemeClr val="tx1"/>
                </a:solidFill>
                <a:effectLst/>
                <a:latin typeface="+mn-lt"/>
                <a:ea typeface="+mn-ea"/>
                <a:cs typeface="+mn-cs"/>
              </a:rPr>
              <a:t> based solely on their appearance </a:t>
            </a:r>
            <a:r>
              <a:rPr lang="en-US" sz="1200" kern="1200" dirty="0">
                <a:solidFill>
                  <a:schemeClr val="tx1"/>
                </a:solidFill>
                <a:effectLst/>
                <a:latin typeface="+mn-lt"/>
                <a:ea typeface="+mn-ea"/>
                <a:cs typeface="+mn-cs"/>
              </a:rPr>
              <a:t>then track them. Hold as many as a million / 11 million in detention camps.</a:t>
            </a:r>
          </a:p>
          <a:p>
            <a:r>
              <a:rPr lang="en-US" sz="1200" kern="1200" dirty="0">
                <a:solidFill>
                  <a:schemeClr val="tx1"/>
                </a:solidFill>
                <a:effectLst/>
                <a:latin typeface="+mn-lt"/>
                <a:ea typeface="+mn-ea"/>
                <a:cs typeface="+mn-cs"/>
              </a:rPr>
              <a:t>Source 7:</a:t>
            </a:r>
          </a:p>
          <a:p>
            <a:r>
              <a:rPr lang="en-US" sz="1200" kern="1200" dirty="0">
                <a:solidFill>
                  <a:schemeClr val="tx1"/>
                </a:solidFill>
                <a:effectLst/>
                <a:latin typeface="+mn-lt"/>
                <a:ea typeface="+mn-ea"/>
                <a:cs typeface="+mn-cs"/>
              </a:rPr>
              <a:t>Jaywalkers are automatically detected in China and fined. China has 170 million cameras used for surveillance purposes, expect 400 million more by 2021</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Singapore – leading project to outfit 110,000 lampposts with facial recognition software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2776928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HONG KONG, OTHER COUNTRIES </a:t>
            </a:r>
            <a:r>
              <a:rPr lang="en-US" sz="1200" kern="1200" dirty="0">
                <a:solidFill>
                  <a:schemeClr val="tx1"/>
                </a:solidFill>
                <a:effectLst/>
                <a:latin typeface="+mn-lt"/>
                <a:ea typeface="+mn-ea"/>
                <a:cs typeface="+mn-cs"/>
              </a:rPr>
              <a:t>[43+132+45+54+25] </a:t>
            </a:r>
            <a:r>
              <a:rPr lang="en-US" sz="1200" b="1" kern="1200" dirty="0">
                <a:solidFill>
                  <a:schemeClr val="tx1"/>
                </a:solidFill>
                <a:effectLst/>
                <a:latin typeface="+mn-lt"/>
                <a:ea typeface="+mn-ea"/>
                <a:cs typeface="+mn-cs"/>
              </a:rPr>
              <a:t>299 [1m15]</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GRAPHIC – </a:t>
            </a:r>
            <a:r>
              <a:rPr lang="en-US" sz="1200" kern="1200" dirty="0">
                <a:solidFill>
                  <a:schemeClr val="tx1"/>
                </a:solidFill>
                <a:effectLst/>
                <a:latin typeface="+mn-lt"/>
                <a:ea typeface="+mn-ea"/>
                <a:cs typeface="+mn-cs"/>
              </a:rPr>
              <a:t>I’m sure you’re aware of the protests in Hong Kong, this image is of protesters using lasers to interfere with police cameras. The riot police are holding them up on poles and trying to flag protesters for arrest.</a:t>
            </a:r>
          </a:p>
          <a:p>
            <a:pPr lvl="0"/>
            <a:r>
              <a:rPr lang="en-US" sz="1200" kern="1200" dirty="0">
                <a:solidFill>
                  <a:schemeClr val="tx1"/>
                </a:solidFill>
                <a:effectLst/>
                <a:latin typeface="+mn-lt"/>
                <a:ea typeface="+mn-ea"/>
                <a:cs typeface="+mn-cs"/>
              </a:rPr>
              <a:t>This brings up another incident where Hong Kong protesters brought down a lamppost containing various sensors and cameras, allegedly being used to detect protesters. One demand they have is for the Hong Kong government to remove all of these lampposts. In the United States, protesters in Baltimore were found using facial recognition technology and arrested. We should learn from Hong Kong and protect protesters from this technology regardless of the legality of the protest. , </a:t>
            </a:r>
            <a:r>
              <a:rPr lang="en-US" sz="1200" i="1" kern="1200" dirty="0">
                <a:solidFill>
                  <a:schemeClr val="tx1"/>
                </a:solidFill>
                <a:effectLst/>
                <a:latin typeface="+mn-lt"/>
                <a:ea typeface="+mn-ea"/>
                <a:cs typeface="+mn-cs"/>
              </a:rPr>
              <a:t>A Hong Kong computer programmer posted online a prototype system to use facial recognition on police, the police showed up in plain clothes and tried to force him to unlock his iPhone with its own facial recognition so that they could access his information.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the United Arab Emirates Public buses are being equipped with these to determine if the driver is mentally fit to drive. police cars are being outfitted with this equipment to automatically detect criminals and wanted vehicles to flag them for arrest. The UAE has public safety in mind, but this indiscriminate use is a privacy violation – as shown by the passage of laws in California. </a:t>
            </a:r>
          </a:p>
          <a:p>
            <a:pPr lvl="0"/>
            <a:r>
              <a:rPr lang="en-US" sz="1200" kern="1200" dirty="0">
                <a:solidFill>
                  <a:schemeClr val="tx1"/>
                </a:solidFill>
                <a:effectLst/>
                <a:latin typeface="+mn-lt"/>
                <a:ea typeface="+mn-ea"/>
                <a:cs typeface="+mn-cs"/>
              </a:rPr>
              <a:t>In Japan, there will be hundreds of booths at the 2020 Olympics to confirm the identities of people who are in their system, this surveillance has drawn privacy concerns but they still permit the traditional ID card verification. With transparency and an opt-in policy this is a responsible use of the technology, unlike what’s currently seen in the US. Japanese Retailers have also experimented with facial recognition and saw a 40% drop in thefts.</a:t>
            </a:r>
          </a:p>
          <a:p>
            <a:pPr lvl="0"/>
            <a:r>
              <a:rPr lang="en-US" sz="1200" kern="1200" dirty="0">
                <a:solidFill>
                  <a:schemeClr val="tx1"/>
                </a:solidFill>
                <a:effectLst/>
                <a:latin typeface="+mn-lt"/>
                <a:ea typeface="+mn-ea"/>
                <a:cs typeface="+mn-cs"/>
              </a:rPr>
              <a:t>In Singapore, they’re running an independent project called Lampposts as a Platform, which involves installing 110,000 lampposts equipped with security cameras to prevent crime.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GRAPHIC – Protesters</a:t>
            </a:r>
            <a:r>
              <a:rPr lang="en-US" sz="1200" kern="1200" baseline="0" dirty="0">
                <a:solidFill>
                  <a:schemeClr val="tx1"/>
                </a:solidFill>
                <a:effectLst/>
                <a:latin typeface="+mn-lt"/>
                <a:ea typeface="+mn-ea"/>
                <a:cs typeface="+mn-cs"/>
              </a:rPr>
              <a:t> shining lasers at </a:t>
            </a:r>
            <a:r>
              <a:rPr lang="en-US" sz="1200" kern="1200" baseline="0" dirty="0" err="1">
                <a:solidFill>
                  <a:schemeClr val="tx1"/>
                </a:solidFill>
                <a:effectLst/>
                <a:latin typeface="+mn-lt"/>
                <a:ea typeface="+mn-ea"/>
                <a:cs typeface="+mn-cs"/>
              </a:rPr>
              <a:t>fac.rec</a:t>
            </a:r>
            <a:r>
              <a:rPr lang="en-US" sz="1200" kern="1200" baseline="0" dirty="0">
                <a:solidFill>
                  <a:schemeClr val="tx1"/>
                </a:solidFill>
                <a:effectLst/>
                <a:latin typeface="+mn-lt"/>
                <a:ea typeface="+mn-ea"/>
                <a:cs typeface="+mn-cs"/>
              </a:rPr>
              <a:t>. cameras for obfuscation.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Recent</a:t>
            </a:r>
            <a:r>
              <a:rPr lang="en-US" sz="1200" kern="1200" baseline="0" dirty="0">
                <a:solidFill>
                  <a:schemeClr val="tx1"/>
                </a:solidFill>
                <a:effectLst/>
                <a:latin typeface="+mn-lt"/>
                <a:ea typeface="+mn-ea"/>
                <a:cs typeface="+mn-cs"/>
              </a:rPr>
              <a:t> protests against a bill introduced to extradite citizens to mainland China.</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1.1 - </a:t>
            </a:r>
            <a:r>
              <a:rPr lang="en-US" sz="1200" kern="1200" dirty="0">
                <a:solidFill>
                  <a:schemeClr val="tx1"/>
                </a:solidFill>
                <a:effectLst/>
                <a:latin typeface="+mn-lt"/>
                <a:ea typeface="+mn-ea"/>
                <a:cs typeface="+mn-cs"/>
              </a:rPr>
              <a:t>Hong Kong riot police used cameras on poles behind line of officers, protesters used lasers to obfuscate. Man posted algorithm online for detecting officers from faces. Plainclothes officers tried to force man to unlock phone with facial recognition – he disabled it and they hacked his home computers.</a:t>
            </a:r>
          </a:p>
          <a:p>
            <a:endParaRPr lang="en-US" sz="120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1.2 - </a:t>
            </a:r>
            <a:r>
              <a:rPr lang="en-US" sz="1200" kern="1200" dirty="0">
                <a:solidFill>
                  <a:schemeClr val="tx1"/>
                </a:solidFill>
                <a:effectLst/>
                <a:latin typeface="+mn-lt"/>
                <a:ea typeface="+mn-ea"/>
                <a:cs typeface="+mn-cs"/>
              </a:rPr>
              <a:t>Hong Kong protesters claim that installed ‘smart’ lampposts equipped with cameras are sending facial information to mainland China, destroyed at least one and demand lawmakers to move others. Given</a:t>
            </a:r>
            <a:r>
              <a:rPr lang="en-US" sz="1200" kern="1200" baseline="0" dirty="0">
                <a:solidFill>
                  <a:schemeClr val="tx1"/>
                </a:solidFill>
                <a:effectLst/>
                <a:latin typeface="+mn-lt"/>
                <a:ea typeface="+mn-ea"/>
                <a:cs typeface="+mn-cs"/>
              </a:rPr>
              <a:t> validity because </a:t>
            </a:r>
            <a:r>
              <a:rPr lang="en-US" sz="1200" kern="1200" dirty="0">
                <a:solidFill>
                  <a:schemeClr val="tx1"/>
                </a:solidFill>
                <a:effectLst/>
                <a:latin typeface="+mn-lt"/>
                <a:ea typeface="+mn-ea"/>
                <a:cs typeface="+mn-cs"/>
              </a:rPr>
              <a:t>Singapore – leading project to outfit 110,000 lampposts with facial recognition software.</a:t>
            </a:r>
            <a:r>
              <a:rPr lang="en-US" sz="1200" kern="1200" baseline="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2.1- UAE testing police cars outfitted with cameras to detect wanted criminals &amp; vehicles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2.2 cameras to analyze state of bus drivers to see if condition to operate vehicles.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3-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3374105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ISSUES AND SOLUTIONS [1m20]</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GRAPHIC - </a:t>
            </a:r>
            <a:r>
              <a:rPr lang="en-US" sz="1200" kern="1200" dirty="0">
                <a:solidFill>
                  <a:schemeClr val="tx1"/>
                </a:solidFill>
                <a:effectLst/>
                <a:latin typeface="+mn-lt"/>
                <a:ea typeface="+mn-ea"/>
                <a:cs typeface="+mn-cs"/>
              </a:rPr>
              <a:t>The spots in red are where an organization or police community are using facial recognition. The blue points are the states where laws have been passed regarding its use.</a:t>
            </a:r>
          </a:p>
          <a:p>
            <a:r>
              <a:rPr lang="en-US" sz="1200" kern="1200" dirty="0">
                <a:solidFill>
                  <a:schemeClr val="tx1"/>
                </a:solidFill>
                <a:effectLst/>
                <a:latin typeface="+mn-lt"/>
                <a:ea typeface="+mn-ea"/>
                <a:cs typeface="+mn-cs"/>
              </a:rPr>
              <a:t>I’ll start off by discussing the problems with the current system.</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This technology should have a standard accuracy for implementation and should be met in all subsets of ethnic groups. It is less accurate for blacks than whites, and it is more likely to affect them, which results in unwarranted suspicion of innocents</a:t>
            </a:r>
          </a:p>
          <a:p>
            <a:pPr lvl="0"/>
            <a:r>
              <a:rPr lang="en-US" sz="1200" kern="1200" dirty="0">
                <a:solidFill>
                  <a:schemeClr val="tx1"/>
                </a:solidFill>
                <a:effectLst/>
                <a:latin typeface="+mn-lt"/>
                <a:ea typeface="+mn-ea"/>
                <a:cs typeface="+mn-cs"/>
              </a:rPr>
              <a:t>The technology should not be permitted for targeting any members of a free speech demonstration regardless of the legality of it. Baltimore police used this to arrest protesters at an unregistered protest. The same strategy is being used in Hong Kong.</a:t>
            </a:r>
          </a:p>
          <a:p>
            <a:pPr lvl="0"/>
            <a:r>
              <a:rPr lang="en-US" sz="1200" kern="1200" dirty="0">
                <a:solidFill>
                  <a:schemeClr val="tx1"/>
                </a:solidFill>
                <a:effectLst/>
                <a:latin typeface="+mn-lt"/>
                <a:ea typeface="+mn-ea"/>
                <a:cs typeface="+mn-cs"/>
              </a:rPr>
              <a:t>When people apply for drivers licenses they should be aware if they are going to be used for criminal searches. The FBI uses the DMV licenses of 21 different states for their information.</a:t>
            </a:r>
          </a:p>
          <a:p>
            <a:pPr lvl="0"/>
            <a:r>
              <a:rPr lang="en-US" sz="1200" kern="1200" dirty="0">
                <a:solidFill>
                  <a:schemeClr val="tx1"/>
                </a:solidFill>
                <a:effectLst/>
                <a:latin typeface="+mn-lt"/>
                <a:ea typeface="+mn-ea"/>
                <a:cs typeface="+mn-cs"/>
              </a:rPr>
              <a:t>Organizations that use facial recognition technology should be required to have probable cause, 9 out of 17 states with public information don’t require probable cause for search and another set of 6 don’t require any sort of oversight on irresponsible use.</a:t>
            </a:r>
          </a:p>
          <a:p>
            <a:pPr lvl="0"/>
            <a:br>
              <a:rPr lang="en-US" sz="1200" kern="1200" baseline="0" dirty="0">
                <a:solidFill>
                  <a:schemeClr val="tx1"/>
                </a:solidFill>
                <a:effectLst/>
                <a:latin typeface="+mn-lt"/>
                <a:ea typeface="+mn-ea"/>
                <a:cs typeface="+mn-cs"/>
              </a:rPr>
            </a:br>
            <a:r>
              <a:rPr lang="en-US" sz="1200" kern="1200" baseline="0" dirty="0">
                <a:solidFill>
                  <a:schemeClr val="tx1"/>
                </a:solidFill>
                <a:effectLst/>
                <a:latin typeface="+mn-lt"/>
                <a:ea typeface="+mn-ea"/>
                <a:cs typeface="+mn-cs"/>
              </a:rPr>
              <a:t>GRAPHIC- Red – Airport/State/Local police is confirmed to use recognition, Blue – Law has been passed regarding it.</a:t>
            </a:r>
          </a:p>
          <a:p>
            <a:pPr lvl="0"/>
            <a:r>
              <a:rPr lang="en-US" sz="1200" kern="1200" baseline="0" dirty="0">
                <a:solidFill>
                  <a:schemeClr val="tx1"/>
                </a:solidFill>
                <a:effectLst/>
                <a:latin typeface="+mn-lt"/>
                <a:ea typeface="+mn-ea"/>
                <a:cs typeface="+mn-cs"/>
              </a:rPr>
              <a:t>1 – 9/17 that have publicly available data require no reasonable suspicion for searches, </a:t>
            </a:r>
            <a:r>
              <a:rPr lang="en-US" sz="1200" kern="1200" baseline="0" dirty="0" err="1">
                <a:solidFill>
                  <a:schemeClr val="tx1"/>
                </a:solidFill>
                <a:effectLst/>
                <a:latin typeface="+mn-lt"/>
                <a:ea typeface="+mn-ea"/>
                <a:cs typeface="+mn-cs"/>
              </a:rPr>
              <a:t>inc.</a:t>
            </a:r>
            <a:r>
              <a:rPr lang="en-US" sz="1200" kern="1200" baseline="0" dirty="0">
                <a:solidFill>
                  <a:schemeClr val="tx1"/>
                </a:solidFill>
                <a:effectLst/>
                <a:latin typeface="+mn-lt"/>
                <a:ea typeface="+mn-ea"/>
                <a:cs typeface="+mn-cs"/>
              </a:rPr>
              <a:t> FBI. 6/17 did not require audits for misuse </a:t>
            </a:r>
            <a:r>
              <a:rPr lang="en-US" sz="1200" kern="1200" baseline="0" dirty="0" err="1">
                <a:solidFill>
                  <a:schemeClr val="tx1"/>
                </a:solidFill>
                <a:effectLst/>
                <a:latin typeface="+mn-lt"/>
                <a:ea typeface="+mn-ea"/>
                <a:cs typeface="+mn-cs"/>
              </a:rPr>
              <a:t>inc.</a:t>
            </a:r>
            <a:r>
              <a:rPr lang="en-US" sz="1200" kern="1200" baseline="0" dirty="0">
                <a:solidFill>
                  <a:schemeClr val="tx1"/>
                </a:solidFill>
                <a:effectLst/>
                <a:latin typeface="+mn-lt"/>
                <a:ea typeface="+mn-ea"/>
                <a:cs typeface="+mn-cs"/>
              </a:rPr>
              <a:t> FBI. </a:t>
            </a:r>
          </a:p>
          <a:p>
            <a:pPr lvl="0"/>
            <a:r>
              <a:rPr lang="en-US" sz="1200" kern="1200" baseline="0" dirty="0">
                <a:solidFill>
                  <a:schemeClr val="tx1"/>
                </a:solidFill>
                <a:effectLst/>
                <a:latin typeface="+mn-lt"/>
                <a:ea typeface="+mn-ea"/>
                <a:cs typeface="+mn-cs"/>
              </a:rPr>
              <a:t>2 – 21 states allow FBI to scan their driver photos, most allow FBI to use mugshots (less of a problem, because the former are assumedly law-abiding) FBI alone makes 4000 monthly searches, </a:t>
            </a:r>
          </a:p>
          <a:p>
            <a:pPr lvl="0"/>
            <a:r>
              <a:rPr lang="en-US" sz="1200" kern="1200" baseline="0" dirty="0">
                <a:solidFill>
                  <a:schemeClr val="tx1"/>
                </a:solidFill>
                <a:effectLst/>
                <a:latin typeface="+mn-lt"/>
                <a:ea typeface="+mn-ea"/>
                <a:cs typeface="+mn-cs"/>
              </a:rPr>
              <a:t>3 – Only 1/52 analyzed jurisdictions have legal protections against searches that infringe on religious, political, other protected speech (no audits, requirements for search). BLM illegal protesters arrested using facial recognition.</a:t>
            </a:r>
          </a:p>
          <a:p>
            <a:pPr lvl="0"/>
            <a:r>
              <a:rPr lang="en-US" sz="1200" kern="1200" baseline="0" dirty="0">
                <a:solidFill>
                  <a:schemeClr val="tx1"/>
                </a:solidFill>
                <a:effectLst/>
                <a:latin typeface="+mn-lt"/>
                <a:ea typeface="+mn-ea"/>
                <a:cs typeface="+mn-cs"/>
              </a:rPr>
              <a:t>4 – Facial recognition technology is less accurate on black people, more likely to affect their community due to 4x crime rate. Additionally, facial recognition requires untrained officers to distinguish results which could lead to mistakes, recognition systems at best 90-95% accurate regardless.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2778005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Let’s see who said the government should make a law requiring ID for Internet access. Let’s debate!</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Previous:</a:t>
            </a:r>
            <a:br>
              <a:rPr lang="en-US" baseline="0" dirty="0"/>
            </a:br>
            <a:r>
              <a:rPr lang="en-US" baseline="0" dirty="0"/>
              <a:t>Let’s see who said National ID yes and no. Let’s debate!</a:t>
            </a:r>
          </a:p>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 should make law requiring ID for Internet Access</a:t>
            </a:r>
            <a:r>
              <a:rPr lang="en-US" baseline="0" dirty="0"/>
              <a:t> Debate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Previous:</a:t>
            </a:r>
            <a:br>
              <a:rPr lang="en-US" baseline="0" dirty="0"/>
            </a:br>
            <a:r>
              <a:rPr lang="en-US" dirty="0"/>
              <a:t>National ID or Not</a:t>
            </a:r>
            <a:r>
              <a:rPr lang="en-US" baseline="0" dirty="0"/>
              <a:t> Debate</a:t>
            </a:r>
          </a:p>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3512373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if need to fill time, Orwellian video better use of time if we’ve not seen it yet.</a:t>
            </a:r>
          </a:p>
        </p:txBody>
      </p:sp>
      <p:sp>
        <p:nvSpPr>
          <p:cNvPr id="4" name="Slide Number Placeholder 3"/>
          <p:cNvSpPr>
            <a:spLocks noGrp="1"/>
          </p:cNvSpPr>
          <p:nvPr>
            <p:ph type="sldNum" sz="quarter" idx="5"/>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2690245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Movie group</a:t>
            </a:r>
            <a:r>
              <a:rPr lang="en-US" baseline="0" dirty="0"/>
              <a:t> project:</a:t>
            </a:r>
            <a:br>
              <a:rPr lang="en-US" baseline="0" dirty="0"/>
            </a:br>
            <a:r>
              <a:rPr lang="en-US" dirty="0"/>
              <a:t>List of computing technologies portrayed in movie on website</a:t>
            </a:r>
            <a:br>
              <a:rPr lang="en-US" dirty="0"/>
            </a:br>
            <a:r>
              <a:rPr lang="en-US" dirty="0"/>
              <a:t>Categorize computing technologies as existing, future, emerging, impossible or plausible with rationale</a:t>
            </a:r>
            <a:br>
              <a:rPr lang="en-US" dirty="0"/>
            </a:br>
            <a:r>
              <a:rPr lang="en-US" dirty="0"/>
              <a:t>Analyze movie for all topics covered to date</a:t>
            </a:r>
            <a:endParaRPr lang="en-US" baseline="0" dirty="0"/>
          </a:p>
          <a:p>
            <a:endParaRPr lang="en-US" dirty="0"/>
          </a:p>
          <a:p>
            <a:r>
              <a:rPr lang="en-US" dirty="0"/>
              <a:t>Technology group project:</a:t>
            </a:r>
          </a:p>
          <a:p>
            <a:r>
              <a:rPr lang="en-US" dirty="0"/>
              <a:t>Analyze computing technology for all topics covered to date</a:t>
            </a:r>
          </a:p>
          <a:p>
            <a:r>
              <a:rPr lang="en-US" dirty="0"/>
              <a:t>Add list of fiction (movies, books, TV, short stories, etc.) portraying your computing technology</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746839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2019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2019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2019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2019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2019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2019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7YvAYIJSSZ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splcenter.org/hate-ma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comptroller.defense.gov/Portals/45/Documents/defbudget/fy2019/fy2019_Press_Release.pdf" TargetMode="External"/><Relationship Id="rId5" Type="http://schemas.openxmlformats.org/officeDocument/2006/relationships/hyperlink" Target="https://www.dni.gov/files/ODNI/documents/2019-ATA-SFR---SSCI.pdf" TargetMode="External"/><Relationship Id="rId4" Type="http://schemas.openxmlformats.org/officeDocument/2006/relationships/hyperlink" Target="https://www.wrc.noaa.gov/wrso/security_guide/nstl.ht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rf-usa.org/america-responds-to-terrorism/the-patriot-act.htm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hyperlink" Target="https://www.cnn.com/2014/01/23/us/watergate-fast-facts/index.html" TargetMode="External"/><Relationship Id="rId4" Type="http://schemas.openxmlformats.org/officeDocument/2006/relationships/hyperlink" Target="https://www.vox.com/2015/6/2/8701499/patriot-act-explai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nbcnews.com/news/us-news/federal-judge-rules-fbi-terrorism-watchlist-violates-constitutional-rights-n1050271"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www.flickr.com/photos/library_mistress/32233862"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aclu.org/blog/privacy-technology/internet-privacy/how-protect-yourself-government-surveillance-and-criminal"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hyperlink" Target="https://www.wrc.noaa.gov/wrso/security_guide/nstl.htm" TargetMode="External"/><Relationship Id="rId2" Type="http://schemas.openxmlformats.org/officeDocument/2006/relationships/hyperlink" Target="https://www.splcenter.org/hate-map" TargetMode="External"/><Relationship Id="rId1" Type="http://schemas.openxmlformats.org/officeDocument/2006/relationships/slideLayout" Target="../slideLayouts/slideLayout2.xml"/><Relationship Id="rId6" Type="http://schemas.openxmlformats.org/officeDocument/2006/relationships/hyperlink" Target="https://www.crf-usa.org/america-responds-to-terrorism/the-patriot-act.html" TargetMode="External"/><Relationship Id="rId5" Type="http://schemas.openxmlformats.org/officeDocument/2006/relationships/hyperlink" Target="https://comptroller.defense.gov/Portals/45/Documents/defbudget/fy2019/fy2019_Press_Release.pdf" TargetMode="External"/><Relationship Id="rId4" Type="http://schemas.openxmlformats.org/officeDocument/2006/relationships/hyperlink" Target="https://www.dni.gov/files/ODNI/documents/2019-ATA-SFR---SSCI.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nn.com/2014/01/23/us/watergate-fast-facts/index.html" TargetMode="External"/><Relationship Id="rId2" Type="http://schemas.openxmlformats.org/officeDocument/2006/relationships/hyperlink" Target="https://www.vox.com/2015/6/2/8701499/patriot-act-explain" TargetMode="External"/><Relationship Id="rId1" Type="http://schemas.openxmlformats.org/officeDocument/2006/relationships/slideLayout" Target="../slideLayouts/slideLayout2.xml"/><Relationship Id="rId6" Type="http://schemas.openxmlformats.org/officeDocument/2006/relationships/hyperlink" Target="https://www.aclu.org/blog/privacy-technology/internet-privacy/how-protect-yourself-government-surveillance-and-criminal" TargetMode="External"/><Relationship Id="rId5" Type="http://schemas.openxmlformats.org/officeDocument/2006/relationships/hyperlink" Target="https://www.flickr.com/photos/library_mistress/32233862" TargetMode="External"/><Relationship Id="rId4" Type="http://schemas.openxmlformats.org/officeDocument/2006/relationships/hyperlink" Target="https://www.nbcnews.com/news/us-news/federal-judge-rules-fbi-terrorism-watchlist-violates-constitutional-rights-n1050271"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b-i.forbesimg.com/kashmirhill/files/2013/12/telco-gov-user-requests.jp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hyperlink" Target="https://finance.yahoo.com/news/telegram-messaging-app-driving-hong-184701749.html" TargetMode="External"/><Relationship Id="rId3" Type="http://schemas.openxmlformats.org/officeDocument/2006/relationships/hyperlink" Target="https://www.theguardian.com/world/2014/jan/21/ukraine-unrest-text-messages-protesters-mass-riot" TargetMode="External"/><Relationship Id="rId7" Type="http://schemas.openxmlformats.org/officeDocument/2006/relationships/hyperlink" Target="http://nymag.com/intelligencer/2018/06/the-implications-of-iran-and-russias-attack-on-telegram.html%20Accessed%209/12/19" TargetMode="External"/><Relationship Id="rId2" Type="http://schemas.openxmlformats.org/officeDocument/2006/relationships/hyperlink" Target="https://www.forbes.com/sites/kashmirhill/2013/12/10/this-is-how-often-your-phone-company-hands-data-over-to-law-enforcement/#12d0a293767b" TargetMode="External"/><Relationship Id="rId1" Type="http://schemas.openxmlformats.org/officeDocument/2006/relationships/slideLayout" Target="../slideLayouts/slideLayout2.xml"/><Relationship Id="rId6" Type="http://schemas.openxmlformats.org/officeDocument/2006/relationships/hyperlink" Target="https://www.nytimes.com/2018/05/02/world/europe/telegram-iran-russia.html" TargetMode="External"/><Relationship Id="rId5" Type="http://schemas.openxmlformats.org/officeDocument/2006/relationships/hyperlink" Target="https://www.nytimes.com/2016/12/07/technology/personaltech/worried-about-the-privacy-of-your-messages-download-signal.html?module=inline" TargetMode="External"/><Relationship Id="rId4" Type="http://schemas.openxmlformats.org/officeDocument/2006/relationships/hyperlink" Target="https://www.reuters.com/article/us-facebook-encryption-exclusive/u-s-government-seeks-facebook-help-to-wiretap-messenger-sources-idUSKBN1L226D" TargetMode="External"/><Relationship Id="rId9" Type="http://schemas.openxmlformats.org/officeDocument/2006/relationships/hyperlink" Target="https://www.bloomberg.com/news/articles/2019-08-15/hong-kong-protests-drive-surge-in-popular-telegram-chat-app"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s://www.perpetuallineup.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cbc.ca/news/world/hong-kong-protest-lasers-facial-recognition-technology-1.5240651"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hyperlink" Target="https://www.banfacialrecognition.com/map/"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hyperlink" Target="http://www.washingtonpost.com/technology/2019/07/07/fbi-ice-find-state-drivers-license-photos-are-gold-mine-facial-recognition-searches/" TargetMode="External"/><Relationship Id="rId2" Type="http://schemas.openxmlformats.org/officeDocument/2006/relationships/hyperlink" Target="http://www.perpetuallineup.org/" TargetMode="External"/><Relationship Id="rId1" Type="http://schemas.openxmlformats.org/officeDocument/2006/relationships/slideLayout" Target="../slideLayouts/slideLayout2.xml"/><Relationship Id="rId4" Type="http://schemas.openxmlformats.org/officeDocument/2006/relationships/hyperlink" Target="http://www.dailydot.com/debug/hong-kong-protesters-facial-recognition-tow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nytimes.com/2019/04/14/technology/china-surveillance-artificial-intelligence-racial-profiling.html" TargetMode="External"/><Relationship Id="rId2" Type="http://schemas.openxmlformats.org/officeDocument/2006/relationships/hyperlink" Target="http://www.nytimes.com/2019/07/26/technology/hong-kong-protests-facial-recognition-surveillance.html" TargetMode="External"/><Relationship Id="rId1" Type="http://schemas.openxmlformats.org/officeDocument/2006/relationships/slideLayout" Target="../slideLayouts/slideLayout2.xml"/><Relationship Id="rId4" Type="http://schemas.openxmlformats.org/officeDocument/2006/relationships/hyperlink" Target="http://www.roboticsbusinessreview.com/ai/facial-recognition-cameras-5-countrie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d.ted.com/lessons/what-orwellian-really-means-noah-tavli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7</a:t>
            </a:r>
            <a:br>
              <a:rPr lang="en-US" dirty="0"/>
            </a:br>
            <a:r>
              <a:rPr lang="en-US" dirty="0"/>
              <a:t>Privacy and Government</a:t>
            </a:r>
          </a:p>
        </p:txBody>
      </p:sp>
      <p:sp>
        <p:nvSpPr>
          <p:cNvPr id="4" name="Action Button: Movie 3">
            <a:hlinkClick r:id="rId3" highlightClick="1"/>
            <a:extLst>
              <a:ext uri="{FF2B5EF4-FFF2-40B4-BE49-F238E27FC236}">
                <a16:creationId xmlns:a16="http://schemas.microsoft.com/office/drawing/2014/main" id="{14EF8487-DCF6-464B-A0B5-D7DE34729E0E}"/>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Domestic and foreign threats: what the government does to protect us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Dakota Payette</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3639771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Previous/ongoing domestic threats</a:t>
            </a:r>
          </a:p>
        </p:txBody>
      </p:sp>
      <p:sp>
        <p:nvSpPr>
          <p:cNvPr id="3" name="Content Placeholder 2"/>
          <p:cNvSpPr>
            <a:spLocks noGrp="1"/>
          </p:cNvSpPr>
          <p:nvPr>
            <p:ph sz="half" idx="1"/>
          </p:nvPr>
        </p:nvSpPr>
        <p:spPr/>
        <p:txBody>
          <a:bodyPr/>
          <a:lstStyle/>
          <a:p>
            <a:r>
              <a:rPr lang="en-US" dirty="0"/>
              <a:t>Radical hate groups [1]</a:t>
            </a:r>
          </a:p>
          <a:p>
            <a:r>
              <a:rPr lang="en-US" dirty="0"/>
              <a:t>Charlottesville car attack</a:t>
            </a:r>
          </a:p>
          <a:p>
            <a:r>
              <a:rPr lang="en-US" dirty="0"/>
              <a:t>Unabomber, OKC, and Boston Marathon bombings</a:t>
            </a:r>
          </a:p>
          <a:p>
            <a:pPr marL="0" indent="0">
              <a:buNone/>
            </a:pPr>
            <a:endParaRPr lang="en-US" dirty="0"/>
          </a:p>
          <a:p>
            <a:endParaRPr lang="en-US" dirty="0"/>
          </a:p>
          <a:p>
            <a:endParaRPr lang="en-US" dirty="0"/>
          </a:p>
        </p:txBody>
      </p:sp>
      <p:pic>
        <p:nvPicPr>
          <p:cNvPr id="9" name="Content Placeholder 8">
            <a:extLst>
              <a:ext uri="{FF2B5EF4-FFF2-40B4-BE49-F238E27FC236}">
                <a16:creationId xmlns:a16="http://schemas.microsoft.com/office/drawing/2014/main" id="{ACA636C2-313F-4D3F-B6BD-4B77EFB1EDF0}"/>
              </a:ext>
            </a:extLst>
          </p:cNvPr>
          <p:cNvPicPr>
            <a:picLocks noGrp="1" noChangeAspect="1"/>
          </p:cNvPicPr>
          <p:nvPr>
            <p:ph sz="half" idx="2"/>
          </p:nvPr>
        </p:nvPicPr>
        <p:blipFill>
          <a:blip r:embed="rId3"/>
          <a:stretch>
            <a:fillRect/>
          </a:stretch>
        </p:blipFill>
        <p:spPr>
          <a:xfrm>
            <a:off x="4094575" y="1147638"/>
            <a:ext cx="4771652" cy="3224088"/>
          </a:xfrm>
          <a:prstGeom prst="rect">
            <a:avLst/>
          </a:prstGeom>
        </p:spPr>
      </p:pic>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Dakota Payette</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hlinkClick r:id="rId4"/>
              </a:rPr>
              <a:t>[1] https://www.splcenter.org/hate-map</a:t>
            </a:r>
            <a:endParaRPr lang="en-US" sz="1200" dirty="0">
              <a:solidFill>
                <a:schemeClr val="tx1"/>
              </a:solidFill>
            </a:endParaRPr>
          </a:p>
        </p:txBody>
      </p:sp>
    </p:spTree>
    <p:extLst>
      <p:ext uri="{BB962C8B-B14F-4D97-AF65-F5344CB8AC3E}">
        <p14:creationId xmlns:p14="http://schemas.microsoft.com/office/powerpoint/2010/main" val="1787748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Previous/ongoing foreign threats</a:t>
            </a:r>
          </a:p>
        </p:txBody>
      </p:sp>
      <p:sp>
        <p:nvSpPr>
          <p:cNvPr id="3" name="Content Placeholder 2"/>
          <p:cNvSpPr>
            <a:spLocks noGrp="1"/>
          </p:cNvSpPr>
          <p:nvPr>
            <p:ph sz="half" idx="1"/>
          </p:nvPr>
        </p:nvSpPr>
        <p:spPr/>
        <p:txBody>
          <a:bodyPr/>
          <a:lstStyle/>
          <a:p>
            <a:r>
              <a:rPr lang="en-US" dirty="0"/>
              <a:t>National Security Threat List [2]</a:t>
            </a:r>
          </a:p>
          <a:p>
            <a:r>
              <a:rPr lang="en-US" dirty="0"/>
              <a:t>Religious Extremist Groups [3]</a:t>
            </a:r>
          </a:p>
          <a:p>
            <a:pPr lvl="1"/>
            <a:r>
              <a:rPr lang="en-US" dirty="0"/>
              <a:t>Taliban, Al Qaeda, and ISIS</a:t>
            </a:r>
          </a:p>
          <a:p>
            <a:r>
              <a:rPr lang="en-US" dirty="0"/>
              <a:t>Cyber Attacks</a:t>
            </a:r>
          </a:p>
          <a:p>
            <a:r>
              <a:rPr lang="en-US" dirty="0"/>
              <a:t>$716 Billion National Security Budget [4]</a:t>
            </a:r>
          </a:p>
        </p:txBody>
      </p:sp>
      <p:pic>
        <p:nvPicPr>
          <p:cNvPr id="9" name="Content Placeholder 8">
            <a:extLst>
              <a:ext uri="{FF2B5EF4-FFF2-40B4-BE49-F238E27FC236}">
                <a16:creationId xmlns:a16="http://schemas.microsoft.com/office/drawing/2014/main" id="{AD34FEBC-5B63-471A-88BE-3BB9AFB91106}"/>
              </a:ext>
            </a:extLst>
          </p:cNvPr>
          <p:cNvPicPr>
            <a:picLocks noGrp="1" noChangeAspect="1"/>
          </p:cNvPicPr>
          <p:nvPr>
            <p:ph sz="half" idx="2"/>
          </p:nvPr>
        </p:nvPicPr>
        <p:blipFill>
          <a:blip r:embed="rId3"/>
          <a:stretch>
            <a:fillRect/>
          </a:stretch>
        </p:blipFill>
        <p:spPr>
          <a:xfrm>
            <a:off x="4140402" y="1192552"/>
            <a:ext cx="5003598" cy="3236181"/>
          </a:xfrm>
          <a:prstGeom prst="rect">
            <a:avLst/>
          </a:prstGeom>
        </p:spPr>
      </p:pic>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Dakota Payette</a:t>
            </a:r>
            <a:endParaRPr lang="en-US" sz="1400" dirty="0">
              <a:solidFill>
                <a:schemeClr val="tx1"/>
              </a:solidFill>
              <a:latin typeface="+mj-lt"/>
            </a:endParaRPr>
          </a:p>
        </p:txBody>
      </p:sp>
      <p:sp>
        <p:nvSpPr>
          <p:cNvPr id="8" name="TextBox 7"/>
          <p:cNvSpPr txBox="1"/>
          <p:nvPr/>
        </p:nvSpPr>
        <p:spPr>
          <a:xfrm>
            <a:off x="0" y="4389608"/>
            <a:ext cx="9144000" cy="646331"/>
          </a:xfrm>
          <a:prstGeom prst="rect">
            <a:avLst/>
          </a:prstGeom>
          <a:noFill/>
        </p:spPr>
        <p:txBody>
          <a:bodyPr wrap="square" rtlCol="0">
            <a:spAutoFit/>
          </a:bodyPr>
          <a:lstStyle/>
          <a:p>
            <a:pPr algn="r"/>
            <a:r>
              <a:rPr lang="en-US" sz="1200" dirty="0">
                <a:hlinkClick r:id="rId4"/>
              </a:rPr>
              <a:t>[2] https://www.wrc.noaa.gov/wrso/security_guide/nstl.htm</a:t>
            </a:r>
            <a:endParaRPr lang="en-US" sz="1200" dirty="0"/>
          </a:p>
          <a:p>
            <a:pPr algn="r"/>
            <a:r>
              <a:rPr lang="en-US" sz="1200" dirty="0">
                <a:hlinkClick r:id="rId5"/>
              </a:rPr>
              <a:t>[3] https://www.dni.gov/files/ODNI/documents/2019-ATA-SFR---SSCI.pdf</a:t>
            </a:r>
            <a:endParaRPr lang="en-US" sz="1200" dirty="0"/>
          </a:p>
          <a:p>
            <a:pPr algn="r"/>
            <a:r>
              <a:rPr lang="en-US" sz="1200" dirty="0">
                <a:hlinkClick r:id="rId6"/>
              </a:rPr>
              <a:t>[4] https://comptroller.defense.gov/Portals/45/Documents/defbudget/fy2019/fy2019_Press_Release.pdf</a:t>
            </a:r>
            <a:endParaRPr lang="en-US" sz="1200" dirty="0">
              <a:solidFill>
                <a:schemeClr val="tx1"/>
              </a:solidFill>
            </a:endParaRPr>
          </a:p>
        </p:txBody>
      </p:sp>
    </p:spTree>
    <p:extLst>
      <p:ext uri="{BB962C8B-B14F-4D97-AF65-F5344CB8AC3E}">
        <p14:creationId xmlns:p14="http://schemas.microsoft.com/office/powerpoint/2010/main" val="1219720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 actions</a:t>
            </a:r>
          </a:p>
        </p:txBody>
      </p:sp>
      <p:sp>
        <p:nvSpPr>
          <p:cNvPr id="3" name="Content Placeholder 2"/>
          <p:cNvSpPr>
            <a:spLocks noGrp="1"/>
          </p:cNvSpPr>
          <p:nvPr>
            <p:ph sz="half" idx="1"/>
          </p:nvPr>
        </p:nvSpPr>
        <p:spPr/>
        <p:txBody>
          <a:bodyPr/>
          <a:lstStyle/>
          <a:p>
            <a:r>
              <a:rPr lang="en-US" dirty="0"/>
              <a:t>USA Patriot Act [5] </a:t>
            </a:r>
          </a:p>
          <a:p>
            <a:r>
              <a:rPr lang="en-US" dirty="0"/>
              <a:t>Creation of National Security Agency in 1952</a:t>
            </a:r>
          </a:p>
          <a:p>
            <a:r>
              <a:rPr lang="en-US" dirty="0"/>
              <a:t>FBI Watchlists</a:t>
            </a:r>
          </a:p>
          <a:p>
            <a:r>
              <a:rPr lang="en-US" dirty="0"/>
              <a:t>Wiretaps / Bugs [7]</a:t>
            </a:r>
          </a:p>
          <a:p>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Dakota Payette</a:t>
            </a:r>
          </a:p>
        </p:txBody>
      </p:sp>
      <p:sp>
        <p:nvSpPr>
          <p:cNvPr id="8" name="TextBox 7"/>
          <p:cNvSpPr txBox="1"/>
          <p:nvPr/>
        </p:nvSpPr>
        <p:spPr>
          <a:xfrm>
            <a:off x="0" y="4320069"/>
            <a:ext cx="9144000" cy="646331"/>
          </a:xfrm>
          <a:prstGeom prst="rect">
            <a:avLst/>
          </a:prstGeom>
          <a:noFill/>
        </p:spPr>
        <p:txBody>
          <a:bodyPr wrap="square" rtlCol="0">
            <a:spAutoFit/>
          </a:bodyPr>
          <a:lstStyle/>
          <a:p>
            <a:pPr algn="r"/>
            <a:r>
              <a:rPr lang="en-US" sz="1200" dirty="0">
                <a:hlinkClick r:id="rId3"/>
              </a:rPr>
              <a:t>[5] https://www.crf-usa.org/america-responds-to-terrorism/the-patriot-act.html</a:t>
            </a:r>
            <a:endParaRPr lang="en-US" sz="1200" dirty="0"/>
          </a:p>
          <a:p>
            <a:pPr algn="r"/>
            <a:r>
              <a:rPr lang="en-US" sz="1200" dirty="0">
                <a:hlinkClick r:id="rId4"/>
              </a:rPr>
              <a:t>[6] https://www.vox.com/2015/6/2/8701499/patriot-act-explain</a:t>
            </a:r>
            <a:endParaRPr lang="en-US" sz="1200" dirty="0"/>
          </a:p>
          <a:p>
            <a:pPr algn="r"/>
            <a:r>
              <a:rPr lang="en-US" sz="1200" dirty="0">
                <a:hlinkClick r:id="rId5"/>
              </a:rPr>
              <a:t>[7] https://www.cnn.com/2014/01/23/us/watergate-fast-facts/index.html</a:t>
            </a:r>
            <a:endParaRPr lang="en-US" sz="1200" dirty="0">
              <a:solidFill>
                <a:schemeClr val="tx1"/>
              </a:solidFill>
            </a:endParaRPr>
          </a:p>
        </p:txBody>
      </p:sp>
      <p:pic>
        <p:nvPicPr>
          <p:cNvPr id="9" name="Picture 8">
            <a:extLst>
              <a:ext uri="{FF2B5EF4-FFF2-40B4-BE49-F238E27FC236}">
                <a16:creationId xmlns:a16="http://schemas.microsoft.com/office/drawing/2014/main" id="{9B264E0A-7290-4451-86AD-F1DEB7FCD88B}"/>
              </a:ext>
            </a:extLst>
          </p:cNvPr>
          <p:cNvPicPr>
            <a:picLocks noChangeAspect="1"/>
          </p:cNvPicPr>
          <p:nvPr/>
        </p:nvPicPr>
        <p:blipFill>
          <a:blip r:embed="rId6"/>
          <a:stretch>
            <a:fillRect/>
          </a:stretch>
        </p:blipFill>
        <p:spPr>
          <a:xfrm>
            <a:off x="4111968" y="1163123"/>
            <a:ext cx="4630530" cy="3080745"/>
          </a:xfrm>
          <a:prstGeom prst="rect">
            <a:avLst/>
          </a:prstGeom>
        </p:spPr>
      </p:pic>
      <p:sp>
        <p:nvSpPr>
          <p:cNvPr id="12" name="TextBox 11">
            <a:extLst>
              <a:ext uri="{FF2B5EF4-FFF2-40B4-BE49-F238E27FC236}">
                <a16:creationId xmlns:a16="http://schemas.microsoft.com/office/drawing/2014/main" id="{D05753C1-774F-4713-83EC-EA9C2BEF5C6D}"/>
              </a:ext>
            </a:extLst>
          </p:cNvPr>
          <p:cNvSpPr txBox="1"/>
          <p:nvPr/>
        </p:nvSpPr>
        <p:spPr>
          <a:xfrm>
            <a:off x="8680914" y="3904991"/>
            <a:ext cx="691764" cy="341632"/>
          </a:xfrm>
          <a:prstGeom prst="rect">
            <a:avLst/>
          </a:prstGeom>
          <a:noFill/>
        </p:spPr>
        <p:txBody>
          <a:bodyPr wrap="square" rtlCol="0">
            <a:spAutoFit/>
          </a:bodyPr>
          <a:lstStyle/>
          <a:p>
            <a:pPr>
              <a:lnSpc>
                <a:spcPct val="90000"/>
              </a:lnSpc>
            </a:pPr>
            <a:r>
              <a:rPr lang="en-US" dirty="0"/>
              <a:t>[6]</a:t>
            </a:r>
          </a:p>
        </p:txBody>
      </p:sp>
    </p:spTree>
    <p:extLst>
      <p:ext uri="{BB962C8B-B14F-4D97-AF65-F5344CB8AC3E}">
        <p14:creationId xmlns:p14="http://schemas.microsoft.com/office/powerpoint/2010/main" val="2554792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we affected?</a:t>
            </a:r>
          </a:p>
        </p:txBody>
      </p:sp>
      <p:sp>
        <p:nvSpPr>
          <p:cNvPr id="3" name="Content Placeholder 2"/>
          <p:cNvSpPr>
            <a:spLocks noGrp="1"/>
          </p:cNvSpPr>
          <p:nvPr>
            <p:ph sz="half" idx="1"/>
          </p:nvPr>
        </p:nvSpPr>
        <p:spPr/>
        <p:txBody>
          <a:bodyPr/>
          <a:lstStyle/>
          <a:p>
            <a:r>
              <a:rPr lang="en-US" dirty="0"/>
              <a:t>Violates Our Right To Privacy</a:t>
            </a:r>
          </a:p>
          <a:p>
            <a:r>
              <a:rPr lang="en-US" dirty="0"/>
              <a:t>Violates Fourth Amendment</a:t>
            </a:r>
          </a:p>
          <a:p>
            <a:r>
              <a:rPr lang="en-US" dirty="0"/>
              <a:t>Wrongfully Accused [8]</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Dakota Payette</a:t>
            </a:r>
          </a:p>
        </p:txBody>
      </p:sp>
      <p:sp>
        <p:nvSpPr>
          <p:cNvPr id="8" name="TextBox 7"/>
          <p:cNvSpPr txBox="1"/>
          <p:nvPr/>
        </p:nvSpPr>
        <p:spPr>
          <a:xfrm>
            <a:off x="0" y="4496044"/>
            <a:ext cx="9144000" cy="461665"/>
          </a:xfrm>
          <a:prstGeom prst="rect">
            <a:avLst/>
          </a:prstGeom>
          <a:noFill/>
        </p:spPr>
        <p:txBody>
          <a:bodyPr wrap="square" rtlCol="0">
            <a:spAutoFit/>
          </a:bodyPr>
          <a:lstStyle/>
          <a:p>
            <a:pPr algn="r"/>
            <a:r>
              <a:rPr lang="en-US" sz="1200" dirty="0">
                <a:hlinkClick r:id="rId3"/>
              </a:rPr>
              <a:t>[8] https://www.nbcnews.com/news/us-news/federal-judge-rules-fbi-terrorism-watchlist-violates-constitutional-rights-n1050271</a:t>
            </a:r>
            <a:endParaRPr lang="en-US" sz="1200" dirty="0"/>
          </a:p>
          <a:p>
            <a:pPr algn="r"/>
            <a:r>
              <a:rPr lang="en-US" sz="1200" dirty="0">
                <a:hlinkClick r:id="rId4"/>
              </a:rPr>
              <a:t>[9] https://www.flickr.com/photos/library_mistress/32233862</a:t>
            </a:r>
            <a:endParaRPr lang="en-US" sz="1200" dirty="0">
              <a:solidFill>
                <a:schemeClr val="tx1"/>
              </a:solidFill>
            </a:endParaRPr>
          </a:p>
        </p:txBody>
      </p:sp>
      <p:pic>
        <p:nvPicPr>
          <p:cNvPr id="9" name="Picture 8">
            <a:extLst>
              <a:ext uri="{FF2B5EF4-FFF2-40B4-BE49-F238E27FC236}">
                <a16:creationId xmlns:a16="http://schemas.microsoft.com/office/drawing/2014/main" id="{8C21FE13-B044-42AA-845A-BCEBF2D9B5A5}"/>
              </a:ext>
            </a:extLst>
          </p:cNvPr>
          <p:cNvPicPr>
            <a:picLocks noChangeAspect="1"/>
          </p:cNvPicPr>
          <p:nvPr/>
        </p:nvPicPr>
        <p:blipFill>
          <a:blip r:embed="rId5"/>
          <a:stretch>
            <a:fillRect/>
          </a:stretch>
        </p:blipFill>
        <p:spPr>
          <a:xfrm>
            <a:off x="4185231" y="1037613"/>
            <a:ext cx="4441933" cy="3206073"/>
          </a:xfrm>
          <a:prstGeom prst="rect">
            <a:avLst/>
          </a:prstGeom>
        </p:spPr>
      </p:pic>
      <p:sp>
        <p:nvSpPr>
          <p:cNvPr id="12" name="Rectangle 11">
            <a:extLst>
              <a:ext uri="{FF2B5EF4-FFF2-40B4-BE49-F238E27FC236}">
                <a16:creationId xmlns:a16="http://schemas.microsoft.com/office/drawing/2014/main" id="{FF0E3831-279C-45C1-BB62-0B1394130000}"/>
              </a:ext>
            </a:extLst>
          </p:cNvPr>
          <p:cNvSpPr/>
          <p:nvPr/>
        </p:nvSpPr>
        <p:spPr>
          <a:xfrm>
            <a:off x="8627165" y="4087225"/>
            <a:ext cx="516835" cy="369332"/>
          </a:xfrm>
          <a:prstGeom prst="rect">
            <a:avLst/>
          </a:prstGeom>
        </p:spPr>
        <p:txBody>
          <a:bodyPr wrap="square">
            <a:spAutoFit/>
          </a:bodyPr>
          <a:lstStyle/>
          <a:p>
            <a:r>
              <a:rPr lang="en-US" dirty="0"/>
              <a:t>[9]</a:t>
            </a:r>
          </a:p>
        </p:txBody>
      </p:sp>
    </p:spTree>
    <p:extLst>
      <p:ext uri="{BB962C8B-B14F-4D97-AF65-F5344CB8AC3E}">
        <p14:creationId xmlns:p14="http://schemas.microsoft.com/office/powerpoint/2010/main" val="2588998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we do to protect ourselves?</a:t>
            </a:r>
          </a:p>
        </p:txBody>
      </p:sp>
      <p:sp>
        <p:nvSpPr>
          <p:cNvPr id="3" name="Content Placeholder 2"/>
          <p:cNvSpPr>
            <a:spLocks noGrp="1"/>
          </p:cNvSpPr>
          <p:nvPr>
            <p:ph sz="half" idx="1"/>
          </p:nvPr>
        </p:nvSpPr>
        <p:spPr/>
        <p:txBody>
          <a:bodyPr/>
          <a:lstStyle/>
          <a:p>
            <a:r>
              <a:rPr lang="en-US" dirty="0"/>
              <a:t>American Civil Liberties Union Suggestion [10]</a:t>
            </a:r>
          </a:p>
          <a:p>
            <a:pPr lvl="1"/>
            <a:r>
              <a:rPr lang="en-US" dirty="0"/>
              <a:t>Protection Your Passwords</a:t>
            </a:r>
          </a:p>
          <a:p>
            <a:pPr lvl="1"/>
            <a:r>
              <a:rPr lang="en-US" dirty="0"/>
              <a:t>Keeping Your Communications Secure With Encryption</a:t>
            </a:r>
          </a:p>
          <a:p>
            <a:pPr lvl="1"/>
            <a:r>
              <a:rPr lang="en-US" dirty="0"/>
              <a:t>Private Web Browsing</a:t>
            </a:r>
          </a:p>
          <a:p>
            <a:pPr lvl="1"/>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Dakota Payette</a:t>
            </a:r>
          </a:p>
        </p:txBody>
      </p:sp>
      <p:sp>
        <p:nvSpPr>
          <p:cNvPr id="8" name="TextBox 7"/>
          <p:cNvSpPr txBox="1"/>
          <p:nvPr/>
        </p:nvSpPr>
        <p:spPr>
          <a:xfrm>
            <a:off x="0" y="4496044"/>
            <a:ext cx="9144000" cy="276999"/>
          </a:xfrm>
          <a:prstGeom prst="rect">
            <a:avLst/>
          </a:prstGeom>
          <a:noFill/>
        </p:spPr>
        <p:txBody>
          <a:bodyPr wrap="square" rtlCol="0">
            <a:spAutoFit/>
          </a:bodyPr>
          <a:lstStyle/>
          <a:p>
            <a:pPr algn="r"/>
            <a:r>
              <a:rPr lang="en-US" sz="1200" dirty="0">
                <a:hlinkClick r:id="rId3"/>
              </a:rPr>
              <a:t>[10] https://www.aclu.org/blog/privacy-technology/internet-privacy/how-protect-yourself-government-surveillance-and-criminal</a:t>
            </a:r>
            <a:endParaRPr lang="en-US" sz="1200" dirty="0">
              <a:solidFill>
                <a:schemeClr val="tx1"/>
              </a:solidFill>
            </a:endParaRPr>
          </a:p>
        </p:txBody>
      </p:sp>
      <p:sp>
        <p:nvSpPr>
          <p:cNvPr id="12" name="Rectangle 11">
            <a:extLst>
              <a:ext uri="{FF2B5EF4-FFF2-40B4-BE49-F238E27FC236}">
                <a16:creationId xmlns:a16="http://schemas.microsoft.com/office/drawing/2014/main" id="{FF0E3831-279C-45C1-BB62-0B1394130000}"/>
              </a:ext>
            </a:extLst>
          </p:cNvPr>
          <p:cNvSpPr/>
          <p:nvPr/>
        </p:nvSpPr>
        <p:spPr>
          <a:xfrm>
            <a:off x="8519161" y="4087225"/>
            <a:ext cx="624840" cy="369332"/>
          </a:xfrm>
          <a:prstGeom prst="rect">
            <a:avLst/>
          </a:prstGeom>
        </p:spPr>
        <p:txBody>
          <a:bodyPr wrap="square">
            <a:spAutoFit/>
          </a:bodyPr>
          <a:lstStyle/>
          <a:p>
            <a:r>
              <a:rPr lang="en-US" dirty="0"/>
              <a:t>[10]</a:t>
            </a:r>
          </a:p>
        </p:txBody>
      </p:sp>
      <p:pic>
        <p:nvPicPr>
          <p:cNvPr id="4" name="Picture 3">
            <a:extLst>
              <a:ext uri="{FF2B5EF4-FFF2-40B4-BE49-F238E27FC236}">
                <a16:creationId xmlns:a16="http://schemas.microsoft.com/office/drawing/2014/main" id="{C02CE446-30BB-4EEB-BB96-8FE6AD2F511F}"/>
              </a:ext>
            </a:extLst>
          </p:cNvPr>
          <p:cNvPicPr>
            <a:picLocks noChangeAspect="1"/>
          </p:cNvPicPr>
          <p:nvPr/>
        </p:nvPicPr>
        <p:blipFill>
          <a:blip r:embed="rId4"/>
          <a:stretch>
            <a:fillRect/>
          </a:stretch>
        </p:blipFill>
        <p:spPr>
          <a:xfrm>
            <a:off x="4419600" y="1064666"/>
            <a:ext cx="4475298" cy="3046825"/>
          </a:xfrm>
          <a:prstGeom prst="rect">
            <a:avLst/>
          </a:prstGeom>
        </p:spPr>
      </p:pic>
    </p:spTree>
    <p:extLst>
      <p:ext uri="{BB962C8B-B14F-4D97-AF65-F5344CB8AC3E}">
        <p14:creationId xmlns:p14="http://schemas.microsoft.com/office/powerpoint/2010/main" val="919885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85000" lnSpcReduction="20000"/>
          </a:bodyPr>
          <a:lstStyle/>
          <a:p>
            <a:pPr marL="0" indent="0">
              <a:buNone/>
            </a:pPr>
            <a:r>
              <a:rPr lang="en-US" dirty="0"/>
              <a:t>[1] Southern Poverty Law Center, </a:t>
            </a:r>
            <a:r>
              <a:rPr lang="en-US" sz="2400" dirty="0">
                <a:hlinkClick r:id="rId2"/>
              </a:rPr>
              <a:t>https://www.splcenter.org/hate-map</a:t>
            </a:r>
            <a:r>
              <a:rPr lang="en-US" sz="2400" dirty="0"/>
              <a:t> (September 11th, 2019)</a:t>
            </a:r>
          </a:p>
          <a:p>
            <a:pPr marL="0" indent="0">
              <a:buNone/>
            </a:pPr>
            <a:r>
              <a:rPr lang="en-US" dirty="0"/>
              <a:t>[2] National Security Threat List,  </a:t>
            </a:r>
            <a:r>
              <a:rPr lang="en-US" sz="2400" dirty="0">
                <a:hlinkClick r:id="rId3"/>
              </a:rPr>
              <a:t>https://www.wrc.noaa.gov/wrso/security_guide/nstl.htm</a:t>
            </a:r>
            <a:r>
              <a:rPr lang="en-US" sz="2400" dirty="0"/>
              <a:t> (September 11th, 2019)</a:t>
            </a:r>
            <a:endParaRPr lang="en-US" dirty="0"/>
          </a:p>
          <a:p>
            <a:pPr marL="0" indent="0">
              <a:buNone/>
            </a:pPr>
            <a:r>
              <a:rPr lang="en-US" dirty="0"/>
              <a:t>[3] Daniel R. Coats, Worldwide Threat Assessment of the US Intelligence Committee,  </a:t>
            </a:r>
            <a:r>
              <a:rPr lang="en-US" sz="2400" dirty="0">
                <a:hlinkClick r:id="rId4"/>
              </a:rPr>
              <a:t>https://www.dni.gov/files/ODNI/documents/2019-ATA-SFR---SSCI.pdf</a:t>
            </a:r>
            <a:r>
              <a:rPr lang="en-US" sz="2400" dirty="0"/>
              <a:t> (September 11th, 2019)</a:t>
            </a:r>
            <a:endParaRPr lang="en-US" dirty="0"/>
          </a:p>
          <a:p>
            <a:pPr marL="0" indent="0">
              <a:buNone/>
            </a:pPr>
            <a:r>
              <a:rPr lang="en-US" dirty="0"/>
              <a:t>[4] DoD Releases Fiscal Year 2019 Budget Proposal </a:t>
            </a:r>
            <a:r>
              <a:rPr lang="en-US" dirty="0">
                <a:hlinkClick r:id="rId5"/>
              </a:rPr>
              <a:t>https://comptroller.defense.gov/Portals/45/Documents/defbudget/fy2019/fy2019_Press_Release.pdf</a:t>
            </a:r>
            <a:r>
              <a:rPr lang="en-US" dirty="0"/>
              <a:t> (September 11th, 2019)</a:t>
            </a:r>
          </a:p>
          <a:p>
            <a:pPr marL="0" indent="0">
              <a:buNone/>
            </a:pPr>
            <a:r>
              <a:rPr lang="en-US" dirty="0"/>
              <a:t>[5] Constitutional Rights Foundation, </a:t>
            </a:r>
            <a:r>
              <a:rPr lang="en-US" dirty="0">
                <a:hlinkClick r:id="rId6"/>
              </a:rPr>
              <a:t>https://www.crf-usa.org/america-responds-to-terrorism/the-patriot-act.html</a:t>
            </a:r>
            <a:r>
              <a:rPr lang="en-US" dirty="0"/>
              <a:t> (September 11th, 2019)</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Dakota Payette</a:t>
            </a:r>
            <a:endParaRPr lang="en-US" sz="1400" dirty="0">
              <a:solidFill>
                <a:schemeClr val="tx1"/>
              </a:solidFill>
              <a:latin typeface="+mj-lt"/>
            </a:endParaRPr>
          </a:p>
        </p:txBody>
      </p:sp>
    </p:spTree>
    <p:extLst>
      <p:ext uri="{BB962C8B-B14F-4D97-AF65-F5344CB8AC3E}">
        <p14:creationId xmlns:p14="http://schemas.microsoft.com/office/powerpoint/2010/main" val="3084355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70000" lnSpcReduction="20000"/>
          </a:bodyPr>
          <a:lstStyle/>
          <a:p>
            <a:pPr marL="0" indent="0">
              <a:buNone/>
            </a:pPr>
            <a:r>
              <a:rPr lang="en-US" dirty="0"/>
              <a:t>[6] Dara Lind, Everyone’s Heard of the Patriot Act, Here’s what it actually does, </a:t>
            </a:r>
            <a:r>
              <a:rPr lang="en-US" dirty="0">
                <a:hlinkClick r:id="rId2"/>
              </a:rPr>
              <a:t>https://www.vox.com/2015/6/2/8701499/patriot-act-explain</a:t>
            </a:r>
            <a:r>
              <a:rPr lang="en-US" dirty="0"/>
              <a:t> (September 11th, 2019)</a:t>
            </a:r>
          </a:p>
          <a:p>
            <a:pPr marL="0" indent="0">
              <a:buNone/>
            </a:pPr>
            <a:r>
              <a:rPr lang="en-US" dirty="0"/>
              <a:t>[7] CNN Library, Watergate Fast Facts, </a:t>
            </a:r>
            <a:r>
              <a:rPr lang="en-US" dirty="0">
                <a:hlinkClick r:id="rId3"/>
              </a:rPr>
              <a:t>https://www.cnn.com/2014/01/23/us/watergate-fast-facts/index.html</a:t>
            </a:r>
            <a:r>
              <a:rPr lang="en-US" dirty="0"/>
              <a:t> (September 11th, 2019)</a:t>
            </a:r>
          </a:p>
          <a:p>
            <a:pPr marL="0" indent="0">
              <a:buNone/>
            </a:pPr>
            <a:r>
              <a:rPr lang="en-US" dirty="0"/>
              <a:t>[8] </a:t>
            </a:r>
            <a:r>
              <a:rPr lang="en-US" sz="2400" dirty="0" err="1"/>
              <a:t>Safia</a:t>
            </a:r>
            <a:r>
              <a:rPr lang="en-US" sz="2400" dirty="0"/>
              <a:t> Samee Ali, Federal Judge Rules FBI Terrorism Watchlist Violates Constitutional Rights </a:t>
            </a:r>
            <a:r>
              <a:rPr lang="en-US" sz="2400" dirty="0">
                <a:hlinkClick r:id="rId4"/>
              </a:rPr>
              <a:t>https://www.nbcnews.com/news/us-news/federal-judge-rules-fbi-terrorism-watchlist-violates-constitutional-rights-n1050271</a:t>
            </a:r>
            <a:r>
              <a:rPr lang="en-US" sz="2400" dirty="0"/>
              <a:t> (September 11th, 2019)</a:t>
            </a:r>
          </a:p>
          <a:p>
            <a:pPr marL="0" indent="0">
              <a:buNone/>
            </a:pPr>
            <a:r>
              <a:rPr lang="en-US" sz="2400" dirty="0"/>
              <a:t>[9] </a:t>
            </a:r>
            <a:r>
              <a:rPr lang="en-US" sz="2400" dirty="0">
                <a:hlinkClick r:id="rId5"/>
              </a:rPr>
              <a:t>https://www.flickr.com/photos/library_mistress/32233862</a:t>
            </a:r>
            <a:r>
              <a:rPr lang="en-US" sz="2400" dirty="0"/>
              <a:t> (September 11th, 2019)</a:t>
            </a:r>
          </a:p>
          <a:p>
            <a:pPr marL="0" indent="0">
              <a:buNone/>
            </a:pPr>
            <a:r>
              <a:rPr lang="en-US" sz="2400" dirty="0"/>
              <a:t>[10] ACLU, How to Protect Yourself From Government Surveillance and Criminal Hackers, </a:t>
            </a:r>
            <a:r>
              <a:rPr lang="en-US" dirty="0">
                <a:hlinkClick r:id="rId6"/>
              </a:rPr>
              <a:t>https://www.aclu.org/blog/privacy-technology/internet-privacy/how-protect-yourself-government-surveillance-and-criminal</a:t>
            </a:r>
            <a:r>
              <a:rPr lang="en-US" dirty="0"/>
              <a:t> (September 12th 2019)</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Dakota Payette</a:t>
            </a:r>
            <a:endParaRPr lang="en-US" sz="1400" dirty="0">
              <a:solidFill>
                <a:schemeClr val="tx1"/>
              </a:solidFill>
              <a:latin typeface="+mj-lt"/>
            </a:endParaRPr>
          </a:p>
        </p:txBody>
      </p:sp>
    </p:spTree>
    <p:extLst>
      <p:ext uri="{BB962C8B-B14F-4D97-AF65-F5344CB8AC3E}">
        <p14:creationId xmlns:p14="http://schemas.microsoft.com/office/powerpoint/2010/main" val="988778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The Servers have ears…</a:t>
            </a:r>
            <a:br>
              <a:rPr lang="en-US" dirty="0"/>
            </a:br>
            <a:r>
              <a:rPr lang="en-US" dirty="0"/>
              <a:t>End-to-end encrypted</a:t>
            </a:r>
            <a:br>
              <a:rPr lang="en-US" dirty="0"/>
            </a:br>
            <a:r>
              <a:rPr lang="en-US" dirty="0"/>
              <a:t>Messaging Apps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Thomas White</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2413408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you send me a text?</a:t>
            </a:r>
          </a:p>
        </p:txBody>
      </p:sp>
      <p:sp>
        <p:nvSpPr>
          <p:cNvPr id="3" name="Content Placeholder 2"/>
          <p:cNvSpPr>
            <a:spLocks noGrp="1"/>
          </p:cNvSpPr>
          <p:nvPr>
            <p:ph sz="half" idx="1"/>
          </p:nvPr>
        </p:nvSpPr>
        <p:spPr/>
        <p:txBody>
          <a:bodyPr/>
          <a:lstStyle/>
          <a:p>
            <a:r>
              <a:rPr lang="en-US" dirty="0"/>
              <a:t>2013 - Snowden revelations show US data collection from Cell Service Providers [1]</a:t>
            </a:r>
          </a:p>
          <a:p>
            <a:r>
              <a:rPr lang="en-US" dirty="0"/>
              <a:t>2014 - Protestors and residents of Kiev were sent a mass text by MTS (telecom) that they were a registered protestor [2]</a:t>
            </a:r>
          </a:p>
          <a:p>
            <a:r>
              <a:rPr lang="en-US" dirty="0"/>
              <a:t>2018 – DOJ Requests Facebook break encryption on calls to allow for wiretapping [3]</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 Thomas White</a:t>
            </a:r>
          </a:p>
        </p:txBody>
      </p:sp>
      <p:sp>
        <p:nvSpPr>
          <p:cNvPr id="8" name="TextBox 7"/>
          <p:cNvSpPr txBox="1"/>
          <p:nvPr/>
        </p:nvSpPr>
        <p:spPr>
          <a:xfrm>
            <a:off x="0" y="4726877"/>
            <a:ext cx="9144000" cy="369332"/>
          </a:xfrm>
          <a:prstGeom prst="rect">
            <a:avLst/>
          </a:prstGeom>
          <a:noFill/>
        </p:spPr>
        <p:txBody>
          <a:bodyPr wrap="square" rtlCol="0">
            <a:spAutoFit/>
          </a:bodyPr>
          <a:lstStyle/>
          <a:p>
            <a:pPr algn="r"/>
            <a:r>
              <a:rPr lang="en-US" dirty="0"/>
              <a:t>David Lada, of Forbes</a:t>
            </a:r>
            <a:r>
              <a:rPr lang="en-US" sz="1200" dirty="0"/>
              <a:t> (</a:t>
            </a:r>
            <a:r>
              <a:rPr lang="en-US" sz="1200" dirty="0">
                <a:hlinkClick r:id="rId3"/>
              </a:rPr>
              <a:t>https://b-i.forbesimg.com/kashmirhill/files/2013/12/telco-gov-user-requests.jpg</a:t>
            </a:r>
            <a:r>
              <a:rPr lang="en-US" sz="1200" dirty="0"/>
              <a:t>)</a:t>
            </a:r>
            <a:endParaRPr lang="en-US" sz="1200" dirty="0">
              <a:solidFill>
                <a:schemeClr val="tx1"/>
              </a:solidFill>
            </a:endParaRPr>
          </a:p>
        </p:txBody>
      </p:sp>
      <p:pic>
        <p:nvPicPr>
          <p:cNvPr id="1026" name="Picture 2" descr="telco-gov-user-requests.jpg (612×863)">
            <a:extLst>
              <a:ext uri="{FF2B5EF4-FFF2-40B4-BE49-F238E27FC236}">
                <a16:creationId xmlns:a16="http://schemas.microsoft.com/office/drawing/2014/main" id="{817FE64D-92E3-4715-8BCF-1C0E092998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6207" y="723474"/>
            <a:ext cx="2621814" cy="3696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27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A7642-944B-416A-B288-DC918EA266E3}"/>
              </a:ext>
            </a:extLst>
          </p:cNvPr>
          <p:cNvSpPr>
            <a:spLocks noGrp="1"/>
          </p:cNvSpPr>
          <p:nvPr>
            <p:ph type="title"/>
          </p:nvPr>
        </p:nvSpPr>
        <p:spPr/>
        <p:txBody>
          <a:bodyPr/>
          <a:lstStyle/>
          <a:p>
            <a:r>
              <a:rPr lang="en-US" dirty="0"/>
              <a:t>E2e </a:t>
            </a:r>
            <a:r>
              <a:rPr lang="en-US" dirty="0" err="1"/>
              <a:t>TL;Dr</a:t>
            </a:r>
            <a:r>
              <a:rPr lang="en-US" dirty="0"/>
              <a:t> PYMWM</a:t>
            </a:r>
          </a:p>
        </p:txBody>
      </p:sp>
      <p:sp>
        <p:nvSpPr>
          <p:cNvPr id="3" name="Content Placeholder 2">
            <a:extLst>
              <a:ext uri="{FF2B5EF4-FFF2-40B4-BE49-F238E27FC236}">
                <a16:creationId xmlns:a16="http://schemas.microsoft.com/office/drawing/2014/main" id="{33007BF6-89CD-4C08-91D4-C7BBE5772A55}"/>
              </a:ext>
            </a:extLst>
          </p:cNvPr>
          <p:cNvSpPr>
            <a:spLocks noGrp="1"/>
          </p:cNvSpPr>
          <p:nvPr>
            <p:ph idx="1"/>
          </p:nvPr>
        </p:nvSpPr>
        <p:spPr/>
        <p:txBody>
          <a:bodyPr/>
          <a:lstStyle/>
          <a:p>
            <a:r>
              <a:rPr lang="en-US" dirty="0"/>
              <a:t>Conversation starts with a key exchange</a:t>
            </a:r>
          </a:p>
          <a:p>
            <a:r>
              <a:rPr lang="en-US" dirty="0"/>
              <a:t>Utilize these keys to encrypt messages locally before transit</a:t>
            </a:r>
          </a:p>
          <a:p>
            <a:r>
              <a:rPr lang="en-US" dirty="0"/>
              <a:t>Send message to a central server, which routes the request</a:t>
            </a:r>
          </a:p>
          <a:p>
            <a:r>
              <a:rPr lang="en-US" dirty="0"/>
              <a:t>Message arrives at intended location, decrypted by the key</a:t>
            </a:r>
          </a:p>
        </p:txBody>
      </p:sp>
      <p:sp>
        <p:nvSpPr>
          <p:cNvPr id="4" name="Footer Placeholder 3">
            <a:extLst>
              <a:ext uri="{FF2B5EF4-FFF2-40B4-BE49-F238E27FC236}">
                <a16:creationId xmlns:a16="http://schemas.microsoft.com/office/drawing/2014/main" id="{DD01C2F3-7565-44B2-A244-00A720D7AD91}"/>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07873706-CFDA-47E7-A9AE-87525E09A692}"/>
              </a:ext>
            </a:extLst>
          </p:cNvPr>
          <p:cNvSpPr>
            <a:spLocks noGrp="1"/>
          </p:cNvSpPr>
          <p:nvPr>
            <p:ph type="sldNum" sz="quarter" idx="12"/>
          </p:nvPr>
        </p:nvSpPr>
        <p:spPr/>
        <p:txBody>
          <a:bodyPr/>
          <a:lstStyle/>
          <a:p>
            <a:fld id="{A2A17EAB-8B51-5C40-8776-6683E51FA7A0}" type="slidenum">
              <a:rPr lang="en-US" smtClean="0"/>
              <a:t>20</a:t>
            </a:fld>
            <a:endParaRPr lang="en-US"/>
          </a:p>
        </p:txBody>
      </p:sp>
      <p:sp>
        <p:nvSpPr>
          <p:cNvPr id="6" name="TextBox 5">
            <a:extLst>
              <a:ext uri="{FF2B5EF4-FFF2-40B4-BE49-F238E27FC236}">
                <a16:creationId xmlns:a16="http://schemas.microsoft.com/office/drawing/2014/main" id="{3E73D4F6-8A0B-4C71-9612-A17E31C807D3}"/>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 Thomas White</a:t>
            </a:r>
          </a:p>
        </p:txBody>
      </p:sp>
    </p:spTree>
    <p:extLst>
      <p:ext uri="{BB962C8B-B14F-4D97-AF65-F5344CB8AC3E}">
        <p14:creationId xmlns:p14="http://schemas.microsoft.com/office/powerpoint/2010/main" val="545669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271BB-E280-4052-9B39-C613DE427F0E}"/>
              </a:ext>
            </a:extLst>
          </p:cNvPr>
          <p:cNvSpPr>
            <a:spLocks noGrp="1"/>
          </p:cNvSpPr>
          <p:nvPr>
            <p:ph type="title"/>
          </p:nvPr>
        </p:nvSpPr>
        <p:spPr>
          <a:xfrm>
            <a:off x="685800" y="361950"/>
            <a:ext cx="7772400" cy="914400"/>
          </a:xfrm>
        </p:spPr>
        <p:txBody>
          <a:bodyPr/>
          <a:lstStyle/>
          <a:p>
            <a:r>
              <a:rPr lang="en-US" dirty="0"/>
              <a:t>Increased usage of e2em apps</a:t>
            </a:r>
          </a:p>
        </p:txBody>
      </p:sp>
      <p:sp>
        <p:nvSpPr>
          <p:cNvPr id="3" name="Content Placeholder 2">
            <a:extLst>
              <a:ext uri="{FF2B5EF4-FFF2-40B4-BE49-F238E27FC236}">
                <a16:creationId xmlns:a16="http://schemas.microsoft.com/office/drawing/2014/main" id="{576F99B3-EE1F-437C-8475-1070C6591D5B}"/>
              </a:ext>
            </a:extLst>
          </p:cNvPr>
          <p:cNvSpPr>
            <a:spLocks noGrp="1"/>
          </p:cNvSpPr>
          <p:nvPr>
            <p:ph sz="half" idx="1"/>
          </p:nvPr>
        </p:nvSpPr>
        <p:spPr/>
        <p:txBody>
          <a:bodyPr/>
          <a:lstStyle/>
          <a:p>
            <a:r>
              <a:rPr lang="en-US" dirty="0"/>
              <a:t>In 2016, after Trump’s election, Signal experienced a 400% increase in daily downloads[4]</a:t>
            </a:r>
          </a:p>
          <a:p>
            <a:r>
              <a:rPr lang="en-US" dirty="0"/>
              <a:t>Russia and Iran have banned the use of Telegram[5]</a:t>
            </a:r>
          </a:p>
          <a:p>
            <a:pPr lvl="1"/>
            <a:r>
              <a:rPr lang="en-US" dirty="0"/>
              <a:t>About 50% of Iran’s citizens used Telegram[6]</a:t>
            </a:r>
          </a:p>
          <a:p>
            <a:pPr lvl="1"/>
            <a:r>
              <a:rPr lang="en-US" dirty="0"/>
              <a:t>About 50% of Iran’s internet traffic was associated with Telegram[6]</a:t>
            </a:r>
          </a:p>
          <a:p>
            <a:r>
              <a:rPr lang="en-US" dirty="0"/>
              <a:t>Included in: WhatsApp, iMessage, Facebook Messenger, Signal, Telegram</a:t>
            </a:r>
          </a:p>
        </p:txBody>
      </p:sp>
      <p:pic>
        <p:nvPicPr>
          <p:cNvPr id="8" name="Content Placeholder 7">
            <a:extLst>
              <a:ext uri="{FF2B5EF4-FFF2-40B4-BE49-F238E27FC236}">
                <a16:creationId xmlns:a16="http://schemas.microsoft.com/office/drawing/2014/main" id="{DEA42DB4-7C1D-4736-B1C8-A35F71707AF8}"/>
              </a:ext>
            </a:extLst>
          </p:cNvPr>
          <p:cNvPicPr>
            <a:picLocks noGrp="1" noChangeAspect="1"/>
          </p:cNvPicPr>
          <p:nvPr>
            <p:ph sz="half" idx="2"/>
          </p:nvPr>
        </p:nvPicPr>
        <p:blipFill>
          <a:blip r:embed="rId3"/>
          <a:stretch>
            <a:fillRect/>
          </a:stretch>
        </p:blipFill>
        <p:spPr>
          <a:xfrm>
            <a:off x="5295201" y="939594"/>
            <a:ext cx="2857162" cy="1769154"/>
          </a:xfrm>
          <a:prstGeom prst="rect">
            <a:avLst/>
          </a:prstGeom>
        </p:spPr>
      </p:pic>
      <p:sp>
        <p:nvSpPr>
          <p:cNvPr id="5" name="Footer Placeholder 4">
            <a:extLst>
              <a:ext uri="{FF2B5EF4-FFF2-40B4-BE49-F238E27FC236}">
                <a16:creationId xmlns:a16="http://schemas.microsoft.com/office/drawing/2014/main" id="{285DCE79-9ADE-41CD-A189-D0A5E3BEAD97}"/>
              </a:ext>
            </a:extLst>
          </p:cNvPr>
          <p:cNvSpPr>
            <a:spLocks noGrp="1"/>
          </p:cNvSpPr>
          <p:nvPr>
            <p:ph type="ftr" sz="quarter" idx="11"/>
          </p:nvPr>
        </p:nvSpPr>
        <p:spPr/>
        <p:txBody>
          <a:bodyPr/>
          <a:lstStyle/>
          <a:p>
            <a:r>
              <a:rPr lang="sk-SK"/>
              <a:t>© 2019 Keith A. Pray</a:t>
            </a:r>
            <a:endParaRPr lang="en-US"/>
          </a:p>
        </p:txBody>
      </p:sp>
      <p:sp>
        <p:nvSpPr>
          <p:cNvPr id="6" name="Slide Number Placeholder 5">
            <a:extLst>
              <a:ext uri="{FF2B5EF4-FFF2-40B4-BE49-F238E27FC236}">
                <a16:creationId xmlns:a16="http://schemas.microsoft.com/office/drawing/2014/main" id="{3AE7DE5B-0872-4392-9DAC-F2EF7710293F}"/>
              </a:ext>
            </a:extLst>
          </p:cNvPr>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a:extLst>
              <a:ext uri="{FF2B5EF4-FFF2-40B4-BE49-F238E27FC236}">
                <a16:creationId xmlns:a16="http://schemas.microsoft.com/office/drawing/2014/main" id="{FB66A997-F617-49B9-9525-0E1996E530E7}"/>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 Thomas White</a:t>
            </a:r>
          </a:p>
        </p:txBody>
      </p:sp>
      <p:pic>
        <p:nvPicPr>
          <p:cNvPr id="2050" name="Picture 2" descr="https://is1-ssl.mzstatic.com/image/thumb/Purple123/v4/b6/5e/e7/b65ee7c7-af1f-4fbc-aab9-debb0d926b69/source/150x150bb.png">
            <a:extLst>
              <a:ext uri="{FF2B5EF4-FFF2-40B4-BE49-F238E27FC236}">
                <a16:creationId xmlns:a16="http://schemas.microsoft.com/office/drawing/2014/main" id="{D289525E-0453-46C1-8444-ED54AA6524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4270" y="1034507"/>
            <a:ext cx="418956" cy="4189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F761F89-9214-4A9B-AC27-E4FA9D2EA542}"/>
              </a:ext>
            </a:extLst>
          </p:cNvPr>
          <p:cNvPicPr>
            <a:picLocks noChangeAspect="1"/>
          </p:cNvPicPr>
          <p:nvPr/>
        </p:nvPicPr>
        <p:blipFill>
          <a:blip r:embed="rId5"/>
          <a:stretch>
            <a:fillRect/>
          </a:stretch>
        </p:blipFill>
        <p:spPr>
          <a:xfrm>
            <a:off x="4928050" y="2854670"/>
            <a:ext cx="3321864" cy="1926880"/>
          </a:xfrm>
          <a:prstGeom prst="rect">
            <a:avLst/>
          </a:prstGeom>
        </p:spPr>
      </p:pic>
      <p:pic>
        <p:nvPicPr>
          <p:cNvPr id="2052" name="Picture 4" descr="https://lh3.googleusercontent.com/ZU9cSsyIJZo6Oy7HTHiEPwZg0m2Crep-d5ZrfajqtsH-qgUXSqKpNA2FpPDTn-7qA5Q=w150">
            <a:extLst>
              <a:ext uri="{FF2B5EF4-FFF2-40B4-BE49-F238E27FC236}">
                <a16:creationId xmlns:a16="http://schemas.microsoft.com/office/drawing/2014/main" id="{3DBA965B-B190-4E89-B63D-4591837822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6289" y="2948817"/>
            <a:ext cx="486074" cy="48607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21FFE05-5D53-4323-A206-2E1665B2C668}"/>
              </a:ext>
            </a:extLst>
          </p:cNvPr>
          <p:cNvSpPr txBox="1"/>
          <p:nvPr/>
        </p:nvSpPr>
        <p:spPr>
          <a:xfrm>
            <a:off x="4835122" y="4829568"/>
            <a:ext cx="4191674" cy="313932"/>
          </a:xfrm>
          <a:prstGeom prst="rect">
            <a:avLst/>
          </a:prstGeom>
          <a:noFill/>
        </p:spPr>
        <p:txBody>
          <a:bodyPr wrap="square" rtlCol="0">
            <a:spAutoFit/>
          </a:bodyPr>
          <a:lstStyle/>
          <a:p>
            <a:pPr>
              <a:lnSpc>
                <a:spcPct val="90000"/>
              </a:lnSpc>
            </a:pPr>
            <a:r>
              <a:rPr lang="en-US" sz="1600" dirty="0"/>
              <a:t>Charts provided by apptrace.com</a:t>
            </a:r>
          </a:p>
        </p:txBody>
      </p:sp>
    </p:spTree>
    <p:extLst>
      <p:ext uri="{BB962C8B-B14F-4D97-AF65-F5344CB8AC3E}">
        <p14:creationId xmlns:p14="http://schemas.microsoft.com/office/powerpoint/2010/main" val="2556840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FDA05-81CA-4332-B68E-BD4A34811346}"/>
              </a:ext>
            </a:extLst>
          </p:cNvPr>
          <p:cNvSpPr>
            <a:spLocks noGrp="1"/>
          </p:cNvSpPr>
          <p:nvPr>
            <p:ph type="title"/>
          </p:nvPr>
        </p:nvSpPr>
        <p:spPr>
          <a:xfrm>
            <a:off x="5783637" y="522493"/>
            <a:ext cx="3276601" cy="747894"/>
          </a:xfrm>
        </p:spPr>
        <p:txBody>
          <a:bodyPr/>
          <a:lstStyle/>
          <a:p>
            <a:r>
              <a:rPr lang="en-US" dirty="0"/>
              <a:t>Hong-</a:t>
            </a:r>
            <a:r>
              <a:rPr lang="en-US" dirty="0" err="1"/>
              <a:t>kong</a:t>
            </a:r>
            <a:r>
              <a:rPr lang="en-US" dirty="0"/>
              <a:t> protest</a:t>
            </a:r>
          </a:p>
        </p:txBody>
      </p:sp>
      <p:sp>
        <p:nvSpPr>
          <p:cNvPr id="4" name="Text Placeholder 3">
            <a:extLst>
              <a:ext uri="{FF2B5EF4-FFF2-40B4-BE49-F238E27FC236}">
                <a16:creationId xmlns:a16="http://schemas.microsoft.com/office/drawing/2014/main" id="{09898F15-87EC-43AD-A402-EAEE1D807BE4}"/>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“We owe the existence of the protests to it—mainly Telegram, live media and a whole lot of other social media,”</a:t>
            </a:r>
          </a:p>
          <a:p>
            <a:pPr marL="285750" indent="-285750">
              <a:buFont typeface="Arial" panose="020B0604020202020204" pitchFamily="34" charset="0"/>
              <a:buChar char="•"/>
            </a:pPr>
            <a:r>
              <a:rPr lang="en-US" dirty="0"/>
              <a:t>“We know that our biggest ‘enemy’ is IT security.”[7]</a:t>
            </a:r>
          </a:p>
          <a:p>
            <a:pPr marL="285750" indent="-285750">
              <a:buFont typeface="Arial" panose="020B0604020202020204" pitchFamily="34" charset="0"/>
              <a:buChar char="•"/>
            </a:pPr>
            <a:r>
              <a:rPr lang="en-US" dirty="0"/>
              <a:t>Telegram usership in Hong Kong jumped 110,000 in July 2019 [8]</a:t>
            </a:r>
          </a:p>
          <a:p>
            <a:pPr marL="285750" indent="-28575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DCA6923C-5634-43B7-93FF-5AA0067CBB44}"/>
              </a:ext>
            </a:extLst>
          </p:cNvPr>
          <p:cNvPicPr>
            <a:picLocks noChangeAspect="1"/>
          </p:cNvPicPr>
          <p:nvPr/>
        </p:nvPicPr>
        <p:blipFill>
          <a:blip r:embed="rId3"/>
          <a:stretch>
            <a:fillRect/>
          </a:stretch>
        </p:blipFill>
        <p:spPr>
          <a:xfrm>
            <a:off x="304800" y="361950"/>
            <a:ext cx="5130348" cy="3587816"/>
          </a:xfrm>
          <a:prstGeom prst="rect">
            <a:avLst/>
          </a:prstGeom>
        </p:spPr>
      </p:pic>
      <p:sp>
        <p:nvSpPr>
          <p:cNvPr id="8" name="TextBox 7">
            <a:extLst>
              <a:ext uri="{FF2B5EF4-FFF2-40B4-BE49-F238E27FC236}">
                <a16:creationId xmlns:a16="http://schemas.microsoft.com/office/drawing/2014/main" id="{87B53223-35CF-4BE7-93A6-C8EF1A4AC414}"/>
              </a:ext>
            </a:extLst>
          </p:cNvPr>
          <p:cNvSpPr txBox="1"/>
          <p:nvPr/>
        </p:nvSpPr>
        <p:spPr>
          <a:xfrm>
            <a:off x="1626499" y="4281074"/>
            <a:ext cx="2646096" cy="341632"/>
          </a:xfrm>
          <a:prstGeom prst="rect">
            <a:avLst/>
          </a:prstGeom>
          <a:noFill/>
        </p:spPr>
        <p:txBody>
          <a:bodyPr wrap="square" rtlCol="0">
            <a:spAutoFit/>
          </a:bodyPr>
          <a:lstStyle/>
          <a:p>
            <a:pPr>
              <a:lnSpc>
                <a:spcPct val="90000"/>
              </a:lnSpc>
            </a:pPr>
            <a:r>
              <a:rPr lang="en-US" i="1" dirty="0"/>
              <a:t>TYRONE SIU/ REUTERS</a:t>
            </a:r>
            <a:endParaRPr lang="en-US" sz="2800" dirty="0"/>
          </a:p>
        </p:txBody>
      </p:sp>
      <p:sp>
        <p:nvSpPr>
          <p:cNvPr id="9" name="TextBox 8">
            <a:extLst>
              <a:ext uri="{FF2B5EF4-FFF2-40B4-BE49-F238E27FC236}">
                <a16:creationId xmlns:a16="http://schemas.microsoft.com/office/drawing/2014/main" id="{70D7E112-C3F5-46F3-A75F-48C9951CEDDA}"/>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Thomas White</a:t>
            </a:r>
          </a:p>
        </p:txBody>
      </p:sp>
    </p:spTree>
    <p:extLst>
      <p:ext uri="{BB962C8B-B14F-4D97-AF65-F5344CB8AC3E}">
        <p14:creationId xmlns:p14="http://schemas.microsoft.com/office/powerpoint/2010/main" val="1679604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55000" lnSpcReduction="20000"/>
          </a:bodyPr>
          <a:lstStyle/>
          <a:p>
            <a:pPr marL="0" indent="0">
              <a:buNone/>
            </a:pPr>
            <a:r>
              <a:rPr lang="en-US" dirty="0"/>
              <a:t>[1] </a:t>
            </a:r>
            <a:r>
              <a:rPr lang="en-US" dirty="0">
                <a:hlinkClick r:id="rId2"/>
              </a:rPr>
              <a:t>https://www.forbes.com/sites/kashmirhill/2013/12/10/this-is-how-often-your-phone-company-hands-data-over-to-law-enforcement/#12d0a293767b</a:t>
            </a:r>
            <a:r>
              <a:rPr lang="en-US" dirty="0"/>
              <a:t> Accessed 9/10/2019</a:t>
            </a:r>
          </a:p>
          <a:p>
            <a:pPr marL="0" indent="0">
              <a:buNone/>
            </a:pPr>
            <a:r>
              <a:rPr lang="en-US" dirty="0"/>
              <a:t>[2] </a:t>
            </a:r>
            <a:r>
              <a:rPr lang="en-US" dirty="0">
                <a:hlinkClick r:id="rId3"/>
              </a:rPr>
              <a:t>https://www.theguardian.com/world/2014/jan/21/ukraine-unrest-text-messages-protesters-mass-riot</a:t>
            </a:r>
            <a:r>
              <a:rPr lang="en-US" dirty="0"/>
              <a:t> Accessed 9/8/2019</a:t>
            </a:r>
          </a:p>
          <a:p>
            <a:pPr marL="0" indent="0">
              <a:buNone/>
            </a:pPr>
            <a:r>
              <a:rPr lang="en-US" dirty="0"/>
              <a:t>[3] </a:t>
            </a:r>
            <a:r>
              <a:rPr lang="en-US" dirty="0">
                <a:hlinkClick r:id="rId4"/>
              </a:rPr>
              <a:t>https://www.reuters.com/article/us-facebook-encryption-exclusive/u-s-government-seeks-facebook-help-to-wiretap-messenger-sources-idUSKBN1L226D</a:t>
            </a:r>
            <a:r>
              <a:rPr lang="en-US" dirty="0"/>
              <a:t> Accessed 9/10/2019</a:t>
            </a:r>
          </a:p>
          <a:p>
            <a:pPr marL="0" indent="0">
              <a:buNone/>
            </a:pPr>
            <a:r>
              <a:rPr lang="en-US" dirty="0"/>
              <a:t>[4] </a:t>
            </a:r>
            <a:r>
              <a:rPr lang="en-US" dirty="0">
                <a:hlinkClick r:id="rId5"/>
              </a:rPr>
              <a:t>https://www.nytimes.com/2016/12/07/technology/personaltech/worried-about-the-privacy-of-your-messages-download-signal.html?module=inline</a:t>
            </a:r>
            <a:r>
              <a:rPr lang="en-US" dirty="0"/>
              <a:t> Accessed 9/11/2019</a:t>
            </a:r>
          </a:p>
          <a:p>
            <a:pPr marL="0" indent="0">
              <a:buNone/>
            </a:pPr>
            <a:r>
              <a:rPr lang="en-US" dirty="0"/>
              <a:t>[5] </a:t>
            </a:r>
            <a:r>
              <a:rPr lang="en-US" dirty="0">
                <a:hlinkClick r:id="rId6"/>
              </a:rPr>
              <a:t>https://www.nytimes.com/2018/05/02/world/europe/telegram-iran-russia.html</a:t>
            </a:r>
            <a:r>
              <a:rPr lang="en-US" dirty="0"/>
              <a:t> Accessed 9/11/2019</a:t>
            </a:r>
          </a:p>
          <a:p>
            <a:pPr marL="0" indent="0">
              <a:buNone/>
            </a:pPr>
            <a:r>
              <a:rPr lang="en-US" dirty="0"/>
              <a:t>[6] </a:t>
            </a:r>
            <a:r>
              <a:rPr lang="en-US" dirty="0">
                <a:hlinkClick r:id="rId7"/>
              </a:rPr>
              <a:t>http://nymag.com/intelligencer/2018/06/the-implications-of-iran-and-russias-attack-on-telegram.html </a:t>
            </a:r>
            <a:r>
              <a:rPr lang="en-US" dirty="0"/>
              <a:t>Accessed 9/12/2019</a:t>
            </a:r>
          </a:p>
          <a:p>
            <a:pPr marL="0" indent="0">
              <a:buNone/>
            </a:pPr>
            <a:r>
              <a:rPr lang="en-US" dirty="0"/>
              <a:t>[7] </a:t>
            </a:r>
            <a:r>
              <a:rPr lang="en-US" dirty="0">
                <a:hlinkClick r:id="rId8"/>
              </a:rPr>
              <a:t>https://finance.yahoo.com/news/telegram-messaging-app-driving-hong-184701749.html</a:t>
            </a:r>
            <a:r>
              <a:rPr lang="en-US" dirty="0"/>
              <a:t> Accessed 9/12/2019</a:t>
            </a:r>
          </a:p>
          <a:p>
            <a:pPr marL="0" indent="0">
              <a:buNone/>
            </a:pPr>
            <a:r>
              <a:rPr lang="en-US" dirty="0"/>
              <a:t>[8] </a:t>
            </a:r>
            <a:r>
              <a:rPr lang="en-US" dirty="0">
                <a:hlinkClick r:id="rId9"/>
              </a:rPr>
              <a:t>https://www.bloomberg.com/news/articles/2019-08-15/hong-kong-protests-drive-surge-in-popular-telegram-chat-app</a:t>
            </a:r>
            <a:r>
              <a:rPr lang="en-US" dirty="0"/>
              <a:t> Accessed 9/12/2019</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Thomas White</a:t>
            </a:r>
          </a:p>
        </p:txBody>
      </p:sp>
    </p:spTree>
    <p:extLst>
      <p:ext uri="{BB962C8B-B14F-4D97-AF65-F5344CB8AC3E}">
        <p14:creationId xmlns:p14="http://schemas.microsoft.com/office/powerpoint/2010/main" val="3424248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How government should face its people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Garrett Smith</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24</a:t>
            </a:fld>
            <a:endParaRPr lang="en-US"/>
          </a:p>
        </p:txBody>
      </p:sp>
    </p:spTree>
    <p:extLst>
      <p:ext uri="{BB962C8B-B14F-4D97-AF65-F5344CB8AC3E}">
        <p14:creationId xmlns:p14="http://schemas.microsoft.com/office/powerpoint/2010/main" val="669633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Facial recognition in the </a:t>
            </a:r>
            <a:r>
              <a:rPr lang="en-US" dirty="0" err="1"/>
              <a:t>u.s.</a:t>
            </a:r>
            <a:endParaRPr lang="en-US" dirty="0"/>
          </a:p>
        </p:txBody>
      </p:sp>
      <p:sp>
        <p:nvSpPr>
          <p:cNvPr id="3" name="Content Placeholder 2"/>
          <p:cNvSpPr>
            <a:spLocks noGrp="1"/>
          </p:cNvSpPr>
          <p:nvPr>
            <p:ph sz="half" idx="1"/>
          </p:nvPr>
        </p:nvSpPr>
        <p:spPr/>
        <p:txBody>
          <a:bodyPr>
            <a:normAutofit/>
          </a:bodyPr>
          <a:lstStyle/>
          <a:p>
            <a:r>
              <a:rPr lang="en-US" dirty="0"/>
              <a:t>1 of 2 US adults have photos scanned by government [1][2]</a:t>
            </a:r>
          </a:p>
          <a:p>
            <a:pPr lvl="1"/>
            <a:r>
              <a:rPr lang="en-US" dirty="0"/>
              <a:t>117 million in gov. database</a:t>
            </a:r>
          </a:p>
          <a:p>
            <a:pPr lvl="1"/>
            <a:r>
              <a:rPr lang="en-US" dirty="0"/>
              <a:t>&lt; 90-95% accurate</a:t>
            </a:r>
          </a:p>
          <a:p>
            <a:pPr lvl="1"/>
            <a:r>
              <a:rPr lang="en-US" dirty="0"/>
              <a:t>1 / 51 free speech protections</a:t>
            </a:r>
          </a:p>
          <a:p>
            <a:r>
              <a:rPr lang="en-US" dirty="0"/>
              <a:t>Millions donated for real-time surveillance [2]</a:t>
            </a:r>
            <a:endParaRPr lang="en-US" sz="1600" dirty="0"/>
          </a:p>
          <a:p>
            <a:r>
              <a:rPr lang="en-US" dirty="0"/>
              <a:t>WA, MA, TX International flight implementation in 2021 [1][2]</a:t>
            </a:r>
          </a:p>
        </p:txBody>
      </p:sp>
      <p:pic>
        <p:nvPicPr>
          <p:cNvPr id="9" name="Content Placeholder 8"/>
          <p:cNvPicPr>
            <a:picLocks noGrp="1" noChangeAspect="1"/>
          </p:cNvPicPr>
          <p:nvPr>
            <p:ph sz="half" idx="2"/>
          </p:nvPr>
        </p:nvPicPr>
        <p:blipFill>
          <a:blip r:embed="rId3"/>
          <a:stretch>
            <a:fillRect/>
          </a:stretch>
        </p:blipFill>
        <p:spPr>
          <a:xfrm>
            <a:off x="4785360" y="1187531"/>
            <a:ext cx="3733800" cy="2419144"/>
          </a:xfrm>
          <a:prstGeom prst="rect">
            <a:avLst/>
          </a:prstGeom>
        </p:spPr>
      </p:pic>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Garrett Smith</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hlinkClick r:id="rId4"/>
              </a:rPr>
              <a:t>https://www.perpetuallineup.org/</a:t>
            </a:r>
            <a:endParaRPr lang="en-US" sz="1200" dirty="0">
              <a:solidFill>
                <a:schemeClr val="tx1"/>
              </a:solidFill>
            </a:endParaRPr>
          </a:p>
        </p:txBody>
      </p:sp>
      <p:sp>
        <p:nvSpPr>
          <p:cNvPr id="10" name="Rectangle 9"/>
          <p:cNvSpPr/>
          <p:nvPr/>
        </p:nvSpPr>
        <p:spPr>
          <a:xfrm>
            <a:off x="6781800" y="3202507"/>
            <a:ext cx="1176746" cy="386082"/>
          </a:xfrm>
          <a:prstGeom prst="rect">
            <a:avLst/>
          </a:prstGeom>
          <a:solidFill>
            <a:schemeClr val="tx1"/>
          </a:solidFill>
          <a:ln>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562600" y="3580419"/>
            <a:ext cx="4286250" cy="757130"/>
          </a:xfrm>
          <a:prstGeom prst="rect">
            <a:avLst/>
          </a:prstGeom>
          <a:noFill/>
        </p:spPr>
        <p:txBody>
          <a:bodyPr wrap="square" rtlCol="0">
            <a:spAutoFit/>
          </a:bodyPr>
          <a:lstStyle/>
          <a:p>
            <a:pPr>
              <a:lnSpc>
                <a:spcPct val="90000"/>
              </a:lnSpc>
            </a:pPr>
            <a:r>
              <a:rPr lang="en-US" sz="1600" dirty="0"/>
              <a:t>Gray – No Data/ No Use </a:t>
            </a:r>
          </a:p>
          <a:p>
            <a:pPr>
              <a:lnSpc>
                <a:spcPct val="90000"/>
              </a:lnSpc>
            </a:pPr>
            <a:r>
              <a:rPr lang="en-US" sz="1600" dirty="0"/>
              <a:t>Light Blue – Mugshots</a:t>
            </a:r>
          </a:p>
          <a:p>
            <a:pPr>
              <a:lnSpc>
                <a:spcPct val="90000"/>
              </a:lnSpc>
            </a:pPr>
            <a:r>
              <a:rPr lang="en-US" sz="1600" dirty="0"/>
              <a:t>Dark Blue – Driver License</a:t>
            </a:r>
          </a:p>
        </p:txBody>
      </p:sp>
    </p:spTree>
    <p:extLst>
      <p:ext uri="{BB962C8B-B14F-4D97-AF65-F5344CB8AC3E}">
        <p14:creationId xmlns:p14="http://schemas.microsoft.com/office/powerpoint/2010/main" val="798040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Facial recognition in china</a:t>
            </a:r>
          </a:p>
        </p:txBody>
      </p:sp>
      <p:sp>
        <p:nvSpPr>
          <p:cNvPr id="3" name="Content Placeholder 2"/>
          <p:cNvSpPr>
            <a:spLocks noGrp="1"/>
          </p:cNvSpPr>
          <p:nvPr>
            <p:ph sz="half" idx="1"/>
          </p:nvPr>
        </p:nvSpPr>
        <p:spPr/>
        <p:txBody>
          <a:bodyPr/>
          <a:lstStyle/>
          <a:p>
            <a:endParaRPr lang="en-US" dirty="0"/>
          </a:p>
          <a:p>
            <a:r>
              <a:rPr lang="en-US" dirty="0"/>
              <a:t>Tracking Uighur Muslims [6]</a:t>
            </a:r>
          </a:p>
          <a:p>
            <a:pPr lvl="1"/>
            <a:r>
              <a:rPr lang="en-US" sz="1600" dirty="0"/>
              <a:t>Detects minority status</a:t>
            </a:r>
          </a:p>
          <a:p>
            <a:r>
              <a:rPr lang="en-US" dirty="0"/>
              <a:t>Automatic Jaywalking Fines [7]</a:t>
            </a:r>
          </a:p>
          <a:p>
            <a:pPr lvl="1"/>
            <a:r>
              <a:rPr lang="en-US" sz="1600" dirty="0"/>
              <a:t>Display information on billboard</a:t>
            </a:r>
          </a:p>
          <a:p>
            <a:r>
              <a:rPr lang="en-US" dirty="0"/>
              <a:t>Future Plans</a:t>
            </a:r>
          </a:p>
          <a:p>
            <a:pPr lvl="1"/>
            <a:r>
              <a:rPr lang="en-US" sz="1600" dirty="0"/>
              <a:t>Search 1.3 billion people in 3 seconds [4]</a:t>
            </a:r>
          </a:p>
          <a:p>
            <a:pPr lvl="1"/>
            <a:r>
              <a:rPr lang="en-US" sz="1600" dirty="0"/>
              <a:t>570 million cameras by 2021 [7]</a:t>
            </a:r>
          </a:p>
          <a:p>
            <a:pPr lvl="1"/>
            <a:endParaRPr lang="en-US" dirty="0"/>
          </a:p>
          <a:p>
            <a:pPr lvl="1"/>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Garrett Smith</a:t>
            </a:r>
          </a:p>
        </p:txBody>
      </p:sp>
      <p:pic>
        <p:nvPicPr>
          <p:cNvPr id="1028" name="Picture 4" descr="CHINA-SECU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732" y="1470571"/>
            <a:ext cx="3941555" cy="26277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0" y="4726877"/>
            <a:ext cx="9144000" cy="276999"/>
          </a:xfrm>
          <a:prstGeom prst="rect">
            <a:avLst/>
          </a:prstGeom>
          <a:noFill/>
        </p:spPr>
        <p:txBody>
          <a:bodyPr wrap="square" rtlCol="0">
            <a:spAutoFit/>
          </a:bodyPr>
          <a:lstStyle/>
          <a:p>
            <a:pPr algn="r"/>
            <a:r>
              <a:rPr lang="en-US" sz="1200" dirty="0"/>
              <a:t>https://www.forbes.com/sites/zakdoffman/2019/08/26/hong-kong-exposes-both-sides-of-chinas-relentless-facial-recognition-machine</a:t>
            </a:r>
          </a:p>
        </p:txBody>
      </p:sp>
    </p:spTree>
    <p:extLst>
      <p:ext uri="{BB962C8B-B14F-4D97-AF65-F5344CB8AC3E}">
        <p14:creationId xmlns:p14="http://schemas.microsoft.com/office/powerpoint/2010/main" val="1462649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Hong </a:t>
            </a:r>
            <a:r>
              <a:rPr lang="en-US" dirty="0" err="1"/>
              <a:t>kong</a:t>
            </a:r>
            <a:r>
              <a:rPr lang="en-US" dirty="0"/>
              <a:t>, other countries</a:t>
            </a:r>
          </a:p>
        </p:txBody>
      </p:sp>
      <p:sp>
        <p:nvSpPr>
          <p:cNvPr id="3" name="Content Placeholder 2"/>
          <p:cNvSpPr>
            <a:spLocks noGrp="1"/>
          </p:cNvSpPr>
          <p:nvPr>
            <p:ph sz="half" idx="1"/>
          </p:nvPr>
        </p:nvSpPr>
        <p:spPr/>
        <p:txBody>
          <a:bodyPr>
            <a:normAutofit/>
          </a:bodyPr>
          <a:lstStyle/>
          <a:p>
            <a:r>
              <a:rPr lang="en-US" dirty="0"/>
              <a:t>Hong Kong</a:t>
            </a:r>
          </a:p>
          <a:p>
            <a:pPr lvl="1"/>
            <a:r>
              <a:rPr lang="en-US" sz="1600" dirty="0"/>
              <a:t>Flagging protesters [5]</a:t>
            </a:r>
          </a:p>
          <a:p>
            <a:pPr lvl="1"/>
            <a:r>
              <a:rPr lang="en-US" sz="1600" dirty="0"/>
              <a:t>Lampposts [4][7]</a:t>
            </a:r>
            <a:endParaRPr lang="en-US" dirty="0"/>
          </a:p>
          <a:p>
            <a:r>
              <a:rPr lang="en-US" dirty="0"/>
              <a:t>U.A.E. [7]</a:t>
            </a:r>
          </a:p>
          <a:p>
            <a:pPr lvl="1"/>
            <a:r>
              <a:rPr lang="en-US" sz="1600" dirty="0"/>
              <a:t>Used on Police Cars</a:t>
            </a:r>
          </a:p>
          <a:p>
            <a:pPr lvl="1"/>
            <a:r>
              <a:rPr lang="en-US" sz="1600" dirty="0"/>
              <a:t>Public Transportation Safety</a:t>
            </a:r>
          </a:p>
          <a:p>
            <a:r>
              <a:rPr lang="en-US" dirty="0"/>
              <a:t>ID at Japan Olympics 2020 [7]</a:t>
            </a:r>
          </a:p>
          <a:p>
            <a:pPr lvl="1"/>
            <a:r>
              <a:rPr lang="en-US" sz="1600" dirty="0"/>
              <a:t>Opt-in</a:t>
            </a:r>
          </a:p>
          <a:p>
            <a:r>
              <a:rPr lang="en-US" dirty="0"/>
              <a:t>Singapore 110,000 Lampposts With Facial Recognition [7]</a:t>
            </a:r>
          </a:p>
          <a:p>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Garrett Smith</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hlinkClick r:id="rId3"/>
              </a:rPr>
              <a:t>https://www.cbc.ca/news/world/hong-kong-protest-lasers-facial-recognition-technology-1.5240651</a:t>
            </a:r>
            <a:endParaRPr lang="en-US" sz="1200" dirty="0"/>
          </a:p>
        </p:txBody>
      </p:sp>
      <p:pic>
        <p:nvPicPr>
          <p:cNvPr id="9" name="Picture 2" descr="https://i.cbc.ca/1.5240993.1565302892!/fileImage/httpImage/image.jpg_gen/derivatives/16x9_780/hong-kong-lase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3835" y="1417046"/>
            <a:ext cx="4587745" cy="2582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472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Issues and solutions</a:t>
            </a:r>
          </a:p>
        </p:txBody>
      </p:sp>
      <p:sp>
        <p:nvSpPr>
          <p:cNvPr id="3" name="Content Placeholder 2"/>
          <p:cNvSpPr>
            <a:spLocks noGrp="1"/>
          </p:cNvSpPr>
          <p:nvPr>
            <p:ph sz="half" idx="1"/>
          </p:nvPr>
        </p:nvSpPr>
        <p:spPr>
          <a:xfrm>
            <a:off x="311226" y="1356948"/>
            <a:ext cx="4029419" cy="3352800"/>
          </a:xfrm>
        </p:spPr>
        <p:txBody>
          <a:bodyPr/>
          <a:lstStyle/>
          <a:p>
            <a:pPr lvl="1">
              <a:buFont typeface="Arial" panose="020B0604020202020204" pitchFamily="34" charset="0"/>
              <a:buChar char="•"/>
            </a:pPr>
            <a:r>
              <a:rPr lang="en-US" sz="1800" dirty="0"/>
              <a:t>General &amp; Racial Accuracy </a:t>
            </a:r>
          </a:p>
          <a:p>
            <a:pPr lvl="2"/>
            <a:r>
              <a:rPr lang="en-US" sz="1600" dirty="0"/>
              <a:t>Less accurate for minority groups [2]</a:t>
            </a:r>
          </a:p>
          <a:p>
            <a:pPr lvl="1">
              <a:buFont typeface="Arial" panose="020B0604020202020204" pitchFamily="34" charset="0"/>
              <a:buChar char="•"/>
            </a:pPr>
            <a:r>
              <a:rPr lang="en-US" sz="1800" dirty="0"/>
              <a:t>Baltimore Protester Arrests [1]</a:t>
            </a:r>
            <a:endParaRPr lang="en-US" sz="1700" dirty="0"/>
          </a:p>
          <a:p>
            <a:pPr lvl="1">
              <a:buFont typeface="Arial" panose="020B0604020202020204" pitchFamily="34" charset="0"/>
              <a:buChar char="•"/>
            </a:pPr>
            <a:r>
              <a:rPr lang="en-US" sz="1800" dirty="0"/>
              <a:t>Informed Consent, Licenses [3]</a:t>
            </a:r>
          </a:p>
          <a:p>
            <a:pPr lvl="2"/>
            <a:r>
              <a:rPr lang="en-US" sz="1700" dirty="0"/>
              <a:t>Not informed of use in government database</a:t>
            </a:r>
          </a:p>
          <a:p>
            <a:pPr lvl="2"/>
            <a:r>
              <a:rPr lang="en-US" sz="1700" dirty="0"/>
              <a:t>21 states give FBI DMV info</a:t>
            </a:r>
          </a:p>
          <a:p>
            <a:pPr lvl="1">
              <a:buFont typeface="Arial" panose="020B0604020202020204" pitchFamily="34" charset="0"/>
              <a:buChar char="•"/>
            </a:pPr>
            <a:r>
              <a:rPr lang="en-US" sz="1800" dirty="0"/>
              <a:t>Oversight &amp; Probable Cause</a:t>
            </a:r>
          </a:p>
          <a:p>
            <a:pPr lvl="2"/>
            <a:r>
              <a:rPr lang="en-US" sz="1600" dirty="0"/>
              <a:t>6/17 limited oversight, 9/17 no reasonable suspicion [2]</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Garrett Smith</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hlinkClick r:id="rId3"/>
              </a:rPr>
              <a:t>https://www.banfacialrecognition.com/map/</a:t>
            </a:r>
            <a:endParaRPr lang="en-US" sz="1200" dirty="0">
              <a:solidFill>
                <a:schemeClr val="tx1"/>
              </a:solidFill>
            </a:endParaRPr>
          </a:p>
        </p:txBody>
      </p:sp>
      <p:pic>
        <p:nvPicPr>
          <p:cNvPr id="3074" name="Picture 2" descr="Image result for united states facial recognition search graph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4810" y="1936055"/>
            <a:ext cx="4180164" cy="219458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483826" y="1284816"/>
            <a:ext cx="3974374" cy="535531"/>
          </a:xfrm>
          <a:prstGeom prst="rect">
            <a:avLst/>
          </a:prstGeom>
          <a:noFill/>
        </p:spPr>
        <p:txBody>
          <a:bodyPr wrap="square" rtlCol="0">
            <a:spAutoFit/>
          </a:bodyPr>
          <a:lstStyle/>
          <a:p>
            <a:pPr>
              <a:lnSpc>
                <a:spcPct val="90000"/>
              </a:lnSpc>
            </a:pPr>
            <a:r>
              <a:rPr lang="en-US" sz="1600" dirty="0"/>
              <a:t>Red – Facial Recognition in use</a:t>
            </a:r>
          </a:p>
          <a:p>
            <a:pPr>
              <a:lnSpc>
                <a:spcPct val="90000"/>
              </a:lnSpc>
            </a:pPr>
            <a:r>
              <a:rPr lang="en-US" sz="1600" dirty="0"/>
              <a:t>Blue - Has laws regarding facial recognition</a:t>
            </a:r>
          </a:p>
        </p:txBody>
      </p:sp>
    </p:spTree>
    <p:extLst>
      <p:ext uri="{BB962C8B-B14F-4D97-AF65-F5344CB8AC3E}">
        <p14:creationId xmlns:p14="http://schemas.microsoft.com/office/powerpoint/2010/main" val="2072727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85000" lnSpcReduction="20000"/>
          </a:bodyPr>
          <a:lstStyle/>
          <a:p>
            <a:pPr marL="0" indent="0">
              <a:buNone/>
            </a:pPr>
            <a:r>
              <a:rPr lang="en-US" dirty="0"/>
              <a:t>[1] </a:t>
            </a:r>
            <a:r>
              <a:rPr lang="en-US" dirty="0" err="1"/>
              <a:t>Ghaffary</a:t>
            </a:r>
            <a:r>
              <a:rPr lang="en-US" dirty="0"/>
              <a:t>, Shirin, and Rani </a:t>
            </a:r>
            <a:r>
              <a:rPr lang="en-US" dirty="0" err="1"/>
              <a:t>Molla</a:t>
            </a:r>
            <a:r>
              <a:rPr lang="en-US" dirty="0"/>
              <a:t>. “Here's Where the US Government Is Using Facial Recognition Technology to Surveil Americans.”  www.vox.com/recode/2019/7/18/20698307/facial-recognition-technology-us-government-fight-for-the-future  (10 September 2019)</a:t>
            </a:r>
          </a:p>
          <a:p>
            <a:pPr marL="0" indent="0">
              <a:buNone/>
            </a:pPr>
            <a:r>
              <a:rPr lang="en-US" dirty="0"/>
              <a:t>[2]  </a:t>
            </a:r>
            <a:r>
              <a:rPr lang="en-US" dirty="0" err="1"/>
              <a:t>Garvie</a:t>
            </a:r>
            <a:r>
              <a:rPr lang="en-US" dirty="0"/>
              <a:t>, Clare. “The Perpetual Line-Up.” </a:t>
            </a:r>
            <a:r>
              <a:rPr lang="en-US" dirty="0">
                <a:hlinkClick r:id="rId2"/>
              </a:rPr>
              <a:t>www.perpetuallineup.org/</a:t>
            </a:r>
            <a:r>
              <a:rPr lang="en-US" dirty="0"/>
              <a:t>  (10 September 2019)</a:t>
            </a:r>
          </a:p>
          <a:p>
            <a:pPr marL="0" indent="0">
              <a:buNone/>
            </a:pPr>
            <a:r>
              <a:rPr lang="en-US" dirty="0"/>
              <a:t>[3] Harwell, Drew. “FBI, ICE Find State Driver's License Photos Are a Gold Mine for Facial-Recognition Searches.” </a:t>
            </a:r>
            <a:r>
              <a:rPr lang="en-US" dirty="0">
                <a:hlinkClick r:id="rId3"/>
              </a:rPr>
              <a:t>www.washingtonpost.com/technology/2019/07/07/fbi-ice-find-state-drivers-license-photos-are-gold-mine-facial-recognition-searches/</a:t>
            </a:r>
            <a:r>
              <a:rPr lang="en-US" dirty="0"/>
              <a:t> (10 September 2019)</a:t>
            </a:r>
          </a:p>
          <a:p>
            <a:pPr marL="0" indent="0">
              <a:buNone/>
            </a:pPr>
            <a:r>
              <a:rPr lang="en-US" dirty="0"/>
              <a:t>[4] </a:t>
            </a:r>
            <a:r>
              <a:rPr lang="en-US" dirty="0" err="1"/>
              <a:t>Thalen</a:t>
            </a:r>
            <a:r>
              <a:rPr lang="en-US" dirty="0"/>
              <a:t>, Mikael. “Hong Kong Protesters Knock down Alleged 'Facial Recognition Tower'.”  </a:t>
            </a:r>
            <a:r>
              <a:rPr lang="en-US" dirty="0">
                <a:hlinkClick r:id="rId4"/>
              </a:rPr>
              <a:t>www.dailydot.com/debug/hong-kong-protesters-facial-recognition-tower/</a:t>
            </a:r>
            <a:r>
              <a:rPr lang="en-US" dirty="0"/>
              <a:t>  (10 September 2019)</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29</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Garrett Smith</a:t>
            </a:r>
          </a:p>
        </p:txBody>
      </p:sp>
    </p:spTree>
    <p:extLst>
      <p:ext uri="{BB962C8B-B14F-4D97-AF65-F5344CB8AC3E}">
        <p14:creationId xmlns:p14="http://schemas.microsoft.com/office/powerpoint/2010/main" val="1354681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2019 Keith A. Pray</a:t>
            </a:r>
            <a:endParaRPr lang="en-US"/>
          </a:p>
        </p:txBody>
      </p:sp>
      <p:pic>
        <p:nvPicPr>
          <p:cNvPr id="8" name="Picture 7" descr="993782_10151472937681130_340415500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850" y="844550"/>
            <a:ext cx="6718300" cy="3454400"/>
          </a:xfrm>
          <a:prstGeom prst="rect">
            <a:avLst/>
          </a:prstGeom>
        </p:spPr>
      </p:pic>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681759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92500"/>
          </a:bodyPr>
          <a:lstStyle/>
          <a:p>
            <a:pPr marL="0" indent="0">
              <a:buNone/>
            </a:pPr>
            <a:r>
              <a:rPr lang="en-US" dirty="0"/>
              <a:t>[5] </a:t>
            </a:r>
            <a:r>
              <a:rPr lang="en-US" dirty="0" err="1"/>
              <a:t>Mozur</a:t>
            </a:r>
            <a:r>
              <a:rPr lang="en-US" dirty="0"/>
              <a:t>, Paul “In Hong Kong Protests, Faces Become Weapons.”  </a:t>
            </a:r>
            <a:r>
              <a:rPr lang="en-US" dirty="0">
                <a:hlinkClick r:id="rId2"/>
              </a:rPr>
              <a:t>www.nytimes.com/2019/07/26/technology/hong-kong-protests-facial-recognition-surveillance.html</a:t>
            </a:r>
            <a:r>
              <a:rPr lang="en-US" dirty="0"/>
              <a:t>  (10 September 2019)</a:t>
            </a:r>
          </a:p>
          <a:p>
            <a:pPr marL="0" indent="0">
              <a:buNone/>
            </a:pPr>
            <a:r>
              <a:rPr lang="en-US" dirty="0"/>
              <a:t>[6] </a:t>
            </a:r>
            <a:r>
              <a:rPr lang="en-US" dirty="0" err="1"/>
              <a:t>Mozur</a:t>
            </a:r>
            <a:r>
              <a:rPr lang="en-US" dirty="0"/>
              <a:t>, Paul. “One Month, 500,000 Face Scans: How China Is Using A.I. to Profile a Minority.” </a:t>
            </a:r>
            <a:r>
              <a:rPr lang="en-US" i="1" dirty="0"/>
              <a:t>The New York Times</a:t>
            </a:r>
            <a:r>
              <a:rPr lang="en-US" dirty="0"/>
              <a:t>, The New York Times, 14 Apr. 2019, </a:t>
            </a:r>
            <a:r>
              <a:rPr lang="en-US" dirty="0">
                <a:hlinkClick r:id="rId3"/>
              </a:rPr>
              <a:t>www.nytimes.com/2019/04/14/technology/china-surveillance-artificial-intelligence-racial-profiling.html</a:t>
            </a:r>
            <a:r>
              <a:rPr lang="en-US" dirty="0"/>
              <a:t> (10 September 2019)</a:t>
            </a:r>
          </a:p>
          <a:p>
            <a:pPr marL="0" indent="0">
              <a:buNone/>
            </a:pPr>
            <a:r>
              <a:rPr lang="en-US" dirty="0"/>
              <a:t>[7] Prakash, </a:t>
            </a:r>
            <a:r>
              <a:rPr lang="en-US" dirty="0" err="1"/>
              <a:t>Abishur</a:t>
            </a:r>
            <a:r>
              <a:rPr lang="en-US" dirty="0"/>
              <a:t>. “Facial Recognition Cameras and AI: 5 Countries With the Fastest Adoption.” </a:t>
            </a:r>
            <a:r>
              <a:rPr lang="en-US" i="1" dirty="0"/>
              <a:t>Robotics Business Review</a:t>
            </a:r>
            <a:r>
              <a:rPr lang="en-US" dirty="0"/>
              <a:t>, Robotics Business Review, 21 Dec. 2018, </a:t>
            </a:r>
            <a:r>
              <a:rPr lang="en-US" dirty="0">
                <a:hlinkClick r:id="rId4"/>
              </a:rPr>
              <a:t>www.roboticsbusinessreview.com/ai/facial-recognition-cameras-5-countries/</a:t>
            </a:r>
            <a:r>
              <a:rPr lang="en-US" dirty="0"/>
              <a:t> (10 September 2019)</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Garrett Smith</a:t>
            </a:r>
          </a:p>
        </p:txBody>
      </p:sp>
    </p:spTree>
    <p:extLst>
      <p:ext uri="{BB962C8B-B14F-4D97-AF65-F5344CB8AC3E}">
        <p14:creationId xmlns:p14="http://schemas.microsoft.com/office/powerpoint/2010/main" val="3581038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7</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lnSpcReduction="10000"/>
          </a:bodyPr>
          <a:lstStyle/>
          <a:p>
            <a:r>
              <a:rPr lang="en-US" dirty="0"/>
              <a:t>pp. 274 Arrests, altering and deleting records are violations of privacy?</a:t>
            </a:r>
          </a:p>
          <a:p>
            <a:r>
              <a:rPr lang="en-US" dirty="0"/>
              <a:t>pp. 275 Why not try to verify and correct records?</a:t>
            </a:r>
          </a:p>
          <a:p>
            <a:r>
              <a:rPr lang="en-US" dirty="0"/>
              <a:t>pp. 276 Figure does not show # cameras increasing.</a:t>
            </a:r>
          </a:p>
          <a:p>
            <a:r>
              <a:rPr lang="en-US" dirty="0"/>
              <a:t>pp. 277 300 times = frames, locations, …? </a:t>
            </a:r>
          </a:p>
          <a:p>
            <a:r>
              <a:rPr lang="en-US" dirty="0"/>
              <a:t>pp. 289 “…don’t want anyone to know…” like seeking medical advice, etc.?</a:t>
            </a:r>
          </a:p>
        </p:txBody>
      </p:sp>
      <p:sp>
        <p:nvSpPr>
          <p:cNvPr id="11" name="Content Placeholder 10"/>
          <p:cNvSpPr>
            <a:spLocks noGrp="1"/>
          </p:cNvSpPr>
          <p:nvPr>
            <p:ph sz="half" idx="2"/>
          </p:nvPr>
        </p:nvSpPr>
        <p:spPr/>
        <p:txBody>
          <a:bodyPr>
            <a:normAutofit lnSpcReduction="10000"/>
          </a:bodyPr>
          <a:lstStyle/>
          <a:p>
            <a:r>
              <a:rPr lang="en-US" dirty="0"/>
              <a:t>pp. 291 Just because it’s been happening for years doesn’t make it right.</a:t>
            </a:r>
          </a:p>
          <a:p>
            <a:r>
              <a:rPr lang="en-US" dirty="0"/>
              <a:t>pp. 297 Wouldn’t it be easy to make and show a fake SSN card?</a:t>
            </a:r>
          </a:p>
          <a:p>
            <a:r>
              <a:rPr lang="en-US" dirty="0"/>
              <a:t>pp. 298 Confusing false positive and negative explanations.</a:t>
            </a:r>
          </a:p>
          <a:p>
            <a:r>
              <a:rPr lang="en-US" dirty="0"/>
              <a:t>End of Chapter questions: 1, 31, 51</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
        <p:nvSpPr>
          <p:cNvPr id="7" name="10-Point Star 6"/>
          <p:cNvSpPr/>
          <p:nvPr/>
        </p:nvSpPr>
        <p:spPr>
          <a:xfrm>
            <a:off x="2896668" y="1352551"/>
            <a:ext cx="4233591" cy="2468176"/>
          </a:xfrm>
          <a:prstGeom prst="star10">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UPDATE</a:t>
            </a:r>
          </a:p>
        </p:txBody>
      </p:sp>
    </p:spTree>
    <p:extLst>
      <p:ext uri="{BB962C8B-B14F-4D97-AF65-F5344CB8AC3E}">
        <p14:creationId xmlns:p14="http://schemas.microsoft.com/office/powerpoint/2010/main" val="210816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Debate Ground Rules</a:t>
            </a:r>
          </a:p>
        </p:txBody>
      </p:sp>
      <p:sp>
        <p:nvSpPr>
          <p:cNvPr id="3" name="Content Placeholder 2"/>
          <p:cNvSpPr>
            <a:spLocks noGrp="1"/>
          </p:cNvSpPr>
          <p:nvPr>
            <p:ph idx="1"/>
          </p:nvPr>
        </p:nvSpPr>
        <p:spPr/>
        <p:txBody>
          <a:bodyPr>
            <a:normAutofit fontScale="92500" lnSpcReduction="10000"/>
          </a:bodyPr>
          <a:lstStyle/>
          <a:p>
            <a:r>
              <a:rPr lang="en-US" dirty="0"/>
              <a:t>Before Debate</a:t>
            </a:r>
          </a:p>
          <a:p>
            <a:pPr lvl="1"/>
            <a:r>
              <a:rPr lang="en-US" dirty="0"/>
              <a:t>15 minutes to converse with your team</a:t>
            </a:r>
          </a:p>
          <a:p>
            <a:pPr lvl="1"/>
            <a:r>
              <a:rPr lang="en-US" dirty="0"/>
              <a:t>Share argument points, counter points, and responses so everyone can represent</a:t>
            </a:r>
          </a:p>
          <a:p>
            <a:pPr lvl="1"/>
            <a:r>
              <a:rPr lang="en-US" dirty="0"/>
              <a:t>Decide who will respond to what points from the opposing side</a:t>
            </a:r>
          </a:p>
          <a:p>
            <a:r>
              <a:rPr lang="en-US" dirty="0"/>
              <a:t>During Debate</a:t>
            </a:r>
          </a:p>
          <a:p>
            <a:pPr lvl="1"/>
            <a:r>
              <a:rPr lang="en-US" dirty="0"/>
              <a:t>1 minute opening statements (what you hope your answer will accomplish)</a:t>
            </a:r>
          </a:p>
          <a:p>
            <a:pPr lvl="1"/>
            <a:r>
              <a:rPr lang="en-US" dirty="0"/>
              <a:t>Stand up when speaking</a:t>
            </a:r>
          </a:p>
          <a:p>
            <a:pPr lvl="1"/>
            <a:r>
              <a:rPr lang="en-US" dirty="0"/>
              <a:t>1 turn per person until everyone on your team has spoken</a:t>
            </a:r>
          </a:p>
          <a:p>
            <a:pPr lvl="1"/>
            <a:r>
              <a:rPr lang="en-US" dirty="0"/>
              <a:t>30 second limit (elect a timekeeper)</a:t>
            </a:r>
          </a:p>
          <a:p>
            <a:pPr lvl="1"/>
            <a:r>
              <a:rPr lang="en-US" dirty="0"/>
              <a:t>Switch sides at any time if you change your mind</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18066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two problems with using biometrics for identification.</a:t>
            </a:r>
          </a:p>
          <a:p>
            <a:pPr marL="457200" indent="-457200">
              <a:buFont typeface="+mj-lt"/>
              <a:buAutoNum type="arabicPeriod"/>
            </a:pPr>
            <a:r>
              <a:rPr lang="en-US" dirty="0"/>
              <a:t>List two advantages of using biometrics for identification.</a:t>
            </a:r>
          </a:p>
          <a:p>
            <a:pPr marL="457200" indent="-457200">
              <a:buFont typeface="+mj-lt"/>
              <a:buAutoNum type="arabicPeriod"/>
            </a:pPr>
            <a:r>
              <a:rPr lang="en-US" dirty="0"/>
              <a:t>Describe two tools people can use to protect their privacy on the Web.</a:t>
            </a:r>
          </a:p>
          <a:p>
            <a:pPr marL="457200" indent="-457200">
              <a:buFont typeface="+mj-lt"/>
              <a:buAutoNum type="arabicPeriod"/>
            </a:pPr>
            <a:r>
              <a:rPr lang="en-US" dirty="0"/>
              <a:t>For each of the 4 categories of Daniel </a:t>
            </a:r>
            <a:r>
              <a:rPr lang="en-US" dirty="0" err="1"/>
              <a:t>Solove’s</a:t>
            </a:r>
            <a:r>
              <a:rPr lang="en-US" dirty="0"/>
              <a:t> privacy taxonomy give an example not listed in the book.</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1504764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316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238545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 Group Project</a:t>
            </a:r>
          </a:p>
        </p:txBody>
      </p:sp>
      <p:sp>
        <p:nvSpPr>
          <p:cNvPr id="3" name="Content Placeholder 2"/>
          <p:cNvSpPr>
            <a:spLocks noGrp="1"/>
          </p:cNvSpPr>
          <p:nvPr>
            <p:ph idx="1"/>
          </p:nvPr>
        </p:nvSpPr>
        <p:spPr/>
        <p:txBody>
          <a:bodyPr>
            <a:normAutofit/>
          </a:bodyPr>
          <a:lstStyle/>
          <a:p>
            <a:r>
              <a:rPr lang="en-US" dirty="0"/>
              <a:t>Catch up on reading</a:t>
            </a:r>
          </a:p>
          <a:p>
            <a:r>
              <a:rPr lang="en-US" dirty="0"/>
              <a:t>Analyze computing technology for all topics covered to date</a:t>
            </a:r>
          </a:p>
          <a:p>
            <a:r>
              <a:rPr lang="en-US" dirty="0"/>
              <a:t>Add list of fiction (movies, books, TV, short stories, etc.) portraying your computing technology</a:t>
            </a:r>
          </a:p>
          <a:p>
            <a:r>
              <a:rPr lang="en-US" dirty="0"/>
              <a:t>See group project slide deck for more</a:t>
            </a:r>
          </a:p>
          <a:p>
            <a:pPr marL="0" indent="0">
              <a:buNone/>
            </a:pPr>
            <a:r>
              <a:rPr lang="en-US" dirty="0"/>
              <a:t>-----</a:t>
            </a:r>
          </a:p>
          <a:p>
            <a:r>
              <a:rPr lang="en-US" dirty="0"/>
              <a:t>Mid Term Survey on Canvas </a:t>
            </a:r>
            <a:r>
              <a:rPr lang="en-US" dirty="0">
                <a:sym typeface="Wingdings" pitchFamily="2" charset="2"/>
              </a:rPr>
              <a:t> Quizzes</a:t>
            </a:r>
            <a:endParaRPr lang="en-US"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334835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384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9</a:t>
            </a:fld>
            <a:endParaRPr lang="en-US"/>
          </a:p>
        </p:txBody>
      </p:sp>
      <p:sp>
        <p:nvSpPr>
          <p:cNvPr id="9" name="Action Button: Movie 8">
            <a:hlinkClick r:id="rId3" highlightClick="1"/>
            <a:extLst>
              <a:ext uri="{FF2B5EF4-FFF2-40B4-BE49-F238E27FC236}">
                <a16:creationId xmlns:a16="http://schemas.microsoft.com/office/drawing/2014/main" id="{D011022D-14C4-5940-ADDE-A808FDD70912}"/>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4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36199</TotalTime>
  <Words>5922</Words>
  <Application>Microsoft Macintosh PowerPoint</Application>
  <PresentationFormat>On-screen Show (16:9)</PresentationFormat>
  <Paragraphs>456</Paragraphs>
  <Slides>31</Slides>
  <Notes>25</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ＭＳ Ｐゴシック</vt:lpstr>
      <vt:lpstr>Arial</vt:lpstr>
      <vt:lpstr>Calibri</vt:lpstr>
      <vt:lpstr>Cambria</vt:lpstr>
      <vt:lpstr>Wingdings</vt:lpstr>
      <vt:lpstr>Red Radial 16x9</vt:lpstr>
      <vt:lpstr>Class 7 Privacy and Government</vt:lpstr>
      <vt:lpstr>Overview</vt:lpstr>
      <vt:lpstr>PowerPoint Presentation</vt:lpstr>
      <vt:lpstr>My Reading Notes</vt:lpstr>
      <vt:lpstr>Debate Ground Rules</vt:lpstr>
      <vt:lpstr>Group Quiz</vt:lpstr>
      <vt:lpstr>Overview</vt:lpstr>
      <vt:lpstr>Assignment – Group Project</vt:lpstr>
      <vt:lpstr>Overview</vt:lpstr>
      <vt:lpstr>Domestic and foreign threats: what the government does to protect us</vt:lpstr>
      <vt:lpstr>Previous/ongoing domestic threats</vt:lpstr>
      <vt:lpstr>Previous/ongoing foreign threats</vt:lpstr>
      <vt:lpstr>Government actions</vt:lpstr>
      <vt:lpstr>How are we affected?</vt:lpstr>
      <vt:lpstr>What can we do to protect ourselves?</vt:lpstr>
      <vt:lpstr>References</vt:lpstr>
      <vt:lpstr>References</vt:lpstr>
      <vt:lpstr>The Servers have ears… End-to-end encrypted Messaging Apps</vt:lpstr>
      <vt:lpstr>Can you send me a text?</vt:lpstr>
      <vt:lpstr>E2e TL;Dr PYMWM</vt:lpstr>
      <vt:lpstr>Increased usage of e2em apps</vt:lpstr>
      <vt:lpstr>Hong-kong protest</vt:lpstr>
      <vt:lpstr>References</vt:lpstr>
      <vt:lpstr>How government should face its people</vt:lpstr>
      <vt:lpstr>Facial recognition in the u.s.</vt:lpstr>
      <vt:lpstr>Facial recognition in china</vt:lpstr>
      <vt:lpstr>Hong kong, other countries</vt:lpstr>
      <vt:lpstr>US Issues and solutions</vt:lpstr>
      <vt:lpstr>References</vt:lpstr>
      <vt:lpstr>References</vt:lpstr>
      <vt:lpstr>Class 7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306</cp:revision>
  <dcterms:created xsi:type="dcterms:W3CDTF">2014-08-25T02:19:16Z</dcterms:created>
  <dcterms:modified xsi:type="dcterms:W3CDTF">2019-09-16T16:48:30Z</dcterms:modified>
</cp:coreProperties>
</file>