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Lst>
  <p:notesMasterIdLst>
    <p:notesMasterId r:id="rId35"/>
  </p:notesMasterIdLst>
  <p:sldIdLst>
    <p:sldId id="256" r:id="rId2"/>
    <p:sldId id="257" r:id="rId3"/>
    <p:sldId id="258" r:id="rId4"/>
    <p:sldId id="275" r:id="rId5"/>
    <p:sldId id="276" r:id="rId6"/>
    <p:sldId id="277" r:id="rId7"/>
    <p:sldId id="278" r:id="rId8"/>
    <p:sldId id="279" r:id="rId9"/>
    <p:sldId id="280" r:id="rId10"/>
    <p:sldId id="281" r:id="rId11"/>
    <p:sldId id="291" r:id="rId12"/>
    <p:sldId id="259" r:id="rId13"/>
    <p:sldId id="282" r:id="rId14"/>
    <p:sldId id="284" r:id="rId15"/>
    <p:sldId id="261" r:id="rId16"/>
    <p:sldId id="260" r:id="rId17"/>
    <p:sldId id="286" r:id="rId18"/>
    <p:sldId id="287" r:id="rId19"/>
    <p:sldId id="289" r:id="rId20"/>
    <p:sldId id="288" r:id="rId21"/>
    <p:sldId id="262" r:id="rId22"/>
    <p:sldId id="264" r:id="rId23"/>
    <p:sldId id="290" r:id="rId24"/>
    <p:sldId id="265" r:id="rId25"/>
    <p:sldId id="266" r:id="rId26"/>
    <p:sldId id="267" r:id="rId27"/>
    <p:sldId id="268" r:id="rId28"/>
    <p:sldId id="269" r:id="rId29"/>
    <p:sldId id="270" r:id="rId30"/>
    <p:sldId id="271" r:id="rId31"/>
    <p:sldId id="272" r:id="rId32"/>
    <p:sldId id="273" r:id="rId33"/>
    <p:sldId id="274" r:id="rId34"/>
  </p:sldIdLst>
  <p:sldSz cx="9144000" cy="5143500" type="screen16x9"/>
  <p:notesSz cx="7772400" cy="10058400"/>
  <p:defaultTextStyle>
    <a:defPPr>
      <a:defRPr lang="en-US"/>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0" autoAdjust="0"/>
    <p:restoredTop sz="86401" autoAdjust="0"/>
  </p:normalViewPr>
  <p:slideViewPr>
    <p:cSldViewPr>
      <p:cViewPr varScale="1">
        <p:scale>
          <a:sx n="145" d="100"/>
          <a:sy n="145" d="100"/>
        </p:scale>
        <p:origin x="2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A793F011-681E-45FC-B270-9E693879C35E}" type="datetimeFigureOut">
              <a:rPr lang="en-US" smtClean="0"/>
              <a:t>9/21/18</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56E0A5C7-AAE4-4EFE-84C9-F3F2664DB6AC}" type="slidenum">
              <a:rPr lang="en-US" smtClean="0"/>
              <a:t>‹#›</a:t>
            </a:fld>
            <a:endParaRPr lang="en-US"/>
          </a:p>
        </p:txBody>
      </p:sp>
    </p:spTree>
    <p:extLst>
      <p:ext uri="{BB962C8B-B14F-4D97-AF65-F5344CB8AC3E}">
        <p14:creationId xmlns:p14="http://schemas.microsoft.com/office/powerpoint/2010/main" val="380090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a:t>
            </a:fld>
            <a:endParaRPr lang="en-US"/>
          </a:p>
        </p:txBody>
      </p:sp>
    </p:spTree>
    <p:extLst>
      <p:ext uri="{BB962C8B-B14F-4D97-AF65-F5344CB8AC3E}">
        <p14:creationId xmlns:p14="http://schemas.microsoft.com/office/powerpoint/2010/main" val="367839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13</a:t>
            </a:fld>
            <a:endParaRPr lang="en-US"/>
          </a:p>
        </p:txBody>
      </p:sp>
    </p:spTree>
    <p:extLst>
      <p:ext uri="{BB962C8B-B14F-4D97-AF65-F5344CB8AC3E}">
        <p14:creationId xmlns:p14="http://schemas.microsoft.com/office/powerpoint/2010/main" val="3777468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15</a:t>
            </a:fld>
            <a:endParaRPr lang="en-US"/>
          </a:p>
        </p:txBody>
      </p:sp>
    </p:spTree>
    <p:extLst>
      <p:ext uri="{BB962C8B-B14F-4D97-AF65-F5344CB8AC3E}">
        <p14:creationId xmlns:p14="http://schemas.microsoft.com/office/powerpoint/2010/main" val="258548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a:t>
            </a:r>
            <a:r>
              <a:rPr lang="en-US" baseline="0" dirty="0"/>
              <a:t> add a </a:t>
            </a:r>
            <a:r>
              <a:rPr lang="en-US" dirty="0"/>
              <a:t>Bar Chart to graphically show differences?</a:t>
            </a:r>
          </a:p>
        </p:txBody>
      </p:sp>
      <p:sp>
        <p:nvSpPr>
          <p:cNvPr id="4" name="Slide Number Placeholder 3"/>
          <p:cNvSpPr>
            <a:spLocks noGrp="1"/>
          </p:cNvSpPr>
          <p:nvPr>
            <p:ph type="sldNum" sz="quarter" idx="5"/>
          </p:nvPr>
        </p:nvSpPr>
        <p:spPr/>
        <p:txBody>
          <a:bodyPr/>
          <a:lstStyle/>
          <a:p>
            <a:fld id="{56E0A5C7-AAE4-4EFE-84C9-F3F2664DB6AC}" type="slidenum">
              <a:rPr lang="en-US" smtClean="0"/>
              <a:t>16</a:t>
            </a:fld>
            <a:endParaRPr lang="en-US"/>
          </a:p>
        </p:txBody>
      </p:sp>
    </p:spTree>
    <p:extLst>
      <p:ext uri="{BB962C8B-B14F-4D97-AF65-F5344CB8AC3E}">
        <p14:creationId xmlns:p14="http://schemas.microsoft.com/office/powerpoint/2010/main" val="305668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18</a:t>
            </a:fld>
            <a:endParaRPr lang="en-US"/>
          </a:p>
        </p:txBody>
      </p:sp>
    </p:spTree>
    <p:extLst>
      <p:ext uri="{BB962C8B-B14F-4D97-AF65-F5344CB8AC3E}">
        <p14:creationId xmlns:p14="http://schemas.microsoft.com/office/powerpoint/2010/main" val="201348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19</a:t>
            </a:fld>
            <a:endParaRPr lang="en-US"/>
          </a:p>
        </p:txBody>
      </p:sp>
    </p:spTree>
    <p:extLst>
      <p:ext uri="{BB962C8B-B14F-4D97-AF65-F5344CB8AC3E}">
        <p14:creationId xmlns:p14="http://schemas.microsoft.com/office/powerpoint/2010/main" val="113987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a:t>
            </a:r>
            <a:r>
              <a:rPr lang="en-US" baseline="0" dirty="0"/>
              <a:t> I’m here to share with you a bit of what it like to work in the Defense sector – what kinds of cool things you can be working on, and some of what you can expect.</a:t>
            </a:r>
          </a:p>
          <a:p>
            <a:endParaRPr lang="en-US" baseline="0" dirty="0"/>
          </a:p>
          <a:p>
            <a:r>
              <a:rPr lang="en-US" baseline="0" dirty="0"/>
              <a:t>Specifically I’m here to talk about the PATRIOT system and my part in it.</a:t>
            </a:r>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3</a:t>
            </a:fld>
            <a:endParaRPr lang="en-US"/>
          </a:p>
        </p:txBody>
      </p:sp>
    </p:spTree>
    <p:extLst>
      <p:ext uri="{BB962C8B-B14F-4D97-AF65-F5344CB8AC3E}">
        <p14:creationId xmlns:p14="http://schemas.microsoft.com/office/powerpoint/2010/main" val="422230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a:t>
            </a:r>
            <a:r>
              <a:rPr lang="en-US" baseline="0" dirty="0"/>
              <a:t> I’m here to share with you a bit of what it like to work in the Defense sector – what kinds of cool things you can be working on, and some of what you can expect.</a:t>
            </a:r>
          </a:p>
          <a:p>
            <a:endParaRPr lang="en-US" baseline="0" dirty="0"/>
          </a:p>
          <a:p>
            <a:r>
              <a:rPr lang="en-US" baseline="0" dirty="0"/>
              <a:t>Specifically I’m here to talk about the PATRIOT system and my part in it.</a:t>
            </a:r>
          </a:p>
        </p:txBody>
      </p:sp>
      <p:sp>
        <p:nvSpPr>
          <p:cNvPr id="4" name="Slide Number Placeholder 3"/>
          <p:cNvSpPr>
            <a:spLocks noGrp="1"/>
          </p:cNvSpPr>
          <p:nvPr>
            <p:ph type="sldNum" sz="quarter" idx="10"/>
          </p:nvPr>
        </p:nvSpPr>
        <p:spPr/>
        <p:txBody>
          <a:bodyPr/>
          <a:lstStyle/>
          <a:p>
            <a:fld id="{56E0A5C7-AAE4-4EFE-84C9-F3F2664DB6AC}" type="slidenum">
              <a:rPr lang="en-US" smtClean="0"/>
              <a:t>4</a:t>
            </a:fld>
            <a:endParaRPr lang="en-US"/>
          </a:p>
        </p:txBody>
      </p:sp>
    </p:spTree>
    <p:extLst>
      <p:ext uri="{BB962C8B-B14F-4D97-AF65-F5344CB8AC3E}">
        <p14:creationId xmlns:p14="http://schemas.microsoft.com/office/powerpoint/2010/main" val="399936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Iraq</a:t>
            </a:r>
            <a:r>
              <a:rPr lang="en-US" baseline="0" dirty="0"/>
              <a:t> overruns Kuwait, seizing their oil fields and cities   A coalition of nations (led by the US) builds up troops in neighboring Saudi Arabia, looking to retake Kuwait</a:t>
            </a:r>
          </a:p>
          <a:p>
            <a:endParaRPr lang="en-US" baseline="0" dirty="0"/>
          </a:p>
          <a:p>
            <a:r>
              <a:rPr lang="en-US" baseline="0" dirty="0"/>
              <a:t>KAP: suggest labeling countries of interest</a:t>
            </a:r>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5</a:t>
            </a:fld>
            <a:endParaRPr lang="en-US"/>
          </a:p>
        </p:txBody>
      </p:sp>
    </p:spTree>
    <p:extLst>
      <p:ext uri="{BB962C8B-B14F-4D97-AF65-F5344CB8AC3E}">
        <p14:creationId xmlns:p14="http://schemas.microsoft.com/office/powerpoint/2010/main" val="202826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6E0A5C7-AAE4-4EFE-84C9-F3F2664DB6AC}" type="slidenum">
              <a:rPr lang="en-US" smtClean="0"/>
              <a:t>7</a:t>
            </a:fld>
            <a:endParaRPr lang="en-US"/>
          </a:p>
        </p:txBody>
      </p:sp>
    </p:spTree>
    <p:extLst>
      <p:ext uri="{BB962C8B-B14F-4D97-AF65-F5344CB8AC3E}">
        <p14:creationId xmlns:p14="http://schemas.microsoft.com/office/powerpoint/2010/main" val="129351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8</a:t>
            </a:fld>
            <a:endParaRPr lang="en-US"/>
          </a:p>
        </p:txBody>
      </p:sp>
    </p:spTree>
    <p:extLst>
      <p:ext uri="{BB962C8B-B14F-4D97-AF65-F5344CB8AC3E}">
        <p14:creationId xmlns:p14="http://schemas.microsoft.com/office/powerpoint/2010/main" val="291851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9</a:t>
            </a:fld>
            <a:endParaRPr lang="en-US"/>
          </a:p>
        </p:txBody>
      </p:sp>
    </p:spTree>
    <p:extLst>
      <p:ext uri="{BB962C8B-B14F-4D97-AF65-F5344CB8AC3E}">
        <p14:creationId xmlns:p14="http://schemas.microsoft.com/office/powerpoint/2010/main" val="12785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Hughes and RCA also had a hand in the PATRIOT.</a:t>
            </a:r>
            <a:r>
              <a:rPr lang="en-US" baseline="0" dirty="0"/>
              <a:t>  First fielded in 1969.</a:t>
            </a:r>
          </a:p>
          <a:p>
            <a:r>
              <a:rPr lang="en-US" baseline="0" dirty="0"/>
              <a:t>PATRIOT is an all-in-one solution – many AA systems have multiple radar sets to handle different jobs.  PATRIOT has one radar set that does every job.</a:t>
            </a:r>
          </a:p>
        </p:txBody>
      </p:sp>
      <p:sp>
        <p:nvSpPr>
          <p:cNvPr id="4" name="Slide Number Placeholder 3"/>
          <p:cNvSpPr>
            <a:spLocks noGrp="1"/>
          </p:cNvSpPr>
          <p:nvPr>
            <p:ph type="sldNum" sz="quarter" idx="10"/>
          </p:nvPr>
        </p:nvSpPr>
        <p:spPr/>
        <p:txBody>
          <a:bodyPr/>
          <a:lstStyle/>
          <a:p>
            <a:fld id="{56E0A5C7-AAE4-4EFE-84C9-F3F2664DB6AC}" type="slidenum">
              <a:rPr lang="en-US" smtClean="0"/>
              <a:t>10</a:t>
            </a:fld>
            <a:endParaRPr lang="en-US"/>
          </a:p>
        </p:txBody>
      </p:sp>
    </p:spTree>
    <p:extLst>
      <p:ext uri="{BB962C8B-B14F-4D97-AF65-F5344CB8AC3E}">
        <p14:creationId xmlns:p14="http://schemas.microsoft.com/office/powerpoint/2010/main" val="394109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11</a:t>
            </a:fld>
            <a:endParaRPr lang="en-US"/>
          </a:p>
        </p:txBody>
      </p:sp>
    </p:spTree>
    <p:extLst>
      <p:ext uri="{BB962C8B-B14F-4D97-AF65-F5344CB8AC3E}">
        <p14:creationId xmlns:p14="http://schemas.microsoft.com/office/powerpoint/2010/main" val="131125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DDB74E-21FA-4948-AE3E-899B3BC2D1AC}" type="datetime1">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177532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0BCD61-9023-5E44-9FAB-430232902A07}" type="datetime1">
              <a:rPr lang="en-US" smtClean="0"/>
              <a:t>9/21/18</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68088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C56BB-25E4-4141-AD4B-7C9CB9E80511}" type="datetime1">
              <a:rPr lang="en-US" smtClean="0"/>
              <a:t>9/21/18</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592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CD024-5C71-9746-A792-E7150E29759D}" type="datetime1">
              <a:rPr lang="en-US" smtClean="0"/>
              <a:t>9/21/18</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32210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7C85D-8F6A-7F4D-9ADC-36C044C26D8F}" type="datetime1">
              <a:rPr lang="en-US" smtClean="0"/>
              <a:t>9/21/18</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980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215063-3D91-2644-B040-C40693A35C33}" type="datetime1">
              <a:rPr lang="en-US" smtClean="0"/>
              <a:t>9/21/18</a:t>
            </a:fld>
            <a:endParaRPr lang="en-US"/>
          </a:p>
        </p:txBody>
      </p:sp>
      <p:sp>
        <p:nvSpPr>
          <p:cNvPr id="6" name="Footer Placeholder 5"/>
          <p:cNvSpPr>
            <a:spLocks noGrp="1"/>
          </p:cNvSpPr>
          <p:nvPr>
            <p:ph type="ftr" sz="quarter" idx="11"/>
          </p:nvPr>
        </p:nvSpPr>
        <p:spPr/>
        <p:txBody>
          <a:bodyPr/>
          <a:lstStyle/>
          <a:p>
            <a:pPr algn="ct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4097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6AE827-C488-774C-95AB-7BE3339C4F5C}" type="datetime1">
              <a:rPr lang="en-US" smtClean="0"/>
              <a:t>9/21/18</a:t>
            </a:fld>
            <a:endParaRPr lang="en-US"/>
          </a:p>
        </p:txBody>
      </p:sp>
      <p:sp>
        <p:nvSpPr>
          <p:cNvPr id="8" name="Footer Placeholder 7"/>
          <p:cNvSpPr>
            <a:spLocks noGrp="1"/>
          </p:cNvSpPr>
          <p:nvPr>
            <p:ph type="ftr" sz="quarter" idx="11"/>
          </p:nvPr>
        </p:nvSpPr>
        <p:spPr/>
        <p:txBody>
          <a:bodyPr/>
          <a:lstStyle/>
          <a:p>
            <a:pPr algn="ctr"/>
            <a:endParaRPr lang="en-US"/>
          </a:p>
        </p:txBody>
      </p:sp>
      <p:sp>
        <p:nvSpPr>
          <p:cNvPr id="9" name="Slide Number Placeholder 8"/>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330084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A2431-A9EB-EC4B-8F75-4DBDFCDE6EBE}" type="datetime1">
              <a:rPr lang="en-US" smtClean="0"/>
              <a:t>9/21/18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32111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4BB77-C75F-CE40-800E-B5597A0F5B50}" type="datetime1">
              <a:rPr lang="en-US" smtClean="0"/>
              <a:t>9/21/18</a:t>
            </a:fld>
            <a:endParaRPr lang="en-US"/>
          </a:p>
        </p:txBody>
      </p:sp>
      <p:sp>
        <p:nvSpPr>
          <p:cNvPr id="3" name="Footer Placeholder 2"/>
          <p:cNvSpPr>
            <a:spLocks noGrp="1"/>
          </p:cNvSpPr>
          <p:nvPr>
            <p:ph type="ftr" sz="quarter" idx="11"/>
          </p:nvPr>
        </p:nvSpPr>
        <p:spPr/>
        <p:txBody>
          <a:bodyPr/>
          <a:lstStyle/>
          <a:p>
            <a:pPr algn="ctr"/>
            <a:endParaRPr lang="en-US"/>
          </a:p>
        </p:txBody>
      </p:sp>
      <p:sp>
        <p:nvSpPr>
          <p:cNvPr id="4" name="Slide Number Placeholder 3"/>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1182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32190-CCB9-7341-B027-BF8833179AC5}" type="datetime1">
              <a:rPr lang="en-US" smtClean="0"/>
              <a:t>9/21/18</a:t>
            </a:fld>
            <a:endParaRPr lang="en-US"/>
          </a:p>
        </p:txBody>
      </p:sp>
      <p:sp>
        <p:nvSpPr>
          <p:cNvPr id="6" name="Footer Placeholder 5"/>
          <p:cNvSpPr>
            <a:spLocks noGrp="1"/>
          </p:cNvSpPr>
          <p:nvPr>
            <p:ph type="ftr" sz="quarter" idx="11"/>
          </p:nvPr>
        </p:nvSpPr>
        <p:spPr/>
        <p:txBody>
          <a:bodyPr/>
          <a:lstStyle/>
          <a:p>
            <a:pPr algn="ct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9230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6F439-D821-184B-9C30-0BB1C6048B88}" type="datetime1">
              <a:rPr lang="en-US" smtClean="0"/>
              <a:t>9/21/18</a:t>
            </a:fld>
            <a:endParaRPr lang="en-US"/>
          </a:p>
        </p:txBody>
      </p:sp>
      <p:sp>
        <p:nvSpPr>
          <p:cNvPr id="6" name="Footer Placeholder 5"/>
          <p:cNvSpPr>
            <a:spLocks noGrp="1"/>
          </p:cNvSpPr>
          <p:nvPr>
            <p:ph type="ftr" sz="quarter" idx="11"/>
          </p:nvPr>
        </p:nvSpPr>
        <p:spPr/>
        <p:txBody>
          <a:bodyPr/>
          <a:lstStyle/>
          <a:p>
            <a:pPr algn="ct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94557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15000">
              <a:srgbClr val="21D6E0"/>
            </a:gs>
            <a:gs pos="81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511DD02-E23D-D840-9BCF-C13A14FD0C3F}" type="datetime1">
              <a:rPr lang="en-US" smtClean="0"/>
              <a:t>9/21/18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1059802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nnen.s.hough@baesystem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spc="-1">
                <a:uFill>
                  <a:solidFill>
                    <a:srgbClr val="FFFFFF"/>
                  </a:solidFill>
                </a:uFill>
                <a:latin typeface="Arial"/>
              </a:rPr>
              <a:t>Unintended Consequences of a career in Engineering</a:t>
            </a:r>
            <a:endParaRPr/>
          </a:p>
        </p:txBody>
      </p:sp>
      <p:sp>
        <p:nvSpPr>
          <p:cNvPr id="4" name="Subtitle 3">
            <a:extLst>
              <a:ext uri="{FF2B5EF4-FFF2-40B4-BE49-F238E27FC236}">
                <a16:creationId xmlns:a16="http://schemas.microsoft.com/office/drawing/2014/main" id="{05C4F4F8-5D99-5845-9F9F-1AE31E3DAAA8}"/>
              </a:ext>
            </a:extLst>
          </p:cNvPr>
          <p:cNvSpPr>
            <a:spLocks noGrp="1"/>
          </p:cNvSpPr>
          <p:nvPr>
            <p:ph type="subTitle" idx="1"/>
          </p:nvPr>
        </p:nvSpPr>
        <p:spPr>
          <a:xfrm>
            <a:off x="1371600" y="2914650"/>
            <a:ext cx="6400800" cy="1314450"/>
          </a:xfrm>
        </p:spPr>
        <p:txBody>
          <a:bodyPr/>
          <a:lstStyle/>
          <a:p>
            <a:r>
              <a:rPr lang="en-US" dirty="0">
                <a:solidFill>
                  <a:schemeClr val="tx1"/>
                </a:solidFill>
              </a:rPr>
              <a:t>Brannen Hough</a:t>
            </a:r>
          </a:p>
          <a:p>
            <a:r>
              <a:rPr lang="en-US" dirty="0">
                <a:solidFill>
                  <a:schemeClr val="tx1"/>
                </a:solidFill>
                <a:hlinkClick r:id="rId3">
                  <a:extLst>
                    <a:ext uri="{A12FA001-AC4F-418D-AE19-62706E023703}">
                      <ahyp:hlinkClr xmlns:ahyp="http://schemas.microsoft.com/office/drawing/2018/hyperlinkcolor" val="tx"/>
                    </a:ext>
                  </a:extLst>
                </a:hlinkClick>
              </a:rPr>
              <a:t>brannen.s.hough@baesystems.com</a:t>
            </a:r>
            <a:r>
              <a:rPr lang="en-US" dirty="0">
                <a:solidFill>
                  <a:schemeClr val="tx1"/>
                </a:solidFill>
              </a:rPr>
              <a:t> </a:t>
            </a:r>
          </a:p>
        </p:txBody>
      </p:sp>
      <p:sp>
        <p:nvSpPr>
          <p:cNvPr id="2" name="Slide Number Placeholder 1">
            <a:extLst>
              <a:ext uri="{FF2B5EF4-FFF2-40B4-BE49-F238E27FC236}">
                <a16:creationId xmlns:a16="http://schemas.microsoft.com/office/drawing/2014/main" id="{212BAAC9-FED7-6C48-8C8E-0977DB5B45B7}"/>
              </a:ext>
            </a:extLst>
          </p:cNvPr>
          <p:cNvSpPr>
            <a:spLocks noGrp="1"/>
          </p:cNvSpPr>
          <p:nvPr>
            <p:ph type="sldNum" sz="quarter" idx="12"/>
          </p:nvPr>
        </p:nvSpPr>
        <p:spPr/>
        <p:txBody>
          <a:bodyPr/>
          <a:lstStyle/>
          <a:p>
            <a:fld id="{1CC6F08F-6568-4B1E-86B4-FFDAF0D1B09D}"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2 - PATRIOT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2647950"/>
            <a:ext cx="3121152" cy="2084832"/>
          </a:xfrm>
        </p:spPr>
      </p:pic>
      <p:sp>
        <p:nvSpPr>
          <p:cNvPr id="4" name="Text Placeholder 3"/>
          <p:cNvSpPr>
            <a:spLocks noGrp="1"/>
          </p:cNvSpPr>
          <p:nvPr>
            <p:ph type="body" sz="half" idx="2"/>
          </p:nvPr>
        </p:nvSpPr>
        <p:spPr>
          <a:xfrm>
            <a:off x="457205" y="1076328"/>
            <a:ext cx="4038595" cy="3518297"/>
          </a:xfrm>
        </p:spPr>
        <p:txBody>
          <a:bodyPr>
            <a:noAutofit/>
          </a:bodyPr>
          <a:lstStyle/>
          <a:p>
            <a:pPr marL="285750" indent="-285750">
              <a:buFont typeface="Arial" panose="020B0604020202020204" pitchFamily="34" charset="0"/>
              <a:buChar char="•"/>
            </a:pPr>
            <a:r>
              <a:rPr lang="en-US" sz="1500" dirty="0"/>
              <a:t>Phased Array Tracking, Radio Intercept of Target</a:t>
            </a:r>
          </a:p>
          <a:p>
            <a:pPr marL="285750" indent="-285750">
              <a:buFont typeface="Arial" panose="020B0604020202020204" pitchFamily="34" charset="0"/>
              <a:buChar char="•"/>
            </a:pPr>
            <a:r>
              <a:rPr lang="en-US" sz="1500" dirty="0"/>
              <a:t>Movable (not mobile) anti-aircraft system developed back in the 60s by Raytheon, Hughes, and RCA</a:t>
            </a:r>
          </a:p>
          <a:p>
            <a:pPr marL="285750" indent="-285750">
              <a:buFont typeface="Arial" panose="020B0604020202020204" pitchFamily="34" charset="0"/>
              <a:buChar char="•"/>
            </a:pPr>
            <a:r>
              <a:rPr lang="en-US" sz="1500" dirty="0"/>
              <a:t>Developed to shoot down bombers during the Cold War days</a:t>
            </a:r>
          </a:p>
          <a:p>
            <a:pPr marL="285750" indent="-285750">
              <a:buFont typeface="Arial" panose="020B0604020202020204" pitchFamily="34" charset="0"/>
              <a:buChar char="•"/>
            </a:pPr>
            <a:r>
              <a:rPr lang="en-US" sz="1500" dirty="0"/>
              <a:t>Pitched as an anti-missile system by Raytheon before the war (1988)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04787"/>
            <a:ext cx="3121152" cy="2496312"/>
          </a:xfrm>
          <a:prstGeom prst="rect">
            <a:avLst/>
          </a:prstGeom>
        </p:spPr>
      </p:pic>
      <p:sp>
        <p:nvSpPr>
          <p:cNvPr id="3" name="Slide Number Placeholder 2">
            <a:extLst>
              <a:ext uri="{FF2B5EF4-FFF2-40B4-BE49-F238E27FC236}">
                <a16:creationId xmlns:a16="http://schemas.microsoft.com/office/drawing/2014/main" id="{742A1CBC-73E7-0E49-87E1-794499D17C97}"/>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10</a:t>
            </a:fld>
            <a:endParaRPr lang="en-US"/>
          </a:p>
        </p:txBody>
      </p:sp>
    </p:spTree>
    <p:extLst>
      <p:ext uri="{BB962C8B-B14F-4D97-AF65-F5344CB8AC3E}">
        <p14:creationId xmlns:p14="http://schemas.microsoft.com/office/powerpoint/2010/main" val="125389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2 - PATRIOT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2647950"/>
            <a:ext cx="3121152" cy="2084832"/>
          </a:xfrm>
        </p:spPr>
      </p:pic>
      <p:sp>
        <p:nvSpPr>
          <p:cNvPr id="4" name="Text Placeholder 3"/>
          <p:cNvSpPr>
            <a:spLocks noGrp="1"/>
          </p:cNvSpPr>
          <p:nvPr>
            <p:ph type="body" sz="half" idx="2"/>
          </p:nvPr>
        </p:nvSpPr>
        <p:spPr>
          <a:xfrm>
            <a:off x="457205" y="1076328"/>
            <a:ext cx="4038595" cy="3518297"/>
          </a:xfrm>
        </p:spPr>
        <p:txBody>
          <a:bodyPr>
            <a:noAutofit/>
          </a:bodyPr>
          <a:lstStyle/>
          <a:p>
            <a:pPr marL="285750" indent="-285750">
              <a:buFont typeface="Arial" panose="020B0604020202020204" pitchFamily="34" charset="0"/>
              <a:buChar char="•"/>
            </a:pPr>
            <a:r>
              <a:rPr lang="en-US" sz="1500" dirty="0">
                <a:solidFill>
                  <a:srgbClr val="7030A0"/>
                </a:solidFill>
              </a:rPr>
              <a:t>Phased Array Tracking, Radio Intercept of Target</a:t>
            </a:r>
          </a:p>
          <a:p>
            <a:pPr marL="285750" indent="-285750">
              <a:buFont typeface="Arial" panose="020B0604020202020204" pitchFamily="34" charset="0"/>
              <a:buChar char="•"/>
            </a:pPr>
            <a:r>
              <a:rPr lang="en-US" sz="1500" dirty="0">
                <a:solidFill>
                  <a:srgbClr val="7030A0"/>
                </a:solidFill>
              </a:rPr>
              <a:t>Movable (not mobile) anti-aircraft system developed back in the 60s by Raytheon, Hughes, and RCA </a:t>
            </a:r>
          </a:p>
          <a:p>
            <a:pPr marL="285750" indent="-285750">
              <a:buFont typeface="Arial" panose="020B0604020202020204" pitchFamily="34" charset="0"/>
              <a:buChar char="•"/>
            </a:pPr>
            <a:r>
              <a:rPr lang="en-US" sz="1500" dirty="0">
                <a:solidFill>
                  <a:srgbClr val="7030A0"/>
                </a:solidFill>
              </a:rPr>
              <a:t>Developed to shoot down bombers during the Cold War days</a:t>
            </a:r>
          </a:p>
          <a:p>
            <a:pPr marL="285750" indent="-285750">
              <a:buFont typeface="Arial" panose="020B0604020202020204" pitchFamily="34" charset="0"/>
              <a:buChar char="•"/>
            </a:pPr>
            <a:r>
              <a:rPr lang="en-US" sz="1500" dirty="0">
                <a:solidFill>
                  <a:srgbClr val="7030A0"/>
                </a:solidFill>
              </a:rPr>
              <a:t>Pitched as an anti-missile system by Raytheon before the war (1988)</a:t>
            </a:r>
          </a:p>
          <a:p>
            <a:pPr marL="285750" indent="-285750">
              <a:buFont typeface="Arial" panose="020B0604020202020204" pitchFamily="34" charset="0"/>
              <a:buChar char="•"/>
            </a:pPr>
            <a:r>
              <a:rPr lang="en-US" sz="1500" dirty="0"/>
              <a:t>PAC-2 (PATRIOT Advanced Capability) missile:</a:t>
            </a:r>
          </a:p>
          <a:p>
            <a:pPr marL="742950" lvl="1" indent="-285750">
              <a:buFont typeface="Arial" panose="020B0604020202020204" pitchFamily="34" charset="0"/>
              <a:buChar char="•"/>
            </a:pPr>
            <a:r>
              <a:rPr lang="en-US" sz="1400" dirty="0"/>
              <a:t>Optimized for ABM Role (mostly software updates)</a:t>
            </a:r>
          </a:p>
          <a:p>
            <a:pPr marL="742950" lvl="1" indent="-285750">
              <a:buFont typeface="Arial" panose="020B0604020202020204" pitchFamily="34" charset="0"/>
              <a:buChar char="•"/>
            </a:pPr>
            <a:r>
              <a:rPr lang="en-US" sz="1400" dirty="0"/>
              <a:t>Cost: $1-6 Million</a:t>
            </a:r>
          </a:p>
          <a:p>
            <a:pPr marL="742950" lvl="1" indent="-285750">
              <a:buFont typeface="Arial" panose="020B0604020202020204" pitchFamily="34" charset="0"/>
              <a:buChar char="•"/>
            </a:pPr>
            <a:r>
              <a:rPr lang="en-US" sz="1400" dirty="0"/>
              <a:t>19 Feet Long</a:t>
            </a:r>
          </a:p>
          <a:p>
            <a:pPr marL="742950" lvl="1" indent="-285750">
              <a:buFont typeface="Arial" panose="020B0604020202020204" pitchFamily="34" charset="0"/>
              <a:buChar char="•"/>
            </a:pPr>
            <a:r>
              <a:rPr lang="en-US" sz="1400" dirty="0"/>
              <a:t>Flies at Mach 2.8</a:t>
            </a:r>
          </a:p>
          <a:p>
            <a:pPr marL="742950" lvl="1" indent="-285750">
              <a:buFont typeface="Arial" panose="020B0604020202020204" pitchFamily="34" charset="0"/>
              <a:buChar char="•"/>
            </a:pPr>
            <a:r>
              <a:rPr lang="en-US" sz="1400" dirty="0"/>
              <a:t>200lb Warhead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04787"/>
            <a:ext cx="3121152" cy="2496312"/>
          </a:xfrm>
          <a:prstGeom prst="rect">
            <a:avLst/>
          </a:prstGeom>
        </p:spPr>
      </p:pic>
      <p:sp>
        <p:nvSpPr>
          <p:cNvPr id="3" name="Slide Number Placeholder 2">
            <a:extLst>
              <a:ext uri="{FF2B5EF4-FFF2-40B4-BE49-F238E27FC236}">
                <a16:creationId xmlns:a16="http://schemas.microsoft.com/office/drawing/2014/main" id="{B1CDB884-CB6C-C148-9B6E-DE24FC74ADD3}"/>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11</a:t>
            </a:fld>
            <a:endParaRPr lang="en-US"/>
          </a:p>
        </p:txBody>
      </p:sp>
    </p:spTree>
    <p:extLst>
      <p:ext uri="{BB962C8B-B14F-4D97-AF65-F5344CB8AC3E}">
        <p14:creationId xmlns:p14="http://schemas.microsoft.com/office/powerpoint/2010/main" val="288508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57200" y="-19050"/>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Here's what it looks like</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813067"/>
            <a:ext cx="8305799" cy="412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FFEB3EB3-6F04-5840-8930-E52FD7F8A726}"/>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12</a:t>
            </a:fld>
            <a:endParaRPr lang="en-US"/>
          </a:p>
        </p:txBody>
      </p:sp>
    </p:spTree>
    <p:extLst>
      <p:ext uri="{BB962C8B-B14F-4D97-AF65-F5344CB8AC3E}">
        <p14:creationId xmlns:p14="http://schemas.microsoft.com/office/powerpoint/2010/main" val="115139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Matchup</a:t>
            </a:r>
          </a:p>
        </p:txBody>
      </p:sp>
      <p:sp>
        <p:nvSpPr>
          <p:cNvPr id="4" name="Text Placeholder 3"/>
          <p:cNvSpPr>
            <a:spLocks noGrp="1"/>
          </p:cNvSpPr>
          <p:nvPr>
            <p:ph type="body" sz="half" idx="2"/>
          </p:nvPr>
        </p:nvSpPr>
        <p:spPr>
          <a:xfrm>
            <a:off x="457205" y="1076328"/>
            <a:ext cx="4038595" cy="3518297"/>
          </a:xfrm>
        </p:spPr>
        <p:txBody>
          <a:bodyPr/>
          <a:lstStyle/>
          <a:p>
            <a:pPr marL="285750" indent="-285750">
              <a:buFont typeface="Arial" panose="020B0604020202020204" pitchFamily="34" charset="0"/>
              <a:buChar char="•"/>
            </a:pPr>
            <a:r>
              <a:rPr lang="en-US" sz="1800" dirty="0"/>
              <a:t>Graph on the right shows the relative sizes of the missiles</a:t>
            </a:r>
          </a:p>
          <a:p>
            <a:pPr marL="285750" indent="-285750">
              <a:buFont typeface="Arial" panose="020B0604020202020204" pitchFamily="34" charset="0"/>
              <a:buChar char="•"/>
            </a:pPr>
            <a:r>
              <a:rPr lang="en-US" sz="1800" dirty="0"/>
              <a:t>Scud on the right</a:t>
            </a:r>
          </a:p>
          <a:p>
            <a:pPr marL="285750" indent="-285750">
              <a:buFont typeface="Arial" panose="020B0604020202020204" pitchFamily="34" charset="0"/>
              <a:buChar char="•"/>
            </a:pPr>
            <a:r>
              <a:rPr lang="en-US" sz="1800" dirty="0"/>
              <a:t>Patriot on the left</a:t>
            </a:r>
          </a:p>
          <a:p>
            <a:pPr marL="285750" indent="-285750">
              <a:buFont typeface="Arial" panose="020B0604020202020204" pitchFamily="34" charset="0"/>
              <a:buChar char="•"/>
            </a:pPr>
            <a:r>
              <a:rPr lang="en-US" sz="1800" dirty="0"/>
              <a:t>And a person, to the left of the Patriot.</a:t>
            </a:r>
          </a:p>
          <a:p>
            <a:pPr marL="285750" indent="-285750">
              <a:buFont typeface="Arial" panose="020B0604020202020204" pitchFamily="34" charset="0"/>
              <a:buChar char="•"/>
            </a:pPr>
            <a:r>
              <a:rPr lang="en-US" sz="1800" dirty="0"/>
              <a:t>Scale is in Meters</a:t>
            </a:r>
          </a:p>
          <a:p>
            <a:endParaRPr lang="en-US" dirty="0"/>
          </a:p>
        </p:txBody>
      </p:sp>
      <p:pic>
        <p:nvPicPr>
          <p:cNvPr id="5" name="Content Placeholder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9997" t="52255" r="46350" b="9049"/>
          <a:stretch/>
        </p:blipFill>
        <p:spPr bwMode="auto">
          <a:xfrm>
            <a:off x="6781800" y="1123950"/>
            <a:ext cx="1371600" cy="3505200"/>
          </a:xfrm>
          <a:prstGeom prst="rect">
            <a:avLst/>
          </a:prstGeom>
          <a:noFill/>
          <a:ln>
            <a:noFill/>
          </a:ln>
          <a:effectLst/>
          <a:extLst>
            <a:ext uri="{909E8E84-426E-40DD-AFC4-6F175D3DCCD1}">
              <a14:hiddenFill xmlns:a14="http://schemas.microsoft.com/office/drawing/2010/main">
                <a:blipFill dpi="0" rotWithShape="0">
                  <a:blip/>
                  <a:srcRect l="-2983" t="58018" r="463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9" t="52100" r="84545" b="9433"/>
          <a:stretch/>
        </p:blipFill>
        <p:spPr bwMode="auto">
          <a:xfrm>
            <a:off x="5181600" y="1123950"/>
            <a:ext cx="1600200" cy="3467100"/>
          </a:xfrm>
          <a:prstGeom prst="rect">
            <a:avLst/>
          </a:prstGeom>
          <a:noFill/>
          <a:ln>
            <a:noFill/>
          </a:ln>
          <a:effectLst/>
          <a:extLst>
            <a:ext uri="{909E8E84-426E-40DD-AFC4-6F175D3DCCD1}">
              <a14:hiddenFill xmlns:a14="http://schemas.microsoft.com/office/drawing/2010/main">
                <a:blipFill dpi="0" rotWithShape="0">
                  <a:blip/>
                  <a:srcRect l="-2983" t="58018" r="463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B455CB3C-97EB-3746-A6BF-50F27564988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13</a:t>
            </a:fld>
            <a:endParaRPr lang="en-US"/>
          </a:p>
        </p:txBody>
      </p:sp>
    </p:spTree>
    <p:extLst>
      <p:ext uri="{BB962C8B-B14F-4D97-AF65-F5344CB8AC3E}">
        <p14:creationId xmlns:p14="http://schemas.microsoft.com/office/powerpoint/2010/main" val="403151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 where do I come in?</a:t>
            </a:r>
          </a:p>
        </p:txBody>
      </p:sp>
      <p:sp>
        <p:nvSpPr>
          <p:cNvPr id="3" name="Content Placeholder 2"/>
          <p:cNvSpPr>
            <a:spLocks noGrp="1"/>
          </p:cNvSpPr>
          <p:nvPr>
            <p:ph sz="half" idx="1"/>
          </p:nvPr>
        </p:nvSpPr>
        <p:spPr/>
        <p:txBody>
          <a:bodyPr/>
          <a:lstStyle/>
          <a:p>
            <a:r>
              <a:rPr lang="en-US" dirty="0"/>
              <a:t>PATRIOT Transmitter had flaws</a:t>
            </a:r>
          </a:p>
          <a:p>
            <a:endParaRPr lang="en-US" dirty="0"/>
          </a:p>
          <a:p>
            <a:r>
              <a:rPr lang="en-US" dirty="0"/>
              <a:t>PATRIOT flaws</a:t>
            </a:r>
          </a:p>
        </p:txBody>
      </p:sp>
      <p:sp>
        <p:nvSpPr>
          <p:cNvPr id="7" name="Content Placeholder 6"/>
          <p:cNvSpPr>
            <a:spLocks noGrp="1"/>
          </p:cNvSpPr>
          <p:nvPr>
            <p:ph sz="half" idx="2"/>
          </p:nvPr>
        </p:nvSpPr>
        <p:spPr/>
        <p:txBody>
          <a:bodyPr/>
          <a:lstStyle/>
          <a:p>
            <a:r>
              <a:rPr lang="en-US" dirty="0"/>
              <a:t>Reliable in general</a:t>
            </a:r>
          </a:p>
          <a:p>
            <a:r>
              <a:rPr lang="en-US" dirty="0"/>
              <a:t>When it broke, took a long time to repair</a:t>
            </a:r>
          </a:p>
          <a:p>
            <a:r>
              <a:rPr lang="en-US" dirty="0"/>
              <a:t>Little diagnostic information</a:t>
            </a:r>
          </a:p>
          <a:p>
            <a:r>
              <a:rPr lang="en-US" dirty="0"/>
              <a:t>Laborious field service procedures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34593"/>
            <a:ext cx="3448009" cy="2660317"/>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id="{7351F522-6E10-9748-B266-78D8D4FF14A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14</a:t>
            </a:fld>
            <a:endParaRPr lang="en-US"/>
          </a:p>
        </p:txBody>
      </p:sp>
    </p:spTree>
    <p:extLst>
      <p:ext uri="{BB962C8B-B14F-4D97-AF65-F5344CB8AC3E}">
        <p14:creationId xmlns:p14="http://schemas.microsoft.com/office/powerpoint/2010/main" val="264137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old PATRIOT Transmitter </a:t>
            </a:r>
          </a:p>
        </p:txBody>
      </p:sp>
      <p:sp>
        <p:nvSpPr>
          <p:cNvPr id="5" name="Text Box 2"/>
          <p:cNvSpPr txBox="1">
            <a:spLocks noChangeArrowheads="1"/>
          </p:cNvSpPr>
          <p:nvPr/>
        </p:nvSpPr>
        <p:spPr bwMode="auto">
          <a:xfrm>
            <a:off x="710471" y="1047750"/>
            <a:ext cx="29273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9pPr>
          </a:lstStyle>
          <a:p>
            <a:pPr>
              <a:buClrTx/>
              <a:buFontTx/>
              <a:buNone/>
            </a:pPr>
            <a:r>
              <a:rPr lang="en-US" altLang="en-US" sz="2400" dirty="0">
                <a:solidFill>
                  <a:srgbClr val="000000"/>
                </a:solidFill>
              </a:rPr>
              <a:t>63 circuit cards</a:t>
            </a:r>
          </a:p>
          <a:p>
            <a:pPr marL="341313" indent="-339725">
              <a:buFont typeface="Arial" charset="0"/>
              <a:buChar char="•"/>
            </a:pPr>
            <a:r>
              <a:rPr lang="en-US" altLang="en-US" sz="2400" dirty="0">
                <a:solidFill>
                  <a:srgbClr val="000000"/>
                </a:solidFill>
              </a:rPr>
              <a:t>AND cards</a:t>
            </a:r>
          </a:p>
          <a:p>
            <a:pPr marL="341313" indent="-339725">
              <a:buFont typeface="Arial" charset="0"/>
              <a:buChar char="•"/>
            </a:pPr>
            <a:r>
              <a:rPr lang="en-US" altLang="en-US" sz="2400" dirty="0">
                <a:solidFill>
                  <a:srgbClr val="000000"/>
                </a:solidFill>
              </a:rPr>
              <a:t>OR cards</a:t>
            </a:r>
          </a:p>
          <a:p>
            <a:pPr marL="341313" indent="-339725">
              <a:buFont typeface="Arial" charset="0"/>
              <a:buChar char="•"/>
            </a:pPr>
            <a:r>
              <a:rPr lang="en-US" altLang="en-US" sz="2400" dirty="0">
                <a:solidFill>
                  <a:srgbClr val="000000"/>
                </a:solidFill>
              </a:rPr>
              <a:t>Inverter cards</a:t>
            </a:r>
          </a:p>
          <a:p>
            <a:pPr marL="341313" indent="-339725">
              <a:buFont typeface="Arial" charset="0"/>
              <a:buChar char="•"/>
            </a:pPr>
            <a:r>
              <a:rPr lang="en-US" altLang="en-US" sz="2400" dirty="0">
                <a:solidFill>
                  <a:srgbClr val="000000"/>
                </a:solidFill>
              </a:rPr>
              <a:t>Digital counter cards</a:t>
            </a:r>
          </a:p>
          <a:p>
            <a:pPr>
              <a:buClrTx/>
              <a:buFontTx/>
              <a:buNone/>
            </a:pPr>
            <a:r>
              <a:rPr lang="en-US" altLang="en-US" sz="2400" dirty="0">
                <a:solidFill>
                  <a:srgbClr val="000000"/>
                </a:solidFill>
              </a:rPr>
              <a:t>All circuits wired on a backplane, using individual wires, like this example (not PATRIOT)</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006046"/>
            <a:ext cx="4623057" cy="3852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139FF7E4-1DDE-A241-8904-8CF47E44FAC3}"/>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15</a:t>
            </a:fld>
            <a:endParaRPr lang="en-US"/>
          </a:p>
        </p:txBody>
      </p:sp>
    </p:spTree>
    <p:extLst>
      <p:ext uri="{BB962C8B-B14F-4D97-AF65-F5344CB8AC3E}">
        <p14:creationId xmlns:p14="http://schemas.microsoft.com/office/powerpoint/2010/main" val="49028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Arial" charset="0"/>
              <a:buChar char="•"/>
            </a:pPr>
            <a:r>
              <a:rPr lang="en-US" altLang="en-US" sz="2000" dirty="0">
                <a:solidFill>
                  <a:srgbClr val="000000"/>
                </a:solidFill>
              </a:rPr>
              <a:t>Meant to upgrade the PATRIOT transmitter units with new control logic</a:t>
            </a:r>
          </a:p>
          <a:p>
            <a:pPr lvl="1">
              <a:buFont typeface="Arial" charset="0"/>
              <a:buChar char="•"/>
            </a:pPr>
            <a:r>
              <a:rPr lang="en-US" altLang="en-US" sz="1800" dirty="0">
                <a:solidFill>
                  <a:srgbClr val="000000"/>
                </a:solidFill>
              </a:rPr>
              <a:t>Simpler, fewer parts to replace</a:t>
            </a:r>
          </a:p>
          <a:p>
            <a:pPr lvl="1">
              <a:buFont typeface="Arial" charset="0"/>
              <a:buChar char="•"/>
            </a:pPr>
            <a:r>
              <a:rPr lang="en-US" altLang="en-US" sz="1800" dirty="0">
                <a:solidFill>
                  <a:srgbClr val="000000"/>
                </a:solidFill>
              </a:rPr>
              <a:t>Faster to repair</a:t>
            </a:r>
          </a:p>
          <a:p>
            <a:pPr lvl="1">
              <a:buFont typeface="Arial" charset="0"/>
              <a:buChar char="•"/>
            </a:pPr>
            <a:r>
              <a:rPr lang="en-US" altLang="en-US" sz="1800" dirty="0">
                <a:solidFill>
                  <a:srgbClr val="000000"/>
                </a:solidFill>
              </a:rPr>
              <a:t>More self-test information available (450 bits vs. 24)</a:t>
            </a:r>
          </a:p>
          <a:p>
            <a:pPr lvl="1">
              <a:buFont typeface="Arial" charset="0"/>
              <a:buChar char="•"/>
            </a:pPr>
            <a:r>
              <a:rPr lang="en-US" altLang="en-US" sz="1800" dirty="0">
                <a:solidFill>
                  <a:srgbClr val="000000"/>
                </a:solidFill>
              </a:rPr>
              <a:t>Better health monitoring</a:t>
            </a:r>
          </a:p>
          <a:p>
            <a:pPr>
              <a:buFont typeface="Arial" charset="0"/>
              <a:buChar char="•"/>
            </a:pPr>
            <a:r>
              <a:rPr lang="en-US" altLang="en-US" sz="2000" dirty="0">
                <a:solidFill>
                  <a:srgbClr val="000000"/>
                </a:solidFill>
              </a:rPr>
              <a:t>Replaced 63 circuit cards with 13 cards (including a microprocessor)</a:t>
            </a:r>
          </a:p>
          <a:p>
            <a:pPr>
              <a:buFont typeface="Arial" charset="0"/>
              <a:buChar char="•"/>
            </a:pPr>
            <a:r>
              <a:rPr lang="en-US" altLang="en-US" sz="2000" dirty="0">
                <a:solidFill>
                  <a:srgbClr val="000000"/>
                </a:solidFill>
              </a:rPr>
              <a:t>Program length was 5+ years from contract start to first units leaving factory</a:t>
            </a:r>
          </a:p>
          <a:p>
            <a:r>
              <a:rPr lang="en-US" sz="2000" dirty="0"/>
              <a:t>True Waterfall development effort</a:t>
            </a:r>
          </a:p>
          <a:p>
            <a:r>
              <a:rPr lang="en-US" sz="2000" dirty="0"/>
              <a:t>I worked this for 4 ½ years</a:t>
            </a:r>
          </a:p>
        </p:txBody>
      </p:sp>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
        <p:nvSpPr>
          <p:cNvPr id="2" name="Slide Number Placeholder 1">
            <a:extLst>
              <a:ext uri="{FF2B5EF4-FFF2-40B4-BE49-F238E27FC236}">
                <a16:creationId xmlns:a16="http://schemas.microsoft.com/office/drawing/2014/main" id="{3CC67E10-25CE-6147-BC19-550B14523947}"/>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16</a:t>
            </a:fld>
            <a:endParaRPr lang="en-US"/>
          </a:p>
        </p:txBody>
      </p:sp>
    </p:spTree>
    <p:extLst>
      <p:ext uri="{BB962C8B-B14F-4D97-AF65-F5344CB8AC3E}">
        <p14:creationId xmlns:p14="http://schemas.microsoft.com/office/powerpoint/2010/main" val="107093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 Knockout!</a:t>
            </a:r>
          </a:p>
        </p:txBody>
      </p:sp>
      <p:sp>
        <p:nvSpPr>
          <p:cNvPr id="3" name="Content Placeholder 2"/>
          <p:cNvSpPr>
            <a:spLocks noGrp="1"/>
          </p:cNvSpPr>
          <p:nvPr>
            <p:ph idx="1"/>
          </p:nvPr>
        </p:nvSpPr>
        <p:spPr/>
        <p:txBody>
          <a:bodyPr>
            <a:normAutofit fontScale="92500" lnSpcReduction="20000"/>
          </a:bodyPr>
          <a:lstStyle/>
          <a:p>
            <a:r>
              <a:rPr lang="en-US" dirty="0"/>
              <a:t>August 2, 1990</a:t>
            </a:r>
          </a:p>
          <a:p>
            <a:r>
              <a:rPr lang="en-US" dirty="0"/>
              <a:t>Iraq invades Kuwait with the 4</a:t>
            </a:r>
            <a:r>
              <a:rPr lang="en-US" baseline="30000" dirty="0"/>
              <a:t>th</a:t>
            </a:r>
            <a:r>
              <a:rPr lang="en-US" dirty="0"/>
              <a:t> largest army in the world - taking everyone by surprise</a:t>
            </a:r>
          </a:p>
          <a:p>
            <a:r>
              <a:rPr lang="en-US" dirty="0"/>
              <a:t>Kuwait falls in days</a:t>
            </a:r>
          </a:p>
          <a:p>
            <a:r>
              <a:rPr lang="en-US" dirty="0"/>
              <a:t>UN and the Arab League (with the exception of Libya) condemn the invasion</a:t>
            </a:r>
          </a:p>
          <a:p>
            <a:r>
              <a:rPr lang="en-US" dirty="0"/>
              <a:t>US troops flown into Saudi Arabia at the request of the Saudis</a:t>
            </a:r>
          </a:p>
        </p:txBody>
      </p:sp>
      <p:sp>
        <p:nvSpPr>
          <p:cNvPr id="4" name="Slide Number Placeholder 3">
            <a:extLst>
              <a:ext uri="{FF2B5EF4-FFF2-40B4-BE49-F238E27FC236}">
                <a16:creationId xmlns:a16="http://schemas.microsoft.com/office/drawing/2014/main" id="{120394B0-C17C-EB4F-A5C5-546D8FA4A36C}"/>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17</a:t>
            </a:fld>
            <a:endParaRPr lang="en-US"/>
          </a:p>
        </p:txBody>
      </p:sp>
    </p:spTree>
    <p:extLst>
      <p:ext uri="{BB962C8B-B14F-4D97-AF65-F5344CB8AC3E}">
        <p14:creationId xmlns:p14="http://schemas.microsoft.com/office/powerpoint/2010/main" val="338838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Round 2 – the Coalition Strikes Back</a:t>
            </a:r>
          </a:p>
        </p:txBody>
      </p:sp>
      <p:sp>
        <p:nvSpPr>
          <p:cNvPr id="3" name="Content Placeholder 2"/>
          <p:cNvSpPr>
            <a:spLocks noGrp="1"/>
          </p:cNvSpPr>
          <p:nvPr>
            <p:ph sz="half" idx="1"/>
          </p:nvPr>
        </p:nvSpPr>
        <p:spPr/>
        <p:txBody>
          <a:bodyPr>
            <a:normAutofit fontScale="85000" lnSpcReduction="20000"/>
          </a:bodyPr>
          <a:lstStyle/>
          <a:p>
            <a:r>
              <a:rPr lang="en-US" sz="2600" dirty="0"/>
              <a:t>The US formed a coalition of countries to oppose Iraq</a:t>
            </a:r>
          </a:p>
          <a:p>
            <a:r>
              <a:rPr lang="en-US" sz="2600" dirty="0"/>
              <a:t>34 countries joined </a:t>
            </a:r>
          </a:p>
          <a:p>
            <a:r>
              <a:rPr lang="en-US" sz="2600" dirty="0"/>
              <a:t>Japan and Germany, forbidden military intervention, lent financial support</a:t>
            </a:r>
          </a:p>
          <a:p>
            <a:r>
              <a:rPr lang="en-US" sz="2600" dirty="0"/>
              <a:t>Even the Soviet Union supported the effort </a:t>
            </a:r>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US</a:t>
            </a:r>
          </a:p>
          <a:p>
            <a:r>
              <a:rPr lang="en-US" dirty="0"/>
              <a:t>Saudi Arabia</a:t>
            </a:r>
          </a:p>
          <a:p>
            <a:r>
              <a:rPr lang="en-US" dirty="0"/>
              <a:t>Egypt</a:t>
            </a:r>
          </a:p>
          <a:p>
            <a:r>
              <a:rPr lang="en-US" dirty="0"/>
              <a:t>Syria</a:t>
            </a:r>
          </a:p>
          <a:p>
            <a:r>
              <a:rPr lang="en-US" dirty="0"/>
              <a:t>United Kingdom (England)</a:t>
            </a:r>
          </a:p>
          <a:p>
            <a:r>
              <a:rPr lang="en-US" dirty="0"/>
              <a:t>France</a:t>
            </a:r>
          </a:p>
          <a:p>
            <a:r>
              <a:rPr lang="en-US" dirty="0"/>
              <a:t>Greece</a:t>
            </a:r>
          </a:p>
          <a:p>
            <a:r>
              <a:rPr lang="en-US" dirty="0"/>
              <a:t>Turkey</a:t>
            </a:r>
          </a:p>
          <a:p>
            <a:r>
              <a:rPr lang="en-US" dirty="0"/>
              <a:t>…..</a:t>
            </a:r>
          </a:p>
        </p:txBody>
      </p:sp>
      <p:sp>
        <p:nvSpPr>
          <p:cNvPr id="5" name="Slide Number Placeholder 4">
            <a:extLst>
              <a:ext uri="{FF2B5EF4-FFF2-40B4-BE49-F238E27FC236}">
                <a16:creationId xmlns:a16="http://schemas.microsoft.com/office/drawing/2014/main" id="{9220A3EE-8355-F249-BC79-F98331666FE1}"/>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18</a:t>
            </a:fld>
            <a:endParaRPr lang="en-US"/>
          </a:p>
        </p:txBody>
      </p:sp>
    </p:spTree>
    <p:extLst>
      <p:ext uri="{BB962C8B-B14F-4D97-AF65-F5344CB8AC3E}">
        <p14:creationId xmlns:p14="http://schemas.microsoft.com/office/powerpoint/2010/main" val="28787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Round 2 – the Coalition Strikes Back</a:t>
            </a:r>
          </a:p>
        </p:txBody>
      </p:sp>
      <p:sp>
        <p:nvSpPr>
          <p:cNvPr id="3" name="Content Placeholder 2"/>
          <p:cNvSpPr>
            <a:spLocks noGrp="1"/>
          </p:cNvSpPr>
          <p:nvPr>
            <p:ph sz="half" idx="1"/>
          </p:nvPr>
        </p:nvSpPr>
        <p:spPr/>
        <p:txBody>
          <a:bodyPr>
            <a:normAutofit fontScale="77500" lnSpcReduction="20000"/>
          </a:bodyPr>
          <a:lstStyle/>
          <a:p>
            <a:r>
              <a:rPr lang="en-US" dirty="0">
                <a:solidFill>
                  <a:srgbClr val="7030A0"/>
                </a:solidFill>
              </a:rPr>
              <a:t>The US formed a coalition of countries to oppose Iraq</a:t>
            </a:r>
          </a:p>
          <a:p>
            <a:r>
              <a:rPr lang="en-US" dirty="0">
                <a:solidFill>
                  <a:srgbClr val="7030A0"/>
                </a:solidFill>
              </a:rPr>
              <a:t>34 countries joined </a:t>
            </a:r>
          </a:p>
          <a:p>
            <a:r>
              <a:rPr lang="en-US" dirty="0">
                <a:solidFill>
                  <a:srgbClr val="7030A0"/>
                </a:solidFill>
              </a:rPr>
              <a:t>Japan and Germany, forbidden military intervention, lent financial support</a:t>
            </a:r>
          </a:p>
          <a:p>
            <a:r>
              <a:rPr lang="en-US" dirty="0">
                <a:solidFill>
                  <a:srgbClr val="7030A0"/>
                </a:solidFill>
              </a:rPr>
              <a:t>Even the Soviet Union supported the effort </a:t>
            </a:r>
          </a:p>
          <a:p>
            <a:r>
              <a:rPr lang="en-US" b="1" dirty="0"/>
              <a:t>Israel was specifically NOT part of the coalition</a:t>
            </a:r>
          </a:p>
          <a:p>
            <a:endParaRPr lang="en-US" dirty="0"/>
          </a:p>
        </p:txBody>
      </p:sp>
      <p:sp>
        <p:nvSpPr>
          <p:cNvPr id="7" name="Content Placeholder 3">
            <a:extLst>
              <a:ext uri="{FF2B5EF4-FFF2-40B4-BE49-F238E27FC236}">
                <a16:creationId xmlns:a16="http://schemas.microsoft.com/office/drawing/2014/main" id="{F5AAA532-CED9-4F43-88FA-32415BD8E966}"/>
              </a:ext>
            </a:extLst>
          </p:cNvPr>
          <p:cNvSpPr txBox="1">
            <a:spLocks/>
          </p:cNvSpPr>
          <p:nvPr/>
        </p:nvSpPr>
        <p:spPr>
          <a:xfrm>
            <a:off x="4648200" y="1200151"/>
            <a:ext cx="4038600" cy="339447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t>US</a:t>
            </a:r>
          </a:p>
          <a:p>
            <a:r>
              <a:rPr lang="en-US"/>
              <a:t>Saudi Arabia</a:t>
            </a:r>
          </a:p>
          <a:p>
            <a:r>
              <a:rPr lang="en-US"/>
              <a:t>Egypt</a:t>
            </a:r>
          </a:p>
          <a:p>
            <a:r>
              <a:rPr lang="en-US"/>
              <a:t>Syria</a:t>
            </a:r>
          </a:p>
          <a:p>
            <a:r>
              <a:rPr lang="en-US"/>
              <a:t>United Kingdom (England)</a:t>
            </a:r>
          </a:p>
          <a:p>
            <a:r>
              <a:rPr lang="en-US"/>
              <a:t>France</a:t>
            </a:r>
          </a:p>
          <a:p>
            <a:r>
              <a:rPr lang="en-US"/>
              <a:t>Greece</a:t>
            </a:r>
          </a:p>
          <a:p>
            <a:r>
              <a:rPr lang="en-US"/>
              <a:t>Turkey</a:t>
            </a:r>
          </a:p>
          <a:p>
            <a:r>
              <a:rPr lang="en-US"/>
              <a:t>…..</a:t>
            </a:r>
            <a:endParaRPr lang="en-US" dirty="0"/>
          </a:p>
        </p:txBody>
      </p:sp>
      <p:sp>
        <p:nvSpPr>
          <p:cNvPr id="4" name="Slide Number Placeholder 3">
            <a:extLst>
              <a:ext uri="{FF2B5EF4-FFF2-40B4-BE49-F238E27FC236}">
                <a16:creationId xmlns:a16="http://schemas.microsoft.com/office/drawing/2014/main" id="{CCE18096-AB7E-664C-8B40-DA4419184EAC}"/>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19</a:t>
            </a:fld>
            <a:endParaRPr lang="en-US"/>
          </a:p>
        </p:txBody>
      </p:sp>
    </p:spTree>
    <p:extLst>
      <p:ext uri="{BB962C8B-B14F-4D97-AF65-F5344CB8AC3E}">
        <p14:creationId xmlns:p14="http://schemas.microsoft.com/office/powerpoint/2010/main" val="129486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900" spc="-1">
                <a:uFill>
                  <a:solidFill>
                    <a:srgbClr val="FFFFFF"/>
                  </a:solidFill>
                </a:uFill>
                <a:latin typeface="Arial"/>
              </a:rPr>
              <a:t>How to end up a mass murderer </a:t>
            </a:r>
            <a:endParaRPr/>
          </a:p>
          <a:p>
            <a:pPr algn="ctr">
              <a:lnSpc>
                <a:spcPct val="100000"/>
              </a:lnSpc>
            </a:pPr>
            <a:r>
              <a:rPr lang="en-US" sz="2900" spc="-1">
                <a:uFill>
                  <a:solidFill>
                    <a:srgbClr val="FFFFFF"/>
                  </a:solidFill>
                </a:uFill>
                <a:latin typeface="Arial"/>
              </a:rPr>
              <a:t>without even trying </a:t>
            </a:r>
            <a:endParaRPr/>
          </a:p>
        </p:txBody>
      </p:sp>
      <p:sp>
        <p:nvSpPr>
          <p:cNvPr id="2" name="Slide Number Placeholder 1">
            <a:extLst>
              <a:ext uri="{FF2B5EF4-FFF2-40B4-BE49-F238E27FC236}">
                <a16:creationId xmlns:a16="http://schemas.microsoft.com/office/drawing/2014/main" id="{99C11F64-762E-D249-8A73-42FCF563348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a:t>
            </a:fld>
            <a:endParaRPr lang="en-US"/>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 Trading Blows</a:t>
            </a:r>
          </a:p>
        </p:txBody>
      </p:sp>
      <p:sp>
        <p:nvSpPr>
          <p:cNvPr id="3" name="Content Placeholder 2"/>
          <p:cNvSpPr>
            <a:spLocks noGrp="1"/>
          </p:cNvSpPr>
          <p:nvPr>
            <p:ph sz="half" idx="1"/>
          </p:nvPr>
        </p:nvSpPr>
        <p:spPr>
          <a:xfrm>
            <a:off x="533400" y="1200151"/>
            <a:ext cx="4038600" cy="3394472"/>
          </a:xfrm>
        </p:spPr>
        <p:txBody>
          <a:bodyPr/>
          <a:lstStyle/>
          <a:p>
            <a:r>
              <a:rPr lang="en-US" sz="2400" dirty="0"/>
              <a:t>Coalition forces launched massive airstrikes starting Jan 16, 1991</a:t>
            </a:r>
          </a:p>
          <a:p>
            <a:r>
              <a:rPr lang="en-US" sz="2400" dirty="0"/>
              <a:t>Over 100,000 sorties; over 88,000 tons of bombs</a:t>
            </a:r>
            <a:r>
              <a:rPr lang="en-US" dirty="0"/>
              <a:t>	</a:t>
            </a:r>
          </a:p>
        </p:txBody>
      </p:sp>
      <p:sp>
        <p:nvSpPr>
          <p:cNvPr id="4" name="Content Placeholder 3"/>
          <p:cNvSpPr>
            <a:spLocks noGrp="1"/>
          </p:cNvSpPr>
          <p:nvPr>
            <p:ph sz="half" idx="2"/>
          </p:nvPr>
        </p:nvSpPr>
        <p:spPr/>
        <p:txBody>
          <a:bodyPr/>
          <a:lstStyle/>
          <a:p>
            <a:r>
              <a:rPr lang="en-US" dirty="0"/>
              <a:t>Iraq responded with scud missile attacks</a:t>
            </a:r>
          </a:p>
          <a:p>
            <a:r>
              <a:rPr lang="en-US" dirty="0"/>
              <a:t>Aimed at Saudi Arabian targets</a:t>
            </a:r>
          </a:p>
          <a:p>
            <a:r>
              <a:rPr lang="en-US" dirty="0"/>
              <a:t>And at Israel</a:t>
            </a:r>
          </a:p>
        </p:txBody>
      </p:sp>
      <p:pic>
        <p:nvPicPr>
          <p:cNvPr id="1026" name="Picture 2" descr="https://upload.wikimedia.org/wikipedia/commons/thumb/a/a1/F-117_Nighthawk_Front.jpg/170px-F-117_Nighthawk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946" y="3257550"/>
            <a:ext cx="1619250" cy="10763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E1B5315-DFF5-A945-A0CF-70F1D0CD383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20</a:t>
            </a:fld>
            <a:endParaRPr lang="en-US"/>
          </a:p>
        </p:txBody>
      </p:sp>
    </p:spTree>
    <p:extLst>
      <p:ext uri="{BB962C8B-B14F-4D97-AF65-F5344CB8AC3E}">
        <p14:creationId xmlns:p14="http://schemas.microsoft.com/office/powerpoint/2010/main" val="295404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Under Scud Bombardment</a:t>
            </a:r>
          </a:p>
        </p:txBody>
      </p:sp>
      <p:sp>
        <p:nvSpPr>
          <p:cNvPr id="5" name="Text Box 2"/>
          <p:cNvSpPr txBox="1">
            <a:spLocks noChangeArrowheads="1"/>
          </p:cNvSpPr>
          <p:nvPr/>
        </p:nvSpPr>
        <p:spPr bwMode="auto">
          <a:xfrm>
            <a:off x="304800" y="590550"/>
            <a:ext cx="8534399"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9100" indent="-312738">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1pPr>
            <a:lvl2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2pPr>
            <a:lvl3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3pPr>
            <a:lvl4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4pPr>
            <a:lvl5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9pPr>
          </a:lstStyle>
          <a:p>
            <a:pPr>
              <a:buClrTx/>
              <a:buFontTx/>
              <a:buNone/>
            </a:pPr>
            <a:endParaRPr lang="en-US" altLang="en-US" sz="2400" dirty="0">
              <a:solidFill>
                <a:srgbClr val="000000"/>
              </a:solidFill>
            </a:endParaRPr>
          </a:p>
          <a:p>
            <a:pPr marL="417513">
              <a:buClr>
                <a:srgbClr val="0E594D"/>
              </a:buClr>
              <a:buSzPct val="45000"/>
              <a:buFont typeface="Wingdings" charset="2"/>
              <a:buChar char=""/>
            </a:pPr>
            <a:r>
              <a:rPr lang="en-US" altLang="en-US" sz="2400" dirty="0">
                <a:solidFill>
                  <a:srgbClr val="000000"/>
                </a:solidFill>
              </a:rPr>
              <a:t>In a bid to keep Israel from striking back at Iraq, PATRIOT batteries were rushed to protect Israeli citizens</a:t>
            </a:r>
          </a:p>
          <a:p>
            <a:pPr marL="417513">
              <a:buClr>
                <a:srgbClr val="0E594D"/>
              </a:buClr>
              <a:buSzPct val="45000"/>
              <a:buFont typeface="Wingdings" charset="2"/>
              <a:buChar char=""/>
            </a:pPr>
            <a:r>
              <a:rPr lang="en-US" altLang="en-US" sz="2400" dirty="0">
                <a:solidFill>
                  <a:srgbClr val="000000"/>
                </a:solidFill>
              </a:rPr>
              <a:t>PATRIOT batteries were permanently placed around sensitive areas, manned and running 24/7, in case of missile attack</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00350"/>
            <a:ext cx="3200400" cy="2212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1489073" y="3222964"/>
            <a:ext cx="4606927" cy="1558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000" dirty="0">
                <a:solidFill>
                  <a:srgbClr val="000000"/>
                </a:solidFill>
              </a:rPr>
              <a:t>Conventional high explosives </a:t>
            </a:r>
          </a:p>
          <a:p>
            <a:pPr>
              <a:buClrTx/>
              <a:buFontTx/>
              <a:buNone/>
            </a:pPr>
            <a:r>
              <a:rPr lang="en-US" altLang="en-US" sz="2000" dirty="0">
                <a:solidFill>
                  <a:srgbClr val="000000"/>
                </a:solidFill>
              </a:rPr>
              <a:t>were carried by the Scuds,</a:t>
            </a:r>
          </a:p>
          <a:p>
            <a:pPr>
              <a:buClrTx/>
              <a:buFontTx/>
              <a:buNone/>
            </a:pPr>
            <a:r>
              <a:rPr lang="en-US" altLang="en-US" sz="2000" dirty="0">
                <a:solidFill>
                  <a:srgbClr val="000000"/>
                </a:solidFill>
              </a:rPr>
              <a:t>but the fear was they would be</a:t>
            </a:r>
          </a:p>
          <a:p>
            <a:pPr>
              <a:buClrTx/>
              <a:buFontTx/>
              <a:buNone/>
            </a:pPr>
            <a:r>
              <a:rPr lang="en-US" altLang="en-US" sz="2000" dirty="0">
                <a:solidFill>
                  <a:srgbClr val="000000"/>
                </a:solidFill>
              </a:rPr>
              <a:t>armed with chemical or biological weapons</a:t>
            </a:r>
          </a:p>
        </p:txBody>
      </p:sp>
      <p:sp>
        <p:nvSpPr>
          <p:cNvPr id="2" name="Slide Number Placeholder 1">
            <a:extLst>
              <a:ext uri="{FF2B5EF4-FFF2-40B4-BE49-F238E27FC236}">
                <a16:creationId xmlns:a16="http://schemas.microsoft.com/office/drawing/2014/main" id="{FE0D391C-34F2-DA44-BCD6-52423999846E}"/>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21</a:t>
            </a:fld>
            <a:endParaRPr lang="en-US"/>
          </a:p>
        </p:txBody>
      </p:sp>
    </p:spTree>
    <p:extLst>
      <p:ext uri="{BB962C8B-B14F-4D97-AF65-F5344CB8AC3E}">
        <p14:creationId xmlns:p14="http://schemas.microsoft.com/office/powerpoint/2010/main" val="261091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How effective was the Patriot vs the Scud?</a:t>
            </a:r>
          </a:p>
        </p:txBody>
      </p:sp>
      <p:sp>
        <p:nvSpPr>
          <p:cNvPr id="5" name="Text Box 2"/>
          <p:cNvSpPr txBox="1">
            <a:spLocks noGrp="1" noChangeArrowheads="1"/>
          </p:cNvSpPr>
          <p:nvPr>
            <p:ph idx="1"/>
          </p:nvPr>
        </p:nvSpPr>
        <p:spPr bwMode="auto">
          <a:xfrm>
            <a:off x="3352800" y="1200150"/>
            <a:ext cx="5638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marL="849313" indent="-282575">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1800" dirty="0">
                <a:solidFill>
                  <a:srgbClr val="000000"/>
                </a:solidFill>
              </a:rPr>
              <a:t>In the initial trials, extremely (4 on 1)</a:t>
            </a:r>
          </a:p>
          <a:p>
            <a:pPr>
              <a:buClr>
                <a:srgbClr val="0E594D"/>
              </a:buClr>
              <a:buSzPct val="45000"/>
              <a:buFont typeface="Wingdings" charset="2"/>
              <a:buChar char=""/>
            </a:pPr>
            <a:r>
              <a:rPr lang="en-US" altLang="en-US" sz="1800" dirty="0">
                <a:solidFill>
                  <a:srgbClr val="000000"/>
                </a:solidFill>
              </a:rPr>
              <a:t>In 'economy' mode (1 on 1), somewhat less effective (detailed evaluations still classified)</a:t>
            </a:r>
          </a:p>
          <a:p>
            <a:pPr lvl="1">
              <a:buSzPct val="75000"/>
              <a:buFont typeface="Symbol" charset="2"/>
              <a:buChar char=""/>
            </a:pPr>
            <a:r>
              <a:rPr lang="en-US" altLang="en-US" sz="1800" dirty="0">
                <a:solidFill>
                  <a:srgbClr val="000000"/>
                </a:solidFill>
              </a:rPr>
              <a:t>The PATRIOT missiles were skewed towards the front of the Scud</a:t>
            </a:r>
          </a:p>
          <a:p>
            <a:pPr lvl="1">
              <a:buSzPct val="75000"/>
              <a:buFont typeface="Symbol" charset="2"/>
              <a:buChar char=""/>
            </a:pPr>
            <a:r>
              <a:rPr lang="en-US" altLang="en-US" sz="1800" dirty="0">
                <a:solidFill>
                  <a:srgbClr val="000000"/>
                </a:solidFill>
              </a:rPr>
              <a:t>The idea was to disable/detonate the warhead</a:t>
            </a:r>
          </a:p>
          <a:p>
            <a:pPr lvl="1">
              <a:buSzPct val="75000"/>
              <a:buFont typeface="Symbol" charset="2"/>
              <a:buChar char=""/>
            </a:pPr>
            <a:r>
              <a:rPr lang="en-US" altLang="en-US" sz="1800" dirty="0">
                <a:solidFill>
                  <a:srgbClr val="000000"/>
                </a:solidFill>
              </a:rPr>
              <a:t>Worked as planned, but that left several tons of falling rocket</a:t>
            </a:r>
          </a:p>
          <a:p>
            <a:pPr>
              <a:buClr>
                <a:srgbClr val="0E594D"/>
              </a:buClr>
              <a:buSzPct val="45000"/>
              <a:buFont typeface="Wingdings" charset="2"/>
              <a:buChar char=""/>
            </a:pPr>
            <a:r>
              <a:rPr lang="en-US" altLang="en-US" sz="1800" dirty="0">
                <a:solidFill>
                  <a:srgbClr val="000000"/>
                </a:solidFill>
              </a:rPr>
              <a:t>When deployed to Israel, the 'economy' mode was less helpful as Israel is a densely populated area.</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95350"/>
            <a:ext cx="336804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DAB57D21-18BA-A948-B73C-ED645900B253}"/>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22</a:t>
            </a:fld>
            <a:endParaRPr lang="en-US"/>
          </a:p>
        </p:txBody>
      </p:sp>
    </p:spTree>
    <p:extLst>
      <p:ext uri="{BB962C8B-B14F-4D97-AF65-F5344CB8AC3E}">
        <p14:creationId xmlns:p14="http://schemas.microsoft.com/office/powerpoint/2010/main" val="111204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Fateful Day</a:t>
            </a:r>
          </a:p>
        </p:txBody>
      </p:sp>
      <p:sp>
        <p:nvSpPr>
          <p:cNvPr id="3" name="Content Placeholder 2"/>
          <p:cNvSpPr>
            <a:spLocks noGrp="1"/>
          </p:cNvSpPr>
          <p:nvPr>
            <p:ph idx="1"/>
          </p:nvPr>
        </p:nvSpPr>
        <p:spPr/>
        <p:txBody>
          <a:bodyPr/>
          <a:lstStyle/>
          <a:p>
            <a:r>
              <a:rPr lang="en-US" altLang="en-US" dirty="0">
                <a:solidFill>
                  <a:srgbClr val="000000"/>
                </a:solidFill>
              </a:rPr>
              <a:t>The worst scud attack occurred on Feb 25, 1991 </a:t>
            </a:r>
          </a:p>
          <a:p>
            <a:r>
              <a:rPr lang="en-US" altLang="en-US" dirty="0">
                <a:solidFill>
                  <a:srgbClr val="000000"/>
                </a:solidFill>
              </a:rPr>
              <a:t> 28 dead,  97 wounded</a:t>
            </a:r>
          </a:p>
          <a:p>
            <a:r>
              <a:rPr lang="en-US" dirty="0">
                <a:solidFill>
                  <a:srgbClr val="000000"/>
                </a:solidFill>
              </a:rPr>
              <a:t>Direct hit by a scud on an Army barracks</a:t>
            </a:r>
          </a:p>
          <a:p>
            <a:r>
              <a:rPr lang="en-US" dirty="0">
                <a:solidFill>
                  <a:srgbClr val="000000"/>
                </a:solidFill>
              </a:rPr>
              <a:t>Under protection from a PATRIOT battery</a:t>
            </a:r>
            <a:endParaRPr lang="en-US" dirty="0"/>
          </a:p>
        </p:txBody>
      </p:sp>
      <p:sp>
        <p:nvSpPr>
          <p:cNvPr id="4" name="Slide Number Placeholder 3">
            <a:extLst>
              <a:ext uri="{FF2B5EF4-FFF2-40B4-BE49-F238E27FC236}">
                <a16:creationId xmlns:a16="http://schemas.microsoft.com/office/drawing/2014/main" id="{10D0FBCB-03AF-5C46-A64B-EAE4D7860088}"/>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23</a:t>
            </a:fld>
            <a:endParaRPr lang="en-US"/>
          </a:p>
        </p:txBody>
      </p:sp>
    </p:spTree>
    <p:extLst>
      <p:ext uri="{BB962C8B-B14F-4D97-AF65-F5344CB8AC3E}">
        <p14:creationId xmlns:p14="http://schemas.microsoft.com/office/powerpoint/2010/main" val="2789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 went wrong that day?</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A software error in the Engagement Control System caused the PATRIOT guarding the area to lose track</a:t>
            </a:r>
          </a:p>
          <a:p>
            <a:pPr>
              <a:buClr>
                <a:srgbClr val="0E594D"/>
              </a:buClr>
              <a:buSzPct val="45000"/>
              <a:buFont typeface="Wingdings" charset="2"/>
              <a:buChar char=""/>
            </a:pPr>
            <a:r>
              <a:rPr lang="en-US" altLang="en-US" sz="3200" dirty="0">
                <a:solidFill>
                  <a:srgbClr val="000000"/>
                </a:solidFill>
              </a:rPr>
              <a:t>Without a good target track, the PATRIOT missiles cannot engage</a:t>
            </a:r>
          </a:p>
          <a:p>
            <a:pPr>
              <a:buClr>
                <a:srgbClr val="0E594D"/>
              </a:buClr>
              <a:buSzPct val="45000"/>
              <a:buFont typeface="Wingdings" charset="2"/>
              <a:buChar char=""/>
            </a:pPr>
            <a:r>
              <a:rPr lang="en-US" altLang="en-US" sz="3200" dirty="0">
                <a:solidFill>
                  <a:srgbClr val="000000"/>
                </a:solidFill>
              </a:rPr>
              <a:t>So it never fired at the Scud </a:t>
            </a:r>
          </a:p>
        </p:txBody>
      </p:sp>
      <p:sp>
        <p:nvSpPr>
          <p:cNvPr id="2" name="Slide Number Placeholder 1">
            <a:extLst>
              <a:ext uri="{FF2B5EF4-FFF2-40B4-BE49-F238E27FC236}">
                <a16:creationId xmlns:a16="http://schemas.microsoft.com/office/drawing/2014/main" id="{7C2118FF-77DA-5842-A014-B185D9195F10}"/>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24</a:t>
            </a:fld>
            <a:endParaRPr lang="en-US"/>
          </a:p>
        </p:txBody>
      </p:sp>
    </p:spTree>
    <p:extLst>
      <p:ext uri="{BB962C8B-B14F-4D97-AF65-F5344CB8AC3E}">
        <p14:creationId xmlns:p14="http://schemas.microsoft.com/office/powerpoint/2010/main" val="4060913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3600" b="1" dirty="0">
                <a:solidFill>
                  <a:srgbClr val="333333"/>
                </a:solidFill>
              </a:rPr>
              <a:t>Normal operation</a:t>
            </a:r>
            <a:br>
              <a:rPr lang="en-GB" altLang="en-US" sz="3600" b="1" dirty="0">
                <a:solidFill>
                  <a:srgbClr val="333333"/>
                </a:solidFill>
              </a:rPr>
            </a:br>
            <a:r>
              <a:rPr lang="en-GB" altLang="en-US" sz="3600" b="1" dirty="0">
                <a:solidFill>
                  <a:srgbClr val="333333"/>
                </a:solidFill>
              </a:rPr>
              <a:t>(this is all from the GAO report)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00150"/>
            <a:ext cx="6701755"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EF97447-8CD3-FA45-9925-E307714B1316}"/>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25</a:t>
            </a:fld>
            <a:endParaRPr lang="en-US"/>
          </a:p>
        </p:txBody>
      </p:sp>
    </p:spTree>
    <p:extLst>
      <p:ext uri="{BB962C8B-B14F-4D97-AF65-F5344CB8AC3E}">
        <p14:creationId xmlns:p14="http://schemas.microsoft.com/office/powerpoint/2010/main" val="7496667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a:solidFill>
                  <a:srgbClr val="333333"/>
                </a:solidFill>
              </a:rPr>
              <a:t>The range gate error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348" y="1200149"/>
            <a:ext cx="6764452" cy="38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AE5CEB2B-A788-634D-BB59-D65258AB1AC5}"/>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26</a:t>
            </a:fld>
            <a:endParaRPr lang="en-US"/>
          </a:p>
        </p:txBody>
      </p:sp>
    </p:spTree>
    <p:extLst>
      <p:ext uri="{BB962C8B-B14F-4D97-AF65-F5344CB8AC3E}">
        <p14:creationId xmlns:p14="http://schemas.microsoft.com/office/powerpoint/2010/main" val="3203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What happened that day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00149"/>
            <a:ext cx="6708053" cy="385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26CD08C6-2B30-7D49-884F-86798A1BF7B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27</a:t>
            </a:fld>
            <a:endParaRPr lang="en-US"/>
          </a:p>
        </p:txBody>
      </p:sp>
    </p:spTree>
    <p:extLst>
      <p:ext uri="{BB962C8B-B14F-4D97-AF65-F5344CB8AC3E}">
        <p14:creationId xmlns:p14="http://schemas.microsoft.com/office/powerpoint/2010/main" val="325345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A Perfect Storm of Circumstances</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77500" lnSpcReduction="20000"/>
          </a:bodyPr>
          <a:lstStyle>
            <a:lvl1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1pPr>
            <a:lvl2pPr marL="427038" indent="-2159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2pPr>
            <a:lvl3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3pPr>
            <a:lvl4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4pPr>
            <a:lvl5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9pPr>
          </a:lstStyle>
          <a:p>
            <a:pPr>
              <a:buFont typeface="Times New Roman" pitchFamily="16" charset="0"/>
              <a:buAutoNum type="arabicPeriod"/>
            </a:pPr>
            <a:r>
              <a:rPr lang="en-US" altLang="en-US" sz="3200" dirty="0">
                <a:solidFill>
                  <a:srgbClr val="000000"/>
                </a:solidFill>
              </a:rPr>
              <a:t>The PATRIOT system's software had a flaw</a:t>
            </a:r>
          </a:p>
          <a:p>
            <a:pPr>
              <a:buFont typeface="Times New Roman" pitchFamily="16" charset="0"/>
              <a:buAutoNum type="arabicPeriod"/>
            </a:pPr>
            <a:r>
              <a:rPr lang="en-US" altLang="en-US" sz="3200" dirty="0">
                <a:solidFill>
                  <a:srgbClr val="000000"/>
                </a:solidFill>
              </a:rPr>
              <a:t>Our Army never found the flaw due to how they used the system</a:t>
            </a:r>
          </a:p>
          <a:p>
            <a:pPr lvl="1">
              <a:buSzPct val="45000"/>
              <a:buFont typeface="Symbol" charset="2"/>
              <a:buChar char=""/>
            </a:pPr>
            <a:r>
              <a:rPr lang="en-US" altLang="en-US" sz="2800" dirty="0">
                <a:solidFill>
                  <a:srgbClr val="000000"/>
                </a:solidFill>
              </a:rPr>
              <a:t>Used as a point defense system against the Soviet Union mostly</a:t>
            </a:r>
          </a:p>
          <a:p>
            <a:pPr lvl="1">
              <a:buSzPct val="45000"/>
              <a:buFont typeface="Symbol" charset="2"/>
              <a:buChar char=""/>
            </a:pPr>
            <a:r>
              <a:rPr lang="en-US" altLang="en-US" sz="2800" dirty="0">
                <a:solidFill>
                  <a:srgbClr val="000000"/>
                </a:solidFill>
              </a:rPr>
              <a:t>Moved around constantly for security reasons</a:t>
            </a:r>
          </a:p>
          <a:p>
            <a:pPr lvl="1">
              <a:buSzPct val="45000"/>
              <a:buFont typeface="Symbol" charset="2"/>
              <a:buChar char=""/>
            </a:pPr>
            <a:r>
              <a:rPr lang="en-US" altLang="en-US" sz="2800" dirty="0">
                <a:solidFill>
                  <a:srgbClr val="000000"/>
                </a:solidFill>
              </a:rPr>
              <a:t>Pretty reliable, but if down, it took a long time to repair</a:t>
            </a:r>
          </a:p>
          <a:p>
            <a:pPr>
              <a:buFont typeface="Arial" charset="0"/>
              <a:buAutoNum type="arabicPeriod" startAt="3"/>
            </a:pPr>
            <a:r>
              <a:rPr lang="en-US" altLang="en-US" sz="3200" dirty="0">
                <a:solidFill>
                  <a:srgbClr val="B80047"/>
                </a:solidFill>
              </a:rPr>
              <a:t>I had just finished the TMU project at Raytheon, and the upgraded units were in the field – both in Saudi Arabia and Israel.  </a:t>
            </a:r>
          </a:p>
        </p:txBody>
      </p:sp>
      <p:sp>
        <p:nvSpPr>
          <p:cNvPr id="2" name="Slide Number Placeholder 1">
            <a:extLst>
              <a:ext uri="{FF2B5EF4-FFF2-40B4-BE49-F238E27FC236}">
                <a16:creationId xmlns:a16="http://schemas.microsoft.com/office/drawing/2014/main" id="{DD3ED4F4-5385-CA41-94A8-8B066898F588}"/>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28</a:t>
            </a:fld>
            <a:endParaRPr lang="en-US"/>
          </a:p>
        </p:txBody>
      </p:sp>
    </p:spTree>
    <p:extLst>
      <p:ext uri="{BB962C8B-B14F-4D97-AF65-F5344CB8AC3E}">
        <p14:creationId xmlns:p14="http://schemas.microsoft.com/office/powerpoint/2010/main" val="1571604012"/>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Continues Building</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2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Font typeface="Times New Roman" pitchFamily="16" charset="0"/>
              <a:buAutoNum type="arabicPeriod" startAt="4"/>
            </a:pPr>
            <a:r>
              <a:rPr lang="en-US" altLang="en-US" sz="3200" dirty="0">
                <a:solidFill>
                  <a:srgbClr val="000000"/>
                </a:solidFill>
              </a:rPr>
              <a:t>The PATRIOT systems were being used in fixed positions, run 24 hours a day</a:t>
            </a:r>
          </a:p>
          <a:p>
            <a:pPr>
              <a:buClr>
                <a:srgbClr val="0E594D"/>
              </a:buClr>
              <a:buFont typeface="Times New Roman" pitchFamily="16" charset="0"/>
              <a:buAutoNum type="arabicPeriod" startAt="4"/>
            </a:pPr>
            <a:r>
              <a:rPr lang="en-US" altLang="en-US" sz="3200" dirty="0">
                <a:solidFill>
                  <a:srgbClr val="B80047"/>
                </a:solidFill>
              </a:rPr>
              <a:t>With the TMU improvements I made, the system was both more reliable (it could spot trouble sooner) and much quicker to repair</a:t>
            </a:r>
          </a:p>
          <a:p>
            <a:pPr>
              <a:buClr>
                <a:srgbClr val="0E594D"/>
              </a:buClr>
              <a:buFont typeface="Times New Roman" pitchFamily="16" charset="0"/>
              <a:buAutoNum type="arabicPeriod" startAt="4"/>
            </a:pPr>
            <a:r>
              <a:rPr lang="en-US" altLang="en-US" sz="3200" dirty="0">
                <a:solidFill>
                  <a:srgbClr val="000000"/>
                </a:solidFill>
              </a:rPr>
              <a:t>The Israel Army found the flaw in PATRIOT when running for as little as 8 hours</a:t>
            </a:r>
          </a:p>
          <a:p>
            <a:pPr>
              <a:buClr>
                <a:srgbClr val="0E594D"/>
              </a:buClr>
              <a:buFont typeface="Times New Roman" pitchFamily="16" charset="0"/>
              <a:buAutoNum type="arabicPeriod" startAt="4"/>
            </a:pPr>
            <a:r>
              <a:rPr lang="en-US" altLang="en-US" sz="3200" dirty="0">
                <a:solidFill>
                  <a:srgbClr val="000000"/>
                </a:solidFill>
              </a:rPr>
              <a:t>They alerted our Army, which issued a vague warning that didn't prompt anyone to action</a:t>
            </a:r>
          </a:p>
          <a:p>
            <a:pPr marL="419100">
              <a:buClrTx/>
              <a:buFontTx/>
              <a:buNone/>
            </a:pPr>
            <a:endParaRPr lang="en-US" altLang="en-US" sz="3200" dirty="0">
              <a:solidFill>
                <a:srgbClr val="000000"/>
              </a:solidFill>
            </a:endParaRPr>
          </a:p>
        </p:txBody>
      </p:sp>
      <p:sp>
        <p:nvSpPr>
          <p:cNvPr id="2" name="Slide Number Placeholder 1">
            <a:extLst>
              <a:ext uri="{FF2B5EF4-FFF2-40B4-BE49-F238E27FC236}">
                <a16:creationId xmlns:a16="http://schemas.microsoft.com/office/drawing/2014/main" id="{19689A54-076E-4A4F-93B4-E70DB657F9DB}"/>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29</a:t>
            </a:fld>
            <a:endParaRPr lang="en-US"/>
          </a:p>
        </p:txBody>
      </p:sp>
    </p:spTree>
    <p:extLst>
      <p:ext uri="{BB962C8B-B14F-4D97-AF65-F5344CB8AC3E}">
        <p14:creationId xmlns:p14="http://schemas.microsoft.com/office/powerpoint/2010/main" val="353932540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sp>
      <p:sp>
        <p:nvSpPr>
          <p:cNvPr id="43" name="TextShape 2"/>
          <p:cNvSpPr txBox="1"/>
          <p:nvPr/>
        </p:nvSpPr>
        <p:spPr>
          <a:xfrm>
            <a:off x="456989" y="195379"/>
            <a:ext cx="8229722" cy="849092"/>
          </a:xfrm>
          <a:prstGeom prst="rect">
            <a:avLst/>
          </a:prstGeom>
          <a:noFill/>
          <a:ln>
            <a:noFill/>
          </a:ln>
        </p:spPr>
        <p:txBody>
          <a:bodyPr lIns="0" tIns="0" rIns="0" bIns="0" anchor="ctr"/>
          <a:lstStyle/>
          <a:p>
            <a:pPr algn="ctr"/>
            <a:r>
              <a:rPr lang="en-US" sz="4400" spc="-1">
                <a:latin typeface="Arial"/>
              </a:rPr>
              <a:t>What am I here to talk about?</a:t>
            </a:r>
            <a:endParaRPr/>
          </a:p>
        </p:txBody>
      </p:sp>
      <p:sp>
        <p:nvSpPr>
          <p:cNvPr id="44" name="TextShape 3"/>
          <p:cNvSpPr txBox="1"/>
          <p:nvPr/>
        </p:nvSpPr>
        <p:spPr>
          <a:xfrm>
            <a:off x="456989" y="1240830"/>
            <a:ext cx="8229722" cy="2982840"/>
          </a:xfrm>
          <a:prstGeom prst="rect">
            <a:avLst/>
          </a:prstGeom>
          <a:noFill/>
          <a:ln>
            <a:noFill/>
          </a:ln>
        </p:spPr>
        <p:txBody>
          <a:bodyPr lIns="0" tIns="0" rIns="0" bIns="0"/>
          <a:lstStyle/>
          <a:p>
            <a:pPr>
              <a:buClr>
                <a:srgbClr val="0E594D"/>
              </a:buClr>
              <a:buFont typeface="Wingdings" charset="2"/>
              <a:buChar char=""/>
            </a:pPr>
            <a:r>
              <a:rPr lang="en-GB" altLang="en-US" sz="2800" dirty="0">
                <a:solidFill>
                  <a:srgbClr val="000000"/>
                </a:solidFill>
              </a:rPr>
              <a:t>The PATRIOT System, and my part in it</a:t>
            </a:r>
          </a:p>
          <a:p>
            <a:pPr lvl="1">
              <a:buFont typeface="Times New Roman" pitchFamily="16" charset="0"/>
              <a:buChar char="–"/>
            </a:pPr>
            <a:r>
              <a:rPr lang="en-GB" altLang="en-US" sz="2800" dirty="0">
                <a:solidFill>
                  <a:srgbClr val="000000"/>
                </a:solidFill>
              </a:rPr>
              <a:t>Anti-aircraft / ABM system</a:t>
            </a:r>
          </a:p>
          <a:p>
            <a:pPr lvl="1">
              <a:buFont typeface="Times New Roman" pitchFamily="16" charset="0"/>
              <a:buChar char="–"/>
            </a:pPr>
            <a:r>
              <a:rPr lang="en-GB" altLang="en-US" sz="2800" dirty="0">
                <a:solidFill>
                  <a:srgbClr val="000000"/>
                </a:solidFill>
              </a:rPr>
              <a:t>PATRIOT stands for:</a:t>
            </a:r>
          </a:p>
        </p:txBody>
      </p:sp>
      <p:sp>
        <p:nvSpPr>
          <p:cNvPr id="5" name="Text Box 3"/>
          <p:cNvSpPr txBox="1">
            <a:spLocks noChangeArrowheads="1"/>
          </p:cNvSpPr>
          <p:nvPr/>
        </p:nvSpPr>
        <p:spPr bwMode="auto">
          <a:xfrm>
            <a:off x="2590800" y="23431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P</a:t>
            </a:r>
            <a:r>
              <a:rPr lang="en-US" altLang="en-US" sz="2400" dirty="0">
                <a:solidFill>
                  <a:srgbClr val="000000"/>
                </a:solidFill>
              </a:rPr>
              <a:t>hased</a:t>
            </a:r>
            <a:endParaRPr lang="en-US" altLang="en-US" sz="2800" dirty="0">
              <a:solidFill>
                <a:srgbClr val="000000"/>
              </a:solidFill>
            </a:endParaRPr>
          </a:p>
        </p:txBody>
      </p:sp>
      <p:sp>
        <p:nvSpPr>
          <p:cNvPr id="6" name="Text Box 4"/>
          <p:cNvSpPr txBox="1">
            <a:spLocks noChangeArrowheads="1"/>
          </p:cNvSpPr>
          <p:nvPr/>
        </p:nvSpPr>
        <p:spPr bwMode="auto">
          <a:xfrm>
            <a:off x="3935412" y="2411412"/>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A</a:t>
            </a:r>
            <a:r>
              <a:rPr lang="en-US" altLang="en-US" sz="2400" dirty="0">
                <a:solidFill>
                  <a:srgbClr val="000000"/>
                </a:solidFill>
              </a:rPr>
              <a:t>rray</a:t>
            </a:r>
            <a:endParaRPr lang="en-US" altLang="en-US" sz="2800" dirty="0">
              <a:solidFill>
                <a:srgbClr val="000000"/>
              </a:solidFill>
            </a:endParaRPr>
          </a:p>
        </p:txBody>
      </p:sp>
      <p:sp>
        <p:nvSpPr>
          <p:cNvPr id="7" name="Text Box 5"/>
          <p:cNvSpPr txBox="1">
            <a:spLocks noChangeArrowheads="1"/>
          </p:cNvSpPr>
          <p:nvPr/>
        </p:nvSpPr>
        <p:spPr bwMode="auto">
          <a:xfrm>
            <a:off x="2792412" y="2800350"/>
            <a:ext cx="2514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racking</a:t>
            </a:r>
            <a:endParaRPr lang="en-US" altLang="en-US" sz="2800" dirty="0">
              <a:solidFill>
                <a:srgbClr val="000000"/>
              </a:solidFill>
            </a:endParaRPr>
          </a:p>
        </p:txBody>
      </p:sp>
      <p:sp>
        <p:nvSpPr>
          <p:cNvPr id="8" name="Text Box 6"/>
          <p:cNvSpPr txBox="1">
            <a:spLocks noChangeArrowheads="1"/>
          </p:cNvSpPr>
          <p:nvPr/>
        </p:nvSpPr>
        <p:spPr bwMode="auto">
          <a:xfrm>
            <a:off x="4114800" y="28003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R</a:t>
            </a:r>
            <a:r>
              <a:rPr lang="en-US" altLang="en-US" sz="2400" dirty="0">
                <a:solidFill>
                  <a:srgbClr val="000000"/>
                </a:solidFill>
              </a:rPr>
              <a:t>adio</a:t>
            </a:r>
          </a:p>
        </p:txBody>
      </p:sp>
      <p:sp>
        <p:nvSpPr>
          <p:cNvPr id="9" name="Text Box 7"/>
          <p:cNvSpPr txBox="1">
            <a:spLocks noChangeArrowheads="1"/>
          </p:cNvSpPr>
          <p:nvPr/>
        </p:nvSpPr>
        <p:spPr bwMode="auto">
          <a:xfrm>
            <a:off x="3173412" y="33337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I</a:t>
            </a:r>
            <a:r>
              <a:rPr lang="en-US" altLang="en-US" sz="2400" dirty="0">
                <a:solidFill>
                  <a:srgbClr val="000000"/>
                </a:solidFill>
              </a:rPr>
              <a:t>ntercept</a:t>
            </a:r>
          </a:p>
        </p:txBody>
      </p:sp>
      <p:sp>
        <p:nvSpPr>
          <p:cNvPr id="10" name="Text Box 8"/>
          <p:cNvSpPr txBox="1">
            <a:spLocks noChangeArrowheads="1"/>
          </p:cNvSpPr>
          <p:nvPr/>
        </p:nvSpPr>
        <p:spPr bwMode="auto">
          <a:xfrm>
            <a:off x="34782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O</a:t>
            </a:r>
            <a:r>
              <a:rPr lang="en-US" altLang="en-US" sz="2400" dirty="0">
                <a:solidFill>
                  <a:srgbClr val="000000"/>
                </a:solidFill>
              </a:rPr>
              <a:t>f</a:t>
            </a:r>
          </a:p>
        </p:txBody>
      </p:sp>
      <p:sp>
        <p:nvSpPr>
          <p:cNvPr id="11" name="Text Box 9"/>
          <p:cNvSpPr txBox="1">
            <a:spLocks noChangeArrowheads="1"/>
          </p:cNvSpPr>
          <p:nvPr/>
        </p:nvSpPr>
        <p:spPr bwMode="auto">
          <a:xfrm>
            <a:off x="40116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arget</a:t>
            </a:r>
          </a:p>
        </p:txBody>
      </p: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12" y="1581150"/>
            <a:ext cx="2672088" cy="347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57803"/>
            <a:ext cx="2640012" cy="1980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0A011AB1-1AAF-5B4B-A122-035DE5AF583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a:t>
            </a:fld>
            <a:endParaRPr lang="en-US"/>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breaks</a:t>
            </a:r>
          </a:p>
        </p:txBody>
      </p:sp>
      <p:sp>
        <p:nvSpPr>
          <p:cNvPr id="5" name="Text Box 2"/>
          <p:cNvSpPr txBox="1">
            <a:spLocks noGrp="1" noChangeArrowheads="1"/>
          </p:cNvSpPr>
          <p:nvPr>
            <p:ph idx="1"/>
          </p:nvPr>
        </p:nvSpPr>
        <p:spPr bwMode="auto">
          <a:xfrm>
            <a:off x="228600" y="1200151"/>
            <a:ext cx="8686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2400" dirty="0">
                <a:solidFill>
                  <a:srgbClr val="000000"/>
                </a:solidFill>
              </a:rPr>
              <a:t>The Iraqi launched a Scud missile at Dhahran, in Saudi Arabia</a:t>
            </a:r>
          </a:p>
          <a:p>
            <a:pPr>
              <a:buClr>
                <a:srgbClr val="0E594D"/>
              </a:buClr>
              <a:buSzPct val="45000"/>
              <a:buFont typeface="Wingdings" charset="2"/>
              <a:buChar char=""/>
            </a:pPr>
            <a:r>
              <a:rPr lang="en-US" altLang="en-US" sz="2400" dirty="0">
                <a:solidFill>
                  <a:srgbClr val="000000"/>
                </a:solidFill>
              </a:rPr>
              <a:t>The Scud functions perfectly</a:t>
            </a:r>
          </a:p>
          <a:p>
            <a:pPr>
              <a:buClr>
                <a:srgbClr val="0E594D"/>
              </a:buClr>
              <a:buSzPct val="45000"/>
              <a:buFont typeface="Wingdings" charset="2"/>
              <a:buChar char=""/>
            </a:pPr>
            <a:r>
              <a:rPr lang="en-US" altLang="en-US" sz="2400" dirty="0">
                <a:solidFill>
                  <a:srgbClr val="000000"/>
                </a:solidFill>
              </a:rPr>
              <a:t>The PATRIOT battery guarding the city was running too long, and the flaw prevented the missile from being tracked.</a:t>
            </a:r>
          </a:p>
          <a:p>
            <a:pPr>
              <a:buClr>
                <a:srgbClr val="0E594D"/>
              </a:buClr>
              <a:buSzPct val="45000"/>
              <a:buFont typeface="Wingdings" charset="2"/>
              <a:buChar char=""/>
            </a:pPr>
            <a:r>
              <a:rPr lang="en-US" altLang="en-US" sz="2400" dirty="0">
                <a:solidFill>
                  <a:srgbClr val="000000"/>
                </a:solidFill>
              </a:rPr>
              <a:t>The automatic systems never fired</a:t>
            </a:r>
          </a:p>
          <a:p>
            <a:pPr>
              <a:buClr>
                <a:srgbClr val="0E594D"/>
              </a:buClr>
              <a:buSzPct val="45000"/>
              <a:buFont typeface="Wingdings" charset="2"/>
              <a:buChar char=""/>
            </a:pPr>
            <a:r>
              <a:rPr lang="en-US" altLang="en-US" sz="2400" dirty="0">
                <a:solidFill>
                  <a:srgbClr val="000000"/>
                </a:solidFill>
              </a:rPr>
              <a:t>There was no time for the operators to do anything</a:t>
            </a:r>
          </a:p>
          <a:p>
            <a:pPr>
              <a:buClr>
                <a:srgbClr val="0E594D"/>
              </a:buClr>
              <a:buSzPct val="45000"/>
              <a:buFont typeface="Wingdings" charset="2"/>
              <a:buChar char=""/>
            </a:pPr>
            <a:r>
              <a:rPr lang="en-US" altLang="en-US" sz="2400" dirty="0">
                <a:solidFill>
                  <a:srgbClr val="000000"/>
                </a:solidFill>
              </a:rPr>
              <a:t>The Scud hit the barracks, killing and wounding 125 people</a:t>
            </a:r>
          </a:p>
        </p:txBody>
      </p:sp>
      <p:sp>
        <p:nvSpPr>
          <p:cNvPr id="2" name="Slide Number Placeholder 1">
            <a:extLst>
              <a:ext uri="{FF2B5EF4-FFF2-40B4-BE49-F238E27FC236}">
                <a16:creationId xmlns:a16="http://schemas.microsoft.com/office/drawing/2014/main" id="{66424711-C956-8148-A179-759324950661}"/>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30</a:t>
            </a:fld>
            <a:endParaRPr lang="en-US"/>
          </a:p>
        </p:txBody>
      </p:sp>
    </p:spTree>
    <p:extLst>
      <p:ext uri="{BB962C8B-B14F-4D97-AF65-F5344CB8AC3E}">
        <p14:creationId xmlns:p14="http://schemas.microsoft.com/office/powerpoint/2010/main" val="73539990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xfrm>
            <a:off x="457200" y="1200151"/>
            <a:ext cx="8229600" cy="2438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a:solidFill>
                  <a:srgbClr val="000000"/>
                </a:solidFill>
              </a:rPr>
              <a:t>Patches were distributed</a:t>
            </a:r>
            <a:r>
              <a:rPr lang="en-US" altLang="en-US" sz="3200" dirty="0">
                <a:solidFill>
                  <a:srgbClr val="000000"/>
                </a:solidFill>
              </a:rPr>
              <a:t> for the software to all PATRIOT units in the theatre</a:t>
            </a:r>
          </a:p>
          <a:p>
            <a:pPr marL="104775" indent="0">
              <a:buClr>
                <a:srgbClr val="0E594D"/>
              </a:buClr>
              <a:buSzPct val="45000"/>
              <a:buNone/>
            </a:pPr>
            <a:endParaRPr lang="en-US" altLang="en-US" sz="3200" dirty="0">
              <a:solidFill>
                <a:srgbClr val="000000"/>
              </a:solidFill>
            </a:endParaRPr>
          </a:p>
        </p:txBody>
      </p:sp>
      <p:sp>
        <p:nvSpPr>
          <p:cNvPr id="2" name="Slide Number Placeholder 1">
            <a:extLst>
              <a:ext uri="{FF2B5EF4-FFF2-40B4-BE49-F238E27FC236}">
                <a16:creationId xmlns:a16="http://schemas.microsoft.com/office/drawing/2014/main" id="{C2543BE5-579F-224F-AEA5-2CD0B90E125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31</a:t>
            </a:fld>
            <a:endParaRPr lang="en-US"/>
          </a:p>
        </p:txBody>
      </p:sp>
    </p:spTree>
    <p:extLst>
      <p:ext uri="{BB962C8B-B14F-4D97-AF65-F5344CB8AC3E}">
        <p14:creationId xmlns:p14="http://schemas.microsoft.com/office/powerpoint/2010/main" val="1894087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a:solidFill>
                  <a:srgbClr val="000000"/>
                </a:solidFill>
              </a:rPr>
              <a:t>Patches were distributed</a:t>
            </a:r>
            <a:r>
              <a:rPr lang="en-US" altLang="en-US" sz="3200" dirty="0">
                <a:solidFill>
                  <a:srgbClr val="000000"/>
                </a:solidFill>
              </a:rPr>
              <a:t> for the software to all PATRIOT units in the theatre</a:t>
            </a:r>
          </a:p>
          <a:p>
            <a:pPr>
              <a:buClr>
                <a:srgbClr val="0E594D"/>
              </a:buClr>
              <a:buSzPct val="45000"/>
              <a:buFont typeface="Wingdings" charset="2"/>
              <a:buChar char=""/>
            </a:pPr>
            <a:r>
              <a:rPr lang="en-US" altLang="en-US" sz="3200" dirty="0">
                <a:solidFill>
                  <a:schemeClr val="tx1"/>
                </a:solidFill>
              </a:rPr>
              <a:t>The patches arrived on Feb 26</a:t>
            </a:r>
            <a:r>
              <a:rPr lang="en-US" altLang="en-US" sz="3200" baseline="33000" dirty="0">
                <a:solidFill>
                  <a:schemeClr val="tx1"/>
                </a:solidFill>
              </a:rPr>
              <a:t>th</a:t>
            </a:r>
          </a:p>
          <a:p>
            <a:pPr>
              <a:buClr>
                <a:srgbClr val="0E594D"/>
              </a:buClr>
              <a:buSzPct val="45000"/>
              <a:buFont typeface="Wingdings" charset="2"/>
              <a:buChar char=""/>
            </a:pPr>
            <a:r>
              <a:rPr lang="en-US" altLang="en-US" sz="3200" dirty="0">
                <a:solidFill>
                  <a:schemeClr val="tx1"/>
                </a:solidFill>
              </a:rPr>
              <a:t>One day after the barracks was destroyed</a:t>
            </a:r>
            <a:r>
              <a:rPr lang="en-US" altLang="en-US" sz="3200" dirty="0">
                <a:solidFill>
                  <a:srgbClr val="000000"/>
                </a:solidFill>
              </a:rPr>
              <a:t>.</a:t>
            </a:r>
          </a:p>
        </p:txBody>
      </p:sp>
      <p:sp>
        <p:nvSpPr>
          <p:cNvPr id="2" name="Slide Number Placeholder 1">
            <a:extLst>
              <a:ext uri="{FF2B5EF4-FFF2-40B4-BE49-F238E27FC236}">
                <a16:creationId xmlns:a16="http://schemas.microsoft.com/office/drawing/2014/main" id="{1D076BD1-B762-874A-BDC8-2A924435EC80}"/>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32</a:t>
            </a:fld>
            <a:endParaRPr lang="en-US"/>
          </a:p>
        </p:txBody>
      </p:sp>
    </p:spTree>
    <p:extLst>
      <p:ext uri="{BB962C8B-B14F-4D97-AF65-F5344CB8AC3E}">
        <p14:creationId xmlns:p14="http://schemas.microsoft.com/office/powerpoint/2010/main" val="40587465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Nothing like that can happen to me, right?</a:t>
            </a:r>
          </a:p>
        </p:txBody>
      </p:sp>
      <p:sp>
        <p:nvSpPr>
          <p:cNvPr id="5" name="Text Box 2"/>
          <p:cNvSpPr txBox="1">
            <a:spLocks noGrp="1" noChangeArrowheads="1"/>
          </p:cNvSpPr>
          <p:nvPr>
            <p:ph idx="1"/>
          </p:nvPr>
        </p:nvSpPr>
        <p:spPr bwMode="auto">
          <a:xfrm>
            <a:off x="457200" y="1352550"/>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10000"/>
          </a:bodyPr>
          <a:lstStyle>
            <a:lvl1pPr marL="673100" indent="-67310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1pPr>
            <a:lvl2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2pPr>
            <a:lvl3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3pPr>
            <a:lvl4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4pPr>
            <a:lvl5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3200" dirty="0">
                <a:solidFill>
                  <a:srgbClr val="000000"/>
                </a:solidFill>
              </a:rPr>
              <a:t>No matter what we're working on, there is almost always some potential for disaster, especially with software and hardware for the military (also CIA, NSA, etc.), transportation, and medicine (and many others). </a:t>
            </a:r>
          </a:p>
          <a:p>
            <a:pPr>
              <a:buFont typeface="Times New Roman" pitchFamily="16" charset="0"/>
              <a:buChar char="•"/>
            </a:pPr>
            <a:r>
              <a:rPr lang="en-US" altLang="en-US" sz="3200" dirty="0">
                <a:solidFill>
                  <a:srgbClr val="000000"/>
                </a:solidFill>
              </a:rPr>
              <a:t>Sometimes it's not even doing your job </a:t>
            </a:r>
            <a:r>
              <a:rPr lang="en-US" altLang="en-US" sz="3200" b="1" u="sng" dirty="0">
                <a:solidFill>
                  <a:srgbClr val="000000"/>
                </a:solidFill>
              </a:rPr>
              <a:t>wrong</a:t>
            </a:r>
            <a:r>
              <a:rPr lang="en-US" altLang="en-US" sz="3200" dirty="0">
                <a:solidFill>
                  <a:srgbClr val="000000"/>
                </a:solidFill>
              </a:rPr>
              <a:t>, but doing it </a:t>
            </a:r>
            <a:r>
              <a:rPr lang="en-US" altLang="en-US" sz="3200" b="1" u="sng" dirty="0">
                <a:solidFill>
                  <a:srgbClr val="000000"/>
                </a:solidFill>
              </a:rPr>
              <a:t>right</a:t>
            </a:r>
            <a:r>
              <a:rPr lang="en-US" altLang="en-US" sz="3200" dirty="0">
                <a:solidFill>
                  <a:srgbClr val="000000"/>
                </a:solidFill>
              </a:rPr>
              <a:t>, that can lead to disaster.</a:t>
            </a:r>
          </a:p>
          <a:p>
            <a:pPr>
              <a:buFont typeface="Times New Roman" pitchFamily="16" charset="0"/>
              <a:buChar char="•"/>
            </a:pPr>
            <a:r>
              <a:rPr lang="en-US" altLang="en-US" sz="3200" dirty="0">
                <a:solidFill>
                  <a:srgbClr val="000000"/>
                </a:solidFill>
              </a:rPr>
              <a:t>How will YOU handle it?</a:t>
            </a:r>
          </a:p>
        </p:txBody>
      </p:sp>
      <p:sp>
        <p:nvSpPr>
          <p:cNvPr id="2" name="Slide Number Placeholder 1">
            <a:extLst>
              <a:ext uri="{FF2B5EF4-FFF2-40B4-BE49-F238E27FC236}">
                <a16:creationId xmlns:a16="http://schemas.microsoft.com/office/drawing/2014/main" id="{DD97523F-BAC5-A64F-BA4D-E8E1527CAA7B}"/>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33</a:t>
            </a:fld>
            <a:endParaRPr lang="en-US"/>
          </a:p>
        </p:txBody>
      </p:sp>
    </p:spTree>
    <p:extLst>
      <p:ext uri="{BB962C8B-B14F-4D97-AF65-F5344CB8AC3E}">
        <p14:creationId xmlns:p14="http://schemas.microsoft.com/office/powerpoint/2010/main" val="1558117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sp>
      <p:sp>
        <p:nvSpPr>
          <p:cNvPr id="43" name="TextShape 2"/>
          <p:cNvSpPr txBox="1"/>
          <p:nvPr/>
        </p:nvSpPr>
        <p:spPr>
          <a:xfrm>
            <a:off x="456989" y="195379"/>
            <a:ext cx="8229722" cy="849092"/>
          </a:xfrm>
          <a:prstGeom prst="rect">
            <a:avLst/>
          </a:prstGeom>
          <a:noFill/>
          <a:ln>
            <a:noFill/>
          </a:ln>
        </p:spPr>
        <p:txBody>
          <a:bodyPr lIns="0" tIns="0" rIns="0" bIns="0" anchor="ctr"/>
          <a:lstStyle/>
          <a:p>
            <a:pPr algn="ctr"/>
            <a:r>
              <a:rPr lang="en-US" sz="4400" spc="-1">
                <a:latin typeface="Arial"/>
              </a:rPr>
              <a:t>What am I here to talk about?</a:t>
            </a:r>
            <a:endParaRPr/>
          </a:p>
        </p:txBody>
      </p:sp>
      <p:sp>
        <p:nvSpPr>
          <p:cNvPr id="44" name="TextShape 3"/>
          <p:cNvSpPr txBox="1"/>
          <p:nvPr/>
        </p:nvSpPr>
        <p:spPr>
          <a:xfrm>
            <a:off x="456989" y="1240830"/>
            <a:ext cx="8229722" cy="2982840"/>
          </a:xfrm>
          <a:prstGeom prst="rect">
            <a:avLst/>
          </a:prstGeom>
          <a:noFill/>
          <a:ln>
            <a:noFill/>
          </a:ln>
        </p:spPr>
        <p:txBody>
          <a:bodyPr lIns="0" tIns="0" rIns="0" bIns="0"/>
          <a:lstStyle/>
          <a:p>
            <a:pPr>
              <a:buClr>
                <a:srgbClr val="0E594D"/>
              </a:buClr>
              <a:buFont typeface="Wingdings" charset="2"/>
              <a:buChar char=""/>
            </a:pPr>
            <a:r>
              <a:rPr lang="en-GB" altLang="en-US" sz="2800" dirty="0">
                <a:solidFill>
                  <a:srgbClr val="000000"/>
                </a:solidFill>
              </a:rPr>
              <a:t>The PATRIOT System, and my part in it</a:t>
            </a:r>
          </a:p>
          <a:p>
            <a:pPr lvl="1">
              <a:buFont typeface="Times New Roman" pitchFamily="16" charset="0"/>
              <a:buChar char="–"/>
            </a:pPr>
            <a:r>
              <a:rPr lang="en-GB" altLang="en-US" sz="2800" dirty="0">
                <a:solidFill>
                  <a:srgbClr val="000000"/>
                </a:solidFill>
              </a:rPr>
              <a:t>Anti-aircraft / ABM system</a:t>
            </a:r>
          </a:p>
          <a:p>
            <a:pPr lvl="1">
              <a:buFont typeface="Times New Roman" pitchFamily="16" charset="0"/>
              <a:buChar char="–"/>
            </a:pPr>
            <a:r>
              <a:rPr lang="en-GB" altLang="en-US" sz="2800" dirty="0">
                <a:solidFill>
                  <a:srgbClr val="000000"/>
                </a:solidFill>
              </a:rPr>
              <a:t>PATRIOT stands for:</a:t>
            </a:r>
          </a:p>
        </p:txBody>
      </p:sp>
      <p:sp>
        <p:nvSpPr>
          <p:cNvPr id="5" name="Text Box 3"/>
          <p:cNvSpPr txBox="1">
            <a:spLocks noChangeArrowheads="1"/>
          </p:cNvSpPr>
          <p:nvPr/>
        </p:nvSpPr>
        <p:spPr bwMode="auto">
          <a:xfrm>
            <a:off x="2590800" y="23431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P</a:t>
            </a:r>
            <a:r>
              <a:rPr lang="en-US" altLang="en-US" sz="2400" dirty="0">
                <a:solidFill>
                  <a:srgbClr val="000000"/>
                </a:solidFill>
              </a:rPr>
              <a:t>hased</a:t>
            </a:r>
            <a:endParaRPr lang="en-US" altLang="en-US" sz="2800" dirty="0">
              <a:solidFill>
                <a:srgbClr val="000000"/>
              </a:solidFill>
            </a:endParaRPr>
          </a:p>
        </p:txBody>
      </p:sp>
      <p:sp>
        <p:nvSpPr>
          <p:cNvPr id="6" name="Text Box 4"/>
          <p:cNvSpPr txBox="1">
            <a:spLocks noChangeArrowheads="1"/>
          </p:cNvSpPr>
          <p:nvPr/>
        </p:nvSpPr>
        <p:spPr bwMode="auto">
          <a:xfrm>
            <a:off x="3935412" y="2411412"/>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A</a:t>
            </a:r>
            <a:r>
              <a:rPr lang="en-US" altLang="en-US" sz="2400" dirty="0">
                <a:solidFill>
                  <a:srgbClr val="000000"/>
                </a:solidFill>
              </a:rPr>
              <a:t>rray</a:t>
            </a:r>
            <a:endParaRPr lang="en-US" altLang="en-US" sz="2800" dirty="0">
              <a:solidFill>
                <a:srgbClr val="000000"/>
              </a:solidFill>
            </a:endParaRPr>
          </a:p>
        </p:txBody>
      </p:sp>
      <p:sp>
        <p:nvSpPr>
          <p:cNvPr id="7" name="Text Box 5"/>
          <p:cNvSpPr txBox="1">
            <a:spLocks noChangeArrowheads="1"/>
          </p:cNvSpPr>
          <p:nvPr/>
        </p:nvSpPr>
        <p:spPr bwMode="auto">
          <a:xfrm>
            <a:off x="2792412" y="2800350"/>
            <a:ext cx="2514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racking</a:t>
            </a:r>
            <a:endParaRPr lang="en-US" altLang="en-US" sz="2800" dirty="0">
              <a:solidFill>
                <a:srgbClr val="000000"/>
              </a:solidFill>
            </a:endParaRPr>
          </a:p>
        </p:txBody>
      </p:sp>
      <p:sp>
        <p:nvSpPr>
          <p:cNvPr id="8" name="Text Box 6"/>
          <p:cNvSpPr txBox="1">
            <a:spLocks noChangeArrowheads="1"/>
          </p:cNvSpPr>
          <p:nvPr/>
        </p:nvSpPr>
        <p:spPr bwMode="auto">
          <a:xfrm>
            <a:off x="4114800" y="28003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R</a:t>
            </a:r>
            <a:r>
              <a:rPr lang="en-US" altLang="en-US" sz="2400" dirty="0">
                <a:solidFill>
                  <a:srgbClr val="000000"/>
                </a:solidFill>
              </a:rPr>
              <a:t>adio</a:t>
            </a:r>
          </a:p>
        </p:txBody>
      </p:sp>
      <p:sp>
        <p:nvSpPr>
          <p:cNvPr id="9" name="Text Box 7"/>
          <p:cNvSpPr txBox="1">
            <a:spLocks noChangeArrowheads="1"/>
          </p:cNvSpPr>
          <p:nvPr/>
        </p:nvSpPr>
        <p:spPr bwMode="auto">
          <a:xfrm>
            <a:off x="3173412" y="33337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I</a:t>
            </a:r>
            <a:r>
              <a:rPr lang="en-US" altLang="en-US" sz="2400" dirty="0">
                <a:solidFill>
                  <a:srgbClr val="000000"/>
                </a:solidFill>
              </a:rPr>
              <a:t>ntercept</a:t>
            </a:r>
          </a:p>
        </p:txBody>
      </p:sp>
      <p:sp>
        <p:nvSpPr>
          <p:cNvPr id="10" name="Text Box 8"/>
          <p:cNvSpPr txBox="1">
            <a:spLocks noChangeArrowheads="1"/>
          </p:cNvSpPr>
          <p:nvPr/>
        </p:nvSpPr>
        <p:spPr bwMode="auto">
          <a:xfrm>
            <a:off x="34782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O</a:t>
            </a:r>
            <a:r>
              <a:rPr lang="en-US" altLang="en-US" sz="2400" dirty="0">
                <a:solidFill>
                  <a:srgbClr val="000000"/>
                </a:solidFill>
              </a:rPr>
              <a:t>f</a:t>
            </a:r>
          </a:p>
        </p:txBody>
      </p:sp>
      <p:sp>
        <p:nvSpPr>
          <p:cNvPr id="11" name="Text Box 9"/>
          <p:cNvSpPr txBox="1">
            <a:spLocks noChangeArrowheads="1"/>
          </p:cNvSpPr>
          <p:nvPr/>
        </p:nvSpPr>
        <p:spPr bwMode="auto">
          <a:xfrm>
            <a:off x="40116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arget</a:t>
            </a:r>
          </a:p>
        </p:txBody>
      </p: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12" y="1581150"/>
            <a:ext cx="2672088" cy="347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57803"/>
            <a:ext cx="2640012" cy="1980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rot="19918822">
            <a:off x="662762" y="2110085"/>
            <a:ext cx="7818487" cy="1323439"/>
          </a:xfrm>
          <a:prstGeom prst="rect">
            <a:avLst/>
          </a:prstGeom>
          <a:noFill/>
        </p:spPr>
        <p:txBody>
          <a:bodyPr wrap="none" lIns="91440" tIns="45720" rIns="91440" bIns="45720">
            <a:spAutoFit/>
          </a:bodyPr>
          <a:lstStyle/>
          <a:p>
            <a:pPr algn="ctr"/>
            <a:r>
              <a:rPr lang="en-US" sz="8000" b="1" dirty="0" err="1">
                <a:ln w="6600">
                  <a:solidFill>
                    <a:schemeClr val="accent2"/>
                  </a:solidFill>
                  <a:prstDash val="solid"/>
                </a:ln>
                <a:solidFill>
                  <a:srgbClr val="FFFFFF"/>
                </a:solidFill>
                <a:effectLst>
                  <a:outerShdw dist="38100" dir="2700000" algn="tl" rotWithShape="0">
                    <a:schemeClr val="accent2"/>
                  </a:outerShdw>
                </a:effectLst>
              </a:rPr>
              <a:t>Battlebots</a:t>
            </a:r>
            <a:r>
              <a:rPr lang="en-US" sz="8000" b="1" dirty="0">
                <a:ln w="6600">
                  <a:solidFill>
                    <a:schemeClr val="accent2"/>
                  </a:solidFill>
                  <a:prstDash val="solid"/>
                </a:ln>
                <a:solidFill>
                  <a:srgbClr val="FFFFFF"/>
                </a:solidFill>
                <a:effectLst>
                  <a:outerShdw dist="38100" dir="2700000" algn="tl" rotWithShape="0">
                    <a:schemeClr val="accent2"/>
                  </a:outerShdw>
                </a:effectLst>
              </a:rPr>
              <a:t> Edition</a:t>
            </a:r>
          </a:p>
        </p:txBody>
      </p:sp>
      <p:sp>
        <p:nvSpPr>
          <p:cNvPr id="3" name="Slide Number Placeholder 2">
            <a:extLst>
              <a:ext uri="{FF2B5EF4-FFF2-40B4-BE49-F238E27FC236}">
                <a16:creationId xmlns:a16="http://schemas.microsoft.com/office/drawing/2014/main" id="{2429691B-0AF7-AF4F-9B82-E8528003D0E8}"/>
              </a:ext>
            </a:extLst>
          </p:cNvPr>
          <p:cNvSpPr>
            <a:spLocks noGrp="1"/>
          </p:cNvSpPr>
          <p:nvPr>
            <p:ph type="sldNum" sz="quarter" idx="12"/>
          </p:nvPr>
        </p:nvSpPr>
        <p:spPr/>
        <p:txBody>
          <a:bodyPr/>
          <a:lstStyle/>
          <a:p>
            <a:pPr algn="r"/>
            <a:fld id="{9D0AE4D8-4FB3-450A-821E-2FD4DF0BBAB6}" type="slidenum">
              <a:rPr lang="en-US" sz="1100" spc="-1" smtClean="0">
                <a:latin typeface="Times New Roman"/>
              </a:rPr>
              <a:t>4</a:t>
            </a:fld>
            <a:endParaRPr lang="en-US"/>
          </a:p>
        </p:txBody>
      </p:sp>
    </p:spTree>
    <p:extLst>
      <p:ext uri="{BB962C8B-B14F-4D97-AF65-F5344CB8AC3E}">
        <p14:creationId xmlns:p14="http://schemas.microsoft.com/office/powerpoint/2010/main" val="4023245523"/>
      </p:ext>
    </p:extLst>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Arena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03761" y="57150"/>
            <a:ext cx="5121537" cy="5029200"/>
          </a:xfrm>
        </p:spPr>
      </p:pic>
      <p:sp>
        <p:nvSpPr>
          <p:cNvPr id="5" name="Text Placeholder 4"/>
          <p:cNvSpPr>
            <a:spLocks noGrp="1"/>
          </p:cNvSpPr>
          <p:nvPr>
            <p:ph type="body" sz="half" idx="2"/>
          </p:nvPr>
        </p:nvSpPr>
        <p:spPr/>
        <p:txBody>
          <a:bodyPr/>
          <a:lstStyle/>
          <a:p>
            <a:r>
              <a:rPr lang="en-US" dirty="0"/>
              <a:t>Date:  Aug 1990 – Feb 1991</a:t>
            </a:r>
          </a:p>
          <a:p>
            <a:endParaRPr lang="en-US" dirty="0"/>
          </a:p>
          <a:p>
            <a:r>
              <a:rPr lang="en-US" dirty="0"/>
              <a:t>Operation Desert Storm / First Gulf War </a:t>
            </a:r>
          </a:p>
          <a:p>
            <a:endParaRPr lang="en-US" dirty="0"/>
          </a:p>
          <a:p>
            <a:r>
              <a:rPr lang="en-US" dirty="0"/>
              <a:t>Goal: Liberation of Kuwait and destruction of Iraq’s war fighting capability</a:t>
            </a:r>
          </a:p>
        </p:txBody>
      </p:sp>
      <p:sp>
        <p:nvSpPr>
          <p:cNvPr id="3" name="Slide Number Placeholder 2">
            <a:extLst>
              <a:ext uri="{FF2B5EF4-FFF2-40B4-BE49-F238E27FC236}">
                <a16:creationId xmlns:a16="http://schemas.microsoft.com/office/drawing/2014/main" id="{515247DF-8D44-DE47-AE3B-5E046BADFF10}"/>
              </a:ext>
            </a:extLst>
          </p:cNvPr>
          <p:cNvSpPr>
            <a:spLocks noGrp="1"/>
          </p:cNvSpPr>
          <p:nvPr>
            <p:ph type="sldNum" sz="quarter" idx="12"/>
          </p:nvPr>
        </p:nvSpPr>
        <p:spPr/>
        <p:txBody>
          <a:bodyPr/>
          <a:lstStyle/>
          <a:p>
            <a:pPr algn="r"/>
            <a:fld id="{9D0AE4D8-4FB3-450A-821E-2FD4DF0BBAB6}" type="slidenum">
              <a:rPr lang="en-US" sz="1100" spc="-1" smtClean="0">
                <a:latin typeface="Times New Roman"/>
              </a:rPr>
              <a:t>5</a:t>
            </a:fld>
            <a:endParaRPr lang="en-US"/>
          </a:p>
        </p:txBody>
      </p:sp>
    </p:spTree>
    <p:extLst>
      <p:ext uri="{BB962C8B-B14F-4D97-AF65-F5344CB8AC3E}">
        <p14:creationId xmlns:p14="http://schemas.microsoft.com/office/powerpoint/2010/main" val="129147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b="1" dirty="0">
                <a:solidFill>
                  <a:srgbClr val="000000"/>
                </a:solidFill>
              </a:rPr>
              <a:t>Scud means “to move or run swiftly”</a:t>
            </a:r>
          </a:p>
          <a:p>
            <a:pPr>
              <a:buFont typeface="Times New Roman" pitchFamily="16" charset="0"/>
              <a:buChar char="•"/>
            </a:pPr>
            <a:r>
              <a:rPr lang="en-US" altLang="en-US" b="1" dirty="0">
                <a:solidFill>
                  <a:srgbClr val="000000"/>
                </a:solidFill>
              </a:rPr>
              <a:t>Soviet built surface to surface missile</a:t>
            </a:r>
          </a:p>
          <a:p>
            <a:pPr>
              <a:buFont typeface="Times New Roman" pitchFamily="16" charset="0"/>
              <a:buChar char="•"/>
            </a:pPr>
            <a:r>
              <a:rPr lang="en-US" altLang="en-US" b="1" dirty="0">
                <a:solidFill>
                  <a:srgbClr val="000000"/>
                </a:solidFill>
              </a:rPr>
              <a:t>Scud is the designation NATO gave the missile</a:t>
            </a:r>
          </a:p>
          <a:p>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5647C078-1ED2-C043-9323-8760CE794DA5}"/>
              </a:ext>
            </a:extLst>
          </p:cNvPr>
          <p:cNvSpPr>
            <a:spLocks noGrp="1"/>
          </p:cNvSpPr>
          <p:nvPr>
            <p:ph type="sldNum" sz="quarter" idx="12"/>
          </p:nvPr>
        </p:nvSpPr>
        <p:spPr/>
        <p:txBody>
          <a:bodyPr/>
          <a:lstStyle/>
          <a:p>
            <a:pPr algn="r"/>
            <a:fld id="{9D0AE4D8-4FB3-450A-821E-2FD4DF0BBAB6}" type="slidenum">
              <a:rPr lang="en-US" sz="1100" spc="-1" smtClean="0">
                <a:latin typeface="Times New Roman"/>
              </a:rPr>
              <a:t>6</a:t>
            </a:fld>
            <a:endParaRPr lang="en-US"/>
          </a:p>
        </p:txBody>
      </p:sp>
    </p:spTree>
    <p:extLst>
      <p:ext uri="{BB962C8B-B14F-4D97-AF65-F5344CB8AC3E}">
        <p14:creationId xmlns:p14="http://schemas.microsoft.com/office/powerpoint/2010/main" val="381194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dirty="0">
                <a:solidFill>
                  <a:srgbClr val="7030A0"/>
                </a:solidFill>
              </a:rPr>
              <a:t>Scud means “to move or run swiftly”</a:t>
            </a:r>
          </a:p>
          <a:p>
            <a:pPr>
              <a:buFont typeface="Times New Roman" pitchFamily="16" charset="0"/>
              <a:buChar char="•"/>
            </a:pPr>
            <a:r>
              <a:rPr lang="en-US" altLang="en-US" dirty="0">
                <a:solidFill>
                  <a:srgbClr val="7030A0"/>
                </a:solidFill>
              </a:rPr>
              <a:t>Soviet built surface to surface missile</a:t>
            </a:r>
          </a:p>
          <a:p>
            <a:pPr>
              <a:buFont typeface="Times New Roman" pitchFamily="16" charset="0"/>
              <a:buChar char="•"/>
            </a:pPr>
            <a:r>
              <a:rPr lang="en-US" altLang="en-US" dirty="0">
                <a:solidFill>
                  <a:srgbClr val="7030A0"/>
                </a:solidFill>
              </a:rPr>
              <a:t>Scud is the designation NATO gave the missile</a:t>
            </a:r>
          </a:p>
          <a:p>
            <a:pPr>
              <a:buFont typeface="Times New Roman" pitchFamily="16" charset="0"/>
              <a:buChar char="•"/>
            </a:pPr>
            <a:r>
              <a:rPr lang="en-US" altLang="en-US" b="1" dirty="0">
                <a:solidFill>
                  <a:srgbClr val="000000"/>
                </a:solidFill>
              </a:rPr>
              <a:t>Designed from the German V-2 </a:t>
            </a:r>
          </a:p>
          <a:p>
            <a:pPr>
              <a:buFont typeface="Times New Roman" pitchFamily="16" charset="0"/>
              <a:buChar char="•"/>
            </a:pPr>
            <a:r>
              <a:rPr lang="en-US" altLang="en-US" b="1" dirty="0">
                <a:solidFill>
                  <a:srgbClr val="000000"/>
                </a:solidFill>
              </a:rPr>
              <a:t>Came in various versions as it was refined over the years – Iraq had Scud-B, the most common one (about 7,000 produced)</a:t>
            </a:r>
          </a:p>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6025357" y="314927"/>
            <a:ext cx="2141933"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37’ Long</a:t>
            </a:r>
          </a:p>
        </p:txBody>
      </p:sp>
      <p:sp>
        <p:nvSpPr>
          <p:cNvPr id="6" name="Slide Number Placeholder 5">
            <a:extLst>
              <a:ext uri="{FF2B5EF4-FFF2-40B4-BE49-F238E27FC236}">
                <a16:creationId xmlns:a16="http://schemas.microsoft.com/office/drawing/2014/main" id="{ADFC71B8-FDF3-AD42-A40D-ADB4DDF0FEDB}"/>
              </a:ext>
            </a:extLst>
          </p:cNvPr>
          <p:cNvSpPr>
            <a:spLocks noGrp="1"/>
          </p:cNvSpPr>
          <p:nvPr>
            <p:ph type="sldNum" sz="quarter" idx="12"/>
          </p:nvPr>
        </p:nvSpPr>
        <p:spPr/>
        <p:txBody>
          <a:bodyPr/>
          <a:lstStyle/>
          <a:p>
            <a:pPr algn="r"/>
            <a:fld id="{9D0AE4D8-4FB3-450A-821E-2FD4DF0BBAB6}" type="slidenum">
              <a:rPr lang="en-US" sz="1100" spc="-1" smtClean="0">
                <a:latin typeface="Times New Roman"/>
              </a:rPr>
              <a:t>7</a:t>
            </a:fld>
            <a:endParaRPr lang="en-US"/>
          </a:p>
        </p:txBody>
      </p:sp>
    </p:spTree>
    <p:extLst>
      <p:ext uri="{BB962C8B-B14F-4D97-AF65-F5344CB8AC3E}">
        <p14:creationId xmlns:p14="http://schemas.microsoft.com/office/powerpoint/2010/main" val="53457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dirty="0">
                <a:solidFill>
                  <a:srgbClr val="7030A0"/>
                </a:solidFill>
              </a:rPr>
              <a:t>Scud means “to move or run swiftly”</a:t>
            </a:r>
          </a:p>
          <a:p>
            <a:pPr>
              <a:buFont typeface="Times New Roman" pitchFamily="16" charset="0"/>
              <a:buChar char="•"/>
            </a:pPr>
            <a:r>
              <a:rPr lang="en-US" altLang="en-US" dirty="0">
                <a:solidFill>
                  <a:srgbClr val="7030A0"/>
                </a:solidFill>
              </a:rPr>
              <a:t>Soviet built surface to surface missile</a:t>
            </a:r>
          </a:p>
          <a:p>
            <a:pPr>
              <a:buFont typeface="Times New Roman" pitchFamily="16" charset="0"/>
              <a:buChar char="•"/>
            </a:pPr>
            <a:r>
              <a:rPr lang="en-US" altLang="en-US" dirty="0">
                <a:solidFill>
                  <a:srgbClr val="7030A0"/>
                </a:solidFill>
              </a:rPr>
              <a:t>Scud is the designation NATO gave the missile</a:t>
            </a:r>
          </a:p>
          <a:p>
            <a:pPr>
              <a:buFont typeface="Times New Roman" pitchFamily="16" charset="0"/>
              <a:buChar char="•"/>
            </a:pPr>
            <a:r>
              <a:rPr lang="en-US" altLang="en-US" dirty="0">
                <a:solidFill>
                  <a:srgbClr val="7030A0"/>
                </a:solidFill>
              </a:rPr>
              <a:t>Designed from the German V-2 </a:t>
            </a:r>
          </a:p>
          <a:p>
            <a:pPr>
              <a:buFont typeface="Times New Roman" pitchFamily="16" charset="0"/>
              <a:buChar char="•"/>
            </a:pPr>
            <a:r>
              <a:rPr lang="en-US" altLang="en-US" dirty="0">
                <a:solidFill>
                  <a:srgbClr val="7030A0"/>
                </a:solidFill>
              </a:rPr>
              <a:t>Came in various versions as it was refined over the years – Iraq had Scud-B, the most common one (about 7,000 produced)</a:t>
            </a:r>
          </a:p>
          <a:p>
            <a:pPr>
              <a:buFont typeface="Times New Roman" pitchFamily="16" charset="0"/>
              <a:buChar char="•"/>
            </a:pPr>
            <a:r>
              <a:rPr lang="en-US" altLang="en-US" b="1" dirty="0">
                <a:solidFill>
                  <a:srgbClr val="000000"/>
                </a:solidFill>
              </a:rPr>
              <a:t>Can carry explosive, chemical, or 5-80 kilo-ton nuclear warhead</a:t>
            </a:r>
          </a:p>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6025357" y="314927"/>
            <a:ext cx="2141933"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37’ Long</a:t>
            </a:r>
          </a:p>
        </p:txBody>
      </p:sp>
      <p:sp>
        <p:nvSpPr>
          <p:cNvPr id="6" name="Rectangle 5"/>
          <p:cNvSpPr/>
          <p:nvPr/>
        </p:nvSpPr>
        <p:spPr>
          <a:xfrm>
            <a:off x="5257800" y="971550"/>
            <a:ext cx="29402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13,000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Lb</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Slide Number Placeholder 6">
            <a:extLst>
              <a:ext uri="{FF2B5EF4-FFF2-40B4-BE49-F238E27FC236}">
                <a16:creationId xmlns:a16="http://schemas.microsoft.com/office/drawing/2014/main" id="{01394FBF-30E6-054F-9F61-83C26A206AB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8</a:t>
            </a:fld>
            <a:endParaRPr lang="en-US"/>
          </a:p>
        </p:txBody>
      </p:sp>
    </p:spTree>
    <p:extLst>
      <p:ext uri="{BB962C8B-B14F-4D97-AF65-F5344CB8AC3E}">
        <p14:creationId xmlns:p14="http://schemas.microsoft.com/office/powerpoint/2010/main" val="344261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dirty="0">
                <a:solidFill>
                  <a:srgbClr val="7030A0"/>
                </a:solidFill>
              </a:rPr>
              <a:t>Scud means “to move or run swiftly”</a:t>
            </a:r>
          </a:p>
          <a:p>
            <a:pPr>
              <a:buFont typeface="Times New Roman" pitchFamily="16" charset="0"/>
              <a:buChar char="•"/>
            </a:pPr>
            <a:r>
              <a:rPr lang="en-US" altLang="en-US" dirty="0">
                <a:solidFill>
                  <a:srgbClr val="7030A0"/>
                </a:solidFill>
              </a:rPr>
              <a:t>Soviet built surface to surface missile</a:t>
            </a:r>
          </a:p>
          <a:p>
            <a:pPr>
              <a:buFont typeface="Times New Roman" pitchFamily="16" charset="0"/>
              <a:buChar char="•"/>
            </a:pPr>
            <a:r>
              <a:rPr lang="en-US" altLang="en-US" dirty="0">
                <a:solidFill>
                  <a:srgbClr val="7030A0"/>
                </a:solidFill>
              </a:rPr>
              <a:t>Scud is the designation NATO gave the missile</a:t>
            </a:r>
          </a:p>
          <a:p>
            <a:pPr>
              <a:buFont typeface="Times New Roman" pitchFamily="16" charset="0"/>
              <a:buChar char="•"/>
            </a:pPr>
            <a:r>
              <a:rPr lang="en-US" altLang="en-US" dirty="0">
                <a:solidFill>
                  <a:srgbClr val="7030A0"/>
                </a:solidFill>
              </a:rPr>
              <a:t>Designed from the German V-2 </a:t>
            </a:r>
          </a:p>
          <a:p>
            <a:pPr>
              <a:buFont typeface="Times New Roman" pitchFamily="16" charset="0"/>
              <a:buChar char="•"/>
            </a:pPr>
            <a:r>
              <a:rPr lang="en-US" altLang="en-US" dirty="0">
                <a:solidFill>
                  <a:srgbClr val="7030A0"/>
                </a:solidFill>
              </a:rPr>
              <a:t>Came in various versions as it was refined over the years – Iraq had Scud-B, the most common one (about 7,000 produced)</a:t>
            </a:r>
          </a:p>
          <a:p>
            <a:pPr>
              <a:buFont typeface="Times New Roman" pitchFamily="16" charset="0"/>
              <a:buChar char="•"/>
            </a:pPr>
            <a:r>
              <a:rPr lang="en-US" altLang="en-US" dirty="0">
                <a:solidFill>
                  <a:srgbClr val="7030A0"/>
                </a:solidFill>
              </a:rPr>
              <a:t>Can carry explosive, chemical, or 5-80 kilo-ton nuclear warhead</a:t>
            </a:r>
          </a:p>
          <a:p>
            <a:pPr>
              <a:buFont typeface="Times New Roman" pitchFamily="16" charset="0"/>
              <a:buChar char="•"/>
            </a:pPr>
            <a:r>
              <a:rPr lang="en-US" altLang="en-US" b="1" dirty="0">
                <a:solidFill>
                  <a:srgbClr val="000000"/>
                </a:solidFill>
              </a:rPr>
              <a:t>Iraq was also building their own, improved, version</a:t>
            </a:r>
          </a:p>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6025357" y="314927"/>
            <a:ext cx="2141933"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37’ Long</a:t>
            </a:r>
          </a:p>
        </p:txBody>
      </p:sp>
      <p:sp>
        <p:nvSpPr>
          <p:cNvPr id="6" name="Rectangle 5"/>
          <p:cNvSpPr/>
          <p:nvPr/>
        </p:nvSpPr>
        <p:spPr>
          <a:xfrm>
            <a:off x="5257800" y="971550"/>
            <a:ext cx="29402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13,000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Lb</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5464532" y="1738312"/>
            <a:ext cx="2646878" cy="923330"/>
          </a:xfrm>
          <a:prstGeom prst="rect">
            <a:avLst/>
          </a:prstGeom>
          <a:noFill/>
        </p:spPr>
        <p:txBody>
          <a:bodyPr wrap="none" lIns="91440" tIns="45720" rIns="91440" bIns="45720">
            <a:spAutoFit/>
          </a:bodyPr>
          <a:lstStyle/>
          <a:p>
            <a:pPr algn="ct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Mach 5+</a:t>
            </a:r>
          </a:p>
        </p:txBody>
      </p:sp>
      <p:sp>
        <p:nvSpPr>
          <p:cNvPr id="7" name="Slide Number Placeholder 6">
            <a:extLst>
              <a:ext uri="{FF2B5EF4-FFF2-40B4-BE49-F238E27FC236}">
                <a16:creationId xmlns:a16="http://schemas.microsoft.com/office/drawing/2014/main" id="{B804B139-B033-2746-8E6A-26CF655F215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9</a:t>
            </a:fld>
            <a:endParaRPr lang="en-US"/>
          </a:p>
        </p:txBody>
      </p:sp>
    </p:spTree>
    <p:extLst>
      <p:ext uri="{BB962C8B-B14F-4D97-AF65-F5344CB8AC3E}">
        <p14:creationId xmlns:p14="http://schemas.microsoft.com/office/powerpoint/2010/main" val="3405079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24134</TotalTime>
  <Words>1787</Words>
  <Application>Microsoft Macintosh PowerPoint</Application>
  <PresentationFormat>On-screen Show (16:9)</PresentationFormat>
  <Paragraphs>272</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Lucida Sans Unicode</vt:lpstr>
      <vt:lpstr>Symbol</vt:lpstr>
      <vt:lpstr>Times New Roman</vt:lpstr>
      <vt:lpstr>Wingdings</vt:lpstr>
      <vt:lpstr>Office Theme</vt:lpstr>
      <vt:lpstr>PowerPoint Presentation</vt:lpstr>
      <vt:lpstr>PowerPoint Presentation</vt:lpstr>
      <vt:lpstr>PowerPoint Presentation</vt:lpstr>
      <vt:lpstr>PowerPoint Presentation</vt:lpstr>
      <vt:lpstr>The Arena</vt:lpstr>
      <vt:lpstr>Contestant 1 – Scud</vt:lpstr>
      <vt:lpstr>Contestant 1 – Scud</vt:lpstr>
      <vt:lpstr>Contestant 1 – Scud</vt:lpstr>
      <vt:lpstr>Contestant 1 – Scud</vt:lpstr>
      <vt:lpstr>Contestant 2 - PATRIOT</vt:lpstr>
      <vt:lpstr>Contestant 2 - PATRIOT</vt:lpstr>
      <vt:lpstr>Here's what it looks like</vt:lpstr>
      <vt:lpstr>The Matchup</vt:lpstr>
      <vt:lpstr>So, where do I come in?</vt:lpstr>
      <vt:lpstr>The old PATRIOT Transmitter </vt:lpstr>
      <vt:lpstr>PATRIOT TMU Program</vt:lpstr>
      <vt:lpstr>Round 1 – Knockout!</vt:lpstr>
      <vt:lpstr>Round 2 – the Coalition Strikes Back</vt:lpstr>
      <vt:lpstr>Round 2 – the Coalition Strikes Back</vt:lpstr>
      <vt:lpstr>Round 3 – Trading Blows</vt:lpstr>
      <vt:lpstr>Under Scud Bombardment</vt:lpstr>
      <vt:lpstr>How effective was the Patriot vs the Scud?</vt:lpstr>
      <vt:lpstr>Fateful Day</vt:lpstr>
      <vt:lpstr>So what went wrong that day?</vt:lpstr>
      <vt:lpstr>Normal operation (this is all from the GAO report)</vt:lpstr>
      <vt:lpstr>The range gate error</vt:lpstr>
      <vt:lpstr>What happened that day</vt:lpstr>
      <vt:lpstr>A Perfect Storm of Circumstances</vt:lpstr>
      <vt:lpstr>The Storm Continues Building</vt:lpstr>
      <vt:lpstr>The Storm breaks</vt:lpstr>
      <vt:lpstr>And yet it could have been prevented</vt:lpstr>
      <vt:lpstr>And yet it could have been prevented</vt:lpstr>
      <vt:lpstr>Nothing like that can happen to me, right?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 Brannen S. (US)</dc:creator>
  <cp:lastModifiedBy>Keith Pray</cp:lastModifiedBy>
  <cp:revision>63</cp:revision>
  <dcterms:created xsi:type="dcterms:W3CDTF">2015-09-18T08:17:10Z</dcterms:created>
  <dcterms:modified xsi:type="dcterms:W3CDTF">2018-09-22T03:15:43Z</dcterms:modified>
  <dc:language>en-US</dc:language>
</cp:coreProperties>
</file>