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7"/>
  </p:notesMasterIdLst>
  <p:handoutMasterIdLst>
    <p:handoutMasterId r:id="rId38"/>
  </p:handoutMasterIdLst>
  <p:sldIdLst>
    <p:sldId id="256" r:id="rId2"/>
    <p:sldId id="608" r:id="rId3"/>
    <p:sldId id="641" r:id="rId4"/>
    <p:sldId id="259" r:id="rId5"/>
    <p:sldId id="277" r:id="rId6"/>
    <p:sldId id="385" r:id="rId7"/>
    <p:sldId id="261" r:id="rId8"/>
    <p:sldId id="267" r:id="rId9"/>
    <p:sldId id="286" r:id="rId10"/>
    <p:sldId id="626" r:id="rId11"/>
    <p:sldId id="627" r:id="rId12"/>
    <p:sldId id="628" r:id="rId13"/>
    <p:sldId id="629" r:id="rId14"/>
    <p:sldId id="630" r:id="rId15"/>
    <p:sldId id="275" r:id="rId16"/>
    <p:sldId id="274" r:id="rId17"/>
    <p:sldId id="631" r:id="rId18"/>
    <p:sldId id="632" r:id="rId19"/>
    <p:sldId id="639" r:id="rId20"/>
    <p:sldId id="268" r:id="rId21"/>
    <p:sldId id="270" r:id="rId22"/>
    <p:sldId id="271" r:id="rId23"/>
    <p:sldId id="272" r:id="rId24"/>
    <p:sldId id="273" r:id="rId25"/>
    <p:sldId id="640" r:id="rId26"/>
    <p:sldId id="633" r:id="rId27"/>
    <p:sldId id="634" r:id="rId28"/>
    <p:sldId id="635" r:id="rId29"/>
    <p:sldId id="636" r:id="rId30"/>
    <p:sldId id="637" r:id="rId31"/>
    <p:sldId id="278" r:id="rId32"/>
    <p:sldId id="279" r:id="rId33"/>
    <p:sldId id="276" r:id="rId34"/>
    <p:sldId id="638" r:id="rId35"/>
    <p:sldId id="269"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2668C5E-D0E7-A84F-B28C-7BAA86AC4F90}">
          <p14:sldIdLst>
            <p14:sldId id="256"/>
            <p14:sldId id="608"/>
            <p14:sldId id="641"/>
            <p14:sldId id="259"/>
            <p14:sldId id="277"/>
            <p14:sldId id="385"/>
            <p14:sldId id="261"/>
            <p14:sldId id="267"/>
            <p14:sldId id="286"/>
          </p14:sldIdLst>
        </p14:section>
        <p14:section name="Students" id="{898E5266-0460-F748-B516-56DCB661738D}">
          <p14:sldIdLst>
            <p14:sldId id="626"/>
            <p14:sldId id="627"/>
            <p14:sldId id="628"/>
            <p14:sldId id="629"/>
            <p14:sldId id="630"/>
            <p14:sldId id="275"/>
            <p14:sldId id="274"/>
            <p14:sldId id="631"/>
            <p14:sldId id="632"/>
            <p14:sldId id="639"/>
            <p14:sldId id="268"/>
            <p14:sldId id="270"/>
            <p14:sldId id="271"/>
            <p14:sldId id="272"/>
            <p14:sldId id="273"/>
            <p14:sldId id="640"/>
            <p14:sldId id="633"/>
            <p14:sldId id="634"/>
            <p14:sldId id="635"/>
            <p14:sldId id="636"/>
            <p14:sldId id="637"/>
            <p14:sldId id="278"/>
            <p14:sldId id="279"/>
            <p14:sldId id="276"/>
            <p14:sldId id="638"/>
          </p14:sldIdLst>
        </p14:section>
        <p14:section name="Common" id="{92FBE87E-32C6-2846-BF25-B5F0CEFF09B7}">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2" autoAdjust="0"/>
    <p:restoredTop sz="74725" autoAdjust="0"/>
  </p:normalViewPr>
  <p:slideViewPr>
    <p:cSldViewPr snapToGrid="0" snapToObjects="1">
      <p:cViewPr varScale="1">
        <p:scale>
          <a:sx n="124" d="100"/>
          <a:sy n="124" d="100"/>
        </p:scale>
        <p:origin x="888" y="176"/>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59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4/16/19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4/16/19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already, aren’t you? You may not be depending on how you enjoyed the last class.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Whistleblower protection is only applicable in the public/private sector</a:t>
            </a:r>
          </a:p>
          <a:p>
            <a:pPr marL="171450" indent="-171450">
              <a:buFont typeface="Arial" panose="020B0604020202020204" pitchFamily="34" charset="0"/>
              <a:buChar char="•"/>
            </a:pPr>
            <a:r>
              <a:rPr lang="en-US" dirty="0"/>
              <a:t>There have been several large scale whistleblowing cases where no one was put in physical danger, yet the US charged the leakers with 30+ years in prison</a:t>
            </a:r>
          </a:p>
          <a:p>
            <a:pPr marL="171450" indent="-171450">
              <a:buFont typeface="Arial" panose="020B0604020202020204" pitchFamily="34" charset="0"/>
              <a:buChar char="•"/>
            </a:pPr>
            <a:r>
              <a:rPr lang="en-US" dirty="0"/>
              <a:t>There is a lack of protection  for employees working in national security and intelligence.</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54739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belief is that whistleblowing is ethical staying silent causes more harm than good</a:t>
            </a:r>
          </a:p>
          <a:p>
            <a:pPr marL="171450" indent="-171450">
              <a:buFont typeface="Arial" panose="020B0604020202020204" pitchFamily="34" charset="0"/>
              <a:buChar char="•"/>
            </a:pPr>
            <a:r>
              <a:rPr lang="en-US" dirty="0"/>
              <a:t>OSHA acts protect employers from discriminating against their employees for exercising there rights.</a:t>
            </a:r>
          </a:p>
          <a:p>
            <a:pPr marL="171450" indent="-171450">
              <a:buFont typeface="Arial" panose="020B0604020202020204" pitchFamily="34" charset="0"/>
              <a:buChar char="•"/>
            </a:pPr>
            <a:r>
              <a:rPr lang="en-US" dirty="0"/>
              <a:t>Clean water act – regulates pollutants in drinking water</a:t>
            </a:r>
          </a:p>
          <a:p>
            <a:pPr marL="171450" indent="-171450">
              <a:buFont typeface="Arial" panose="020B0604020202020204" pitchFamily="34" charset="0"/>
              <a:buChar char="•"/>
            </a:pPr>
            <a:r>
              <a:rPr lang="en-US" dirty="0"/>
              <a:t>CERLA – protects against endangered public health and environment</a:t>
            </a:r>
          </a:p>
          <a:p>
            <a:pPr marL="171450" indent="-171450">
              <a:buFont typeface="Arial" panose="020B0604020202020204" pitchFamily="34" charset="0"/>
              <a:buChar char="•"/>
            </a:pPr>
            <a:r>
              <a:rPr lang="en-US" dirty="0"/>
              <a:t>Any violation of these acts can be reported with whistleblower protection</a:t>
            </a:r>
          </a:p>
        </p:txBody>
      </p:sp>
      <p:sp>
        <p:nvSpPr>
          <p:cNvPr id="4" name="Slide Number Placeholder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609138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Edward Snowden who worked for the CIA and leaked the NSA surveillance program in 2013 – current lives in Moscow Russia. (right of asylum)</a:t>
            </a:r>
          </a:p>
          <a:p>
            <a:pPr marL="171450" indent="-171450">
              <a:buFont typeface="Arial" panose="020B0604020202020204" pitchFamily="34" charset="0"/>
              <a:buChar char="•"/>
            </a:pPr>
            <a:r>
              <a:rPr lang="en-US" dirty="0"/>
              <a:t>Chelsea Manning was a former US Army soldier who leaked classified information to WikiLeaks in 2010 (videos of unarmed civilians being shot and killed) – recently jailed in March for refusing to answer grand jury’s questions</a:t>
            </a:r>
          </a:p>
          <a:p>
            <a:pPr marL="171450" indent="-171450">
              <a:buFont typeface="Arial" panose="020B0604020202020204" pitchFamily="34" charset="0"/>
              <a:buChar char="•"/>
            </a:pPr>
            <a:r>
              <a:rPr lang="en-US" dirty="0"/>
              <a:t>Both were charged as traitors under the Espionage Act by federal law – although Snowden fled to Moscow</a:t>
            </a:r>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162746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Most whistle blowers are protected under the Whistleblower Protection Act</a:t>
            </a:r>
          </a:p>
          <a:p>
            <a:pPr marL="171450" indent="-171450">
              <a:buFont typeface="Arial" panose="020B0604020202020204" pitchFamily="34" charset="0"/>
              <a:buChar char="•"/>
            </a:pPr>
            <a:r>
              <a:rPr lang="en-US" dirty="0"/>
              <a:t>Snowden and Manning acts were both considered treasonous by the US government</a:t>
            </a:r>
          </a:p>
          <a:p>
            <a:pPr marL="171450" indent="-171450">
              <a:buFont typeface="Arial" panose="020B0604020202020204" pitchFamily="34" charset="0"/>
              <a:buChar char="•"/>
            </a:pPr>
            <a:r>
              <a:rPr lang="en-US" dirty="0"/>
              <a:t>Manning was actually charged with “aiding the enemy” (to which she was found not guilty”)</a:t>
            </a:r>
          </a:p>
          <a:p>
            <a:pPr marL="171450" indent="-171450">
              <a:buFont typeface="Arial" panose="020B0604020202020204" pitchFamily="34" charset="0"/>
              <a:buChar char="•"/>
            </a:pPr>
            <a:r>
              <a:rPr lang="en-US" dirty="0"/>
              <a:t>The government’s actions were really a form of retaliation against their own employees.</a:t>
            </a:r>
          </a:p>
        </p:txBody>
      </p:sp>
      <p:sp>
        <p:nvSpPr>
          <p:cNvPr id="4" name="Slide Number Placeholder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462650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“Ultimately, if people lose their willingness to recognize that there are times in our history when legality becomes distinct from morality, we aren't just ceding control of our rights to government, but our agency in determining our futures.” – Snowden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want people to see the truth... regardless of who they are... because without information, you cannot make informed decisions as a public.” - Manning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600389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Although it appears at first glance that the government takes the largest hit for these types of leaks, it makes society more skeptical of their own nation</a:t>
            </a:r>
          </a:p>
          <a:p>
            <a:pPr marL="628650" lvl="1" indent="-171450">
              <a:buFont typeface="Arial" panose="020B0604020202020204" pitchFamily="34" charset="0"/>
              <a:buChar char="•"/>
            </a:pPr>
            <a:r>
              <a:rPr lang="en-US" dirty="0"/>
              <a:t>There were no leaks of anything that would bring physical harm to the American people</a:t>
            </a:r>
          </a:p>
          <a:p>
            <a:pPr marL="628650" lvl="1" indent="-171450">
              <a:buFont typeface="Arial" panose="020B0604020202020204" pitchFamily="34" charset="0"/>
              <a:buChar char="•"/>
            </a:pPr>
            <a:r>
              <a:rPr lang="en-US" dirty="0"/>
              <a:t>Now anyone looking at these whistleblowers might be hesitant in expressing their 1</a:t>
            </a:r>
            <a:r>
              <a:rPr lang="en-US" baseline="30000" dirty="0"/>
              <a:t>st</a:t>
            </a:r>
            <a:r>
              <a:rPr lang="en-US" dirty="0"/>
              <a:t> amendment rights knowing there can be serious consequences for leaking illegal government activity.</a:t>
            </a:r>
          </a:p>
        </p:txBody>
      </p:sp>
      <p:sp>
        <p:nvSpPr>
          <p:cNvPr id="4" name="Slide Number Placeholder 3"/>
          <p:cNvSpPr>
            <a:spLocks noGrp="1"/>
          </p:cNvSpPr>
          <p:nvPr>
            <p:ph type="sldNum" sz="quarter" idx="5"/>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3528624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Maybe put a law in place where the government can’t prosecute the whistleblower if they can justify the act.</a:t>
            </a:r>
          </a:p>
          <a:p>
            <a:pPr marL="628650" lvl="1" indent="-171450">
              <a:buFont typeface="Arial" panose="020B0604020202020204" pitchFamily="34" charset="0"/>
              <a:buChar char="•"/>
            </a:pPr>
            <a:r>
              <a:rPr lang="en-US" dirty="0"/>
              <a:t>Be allowed to fire the employee but not charge them.</a:t>
            </a:r>
          </a:p>
          <a:p>
            <a:pPr marL="171450" indent="-171450">
              <a:buFont typeface="Arial" panose="020B0604020202020204" pitchFamily="34" charset="0"/>
              <a:buChar char="•"/>
            </a:pPr>
            <a:r>
              <a:rPr lang="en-US" dirty="0"/>
              <a:t>We need to promote ethical practices and the government should not make people scared to expose illegal actions just because they are a higher power.</a:t>
            </a:r>
          </a:p>
          <a:p>
            <a:pPr marL="628650" lvl="1" indent="-171450">
              <a:buFont typeface="Arial" panose="020B0604020202020204" pitchFamily="34" charset="0"/>
              <a:buChar char="•"/>
            </a:pPr>
            <a:r>
              <a:rPr lang="en-US" dirty="0"/>
              <a:t>This is a form of silencing the people to which society starts to lose control of their own future.</a:t>
            </a:r>
          </a:p>
        </p:txBody>
      </p:sp>
      <p:sp>
        <p:nvSpPr>
          <p:cNvPr id="4" name="Slide Number Placeholder 3"/>
          <p:cNvSpPr>
            <a:spLocks noGrp="1"/>
          </p:cNvSpPr>
          <p:nvPr>
            <p:ph type="sldNum" sz="quarter" idx="5"/>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387508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505025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NCEES = </a:t>
            </a:r>
            <a:r>
              <a:rPr lang="en-US" sz="1200" b="0" i="0" kern="1200" dirty="0">
                <a:solidFill>
                  <a:schemeClr val="tx1"/>
                </a:solidFill>
                <a:effectLst/>
                <a:latin typeface="+mn-lt"/>
                <a:ea typeface="+mn-ea"/>
                <a:cs typeface="+mn-cs"/>
              </a:rPr>
              <a:t>National Council of Examiners for Engineering and Surveying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Why are professional engineering licenses required?</a:t>
            </a:r>
          </a:p>
          <a:p>
            <a:pPr marL="171450" indent="-171450">
              <a:buFont typeface="Arial" panose="020B0604020202020204" pitchFamily="34" charset="0"/>
              <a:buChar char="•"/>
            </a:pPr>
            <a:r>
              <a:rPr lang="en-US" dirty="0"/>
              <a:t>Required by those who work on and approve </a:t>
            </a:r>
            <a:r>
              <a:rPr lang="en-US" sz="1200" kern="1200" dirty="0">
                <a:solidFill>
                  <a:schemeClr val="tx1"/>
                </a:solidFill>
                <a:effectLst/>
                <a:latin typeface="+mn-lt"/>
                <a:ea typeface="+mn-ea"/>
                <a:cs typeface="+mn-cs"/>
              </a:rPr>
              <a:t>safety-critical systems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Licensed engineers are required in most engineering fields. </a:t>
            </a:r>
            <a:endParaRPr lang="en-US" dirty="0"/>
          </a:p>
          <a:p>
            <a:endParaRPr lang="en-US" dirty="0"/>
          </a:p>
          <a:p>
            <a:r>
              <a:rPr lang="en-US" dirty="0"/>
              <a:t>Why would some one want to become a professional engineer?</a:t>
            </a:r>
          </a:p>
          <a:p>
            <a:pPr marL="171450" indent="-171450">
              <a:buFont typeface="Arial" panose="020B0604020202020204" pitchFamily="34" charset="0"/>
              <a:buChar char="•"/>
            </a:pPr>
            <a:r>
              <a:rPr lang="en-US" dirty="0"/>
              <a:t>A professional engineer has the ability to sign and seal plans and drawings</a:t>
            </a:r>
          </a:p>
          <a:p>
            <a:pPr marL="171450" indent="-171450">
              <a:buFont typeface="Arial" panose="020B0604020202020204" pitchFamily="34" charset="0"/>
              <a:buChar char="•"/>
            </a:pPr>
            <a:r>
              <a:rPr lang="en-US" dirty="0"/>
              <a:t>It sets you apart from others that don’t have a license</a:t>
            </a:r>
          </a:p>
          <a:p>
            <a:pPr marL="0" indent="0">
              <a:buFont typeface="Arial" panose="020B0604020202020204" pitchFamily="34" charset="0"/>
              <a:buNone/>
            </a:pPr>
            <a:endParaRPr lang="en-US" dirty="0"/>
          </a:p>
          <a:p>
            <a:r>
              <a:rPr lang="en-US" dirty="0"/>
              <a:t>Fundamentals of Engineering Exam (FE).</a:t>
            </a:r>
          </a:p>
          <a:p>
            <a:r>
              <a:rPr lang="en-US" dirty="0"/>
              <a:t>Four years of engineering experience.</a:t>
            </a:r>
          </a:p>
          <a:p>
            <a:r>
              <a:rPr lang="en-US" dirty="0"/>
              <a:t>Principles and Practice of Engineering (PE) Exam in discipline. </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88439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SWEBOK = Software engineering body of knowledge, published by IEEE</a:t>
            </a:r>
          </a:p>
          <a:p>
            <a:pPr marL="171450" indent="-171450">
              <a:buFont typeface="Arial" panose="020B0604020202020204" pitchFamily="34" charset="0"/>
              <a:buChar char="•"/>
            </a:pPr>
            <a:r>
              <a:rPr lang="en-US" dirty="0"/>
              <a:t>SWEBOK defined the body of knowledge that software engineers should know.</a:t>
            </a:r>
          </a:p>
          <a:p>
            <a:pPr marL="628650" lvl="1" indent="-171450">
              <a:buFont typeface="Arial" panose="020B0604020202020204" pitchFamily="34" charset="0"/>
              <a:buChar char="•"/>
            </a:pPr>
            <a:r>
              <a:rPr lang="en-US" dirty="0"/>
              <a:t>Used for the basis of licensing exams.</a:t>
            </a:r>
          </a:p>
          <a:p>
            <a:pPr marL="171450" indent="-171450">
              <a:buFont typeface="Arial" panose="020B0604020202020204" pitchFamily="34" charset="0"/>
              <a:buChar char="•"/>
            </a:pPr>
            <a:r>
              <a:rPr lang="en-US" dirty="0"/>
              <a:t>Obtaining a license will show ones competency as a software engineer.</a:t>
            </a:r>
          </a:p>
          <a:p>
            <a:pPr marL="628650" lvl="1" indent="-171450">
              <a:buFont typeface="Arial" panose="020B0604020202020204" pitchFamily="34" charset="0"/>
              <a:buChar char="•"/>
            </a:pPr>
            <a:r>
              <a:rPr lang="en-US" dirty="0"/>
              <a:t>Confirms that have all of the skills required and have a commitment to a moral code. </a:t>
            </a:r>
          </a:p>
          <a:p>
            <a:pPr marL="171450" indent="-171450">
              <a:buFont typeface="Arial" panose="020B0604020202020204" pitchFamily="34" charset="0"/>
              <a:buChar char="•"/>
            </a:pPr>
            <a:r>
              <a:rPr lang="en-US" dirty="0"/>
              <a:t>Right now there is only one exam offered for software engineers, for other fields like civil engineering there are multiple types of exams. </a:t>
            </a:r>
          </a:p>
          <a:p>
            <a:pPr marL="171450" indent="-171450">
              <a:buFont typeface="Arial" panose="020B0604020202020204" pitchFamily="34" charset="0"/>
              <a:buChar char="•"/>
            </a:pPr>
            <a:r>
              <a:rPr lang="en-US" dirty="0"/>
              <a:t>Clarify that software engineers != regular programmer</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4140200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Clearly state conclusion</a:t>
            </a:r>
          </a:p>
          <a:p>
            <a:pPr lvl="1"/>
            <a:r>
              <a:rPr lang="en-US" dirty="0"/>
              <a:t>First statement preferred</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ea typeface="ＭＳ Ｐゴシック" charset="-128"/>
                <a:cs typeface="ＭＳ Ｐゴシック" charset="-128"/>
              </a:rPr>
              <a:t>Include Counter Point and Response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Include Author, Title, Publish Date, Publisher for references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Read paper aloud to proof</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201267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Would licensed software engineers need malpractice insurance. </a:t>
            </a:r>
          </a:p>
          <a:p>
            <a:pPr marL="171450" indent="-171450">
              <a:buFont typeface="Arial" panose="020B0604020202020204" pitchFamily="34" charset="0"/>
              <a:buChar char="•"/>
            </a:pPr>
            <a:r>
              <a:rPr lang="en-US" dirty="0"/>
              <a:t>Those determining what is malpractice would not be handled by those in the software fields. It would be lawyers and judges who have to determine what the professional standards are for a software engineer. </a:t>
            </a:r>
          </a:p>
          <a:p>
            <a:pPr marL="171450" indent="-171450">
              <a:buFont typeface="Arial" panose="020B0604020202020204" pitchFamily="34" charset="0"/>
              <a:buChar char="•"/>
            </a:pPr>
            <a:r>
              <a:rPr lang="en-US" dirty="0"/>
              <a:t>Right now software engineers can only be sued if they misrepresent there code when selling it. As in if they claim is does one thing but really does something else or if they claim it has been tested up to some standard when it really hasn’t.</a:t>
            </a:r>
          </a:p>
          <a:p>
            <a:pPr marL="171450" indent="-171450">
              <a:buFont typeface="Arial" panose="020B0604020202020204" pitchFamily="34" charset="0"/>
              <a:buChar char="•"/>
            </a:pPr>
            <a:r>
              <a:rPr lang="en-US" dirty="0"/>
              <a:t>Liable for all the security flaws in software</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405025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Most states provide an exemption from requiring a license when working in the industry and those who work for the government.</a:t>
            </a:r>
          </a:p>
          <a:p>
            <a:pPr marL="171450" indent="-171450">
              <a:buFont typeface="Arial" panose="020B0604020202020204" pitchFamily="34" charset="0"/>
              <a:buChar char="•"/>
            </a:pPr>
            <a:r>
              <a:rPr lang="en-US" dirty="0"/>
              <a:t>The FE exam is more orientated for physical engineering. Software engineers shouldn’t be forced to learn chemistry and physics. </a:t>
            </a:r>
          </a:p>
          <a:p>
            <a:pPr marL="171450" indent="-171450">
              <a:buFont typeface="Arial" panose="020B0604020202020204" pitchFamily="34" charset="0"/>
              <a:buChar char="•"/>
            </a:pPr>
            <a:r>
              <a:rPr lang="en-US" dirty="0"/>
              <a:t>Licensing is done at the state level so software engineers would be required to be licensed in most states. Also most states will have different standards. </a:t>
            </a:r>
          </a:p>
          <a:p>
            <a:pPr marL="171450" indent="-171450">
              <a:buFont typeface="Arial" panose="020B0604020202020204" pitchFamily="34" charset="0"/>
              <a:buChar char="•"/>
            </a:pPr>
            <a:r>
              <a:rPr lang="en-US" dirty="0"/>
              <a:t>The software field is rapidly changing and it would be hard to ensure that an exam could match the current challenges.</a:t>
            </a:r>
          </a:p>
          <a:p>
            <a:pPr marL="171450" indent="-171450">
              <a:buFont typeface="Arial" panose="020B0604020202020204" pitchFamily="34" charset="0"/>
              <a:buChar char="•"/>
            </a:pPr>
            <a:r>
              <a:rPr lang="en-US" dirty="0"/>
              <a:t>There would have to be many different exams that would match requirements in many different software engineering topics. </a:t>
            </a:r>
          </a:p>
          <a:p>
            <a:pPr marL="171450" indent="-171450">
              <a:buFont typeface="Arial" panose="020B0604020202020204" pitchFamily="34" charset="0"/>
              <a:buChar char="•"/>
            </a:pPr>
            <a:r>
              <a:rPr lang="en-US" dirty="0"/>
              <a:t>Canceled because only 81 people have received the licenses in the 5 years it has been administered. </a:t>
            </a:r>
          </a:p>
          <a:p>
            <a:pPr marL="171450" indent="-171450">
              <a:buFont typeface="Arial" panose="020B0604020202020204" pitchFamily="34" charset="0"/>
              <a:buChar char="•"/>
            </a:pPr>
            <a:r>
              <a:rPr lang="en-US" dirty="0"/>
              <a:t>One of the major failures of the software engineering field in licensing is the lack of agreed upon testing techniques. </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028275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current system does not have a future as the P.E. exam for software engineers has been canceled as of March 2019. </a:t>
            </a:r>
          </a:p>
          <a:p>
            <a:pPr marL="171450" indent="-171450">
              <a:buFont typeface="Arial" panose="020B0604020202020204" pitchFamily="34" charset="0"/>
              <a:buChar char="•"/>
            </a:pPr>
            <a:r>
              <a:rPr lang="en-US" dirty="0"/>
              <a:t>Licensing is not effective and government regulated alternatives should be used to ensure public safety. Each alternative also presents their own set of problems. </a:t>
            </a:r>
          </a:p>
          <a:p>
            <a:pPr marL="628650" lvl="1" indent="-171450">
              <a:buFont typeface="Arial" panose="020B0604020202020204" pitchFamily="34" charset="0"/>
              <a:buChar char="•"/>
            </a:pPr>
            <a:r>
              <a:rPr lang="en-US" dirty="0"/>
              <a:t>Standards and codes (similar to building codes)</a:t>
            </a:r>
          </a:p>
          <a:p>
            <a:pPr marL="628650" lvl="1" indent="-171450">
              <a:buFont typeface="Arial" panose="020B0604020202020204" pitchFamily="34" charset="0"/>
              <a:buChar char="•"/>
            </a:pPr>
            <a:r>
              <a:rPr lang="en-US" dirty="0"/>
              <a:t>3</a:t>
            </a:r>
            <a:r>
              <a:rPr lang="en-US" baseline="30000" dirty="0"/>
              <a:t>rd</a:t>
            </a:r>
            <a:r>
              <a:rPr lang="en-US" dirty="0"/>
              <a:t> party inspection of code</a:t>
            </a:r>
          </a:p>
          <a:p>
            <a:pPr marL="628650" lvl="1" indent="-171450">
              <a:buFont typeface="Arial" panose="020B0604020202020204" pitchFamily="34" charset="0"/>
              <a:buChar char="•"/>
            </a:pPr>
            <a:r>
              <a:rPr lang="en-US" dirty="0"/>
              <a:t>Ethical standards</a:t>
            </a:r>
          </a:p>
          <a:p>
            <a:pPr marL="628650" lvl="1" indent="-171450">
              <a:buFont typeface="Arial" panose="020B0604020202020204" pitchFamily="34" charset="0"/>
              <a:buChar char="•"/>
            </a:pPr>
            <a:r>
              <a:rPr lang="en-US" dirty="0"/>
              <a:t>Requiring certifications like the Software Professional Certification Program by the IEEE</a:t>
            </a:r>
          </a:p>
          <a:p>
            <a:pPr marL="628650" lvl="1" indent="-171450">
              <a:buFont typeface="Arial" panose="020B0604020202020204" pitchFamily="34" charset="0"/>
              <a:buChar char="•"/>
            </a:pPr>
            <a:r>
              <a:rPr lang="en-US" dirty="0"/>
              <a:t>International Standards of code exist and are effective</a:t>
            </a:r>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797891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kern="1200" dirty="0">
                <a:solidFill>
                  <a:schemeClr val="tx1"/>
                </a:solidFill>
                <a:effectLst/>
                <a:latin typeface="+mn-lt"/>
                <a:ea typeface="+mn-ea"/>
                <a:cs typeface="+mn-cs"/>
              </a:rPr>
              <a:t>Knight, J. C., &amp; Leveson, N. G. (2002). Should software engineers be licensed?. </a:t>
            </a:r>
            <a:r>
              <a:rPr lang="en-US" sz="1200" i="1" kern="1200" dirty="0">
                <a:solidFill>
                  <a:schemeClr val="tx1"/>
                </a:solidFill>
                <a:effectLst/>
                <a:latin typeface="+mn-lt"/>
                <a:ea typeface="+mn-ea"/>
                <a:cs typeface="+mn-cs"/>
              </a:rPr>
              <a:t>Communications of the ACM</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45</a:t>
            </a:r>
            <a:r>
              <a:rPr lang="en-US" sz="1200" kern="1200" dirty="0">
                <a:solidFill>
                  <a:schemeClr val="tx1"/>
                </a:solidFill>
                <a:effectLst/>
                <a:latin typeface="+mn-lt"/>
                <a:ea typeface="+mn-ea"/>
                <a:cs typeface="+mn-cs"/>
              </a:rPr>
              <a:t>(11), 87-90.</a:t>
            </a:r>
          </a:p>
          <a:p>
            <a:r>
              <a:rPr lang="en-US" dirty="0"/>
              <a:t>Chicago</a:t>
            </a:r>
            <a:br>
              <a:rPr lang="en-US" dirty="0"/>
            </a:b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055207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HDM=head mounted display (oculus and </a:t>
            </a:r>
            <a:r>
              <a:rPr lang="en-US" dirty="0" err="1"/>
              <a:t>vive</a:t>
            </a:r>
            <a:r>
              <a:rPr lang="en-US" dirty="0"/>
              <a:t>)</a:t>
            </a:r>
          </a:p>
          <a:p>
            <a:r>
              <a:rPr lang="en-US" dirty="0"/>
              <a:t>Desktop pertains more towards virtually created worlds navigated with mouse and keyboard</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4164861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a:p>
            <a:r>
              <a:rPr lang="en-US" dirty="0"/>
              <a:t>People learn better through visuals and by doing the actions</a:t>
            </a:r>
          </a:p>
          <a:p>
            <a:r>
              <a:rPr lang="en-US" dirty="0"/>
              <a:t>Can only read 100 characters per second</a:t>
            </a:r>
          </a:p>
          <a:p>
            <a:endParaRPr lang="en-US" dirty="0"/>
          </a:p>
          <a:p>
            <a:endParaRPr lang="en-US" dirty="0"/>
          </a:p>
          <a:p>
            <a:r>
              <a:rPr lang="en-US" dirty="0"/>
              <a:t>Cons: </a:t>
            </a:r>
          </a:p>
          <a:p>
            <a:r>
              <a:rPr lang="en-US" dirty="0"/>
              <a:t>AR is less expensive and still a viable learning environment</a:t>
            </a:r>
          </a:p>
          <a:p>
            <a:r>
              <a:rPr lang="en-US" dirty="0"/>
              <a:t>It is not completely different than VR</a:t>
            </a:r>
          </a:p>
          <a:p>
            <a:r>
              <a:rPr lang="en-US" dirty="0"/>
              <a:t>Still allows students to be hands on and partake in simulations</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199690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Sequential/Global</a:t>
            </a:r>
          </a:p>
          <a:p>
            <a:r>
              <a:rPr lang="en-US" dirty="0"/>
              <a:t>Can see how the world changes</a:t>
            </a:r>
          </a:p>
          <a:p>
            <a:r>
              <a:rPr lang="en-US" dirty="0"/>
              <a:t>Can use VR to see different places and how life is impacted</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2682508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first 30 seconds to a minute of the video just to show how it works</a:t>
            </a:r>
          </a:p>
        </p:txBody>
      </p:sp>
      <p:sp>
        <p:nvSpPr>
          <p:cNvPr id="4" name="Slide Number Placeholder 3"/>
          <p:cNvSpPr>
            <a:spLocks noGrp="1"/>
          </p:cNvSpPr>
          <p:nvPr>
            <p:ph type="sldNum" sz="quarter" idx="5"/>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3351992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Theatre-used immersive dome</a:t>
            </a:r>
          </a:p>
          <a:p>
            <a:r>
              <a:rPr lang="en-US" dirty="0"/>
              <a:t>Desktop-used a standard desktop computer</a:t>
            </a:r>
          </a:p>
          <a:p>
            <a:endParaRPr lang="en-US" dirty="0"/>
          </a:p>
          <a:p>
            <a:r>
              <a:rPr lang="en-US" dirty="0"/>
              <a:t>hypothesis:</a:t>
            </a:r>
          </a:p>
          <a:p>
            <a:r>
              <a:rPr lang="en-US" dirty="0"/>
              <a:t>Immersive VR will lead to more retention and more learning</a:t>
            </a:r>
          </a:p>
          <a:p>
            <a:r>
              <a:rPr lang="en-US" dirty="0"/>
              <a:t> -Immersive VR will have better spatial knowledge of temple</a:t>
            </a:r>
          </a:p>
          <a:p>
            <a:endParaRPr lang="en-US" dirty="0"/>
          </a:p>
          <a:p>
            <a:r>
              <a:rPr lang="en-US" dirty="0"/>
              <a:t>Students were asked to draw a map of the temple from memory  and placed magnets to represent features</a:t>
            </a:r>
          </a:p>
          <a:p>
            <a:r>
              <a:rPr lang="en-US" dirty="0"/>
              <a:t>Then they produced a video, giving the tour of the temple navigating with a </a:t>
            </a:r>
            <a:r>
              <a:rPr lang="en-US" dirty="0" err="1"/>
              <a:t>gyromouse</a:t>
            </a:r>
            <a:endParaRPr lang="en-US" dirty="0"/>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225722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Post Test</a:t>
            </a:r>
          </a:p>
          <a:p>
            <a:r>
              <a:rPr lang="en-US" dirty="0"/>
              <a:t>Self report about how they felt about the experience</a:t>
            </a:r>
          </a:p>
          <a:p>
            <a:r>
              <a:rPr lang="en-US" dirty="0"/>
              <a:t>Almost all students played without asking for a break (45min – 1 hour)</a:t>
            </a:r>
          </a:p>
          <a:p>
            <a:endParaRPr lang="en-US" dirty="0"/>
          </a:p>
          <a:p>
            <a:r>
              <a:rPr lang="en-US" dirty="0"/>
              <a:t>Theatre Group and Desktop Group did better than Control group on Post Test</a:t>
            </a:r>
          </a:p>
          <a:p>
            <a:r>
              <a:rPr lang="en-US" dirty="0"/>
              <a:t>No significant difference between Theatre and Desktop</a:t>
            </a:r>
          </a:p>
          <a:p>
            <a:endParaRPr lang="en-US" dirty="0"/>
          </a:p>
          <a:p>
            <a:r>
              <a:rPr lang="en-US" dirty="0"/>
              <a:t>Immersion</a:t>
            </a:r>
          </a:p>
          <a:p>
            <a:r>
              <a:rPr lang="en-US" dirty="0"/>
              <a:t>Theatre group performed significantly better</a:t>
            </a:r>
          </a:p>
          <a:p>
            <a:endParaRPr lang="en-US" dirty="0"/>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3129026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23531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1875087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a:t>
            </a:r>
            <a:r>
              <a:rPr lang="en-US" baseline="0" dirty="0">
                <a:latin typeface="Arial" charset="0"/>
                <a:ea typeface="ＭＳ Ｐゴシック" charset="-128"/>
                <a:cs typeface="ＭＳ Ｐゴシック" charset="-128"/>
              </a:rPr>
              <a:t> NOT LONG ENOUGH</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many people </a:t>
            </a:r>
            <a:r>
              <a:rPr lang="en-US"/>
              <a:t>in ACM</a:t>
            </a:r>
            <a:r>
              <a:rPr lang="en-US" baseline="0"/>
              <a:t> or IEEE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Release Game or Not</a:t>
            </a:r>
            <a:r>
              <a:rPr lang="en-US" baseline="0" dirty="0"/>
              <a:t> Debate</a:t>
            </a:r>
          </a:p>
          <a:p>
            <a:endParaRPr lang="en-US" dirty="0"/>
          </a:p>
          <a:p>
            <a:r>
              <a:rPr lang="en-US" dirty="0"/>
              <a:t>Chapter 9 In-class Exercises # 24.</a:t>
            </a:r>
          </a:p>
          <a:p>
            <a:r>
              <a:rPr lang="en-US" dirty="0"/>
              <a:t>Should the company produce the game?</a:t>
            </a:r>
          </a:p>
          <a:p>
            <a:endParaRPr lang="en-US" dirty="0"/>
          </a:p>
          <a:p>
            <a:r>
              <a:rPr lang="en-US" dirty="0"/>
              <a:t>Use the SWE Code Of Ethics as the basis for your argument.</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 error of </a:t>
            </a:r>
            <a:r>
              <a:rPr lang="en-US" i="1" dirty="0"/>
              <a:t>commission</a:t>
            </a:r>
            <a:r>
              <a:rPr lang="en-US" dirty="0"/>
              <a:t> is one where the person responds where they should not. This is compared to an error of </a:t>
            </a:r>
            <a:r>
              <a:rPr lang="en-US" i="1" dirty="0"/>
              <a:t>omission</a:t>
            </a:r>
            <a:r>
              <a:rPr lang="en-US" dirty="0"/>
              <a:t>, where the person fails to respond when they should.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1 Page Paper Ideas:</a:t>
            </a:r>
          </a:p>
          <a:p>
            <a:pPr marL="228600" indent="-228600" eaLnBrk="1" hangingPunct="1">
              <a:buFont typeface="+mj-lt"/>
              <a:buAutoNum type="arabicPeriod"/>
            </a:pPr>
            <a:r>
              <a:rPr lang="en-US" dirty="0">
                <a:latin typeface="Arial" pitchFamily="-109" charset="0"/>
                <a:ea typeface="ＭＳ Ｐゴシック" pitchFamily="-109" charset="-128"/>
                <a:cs typeface="ＭＳ Ｐゴシック" pitchFamily="-109" charset="-128"/>
              </a:rPr>
              <a:t>For Good - </a:t>
            </a:r>
            <a:r>
              <a:rPr lang="en-US" dirty="0">
                <a:ea typeface="ＭＳ Ｐゴシック" pitchFamily="-109" charset="-128"/>
                <a:cs typeface="ＭＳ Ｐゴシック" pitchFamily="-109" charset="-128"/>
              </a:rPr>
              <a:t>How will you use your computing related education to do good in the world?</a:t>
            </a:r>
          </a:p>
          <a:p>
            <a:pPr marL="228600" indent="-228600" eaLnBrk="1" hangingPunct="1">
              <a:buFont typeface="+mj-lt"/>
              <a:buAutoNum type="arabicPeriod"/>
            </a:pPr>
            <a:r>
              <a:rPr lang="en-US" baseline="0" dirty="0">
                <a:ea typeface="ＭＳ Ｐゴシック" pitchFamily="-109" charset="-128"/>
                <a:cs typeface="ＭＳ Ｐゴシック" pitchFamily="-109" charset="-128"/>
              </a:rPr>
              <a:t>Dark Net - Is </a:t>
            </a:r>
            <a:r>
              <a:rPr lang="en-US" baseline="0" dirty="0">
                <a:ea typeface="+mn-ea"/>
                <a:cs typeface="+mn-cs"/>
              </a:rPr>
              <a:t>t</a:t>
            </a:r>
            <a:r>
              <a:rPr lang="en-US" dirty="0"/>
              <a:t>he Dark Net good or bad?</a:t>
            </a:r>
          </a:p>
          <a:p>
            <a:pPr marL="228600" indent="-228600" eaLnBrk="1" hangingPunct="1">
              <a:buFont typeface="+mj-lt"/>
              <a:buAutoNum type="arabicPeriod"/>
            </a:pPr>
            <a:r>
              <a:rPr lang="en-US" dirty="0"/>
              <a:t>Does computerized automation help the economy or society?</a:t>
            </a:r>
          </a:p>
          <a:p>
            <a:pPr marL="228600" indent="-228600" eaLnBrk="1" hangingPunct="1">
              <a:buFont typeface="+mj-lt"/>
              <a:buAutoNum type="arabicPeriod"/>
            </a:pPr>
            <a:r>
              <a:rPr lang="en-US" dirty="0"/>
              <a:t>What should computerized automated be applied to next?</a:t>
            </a:r>
          </a:p>
          <a:p>
            <a:pPr marL="228600" indent="-228600" eaLnBrk="1" hangingPunct="1">
              <a:buFont typeface="+mj-lt"/>
              <a:buAutoNum type="arabicPeriod"/>
            </a:pPr>
            <a:r>
              <a:rPr lang="en-US" dirty="0"/>
              <a:t>If productivity has increased so much, why are we working so hard? </a:t>
            </a:r>
            <a:r>
              <a:rPr lang="en-US" i="1" dirty="0"/>
              <a:t>Should</a:t>
            </a:r>
            <a:r>
              <a:rPr lang="en-US" dirty="0"/>
              <a:t> we?</a:t>
            </a:r>
          </a:p>
          <a:p>
            <a:pPr marL="228600" indent="-228600" eaLnBrk="1" hangingPunct="1">
              <a:buFont typeface="+mj-lt"/>
              <a:buAutoNum type="arabicPeriod"/>
            </a:pPr>
            <a:r>
              <a:rPr lang="en-US" dirty="0"/>
              <a:t>What job skills will survive computerized automation?</a:t>
            </a:r>
          </a:p>
          <a:p>
            <a:pPr lvl="0" eaLnBrk="1" hangingPunct="1"/>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Show WPI and/or corporate code of ethics.</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2019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2019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2019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2019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2019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2019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jj3h8a2a0e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openxmlformats.org/officeDocument/2006/relationships/hyperlink" Target="https://www.pewresearch.org/fact-tank/2018/06/04/how-americans-have-viewed-government-surveillance-and-privacy-since-snowden-leaks/" TargetMode="External"/><Relationship Id="rId3" Type="http://schemas.openxmlformats.org/officeDocument/2006/relationships/hyperlink" Target="https://www.scu.edu/government-ethics/resources/what-is-government-ethics/whistle-blowing-in-the" TargetMode="External"/><Relationship Id="rId7" Type="http://schemas.openxmlformats.org/officeDocument/2006/relationships/hyperlink" Target="https://gizmodo.com/assange-charges-finally-reveal-why-chelsea-manning-is-s-1833972958"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investopedia.com/terms/w/whistleblower.asp" TargetMode="External"/><Relationship Id="rId5" Type="http://schemas.openxmlformats.org/officeDocument/2006/relationships/hyperlink" Target="https://www.whistleblowers.gov/" TargetMode="External"/><Relationship Id="rId4" Type="http://schemas.openxmlformats.org/officeDocument/2006/relationships/hyperlink" Target="https://www.scu.edu/government-ethics/resources/what-is-government-ethics/whistle-blowing-in-the-public-sector/" TargetMode="External"/><Relationship Id="rId9" Type="http://schemas.openxmlformats.org/officeDocument/2006/relationships/hyperlink" Target="https://today.yougov.com/topics/politics/articles-reports/2017/01/23/chelsea-manni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s://www.computer.org/education/bodies-of-knowledge/software-engineering" TargetMode="External"/><Relationship Id="rId3" Type="http://schemas.openxmlformats.org/officeDocument/2006/relationships/hyperlink" Target="https://www.nspe.org/resources/licensure/what-pe" TargetMode="External"/><Relationship Id="rId7" Type="http://schemas.openxmlformats.org/officeDocument/2006/relationships/hyperlink" Target="https://ncees.org/ncees-discontinuing-pe-software-engineering-exa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computerworld.com/article/2483690/india-to-overtake-u-s--on-number-of-developers-by-2017.html" TargetMode="External"/><Relationship Id="rId11" Type="http://schemas.openxmlformats.org/officeDocument/2006/relationships/hyperlink" Target="https://news.thomasnet.com/featured/is-a-professional-engineer-license-worth-it-/" TargetMode="External"/><Relationship Id="rId5" Type="http://schemas.openxmlformats.org/officeDocument/2006/relationships/hyperlink" Target="https://www.eejournal.com/article/20161116-liability/" TargetMode="External"/><Relationship Id="rId10" Type="http://schemas.openxmlformats.org/officeDocument/2006/relationships/hyperlink" Target="https://insight.ieeeusa.org/articles/professional-licensure-for-computer-engineers-and-software-engineers/" TargetMode="External"/><Relationship Id="rId4" Type="http://schemas.openxmlformats.org/officeDocument/2006/relationships/hyperlink" Target="http://www.cs.virginia.edu/~jck/publications/cacm.2002.pdf" TargetMode="External"/><Relationship Id="rId9" Type="http://schemas.openxmlformats.org/officeDocument/2006/relationships/hyperlink" Target="https://www.nspe.org/resources/pe-magazine/may-2018/ncees-ends-software-engineering-pe-exa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QMpXQ_XjPWY"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w.researchgate.net/profile/H_Scott_Fogler/publication/247920944_The_Investigation_and_Application_of_Virtual_Reality_as_an_Educational_Tool/links/55f721fb08ae07629dbfcfee/The-Investigation-and-Application-of-Virtual-Reality-as-an-Educational-Tool.pdf" TargetMode="External"/><Relationship Id="rId3" Type="http://schemas.openxmlformats.org/officeDocument/2006/relationships/hyperlink" Target="https://books.google.com/books?hl=en&amp;lr=&amp;id=c9UnQ0OKL_wC&amp;oi=fnd&amp;pg=PA207&amp;dq=vr+in+classrooms&amp;ots=MJdRCPobpv&amp;sig=2hiBdEc0WfhB74InDXPI2v0pdt4#v=onepage&amp;q&amp;f=false" TargetMode="External"/><Relationship Id="rId7" Type="http://schemas.openxmlformats.org/officeDocument/2006/relationships/hyperlink" Target="https://medium.com/axonista-hq/the-possibilities-of-google-earth-in-virtual-reality-cc70fdaaa1c8"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apps.dtic.mil/dtic/tr/fulltext/u2/a339438.pdf" TargetMode="External"/><Relationship Id="rId5" Type="http://schemas.openxmlformats.org/officeDocument/2006/relationships/hyperlink" Target="http://www.jstor.org/stable/44425644" TargetMode="External"/><Relationship Id="rId4" Type="http://schemas.openxmlformats.org/officeDocument/2006/relationships/hyperlink" Target="https://pdfs.semanticscholar.org/5822/67df8b8b1feb25d6fe6f285064bfd6c1fe4b.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10</a:t>
            </a:r>
            <a:br>
              <a:rPr lang="en-US" dirty="0"/>
            </a:br>
            <a:r>
              <a:rPr lang="en-US" dirty="0"/>
              <a:t>Professional Ethics</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Recent Whistleblowers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a:xfrm>
            <a:off x="914400" y="2762479"/>
            <a:ext cx="7315200" cy="762000"/>
          </a:xfrm>
        </p:spPr>
        <p:txBody>
          <a:bodyPr/>
          <a:lstStyle/>
          <a:p>
            <a:r>
              <a:rPr lang="en-US" dirty="0"/>
              <a:t>Liam Setterlund</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551098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Statement</a:t>
            </a:r>
          </a:p>
        </p:txBody>
      </p:sp>
      <p:sp>
        <p:nvSpPr>
          <p:cNvPr id="3" name="Content Placeholder 2"/>
          <p:cNvSpPr>
            <a:spLocks noGrp="1"/>
          </p:cNvSpPr>
          <p:nvPr>
            <p:ph sz="half" idx="1"/>
          </p:nvPr>
        </p:nvSpPr>
        <p:spPr>
          <a:xfrm>
            <a:off x="685800" y="2014965"/>
            <a:ext cx="3733800" cy="2690386"/>
          </a:xfrm>
        </p:spPr>
        <p:txBody>
          <a:bodyPr/>
          <a:lstStyle/>
          <a:p>
            <a:r>
              <a:rPr lang="en-US" dirty="0"/>
              <a:t>Implement laws preventing the prosecution of whistleblowers working under the government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Liam Setterlund</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a:t>
            </a:r>
          </a:p>
        </p:txBody>
      </p:sp>
      <p:pic>
        <p:nvPicPr>
          <p:cNvPr id="1028" name="Picture 4" descr="Image result for whistleblowing">
            <a:extLst>
              <a:ext uri="{FF2B5EF4-FFF2-40B4-BE49-F238E27FC236}">
                <a16:creationId xmlns:a16="http://schemas.microsoft.com/office/drawing/2014/main" id="{835CDB6B-8FBF-4BD8-9BE3-AF76D5E1EF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910" y="1631538"/>
            <a:ext cx="2774515" cy="21439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375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4E05-8370-4D54-8326-61200EBE22E7}"/>
              </a:ext>
            </a:extLst>
          </p:cNvPr>
          <p:cNvSpPr>
            <a:spLocks noGrp="1"/>
          </p:cNvSpPr>
          <p:nvPr>
            <p:ph type="title"/>
          </p:nvPr>
        </p:nvSpPr>
        <p:spPr/>
        <p:txBody>
          <a:bodyPr/>
          <a:lstStyle/>
          <a:p>
            <a:r>
              <a:rPr lang="en-US" dirty="0"/>
              <a:t>What Is Whistleblowing?</a:t>
            </a:r>
          </a:p>
        </p:txBody>
      </p:sp>
      <p:sp>
        <p:nvSpPr>
          <p:cNvPr id="3" name="Content Placeholder 2">
            <a:extLst>
              <a:ext uri="{FF2B5EF4-FFF2-40B4-BE49-F238E27FC236}">
                <a16:creationId xmlns:a16="http://schemas.microsoft.com/office/drawing/2014/main" id="{30D3A0B3-B0F4-4483-A00F-9BFA247D0DC6}"/>
              </a:ext>
            </a:extLst>
          </p:cNvPr>
          <p:cNvSpPr>
            <a:spLocks noGrp="1"/>
          </p:cNvSpPr>
          <p:nvPr>
            <p:ph sz="half" idx="1"/>
          </p:nvPr>
        </p:nvSpPr>
        <p:spPr/>
        <p:txBody>
          <a:bodyPr/>
          <a:lstStyle/>
          <a:p>
            <a:r>
              <a:rPr lang="en-US" dirty="0"/>
              <a:t>The act of reporting illegal activities that occur in an organization.</a:t>
            </a:r>
          </a:p>
          <a:p>
            <a:r>
              <a:rPr lang="en-US" dirty="0"/>
              <a:t>There are a number of whistleblower protection programs</a:t>
            </a:r>
          </a:p>
          <a:p>
            <a:endParaRPr lang="en-US" dirty="0"/>
          </a:p>
        </p:txBody>
      </p:sp>
      <p:sp>
        <p:nvSpPr>
          <p:cNvPr id="5" name="Footer Placeholder 4">
            <a:extLst>
              <a:ext uri="{FF2B5EF4-FFF2-40B4-BE49-F238E27FC236}">
                <a16:creationId xmlns:a16="http://schemas.microsoft.com/office/drawing/2014/main" id="{700FADCA-0D67-40F4-84C0-1086F1CDD8F7}"/>
              </a:ext>
            </a:extLst>
          </p:cNvPr>
          <p:cNvSpPr>
            <a:spLocks noGrp="1"/>
          </p:cNvSpPr>
          <p:nvPr>
            <p:ph type="ftr" sz="quarter" idx="11"/>
          </p:nvPr>
        </p:nvSpPr>
        <p:spPr/>
        <p:txBody>
          <a:bodyPr/>
          <a:lstStyle/>
          <a:p>
            <a:r>
              <a:rPr lang="sk-SK"/>
              <a:t>© 2019 Keith A. Pray</a:t>
            </a:r>
            <a:endParaRPr lang="en-US"/>
          </a:p>
        </p:txBody>
      </p:sp>
      <p:sp>
        <p:nvSpPr>
          <p:cNvPr id="6" name="Slide Number Placeholder 5">
            <a:extLst>
              <a:ext uri="{FF2B5EF4-FFF2-40B4-BE49-F238E27FC236}">
                <a16:creationId xmlns:a16="http://schemas.microsoft.com/office/drawing/2014/main" id="{A4C468D0-9F66-4B47-9A54-201E8942FAA2}"/>
              </a:ext>
            </a:extLst>
          </p:cNvPr>
          <p:cNvSpPr>
            <a:spLocks noGrp="1"/>
          </p:cNvSpPr>
          <p:nvPr>
            <p:ph type="sldNum" sz="quarter" idx="12"/>
          </p:nvPr>
        </p:nvSpPr>
        <p:spPr/>
        <p:txBody>
          <a:bodyPr/>
          <a:lstStyle/>
          <a:p>
            <a:fld id="{A2A17EAB-8B51-5C40-8776-6683E51FA7A0}" type="slidenum">
              <a:rPr lang="en-US" smtClean="0"/>
              <a:t>12</a:t>
            </a:fld>
            <a:endParaRPr lang="en-US"/>
          </a:p>
        </p:txBody>
      </p:sp>
      <p:pic>
        <p:nvPicPr>
          <p:cNvPr id="2050" name="Picture 2" descr="Image result for osha">
            <a:extLst>
              <a:ext uri="{FF2B5EF4-FFF2-40B4-BE49-F238E27FC236}">
                <a16:creationId xmlns:a16="http://schemas.microsoft.com/office/drawing/2014/main" id="{38F5FE57-A112-4599-A54F-7AFB42181E5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44567" y="1276350"/>
            <a:ext cx="2623653" cy="6426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afe water drinking act">
            <a:extLst>
              <a:ext uri="{FF2B5EF4-FFF2-40B4-BE49-F238E27FC236}">
                <a16:creationId xmlns:a16="http://schemas.microsoft.com/office/drawing/2014/main" id="{EA0CDEBA-163F-4304-84DA-959F2F2336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7516" y="2033741"/>
            <a:ext cx="1517753" cy="12166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335DA94-2D92-442F-9C92-92C8566D173A}"/>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[2][3]</a:t>
            </a:r>
          </a:p>
        </p:txBody>
      </p:sp>
      <p:pic>
        <p:nvPicPr>
          <p:cNvPr id="2054" name="Picture 6" descr="Image result for compensation and liability act">
            <a:extLst>
              <a:ext uri="{FF2B5EF4-FFF2-40B4-BE49-F238E27FC236}">
                <a16:creationId xmlns:a16="http://schemas.microsoft.com/office/drawing/2014/main" id="{8E21793D-0F27-4591-80E6-C2ECFF7444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2331" y="3361184"/>
            <a:ext cx="2343607" cy="14061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9802202-C560-44FD-A85D-E65BD29E06D9}"/>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Liam Setterlund</a:t>
            </a:r>
          </a:p>
        </p:txBody>
      </p:sp>
    </p:spTree>
    <p:extLst>
      <p:ext uri="{BB962C8B-B14F-4D97-AF65-F5344CB8AC3E}">
        <p14:creationId xmlns:p14="http://schemas.microsoft.com/office/powerpoint/2010/main" val="1921424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C52F9-5B13-4525-8C14-3EC897EFCF3E}"/>
              </a:ext>
            </a:extLst>
          </p:cNvPr>
          <p:cNvSpPr>
            <a:spLocks noGrp="1"/>
          </p:cNvSpPr>
          <p:nvPr>
            <p:ph type="title"/>
          </p:nvPr>
        </p:nvSpPr>
        <p:spPr/>
        <p:txBody>
          <a:bodyPr/>
          <a:lstStyle/>
          <a:p>
            <a:r>
              <a:rPr lang="en-US" dirty="0"/>
              <a:t>Famous Recent Whistleblowers</a:t>
            </a:r>
          </a:p>
        </p:txBody>
      </p:sp>
      <p:sp>
        <p:nvSpPr>
          <p:cNvPr id="3" name="Content Placeholder 2">
            <a:extLst>
              <a:ext uri="{FF2B5EF4-FFF2-40B4-BE49-F238E27FC236}">
                <a16:creationId xmlns:a16="http://schemas.microsoft.com/office/drawing/2014/main" id="{B9295598-ABD0-43FE-BB88-CBDA888AB65E}"/>
              </a:ext>
            </a:extLst>
          </p:cNvPr>
          <p:cNvSpPr>
            <a:spLocks noGrp="1"/>
          </p:cNvSpPr>
          <p:nvPr>
            <p:ph sz="half" idx="1"/>
          </p:nvPr>
        </p:nvSpPr>
        <p:spPr>
          <a:xfrm>
            <a:off x="838200" y="1544192"/>
            <a:ext cx="3733800" cy="3352800"/>
          </a:xfrm>
        </p:spPr>
        <p:txBody>
          <a:bodyPr/>
          <a:lstStyle/>
          <a:p>
            <a:r>
              <a:rPr lang="en-US" dirty="0"/>
              <a:t>Edward Snowden (2013)</a:t>
            </a:r>
          </a:p>
          <a:p>
            <a:pPr lvl="1"/>
            <a:r>
              <a:rPr lang="en-US" dirty="0">
                <a:hlinkClick r:id="rId3"/>
              </a:rPr>
              <a:t>https://www.youtube.com/watch?v=jj3h8a2a0eE</a:t>
            </a:r>
            <a:endParaRPr lang="en-US" dirty="0"/>
          </a:p>
          <a:p>
            <a:endParaRPr lang="en-US" dirty="0"/>
          </a:p>
          <a:p>
            <a:pPr marL="0" indent="0">
              <a:buNone/>
            </a:pPr>
            <a:endParaRPr lang="en-US" dirty="0"/>
          </a:p>
          <a:p>
            <a:r>
              <a:rPr lang="en-US" dirty="0"/>
              <a:t>Chelsea Manning (2010)</a:t>
            </a:r>
          </a:p>
        </p:txBody>
      </p:sp>
      <p:sp>
        <p:nvSpPr>
          <p:cNvPr id="5" name="Footer Placeholder 4">
            <a:extLst>
              <a:ext uri="{FF2B5EF4-FFF2-40B4-BE49-F238E27FC236}">
                <a16:creationId xmlns:a16="http://schemas.microsoft.com/office/drawing/2014/main" id="{6995E3D1-4C28-4BE5-BC85-D3DAD904CA9B}"/>
              </a:ext>
            </a:extLst>
          </p:cNvPr>
          <p:cNvSpPr>
            <a:spLocks noGrp="1"/>
          </p:cNvSpPr>
          <p:nvPr>
            <p:ph type="ftr" sz="quarter" idx="11"/>
          </p:nvPr>
        </p:nvSpPr>
        <p:spPr/>
        <p:txBody>
          <a:bodyPr/>
          <a:lstStyle/>
          <a:p>
            <a:r>
              <a:rPr lang="sk-SK"/>
              <a:t>© 2019 Keith A. Pray</a:t>
            </a:r>
            <a:endParaRPr lang="en-US"/>
          </a:p>
        </p:txBody>
      </p:sp>
      <p:sp>
        <p:nvSpPr>
          <p:cNvPr id="6" name="Slide Number Placeholder 5">
            <a:extLst>
              <a:ext uri="{FF2B5EF4-FFF2-40B4-BE49-F238E27FC236}">
                <a16:creationId xmlns:a16="http://schemas.microsoft.com/office/drawing/2014/main" id="{CE46CF2D-339F-44BB-847B-61255D7D9DEF}"/>
              </a:ext>
            </a:extLst>
          </p:cNvPr>
          <p:cNvSpPr>
            <a:spLocks noGrp="1"/>
          </p:cNvSpPr>
          <p:nvPr>
            <p:ph type="sldNum" sz="quarter" idx="12"/>
          </p:nvPr>
        </p:nvSpPr>
        <p:spPr/>
        <p:txBody>
          <a:bodyPr/>
          <a:lstStyle/>
          <a:p>
            <a:fld id="{A2A17EAB-8B51-5C40-8776-6683E51FA7A0}" type="slidenum">
              <a:rPr lang="en-US" smtClean="0"/>
              <a:t>13</a:t>
            </a:fld>
            <a:endParaRPr lang="en-US"/>
          </a:p>
        </p:txBody>
      </p:sp>
      <p:pic>
        <p:nvPicPr>
          <p:cNvPr id="3074" name="Picture 2" descr="Image result for edward snowden">
            <a:extLst>
              <a:ext uri="{FF2B5EF4-FFF2-40B4-BE49-F238E27FC236}">
                <a16:creationId xmlns:a16="http://schemas.microsoft.com/office/drawing/2014/main" id="{142854F2-6CAB-40C9-B829-7929E512EEA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496553" y="1199124"/>
            <a:ext cx="2021324" cy="17795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helsea manning">
            <a:extLst>
              <a:ext uri="{FF2B5EF4-FFF2-40B4-BE49-F238E27FC236}">
                <a16:creationId xmlns:a16="http://schemas.microsoft.com/office/drawing/2014/main" id="{C6241B74-9FD7-4B68-B162-C820668A19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553" y="3314925"/>
            <a:ext cx="2021324" cy="14169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4EABE2C-82C0-4124-9722-44F340B69FF6}"/>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a:t>
            </a:r>
          </a:p>
        </p:txBody>
      </p:sp>
      <p:sp>
        <p:nvSpPr>
          <p:cNvPr id="10" name="TextBox 9">
            <a:extLst>
              <a:ext uri="{FF2B5EF4-FFF2-40B4-BE49-F238E27FC236}">
                <a16:creationId xmlns:a16="http://schemas.microsoft.com/office/drawing/2014/main" id="{8EF7D1D0-B9DC-460E-824C-CEAA0CA75578}"/>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Liam Setterlund</a:t>
            </a:r>
          </a:p>
        </p:txBody>
      </p:sp>
    </p:spTree>
    <p:extLst>
      <p:ext uri="{BB962C8B-B14F-4D97-AF65-F5344CB8AC3E}">
        <p14:creationId xmlns:p14="http://schemas.microsoft.com/office/powerpoint/2010/main" val="168977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A674-C5B3-4969-B3F4-5C8D5A75BBEA}"/>
              </a:ext>
            </a:extLst>
          </p:cNvPr>
          <p:cNvSpPr>
            <a:spLocks noGrp="1"/>
          </p:cNvSpPr>
          <p:nvPr>
            <p:ph type="title"/>
          </p:nvPr>
        </p:nvSpPr>
        <p:spPr/>
        <p:txBody>
          <a:bodyPr/>
          <a:lstStyle/>
          <a:p>
            <a:r>
              <a:rPr lang="en-US" dirty="0"/>
              <a:t>Why weren’t they Protected?</a:t>
            </a:r>
          </a:p>
        </p:txBody>
      </p:sp>
      <p:sp>
        <p:nvSpPr>
          <p:cNvPr id="3" name="Content Placeholder 2">
            <a:extLst>
              <a:ext uri="{FF2B5EF4-FFF2-40B4-BE49-F238E27FC236}">
                <a16:creationId xmlns:a16="http://schemas.microsoft.com/office/drawing/2014/main" id="{098350C9-6794-4784-94BF-C62142F7E426}"/>
              </a:ext>
            </a:extLst>
          </p:cNvPr>
          <p:cNvSpPr>
            <a:spLocks noGrp="1"/>
          </p:cNvSpPr>
          <p:nvPr>
            <p:ph sz="half" idx="1"/>
          </p:nvPr>
        </p:nvSpPr>
        <p:spPr/>
        <p:txBody>
          <a:bodyPr/>
          <a:lstStyle/>
          <a:p>
            <a:r>
              <a:rPr lang="en-US" dirty="0"/>
              <a:t>Both were charged with Espionage Act of 1917 and theft of gov. property</a:t>
            </a:r>
          </a:p>
          <a:p>
            <a:r>
              <a:rPr lang="en-US" dirty="0"/>
              <a:t>Makes sharing info on national defense punishable by death/imprisonment</a:t>
            </a:r>
          </a:p>
          <a:p>
            <a:r>
              <a:rPr lang="en-US" dirty="0"/>
              <a:t>Espionage acts provide no whistleblower protection</a:t>
            </a:r>
          </a:p>
        </p:txBody>
      </p:sp>
      <p:sp>
        <p:nvSpPr>
          <p:cNvPr id="5" name="Footer Placeholder 4">
            <a:extLst>
              <a:ext uri="{FF2B5EF4-FFF2-40B4-BE49-F238E27FC236}">
                <a16:creationId xmlns:a16="http://schemas.microsoft.com/office/drawing/2014/main" id="{F963122A-6888-462D-B5E6-13C90D7AFA1F}"/>
              </a:ext>
            </a:extLst>
          </p:cNvPr>
          <p:cNvSpPr>
            <a:spLocks noGrp="1"/>
          </p:cNvSpPr>
          <p:nvPr>
            <p:ph type="ftr" sz="quarter" idx="11"/>
          </p:nvPr>
        </p:nvSpPr>
        <p:spPr/>
        <p:txBody>
          <a:bodyPr/>
          <a:lstStyle/>
          <a:p>
            <a:r>
              <a:rPr lang="sk-SK"/>
              <a:t>© 2019 Keith A. Pray</a:t>
            </a:r>
            <a:endParaRPr lang="en-US"/>
          </a:p>
        </p:txBody>
      </p:sp>
      <p:sp>
        <p:nvSpPr>
          <p:cNvPr id="6" name="Slide Number Placeholder 5">
            <a:extLst>
              <a:ext uri="{FF2B5EF4-FFF2-40B4-BE49-F238E27FC236}">
                <a16:creationId xmlns:a16="http://schemas.microsoft.com/office/drawing/2014/main" id="{668F5261-13A1-49E1-9D9B-2F6BDA17BCA2}"/>
              </a:ext>
            </a:extLst>
          </p:cNvPr>
          <p:cNvSpPr>
            <a:spLocks noGrp="1"/>
          </p:cNvSpPr>
          <p:nvPr>
            <p:ph type="sldNum" sz="quarter" idx="12"/>
          </p:nvPr>
        </p:nvSpPr>
        <p:spPr/>
        <p:txBody>
          <a:bodyPr/>
          <a:lstStyle/>
          <a:p>
            <a:fld id="{A2A17EAB-8B51-5C40-8776-6683E51FA7A0}" type="slidenum">
              <a:rPr lang="en-US" smtClean="0"/>
              <a:t>14</a:t>
            </a:fld>
            <a:endParaRPr lang="en-US"/>
          </a:p>
        </p:txBody>
      </p:sp>
      <p:pic>
        <p:nvPicPr>
          <p:cNvPr id="4098" name="Picture 2" descr="Image result for espionage act">
            <a:extLst>
              <a:ext uri="{FF2B5EF4-FFF2-40B4-BE49-F238E27FC236}">
                <a16:creationId xmlns:a16="http://schemas.microsoft.com/office/drawing/2014/main" id="{B62E25A9-9D8F-41F9-B259-156BD3590AF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51646" y="1784350"/>
            <a:ext cx="3606554" cy="24043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511EE11-3046-45B4-BDE4-660404EEAAFC}"/>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[2][4]</a:t>
            </a:r>
          </a:p>
        </p:txBody>
      </p:sp>
      <p:sp>
        <p:nvSpPr>
          <p:cNvPr id="9" name="TextBox 8">
            <a:extLst>
              <a:ext uri="{FF2B5EF4-FFF2-40B4-BE49-F238E27FC236}">
                <a16:creationId xmlns:a16="http://schemas.microsoft.com/office/drawing/2014/main" id="{27B71DB4-BC66-4266-AA6E-2DBF3C79A91C}"/>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Liam Setterlund</a:t>
            </a:r>
          </a:p>
        </p:txBody>
      </p:sp>
    </p:spTree>
    <p:extLst>
      <p:ext uri="{BB962C8B-B14F-4D97-AF65-F5344CB8AC3E}">
        <p14:creationId xmlns:p14="http://schemas.microsoft.com/office/powerpoint/2010/main" val="1373149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02BD1-DDEE-4E76-83C1-51B60E75E4B7}"/>
              </a:ext>
            </a:extLst>
          </p:cNvPr>
          <p:cNvSpPr>
            <a:spLocks noGrp="1"/>
          </p:cNvSpPr>
          <p:nvPr>
            <p:ph type="title"/>
          </p:nvPr>
        </p:nvSpPr>
        <p:spPr/>
        <p:txBody>
          <a:bodyPr/>
          <a:lstStyle/>
          <a:p>
            <a:r>
              <a:rPr lang="en-US" dirty="0"/>
              <a:t>Why Did they do it?</a:t>
            </a:r>
          </a:p>
        </p:txBody>
      </p:sp>
      <p:sp>
        <p:nvSpPr>
          <p:cNvPr id="3" name="Content Placeholder 2">
            <a:extLst>
              <a:ext uri="{FF2B5EF4-FFF2-40B4-BE49-F238E27FC236}">
                <a16:creationId xmlns:a16="http://schemas.microsoft.com/office/drawing/2014/main" id="{7557534B-2163-4670-8F20-0B6F37458D50}"/>
              </a:ext>
            </a:extLst>
          </p:cNvPr>
          <p:cNvSpPr>
            <a:spLocks noGrp="1"/>
          </p:cNvSpPr>
          <p:nvPr>
            <p:ph sz="half" idx="1"/>
          </p:nvPr>
        </p:nvSpPr>
        <p:spPr/>
        <p:txBody>
          <a:bodyPr/>
          <a:lstStyle/>
          <a:p>
            <a:r>
              <a:rPr lang="en-US" dirty="0"/>
              <a:t>They believed it was their ethical right to do so</a:t>
            </a:r>
          </a:p>
          <a:p>
            <a:r>
              <a:rPr lang="en-US" dirty="0"/>
              <a:t>No one else influenced their decisions</a:t>
            </a:r>
          </a:p>
          <a:p>
            <a:r>
              <a:rPr lang="en-US" dirty="0"/>
              <a:t>Illegal does not mean unethical</a:t>
            </a:r>
          </a:p>
          <a:p>
            <a:endParaRPr lang="en-US" dirty="0"/>
          </a:p>
        </p:txBody>
      </p:sp>
      <p:sp>
        <p:nvSpPr>
          <p:cNvPr id="4" name="Content Placeholder 3">
            <a:extLst>
              <a:ext uri="{FF2B5EF4-FFF2-40B4-BE49-F238E27FC236}">
                <a16:creationId xmlns:a16="http://schemas.microsoft.com/office/drawing/2014/main" id="{C3D72C46-C143-4FEB-86C9-318DA3AC949D}"/>
              </a:ext>
            </a:extLst>
          </p:cNvPr>
          <p:cNvSpPr>
            <a:spLocks noGrp="1"/>
          </p:cNvSpPr>
          <p:nvPr>
            <p:ph sz="half" idx="2"/>
          </p:nvPr>
        </p:nvSpPr>
        <p:spPr>
          <a:xfrm>
            <a:off x="4724400" y="1352551"/>
            <a:ext cx="4315566" cy="3352800"/>
          </a:xfrm>
        </p:spPr>
        <p:txBody>
          <a:bodyPr/>
          <a:lstStyle/>
          <a:p>
            <a:r>
              <a:rPr lang="en-US" dirty="0"/>
              <a:t>“Ultimately, if people lose their willingness to recognize that there are times in our history when legality becomes distinct from morality, we aren't just ceding control of our rights to government, but our agency in determining our futures.” – Snowden</a:t>
            </a:r>
          </a:p>
          <a:p>
            <a:r>
              <a:rPr lang="en-US" dirty="0"/>
              <a:t>“I want people to see the truth... regardless of who they are... </a:t>
            </a:r>
            <a:br>
              <a:rPr lang="en-US" dirty="0"/>
            </a:br>
            <a:r>
              <a:rPr lang="en-US" dirty="0"/>
              <a:t>because without information, you cannot make informed decisions as a </a:t>
            </a:r>
            <a:br>
              <a:rPr lang="en-US" dirty="0"/>
            </a:br>
            <a:r>
              <a:rPr lang="en-US" dirty="0"/>
              <a:t>public.” - Manning</a:t>
            </a:r>
          </a:p>
        </p:txBody>
      </p:sp>
      <p:sp>
        <p:nvSpPr>
          <p:cNvPr id="5" name="Footer Placeholder 4">
            <a:extLst>
              <a:ext uri="{FF2B5EF4-FFF2-40B4-BE49-F238E27FC236}">
                <a16:creationId xmlns:a16="http://schemas.microsoft.com/office/drawing/2014/main" id="{66FABFB7-1D9E-42C3-A8C7-CFE70D1CF4EC}"/>
              </a:ext>
            </a:extLst>
          </p:cNvPr>
          <p:cNvSpPr>
            <a:spLocks noGrp="1"/>
          </p:cNvSpPr>
          <p:nvPr>
            <p:ph type="ftr" sz="quarter" idx="11"/>
          </p:nvPr>
        </p:nvSpPr>
        <p:spPr/>
        <p:txBody>
          <a:bodyPr/>
          <a:lstStyle/>
          <a:p>
            <a:r>
              <a:rPr lang="sk-SK"/>
              <a:t>© 2019 Keith A. Pray</a:t>
            </a:r>
            <a:endParaRPr lang="en-US"/>
          </a:p>
        </p:txBody>
      </p:sp>
      <p:sp>
        <p:nvSpPr>
          <p:cNvPr id="6" name="Slide Number Placeholder 5">
            <a:extLst>
              <a:ext uri="{FF2B5EF4-FFF2-40B4-BE49-F238E27FC236}">
                <a16:creationId xmlns:a16="http://schemas.microsoft.com/office/drawing/2014/main" id="{368AF95E-2432-447B-8D1C-49F88E1EBB2D}"/>
              </a:ext>
            </a:extLst>
          </p:cNvPr>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a:extLst>
              <a:ext uri="{FF2B5EF4-FFF2-40B4-BE49-F238E27FC236}">
                <a16:creationId xmlns:a16="http://schemas.microsoft.com/office/drawing/2014/main" id="{5EE64E3C-C844-45D4-A3FC-6077370180B9}"/>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Liam Setterlund</a:t>
            </a:r>
          </a:p>
        </p:txBody>
      </p:sp>
    </p:spTree>
    <p:extLst>
      <p:ext uri="{BB962C8B-B14F-4D97-AF65-F5344CB8AC3E}">
        <p14:creationId xmlns:p14="http://schemas.microsoft.com/office/powerpoint/2010/main" val="2972169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B6000-B0CF-42DC-9FB2-33969D91B0DC}"/>
              </a:ext>
            </a:extLst>
          </p:cNvPr>
          <p:cNvSpPr>
            <a:spLocks noGrp="1"/>
          </p:cNvSpPr>
          <p:nvPr>
            <p:ph type="title"/>
          </p:nvPr>
        </p:nvSpPr>
        <p:spPr/>
        <p:txBody>
          <a:bodyPr/>
          <a:lstStyle/>
          <a:p>
            <a:r>
              <a:rPr lang="en-US" dirty="0"/>
              <a:t>Who are The Stakeholders?</a:t>
            </a:r>
          </a:p>
        </p:txBody>
      </p:sp>
      <p:sp>
        <p:nvSpPr>
          <p:cNvPr id="3" name="Content Placeholder 2">
            <a:extLst>
              <a:ext uri="{FF2B5EF4-FFF2-40B4-BE49-F238E27FC236}">
                <a16:creationId xmlns:a16="http://schemas.microsoft.com/office/drawing/2014/main" id="{4C69164B-83DB-474D-92E6-6F6B1F7EEFC6}"/>
              </a:ext>
            </a:extLst>
          </p:cNvPr>
          <p:cNvSpPr>
            <a:spLocks noGrp="1"/>
          </p:cNvSpPr>
          <p:nvPr>
            <p:ph sz="half" idx="1"/>
          </p:nvPr>
        </p:nvSpPr>
        <p:spPr/>
        <p:txBody>
          <a:bodyPr/>
          <a:lstStyle/>
          <a:p>
            <a:r>
              <a:rPr lang="en-US" dirty="0"/>
              <a:t>The government</a:t>
            </a:r>
          </a:p>
          <a:p>
            <a:r>
              <a:rPr lang="en-US" dirty="0"/>
              <a:t>Society</a:t>
            </a:r>
          </a:p>
          <a:p>
            <a:r>
              <a:rPr lang="en-US" dirty="0"/>
              <a:t>You as an individual</a:t>
            </a:r>
          </a:p>
        </p:txBody>
      </p:sp>
      <p:sp>
        <p:nvSpPr>
          <p:cNvPr id="5" name="Footer Placeholder 4">
            <a:extLst>
              <a:ext uri="{FF2B5EF4-FFF2-40B4-BE49-F238E27FC236}">
                <a16:creationId xmlns:a16="http://schemas.microsoft.com/office/drawing/2014/main" id="{23F395A2-7D11-4983-B132-68435E705529}"/>
              </a:ext>
            </a:extLst>
          </p:cNvPr>
          <p:cNvSpPr>
            <a:spLocks noGrp="1"/>
          </p:cNvSpPr>
          <p:nvPr>
            <p:ph type="ftr" sz="quarter" idx="11"/>
          </p:nvPr>
        </p:nvSpPr>
        <p:spPr/>
        <p:txBody>
          <a:bodyPr/>
          <a:lstStyle/>
          <a:p>
            <a:r>
              <a:rPr lang="sk-SK"/>
              <a:t>© 2019 Keith A. Pray</a:t>
            </a:r>
            <a:endParaRPr lang="en-US"/>
          </a:p>
        </p:txBody>
      </p:sp>
      <p:sp>
        <p:nvSpPr>
          <p:cNvPr id="6" name="Slide Number Placeholder 5">
            <a:extLst>
              <a:ext uri="{FF2B5EF4-FFF2-40B4-BE49-F238E27FC236}">
                <a16:creationId xmlns:a16="http://schemas.microsoft.com/office/drawing/2014/main" id="{EFA2D9C3-F11C-4009-8C70-2032FAE636BC}"/>
              </a:ext>
            </a:extLst>
          </p:cNvPr>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a:extLst>
              <a:ext uri="{FF2B5EF4-FFF2-40B4-BE49-F238E27FC236}">
                <a16:creationId xmlns:a16="http://schemas.microsoft.com/office/drawing/2014/main" id="{741AAFE4-988C-4241-8344-1AEFF4EBE1EC}"/>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[5][6]</a:t>
            </a:r>
          </a:p>
        </p:txBody>
      </p:sp>
      <p:sp>
        <p:nvSpPr>
          <p:cNvPr id="13" name="TextBox 12">
            <a:extLst>
              <a:ext uri="{FF2B5EF4-FFF2-40B4-BE49-F238E27FC236}">
                <a16:creationId xmlns:a16="http://schemas.microsoft.com/office/drawing/2014/main" id="{4C45EFF6-132E-42E8-9B98-BB1C7564CD65}"/>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Liam Setterlund</a:t>
            </a:r>
          </a:p>
        </p:txBody>
      </p:sp>
      <p:pic>
        <p:nvPicPr>
          <p:cNvPr id="1026" name="Picture 2" descr="Image result for government">
            <a:extLst>
              <a:ext uri="{FF2B5EF4-FFF2-40B4-BE49-F238E27FC236}">
                <a16:creationId xmlns:a16="http://schemas.microsoft.com/office/drawing/2014/main" id="{84D4267E-8FF5-4029-93DD-C1D233522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107" y="1213009"/>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the people">
            <a:extLst>
              <a:ext uri="{FF2B5EF4-FFF2-40B4-BE49-F238E27FC236}">
                <a16:creationId xmlns:a16="http://schemas.microsoft.com/office/drawing/2014/main" id="{95F8A43E-189B-4912-8340-FA1C95543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5157" y="3120866"/>
            <a:ext cx="2828925"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998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49A5-1CEC-4A51-B4EA-870666A9F599}"/>
              </a:ext>
            </a:extLst>
          </p:cNvPr>
          <p:cNvSpPr>
            <a:spLocks noGrp="1"/>
          </p:cNvSpPr>
          <p:nvPr>
            <p:ph type="title"/>
          </p:nvPr>
        </p:nvSpPr>
        <p:spPr/>
        <p:txBody>
          <a:bodyPr/>
          <a:lstStyle/>
          <a:p>
            <a:r>
              <a:rPr lang="en-US" dirty="0"/>
              <a:t>What Can We Do?</a:t>
            </a:r>
          </a:p>
        </p:txBody>
      </p:sp>
      <p:sp>
        <p:nvSpPr>
          <p:cNvPr id="3" name="Content Placeholder 2">
            <a:extLst>
              <a:ext uri="{FF2B5EF4-FFF2-40B4-BE49-F238E27FC236}">
                <a16:creationId xmlns:a16="http://schemas.microsoft.com/office/drawing/2014/main" id="{E79E22AA-B356-4FAD-A4DF-070240975863}"/>
              </a:ext>
            </a:extLst>
          </p:cNvPr>
          <p:cNvSpPr>
            <a:spLocks noGrp="1"/>
          </p:cNvSpPr>
          <p:nvPr>
            <p:ph sz="half" idx="1"/>
          </p:nvPr>
        </p:nvSpPr>
        <p:spPr/>
        <p:txBody>
          <a:bodyPr/>
          <a:lstStyle/>
          <a:p>
            <a:r>
              <a:rPr lang="en-US" dirty="0"/>
              <a:t>Being afraid to speak out due to consequences is not a good thing</a:t>
            </a:r>
          </a:p>
          <a:p>
            <a:r>
              <a:rPr lang="en-US" dirty="0"/>
              <a:t>If whistleblowing exposes illegal activities/violations, we should be encouraging that</a:t>
            </a:r>
          </a:p>
          <a:p>
            <a:r>
              <a:rPr lang="en-US" dirty="0"/>
              <a:t>We need whistleblower protection even when working under the gov.</a:t>
            </a:r>
          </a:p>
        </p:txBody>
      </p:sp>
      <p:sp>
        <p:nvSpPr>
          <p:cNvPr id="5" name="Footer Placeholder 4">
            <a:extLst>
              <a:ext uri="{FF2B5EF4-FFF2-40B4-BE49-F238E27FC236}">
                <a16:creationId xmlns:a16="http://schemas.microsoft.com/office/drawing/2014/main" id="{30A197EC-6E05-40A8-A9D3-39A17BA2AA92}"/>
              </a:ext>
            </a:extLst>
          </p:cNvPr>
          <p:cNvSpPr>
            <a:spLocks noGrp="1"/>
          </p:cNvSpPr>
          <p:nvPr>
            <p:ph type="ftr" sz="quarter" idx="11"/>
          </p:nvPr>
        </p:nvSpPr>
        <p:spPr/>
        <p:txBody>
          <a:bodyPr/>
          <a:lstStyle/>
          <a:p>
            <a:r>
              <a:rPr lang="sk-SK"/>
              <a:t>© 2019 Keith A. Pray</a:t>
            </a:r>
            <a:endParaRPr lang="en-US"/>
          </a:p>
        </p:txBody>
      </p:sp>
      <p:sp>
        <p:nvSpPr>
          <p:cNvPr id="6" name="Slide Number Placeholder 5">
            <a:extLst>
              <a:ext uri="{FF2B5EF4-FFF2-40B4-BE49-F238E27FC236}">
                <a16:creationId xmlns:a16="http://schemas.microsoft.com/office/drawing/2014/main" id="{2388DE5D-0595-4DAF-B020-D354924BC0A8}"/>
              </a:ext>
            </a:extLst>
          </p:cNvPr>
          <p:cNvSpPr>
            <a:spLocks noGrp="1"/>
          </p:cNvSpPr>
          <p:nvPr>
            <p:ph type="sldNum" sz="quarter" idx="12"/>
          </p:nvPr>
        </p:nvSpPr>
        <p:spPr/>
        <p:txBody>
          <a:bodyPr/>
          <a:lstStyle/>
          <a:p>
            <a:fld id="{A2A17EAB-8B51-5C40-8776-6683E51FA7A0}" type="slidenum">
              <a:rPr lang="en-US" smtClean="0"/>
              <a:t>17</a:t>
            </a:fld>
            <a:endParaRPr lang="en-US"/>
          </a:p>
        </p:txBody>
      </p:sp>
      <p:pic>
        <p:nvPicPr>
          <p:cNvPr id="6146" name="Picture 2" descr="Image result for whistleblowing">
            <a:extLst>
              <a:ext uri="{FF2B5EF4-FFF2-40B4-BE49-F238E27FC236}">
                <a16:creationId xmlns:a16="http://schemas.microsoft.com/office/drawing/2014/main" id="{E97159B7-EBD5-444E-BBBE-5F3BEC1C2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797955"/>
            <a:ext cx="3680414" cy="17880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whistleblowing">
            <a:extLst>
              <a:ext uri="{FF2B5EF4-FFF2-40B4-BE49-F238E27FC236}">
                <a16:creationId xmlns:a16="http://schemas.microsoft.com/office/drawing/2014/main" id="{EBE40D88-C418-4E41-98DE-77C8DE502D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380126"/>
            <a:ext cx="3680414" cy="11259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D2AFE36-89B0-4FDC-A4AA-E281DAE8B12C}"/>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Liam Setterlund</a:t>
            </a:r>
          </a:p>
        </p:txBody>
      </p:sp>
    </p:spTree>
    <p:extLst>
      <p:ext uri="{BB962C8B-B14F-4D97-AF65-F5344CB8AC3E}">
        <p14:creationId xmlns:p14="http://schemas.microsoft.com/office/powerpoint/2010/main" val="2128134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52551"/>
            <a:ext cx="7772400" cy="3542500"/>
          </a:xfrm>
        </p:spPr>
        <p:txBody>
          <a:bodyPr lIns="91440">
            <a:normAutofit fontScale="92500"/>
          </a:bodyPr>
          <a:lstStyle/>
          <a:p>
            <a:pPr marL="0" indent="0">
              <a:buNone/>
            </a:pPr>
            <a:r>
              <a:rPr lang="en-US" sz="1400" dirty="0"/>
              <a:t>[1] </a:t>
            </a:r>
            <a:r>
              <a:rPr lang="en-US" sz="1100" dirty="0"/>
              <a:t>J. Nadler and M. Schulman, “Whistle Blowing in the Public Sector.” [Online]. Available: </a:t>
            </a:r>
            <a:r>
              <a:rPr lang="en-US" sz="1100" dirty="0">
                <a:hlinkClick r:id="rId3"/>
              </a:rPr>
              <a:t>https://www.scu.edu/government-	ethics/resources/what-is-government-ethics/whistle-blowing-in-the</a:t>
            </a:r>
            <a:r>
              <a:rPr lang="en-US" sz="1100" dirty="0">
                <a:hlinkClick r:id="rId4"/>
              </a:rPr>
              <a:t>-public-sector/.</a:t>
            </a:r>
            <a:r>
              <a:rPr lang="en-US" sz="1100" dirty="0"/>
              <a:t> [Accessed: 11-Apr-2019]</a:t>
            </a:r>
          </a:p>
          <a:p>
            <a:pPr marL="0" indent="0">
              <a:buNone/>
            </a:pPr>
            <a:r>
              <a:rPr lang="en-US" sz="1100" dirty="0"/>
              <a:t>[2] U. S. D. of Labor, “The Whistleblower Protection Programs,” 2019. [Online]. Available: </a:t>
            </a:r>
            <a:r>
              <a:rPr lang="en-US" sz="1100" dirty="0">
                <a:hlinkClick r:id="rId5"/>
              </a:rPr>
              <a:t>https://www.whistleblowers.gov/</a:t>
            </a:r>
            <a:endParaRPr lang="en-US" sz="1100" dirty="0"/>
          </a:p>
          <a:p>
            <a:pPr marL="0" indent="0">
              <a:buNone/>
            </a:pPr>
            <a:r>
              <a:rPr lang="en-US" sz="1100" dirty="0"/>
              <a:t>[3] W. Kenton, “Whistleblower,” 20-Apr-2018. [Online]. Available: 	</a:t>
            </a:r>
            <a:r>
              <a:rPr lang="en-US" sz="1100" dirty="0">
                <a:hlinkClick r:id="rId6"/>
              </a:rPr>
              <a:t>https://www.investopedia.com/terms/w/whistleblower.asp</a:t>
            </a:r>
            <a:r>
              <a:rPr lang="en-US" sz="1100" dirty="0"/>
              <a:t>.[Accessed: 11-Apr-2019]</a:t>
            </a:r>
          </a:p>
          <a:p>
            <a:pPr marL="0" indent="0">
              <a:buNone/>
            </a:pPr>
            <a:r>
              <a:rPr lang="en-US" sz="1100" dirty="0"/>
              <a:t>[4] D. Cameron, “Assange Charges Finally Reveal Why Chelsea Manning Is Sitting in Jail,” Apr. 2019 [Online]. Available: </a:t>
            </a:r>
            <a:r>
              <a:rPr lang="en-US" sz="1100" dirty="0">
                <a:hlinkClick r:id="rId7"/>
              </a:rPr>
              <a:t>https://gizmodo.com/assange-charges-finally-reveal-why-chelsea-manning-is-s-1833972958</a:t>
            </a:r>
            <a:endParaRPr lang="en-US" sz="1100" dirty="0"/>
          </a:p>
          <a:p>
            <a:pPr marL="0" indent="0">
              <a:buNone/>
            </a:pPr>
            <a:r>
              <a:rPr lang="en-US" sz="1100" dirty="0"/>
              <a:t>[5]</a:t>
            </a:r>
            <a:r>
              <a:rPr lang="en-US" sz="1800" dirty="0"/>
              <a:t> </a:t>
            </a:r>
            <a:r>
              <a:rPr lang="en-US" sz="1100" dirty="0"/>
              <a:t>A. Geiger, “How Americans have viewed government surveillance and privacy since Snowden leaks,” 04-Jun-2018. [Online]. Available: 	</a:t>
            </a:r>
            <a:r>
              <a:rPr lang="en-US" sz="1100" dirty="0">
                <a:hlinkClick r:id="rId8"/>
              </a:rPr>
              <a:t>https://www.pewresearch.org/fact-tank/2018/06/04/how-americans-have-viewed-government-surveillance-and-	privacy-since-</a:t>
            </a:r>
            <a:r>
              <a:rPr lang="en-US" sz="1100" dirty="0" err="1">
                <a:hlinkClick r:id="rId8"/>
              </a:rPr>
              <a:t>snowden</a:t>
            </a:r>
            <a:r>
              <a:rPr lang="en-US" sz="1100" dirty="0">
                <a:hlinkClick r:id="rId8"/>
              </a:rPr>
              <a:t>-leaks/.</a:t>
            </a:r>
            <a:r>
              <a:rPr lang="en-US" sz="1100" dirty="0"/>
              <a:t>[Accessed: 11-Apr-2019]</a:t>
            </a:r>
          </a:p>
          <a:p>
            <a:pPr marL="0" indent="0">
              <a:buNone/>
            </a:pPr>
            <a:r>
              <a:rPr lang="en-US" sz="1100" dirty="0"/>
              <a:t>[6] P. Moore, “Americans tend to oppose clemency for Manning,” 23-Jan-2018. [Online]. Available: 	</a:t>
            </a:r>
            <a:r>
              <a:rPr lang="en-US" sz="1100" dirty="0">
                <a:hlinkClick r:id="rId9"/>
              </a:rPr>
              <a:t>https://today.yougov.com/topics/politics/articles-reports/2017/01/23/chelsea-manning.</a:t>
            </a:r>
            <a:r>
              <a:rPr lang="en-US" sz="1100" dirty="0"/>
              <a:t>[Accessed: 11-Apr-	2019]</a:t>
            </a:r>
          </a:p>
          <a:p>
            <a:pPr marL="0" indent="0">
              <a:buNone/>
            </a:pPr>
            <a:r>
              <a:rPr lang="en-US" sz="1100" dirty="0"/>
              <a:t>[7] “Chelsea Manning Quotes,” 13-Jul-2011. [Online]. Available: https://www.azquotes.com/quote/1247831. [Accessed: 11-Apr-2019]</a:t>
            </a:r>
          </a:p>
          <a:p>
            <a:pPr marL="0" indent="0">
              <a:buNone/>
            </a:pPr>
            <a:r>
              <a:rPr lang="en-US" sz="1100" dirty="0"/>
              <a:t>[8</a:t>
            </a:r>
            <a:r>
              <a:rPr lang="en-US" sz="1200" dirty="0"/>
              <a:t>] “Edward Snowden quotes ,” 2019. [Online]. Available: 	https://www.goodreads.com/author/quotes/7140597.Edward_Snowden. [Accessed: 11-Apr-2019]</a:t>
            </a:r>
          </a:p>
        </p:txBody>
      </p:sp>
      <p:sp>
        <p:nvSpPr>
          <p:cNvPr id="4" name="Footer Placeholder 3"/>
          <p:cNvSpPr>
            <a:spLocks noGrp="1"/>
          </p:cNvSpPr>
          <p:nvPr>
            <p:ph type="ftr" sz="quarter" idx="11"/>
          </p:nvPr>
        </p:nvSpPr>
        <p:spPr/>
        <p:txBody>
          <a:bodyPr/>
          <a:lstStyle/>
          <a:p>
            <a:r>
              <a:rPr lang="sk-SK" dirty="0"/>
              <a:t>© 2019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a:extLst>
              <a:ext uri="{FF2B5EF4-FFF2-40B4-BE49-F238E27FC236}">
                <a16:creationId xmlns:a16="http://schemas.microsoft.com/office/drawing/2014/main" id="{B1D45A81-AA40-4EB0-A484-AFA0C9771E04}"/>
              </a:ext>
            </a:extLst>
          </p:cNvPr>
          <p:cNvSpPr txBox="1"/>
          <p:nvPr/>
        </p:nvSpPr>
        <p:spPr>
          <a:xfrm>
            <a:off x="6964318" y="361044"/>
            <a:ext cx="2179682" cy="307777"/>
          </a:xfrm>
          <a:prstGeom prst="rect">
            <a:avLst/>
          </a:prstGeom>
          <a:noFill/>
        </p:spPr>
        <p:txBody>
          <a:bodyPr wrap="square" rtlCol="0">
            <a:spAutoFit/>
          </a:bodyPr>
          <a:lstStyle/>
          <a:p>
            <a:pPr algn="r"/>
            <a:r>
              <a:rPr lang="en-US" sz="1400" dirty="0">
                <a:solidFill>
                  <a:schemeClr val="tx1"/>
                </a:solidFill>
                <a:latin typeface="+mj-lt"/>
              </a:rPr>
              <a:t>Liam Setterlund</a:t>
            </a:r>
          </a:p>
        </p:txBody>
      </p:sp>
    </p:spTree>
    <p:extLst>
      <p:ext uri="{BB962C8B-B14F-4D97-AF65-F5344CB8AC3E}">
        <p14:creationId xmlns:p14="http://schemas.microsoft.com/office/powerpoint/2010/main" val="3359530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Should Software Engineers be licensed as Professional engineers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Jacob Tutlis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3449364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p:txBody>
          <a:bodyPr>
            <a:normAutofit/>
          </a:bodyPr>
          <a:lstStyle/>
          <a:p>
            <a:r>
              <a:rPr lang="en-US" dirty="0"/>
              <a:t>Clearly state conclusion</a:t>
            </a:r>
          </a:p>
          <a:p>
            <a:r>
              <a:rPr lang="en-US" dirty="0"/>
              <a:t>Use supporting data</a:t>
            </a:r>
          </a:p>
          <a:p>
            <a:r>
              <a:rPr lang="en-US" dirty="0"/>
              <a:t>Make sure argument is for conclusion</a:t>
            </a:r>
          </a:p>
          <a:p>
            <a:r>
              <a:rPr lang="en-US" dirty="0"/>
              <a:t>Quantify</a:t>
            </a:r>
          </a:p>
          <a:p>
            <a:pPr lvl="1"/>
            <a:r>
              <a:rPr lang="en-US" dirty="0"/>
              <a:t>Do not use terms like: less, more, a lot, huge, great, big, tiny, etc.</a:t>
            </a:r>
          </a:p>
          <a:p>
            <a:r>
              <a:rPr lang="en-US" dirty="0"/>
              <a:t>http://</a:t>
            </a:r>
            <a:r>
              <a:rPr lang="en-US" dirty="0" err="1"/>
              <a:t>socialimps.keithpray.net</a:t>
            </a:r>
            <a:r>
              <a:rPr lang="en-US" dirty="0"/>
              <a:t>/assignments/paper-guidelines/</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6" name="Picture 5">
            <a:extLst>
              <a:ext uri="{FF2B5EF4-FFF2-40B4-BE49-F238E27FC236}">
                <a16:creationId xmlns:a16="http://schemas.microsoft.com/office/drawing/2014/main" id="{BBAE93B0-6D0A-9C4D-925E-664124484776}"/>
              </a:ext>
            </a:extLst>
          </p:cNvPr>
          <p:cNvPicPr>
            <a:picLocks noChangeAspect="1"/>
          </p:cNvPicPr>
          <p:nvPr/>
        </p:nvPicPr>
        <p:blipFill>
          <a:blip r:embed="rId3"/>
          <a:stretch>
            <a:fillRect/>
          </a:stretch>
        </p:blipFill>
        <p:spPr>
          <a:xfrm>
            <a:off x="4334884" y="654559"/>
            <a:ext cx="4809116" cy="4050792"/>
          </a:xfrm>
          <a:prstGeom prst="rect">
            <a:avLst/>
          </a:prstGeom>
        </p:spPr>
      </p:pic>
    </p:spTree>
    <p:extLst>
      <p:ext uri="{BB962C8B-B14F-4D97-AF65-F5344CB8AC3E}">
        <p14:creationId xmlns:p14="http://schemas.microsoft.com/office/powerpoint/2010/main" val="657924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professional engineer</a:t>
            </a:r>
          </a:p>
        </p:txBody>
      </p:sp>
      <p:sp>
        <p:nvSpPr>
          <p:cNvPr id="3" name="Content Placeholder 2"/>
          <p:cNvSpPr>
            <a:spLocks noGrp="1"/>
          </p:cNvSpPr>
          <p:nvPr>
            <p:ph sz="half" idx="1"/>
          </p:nvPr>
        </p:nvSpPr>
        <p:spPr/>
        <p:txBody>
          <a:bodyPr>
            <a:normAutofit/>
          </a:bodyPr>
          <a:lstStyle/>
          <a:p>
            <a:r>
              <a:rPr lang="en-US" dirty="0"/>
              <a:t>Licenses regulated by the NCEES.</a:t>
            </a:r>
          </a:p>
          <a:p>
            <a:pPr marL="171450" indent="-171450"/>
            <a:r>
              <a:rPr lang="en-US" dirty="0"/>
              <a:t>Licensing required by those who work on and approve safety-critical systems.</a:t>
            </a:r>
          </a:p>
          <a:p>
            <a:pPr marL="171450" indent="-171450"/>
            <a:r>
              <a:rPr lang="en-US" dirty="0"/>
              <a:t>Opens opportunities has independent consultant, government engineer, or educator. </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Jacob Tutlis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 [2] [9]</a:t>
            </a:r>
            <a:endParaRPr lang="en-US" sz="1200" dirty="0">
              <a:solidFill>
                <a:schemeClr val="tx1"/>
              </a:solidFill>
            </a:endParaRPr>
          </a:p>
        </p:txBody>
      </p:sp>
      <p:pic>
        <p:nvPicPr>
          <p:cNvPr id="9" name="Picture 2" descr="Image result for professional engineer stamp">
            <a:extLst>
              <a:ext uri="{FF2B5EF4-FFF2-40B4-BE49-F238E27FC236}">
                <a16:creationId xmlns:a16="http://schemas.microsoft.com/office/drawing/2014/main" id="{619D8935-F385-476A-8CC0-B9C6AB7BE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295" y="1352551"/>
            <a:ext cx="3170009" cy="317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868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 Exam for software engineers</a:t>
            </a:r>
          </a:p>
        </p:txBody>
      </p:sp>
      <p:sp>
        <p:nvSpPr>
          <p:cNvPr id="3" name="Content Placeholder 2"/>
          <p:cNvSpPr>
            <a:spLocks noGrp="1"/>
          </p:cNvSpPr>
          <p:nvPr>
            <p:ph sz="half" idx="1"/>
          </p:nvPr>
        </p:nvSpPr>
        <p:spPr/>
        <p:txBody>
          <a:bodyPr/>
          <a:lstStyle/>
          <a:p>
            <a:r>
              <a:rPr lang="en-US" dirty="0"/>
              <a:t>PE Software exam first offered in 2013.</a:t>
            </a:r>
          </a:p>
          <a:p>
            <a:r>
              <a:rPr lang="en-US" dirty="0"/>
              <a:t>Exam based from SWEBOK.</a:t>
            </a:r>
          </a:p>
          <a:p>
            <a:r>
              <a:rPr lang="en-US" dirty="0"/>
              <a:t>Ensures a minimum standard of knowledge in safety-critical positions.</a:t>
            </a:r>
          </a:p>
          <a:p>
            <a:r>
              <a:rPr lang="en-US" dirty="0"/>
              <a:t>Holds licensed software engineers accountable.</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Jacob Tutlis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[6] [7] [8]</a:t>
            </a:r>
          </a:p>
        </p:txBody>
      </p:sp>
      <p:pic>
        <p:nvPicPr>
          <p:cNvPr id="9" name="Picture 8">
            <a:extLst>
              <a:ext uri="{FF2B5EF4-FFF2-40B4-BE49-F238E27FC236}">
                <a16:creationId xmlns:a16="http://schemas.microsoft.com/office/drawing/2014/main" id="{7F86F9F0-9268-44FA-915B-D05AA0469AD1}"/>
              </a:ext>
            </a:extLst>
          </p:cNvPr>
          <p:cNvPicPr>
            <a:picLocks noChangeAspect="1"/>
          </p:cNvPicPr>
          <p:nvPr/>
        </p:nvPicPr>
        <p:blipFill>
          <a:blip r:embed="rId3"/>
          <a:stretch>
            <a:fillRect/>
          </a:stretch>
        </p:blipFill>
        <p:spPr>
          <a:xfrm>
            <a:off x="4724402" y="1546669"/>
            <a:ext cx="3991817" cy="2691164"/>
          </a:xfrm>
          <a:prstGeom prst="rect">
            <a:avLst/>
          </a:prstGeom>
        </p:spPr>
      </p:pic>
    </p:spTree>
    <p:extLst>
      <p:ext uri="{BB962C8B-B14F-4D97-AF65-F5344CB8AC3E}">
        <p14:creationId xmlns:p14="http://schemas.microsoft.com/office/powerpoint/2010/main" val="1137775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of licensing </a:t>
            </a:r>
          </a:p>
        </p:txBody>
      </p:sp>
      <p:sp>
        <p:nvSpPr>
          <p:cNvPr id="3" name="Content Placeholder 2"/>
          <p:cNvSpPr>
            <a:spLocks noGrp="1"/>
          </p:cNvSpPr>
          <p:nvPr>
            <p:ph sz="half" idx="1"/>
          </p:nvPr>
        </p:nvSpPr>
        <p:spPr/>
        <p:txBody>
          <a:bodyPr/>
          <a:lstStyle/>
          <a:p>
            <a:r>
              <a:rPr lang="en-US" dirty="0"/>
              <a:t>Licensed software engineers will be subject to malpractice lawsuits.</a:t>
            </a:r>
          </a:p>
          <a:p>
            <a:r>
              <a:rPr lang="en-US" dirty="0"/>
              <a:t>Who determines what is malpractice?</a:t>
            </a:r>
          </a:p>
          <a:p>
            <a:r>
              <a:rPr lang="en-US" dirty="0"/>
              <a:t>Liability of other’s malicious actions.</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Jacob Tutlis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 [3]</a:t>
            </a:r>
            <a:endParaRPr lang="en-US" sz="1200" dirty="0">
              <a:solidFill>
                <a:schemeClr val="tx1"/>
              </a:solidFill>
            </a:endParaRPr>
          </a:p>
        </p:txBody>
      </p:sp>
    </p:spTree>
    <p:extLst>
      <p:ext uri="{BB962C8B-B14F-4D97-AF65-F5344CB8AC3E}">
        <p14:creationId xmlns:p14="http://schemas.microsoft.com/office/powerpoint/2010/main" val="1490745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practical? </a:t>
            </a:r>
          </a:p>
        </p:txBody>
      </p:sp>
      <p:sp>
        <p:nvSpPr>
          <p:cNvPr id="3" name="Content Placeholder 2"/>
          <p:cNvSpPr>
            <a:spLocks noGrp="1"/>
          </p:cNvSpPr>
          <p:nvPr>
            <p:ph sz="half" idx="1"/>
          </p:nvPr>
        </p:nvSpPr>
        <p:spPr/>
        <p:txBody>
          <a:bodyPr/>
          <a:lstStyle/>
          <a:p>
            <a:r>
              <a:rPr lang="en-US" dirty="0"/>
              <a:t>Most people are exempt from needing a license.</a:t>
            </a:r>
          </a:p>
          <a:p>
            <a:r>
              <a:rPr lang="en-US" dirty="0"/>
              <a:t>Licensing is done at the state level.</a:t>
            </a:r>
          </a:p>
          <a:p>
            <a:r>
              <a:rPr lang="en-US" dirty="0"/>
              <a:t>Software is rapidly changing. </a:t>
            </a:r>
          </a:p>
          <a:p>
            <a:r>
              <a:rPr lang="en-US" dirty="0"/>
              <a:t>Extremely diverse field. </a:t>
            </a:r>
          </a:p>
          <a:p>
            <a:r>
              <a:rPr lang="en-US" dirty="0"/>
              <a:t>PE Exam canceled due to lack of participation.</a:t>
            </a:r>
          </a:p>
          <a:p>
            <a:r>
              <a:rPr lang="en-US" dirty="0"/>
              <a:t>No agreed upon set of testing techniques. </a:t>
            </a:r>
          </a:p>
        </p:txBody>
      </p:sp>
      <p:graphicFrame>
        <p:nvGraphicFramePr>
          <p:cNvPr id="9" name="Content Placeholder 8">
            <a:extLst>
              <a:ext uri="{FF2B5EF4-FFF2-40B4-BE49-F238E27FC236}">
                <a16:creationId xmlns:a16="http://schemas.microsoft.com/office/drawing/2014/main" id="{3AC4D1BC-4218-4C12-B569-F90084C490D3}"/>
              </a:ext>
            </a:extLst>
          </p:cNvPr>
          <p:cNvGraphicFramePr>
            <a:graphicFrameLocks noGrp="1"/>
          </p:cNvGraphicFramePr>
          <p:nvPr>
            <p:ph sz="half" idx="2"/>
            <p:extLst/>
          </p:nvPr>
        </p:nvGraphicFramePr>
        <p:xfrm>
          <a:off x="4251959" y="2066290"/>
          <a:ext cx="4497706" cy="1554480"/>
        </p:xfrm>
        <a:graphic>
          <a:graphicData uri="http://schemas.openxmlformats.org/drawingml/2006/table">
            <a:tbl>
              <a:tblPr firstRow="1" bandRow="1">
                <a:tableStyleId>{6E25E649-3F16-4E02-A733-19D2CDBF48F0}</a:tableStyleId>
              </a:tblPr>
              <a:tblGrid>
                <a:gridCol w="2955636">
                  <a:extLst>
                    <a:ext uri="{9D8B030D-6E8A-4147-A177-3AD203B41FA5}">
                      <a16:colId xmlns:a16="http://schemas.microsoft.com/office/drawing/2014/main" val="1719426527"/>
                    </a:ext>
                  </a:extLst>
                </a:gridCol>
                <a:gridCol w="1542070">
                  <a:extLst>
                    <a:ext uri="{9D8B030D-6E8A-4147-A177-3AD203B41FA5}">
                      <a16:colId xmlns:a16="http://schemas.microsoft.com/office/drawing/2014/main" val="4040302434"/>
                    </a:ext>
                  </a:extLst>
                </a:gridCol>
              </a:tblGrid>
              <a:tr h="370840">
                <a:tc>
                  <a:txBody>
                    <a:bodyPr/>
                    <a:lstStyle/>
                    <a:p>
                      <a:r>
                        <a:rPr lang="en-US" dirty="0"/>
                        <a:t>Number of software engineers in America</a:t>
                      </a:r>
                    </a:p>
                  </a:txBody>
                  <a:tcPr/>
                </a:tc>
                <a:tc>
                  <a:txBody>
                    <a:bodyPr/>
                    <a:lstStyle/>
                    <a:p>
                      <a:r>
                        <a:rPr lang="en-US" dirty="0"/>
                        <a:t>3.6 Million</a:t>
                      </a:r>
                    </a:p>
                  </a:txBody>
                  <a:tcPr/>
                </a:tc>
                <a:extLst>
                  <a:ext uri="{0D108BD9-81ED-4DB2-BD59-A6C34878D82A}">
                    <a16:rowId xmlns:a16="http://schemas.microsoft.com/office/drawing/2014/main" val="3193225051"/>
                  </a:ext>
                </a:extLst>
              </a:tr>
              <a:tr h="370840">
                <a:tc>
                  <a:txBody>
                    <a:bodyPr/>
                    <a:lstStyle/>
                    <a:p>
                      <a:r>
                        <a:rPr lang="en-US" dirty="0"/>
                        <a:t>Number of people who passed the software engineering exam</a:t>
                      </a:r>
                    </a:p>
                  </a:txBody>
                  <a:tcPr/>
                </a:tc>
                <a:tc>
                  <a:txBody>
                    <a:bodyPr/>
                    <a:lstStyle/>
                    <a:p>
                      <a:r>
                        <a:rPr lang="en-US" dirty="0"/>
                        <a:t>81</a:t>
                      </a:r>
                    </a:p>
                  </a:txBody>
                  <a:tcPr/>
                </a:tc>
                <a:extLst>
                  <a:ext uri="{0D108BD9-81ED-4DB2-BD59-A6C34878D82A}">
                    <a16:rowId xmlns:a16="http://schemas.microsoft.com/office/drawing/2014/main" val="2116318619"/>
                  </a:ext>
                </a:extLst>
              </a:tr>
            </a:tbl>
          </a:graphicData>
        </a:graphic>
      </p:graphicFrame>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Jacob Tutlis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[2] [4] [5] [10]</a:t>
            </a:r>
            <a:endParaRPr lang="en-US" sz="1200" dirty="0">
              <a:solidFill>
                <a:schemeClr val="tx1"/>
              </a:solidFill>
            </a:endParaRPr>
          </a:p>
        </p:txBody>
      </p:sp>
    </p:spTree>
    <p:extLst>
      <p:ext uri="{BB962C8B-B14F-4D97-AF65-F5344CB8AC3E}">
        <p14:creationId xmlns:p14="http://schemas.microsoft.com/office/powerpoint/2010/main" val="1137329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endParaRPr lang="en-US" dirty="0"/>
          </a:p>
        </p:txBody>
      </p:sp>
      <p:sp>
        <p:nvSpPr>
          <p:cNvPr id="3" name="Content Placeholder 2"/>
          <p:cNvSpPr>
            <a:spLocks noGrp="1"/>
          </p:cNvSpPr>
          <p:nvPr>
            <p:ph sz="half" idx="1"/>
          </p:nvPr>
        </p:nvSpPr>
        <p:spPr>
          <a:xfrm>
            <a:off x="685800" y="1352551"/>
            <a:ext cx="5669280" cy="3352800"/>
          </a:xfrm>
        </p:spPr>
        <p:txBody>
          <a:bodyPr/>
          <a:lstStyle/>
          <a:p>
            <a:r>
              <a:rPr lang="en-US" dirty="0"/>
              <a:t>The current approach of licensing is not practical.</a:t>
            </a:r>
          </a:p>
          <a:p>
            <a:r>
              <a:rPr lang="en-US" dirty="0"/>
              <a:t>There should be government regulation for safety-critical software, but not in the form of licenses for software engineers. </a:t>
            </a:r>
          </a:p>
          <a:p>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Jacob Tutlis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[5]</a:t>
            </a:r>
          </a:p>
        </p:txBody>
      </p:sp>
    </p:spTree>
    <p:extLst>
      <p:ext uri="{BB962C8B-B14F-4D97-AF65-F5344CB8AC3E}">
        <p14:creationId xmlns:p14="http://schemas.microsoft.com/office/powerpoint/2010/main" val="1435340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0000" lnSpcReduction="20000"/>
          </a:bodyPr>
          <a:lstStyle/>
          <a:p>
            <a:pPr marL="0" indent="0">
              <a:buNone/>
            </a:pPr>
            <a:r>
              <a:rPr lang="en-US" sz="1400" dirty="0"/>
              <a:t>[1] NSPE, What is a PE?, </a:t>
            </a:r>
            <a:r>
              <a:rPr lang="en-US" sz="1400" dirty="0">
                <a:hlinkClick r:id="rId3"/>
              </a:rPr>
              <a:t>https://www.nspe.org/resources/licensure/what-pe</a:t>
            </a:r>
            <a:r>
              <a:rPr lang="en-US" sz="1400" dirty="0"/>
              <a:t> (Accessed 4/9/19)</a:t>
            </a:r>
          </a:p>
          <a:p>
            <a:pPr marL="0" indent="0">
              <a:buNone/>
            </a:pPr>
            <a:r>
              <a:rPr lang="en-US" sz="1400" dirty="0"/>
              <a:t>[2] John Knight, Nancy Leveson, Should We License Software Engineers? </a:t>
            </a:r>
            <a:r>
              <a:rPr lang="en-US" sz="1400" dirty="0">
                <a:hlinkClick r:id="rId4"/>
              </a:rPr>
              <a:t>http://www.cs.virginia.edu/~jck/publications/cacm.2002.pdf</a:t>
            </a:r>
            <a:r>
              <a:rPr lang="en-US" sz="1400" dirty="0"/>
              <a:t> (Accessed 4/9/19)</a:t>
            </a:r>
          </a:p>
          <a:p>
            <a:pPr marL="0" indent="0">
              <a:buNone/>
            </a:pPr>
            <a:r>
              <a:rPr lang="en-US" sz="1400" dirty="0"/>
              <a:t>[3] Jim Turley, Can You Get Sued for Bad Code?,  </a:t>
            </a:r>
            <a:r>
              <a:rPr lang="en-US" sz="1400" dirty="0">
                <a:hlinkClick r:id="rId5"/>
              </a:rPr>
              <a:t>https://www.eejournal.com/article/20161116-liability/</a:t>
            </a:r>
            <a:r>
              <a:rPr lang="en-US" sz="1400" dirty="0"/>
              <a:t> (Accessed 4/10/19)</a:t>
            </a:r>
          </a:p>
          <a:p>
            <a:pPr marL="0" indent="0">
              <a:buNone/>
            </a:pPr>
            <a:r>
              <a:rPr lang="en-US" sz="1400" dirty="0"/>
              <a:t>[4] Patrick Thibodeau, India to overtake U.S. on number of developers by 2017, </a:t>
            </a:r>
            <a:r>
              <a:rPr lang="en-US" sz="1400" dirty="0">
                <a:hlinkClick r:id="rId6"/>
              </a:rPr>
              <a:t>https://www.computerworld.com/article/2483690/india-to-overtake-u-s--on-number-of-developers-by-2017.html</a:t>
            </a:r>
            <a:r>
              <a:rPr lang="en-US" sz="1400" dirty="0"/>
              <a:t> (Accessed 4/10/19)</a:t>
            </a:r>
          </a:p>
          <a:p>
            <a:pPr marL="0" indent="0">
              <a:buNone/>
            </a:pPr>
            <a:r>
              <a:rPr lang="en-US" sz="1400" dirty="0"/>
              <a:t>[5] NCEES, NCEES discontinuing PE Software Engineering exam, </a:t>
            </a:r>
            <a:r>
              <a:rPr lang="en-US" sz="1400" u="sng" dirty="0">
                <a:hlinkClick r:id="rId7"/>
              </a:rPr>
              <a:t>https://ncees.org/ncees-discontinuing-pe-software-engineering-exam</a:t>
            </a:r>
            <a:r>
              <a:rPr lang="en-US" sz="1400" dirty="0">
                <a:hlinkClick r:id="rId7"/>
              </a:rPr>
              <a:t>/</a:t>
            </a:r>
            <a:r>
              <a:rPr lang="en-US" sz="1400" dirty="0"/>
              <a:t> (Accessed 4/9/19)</a:t>
            </a:r>
          </a:p>
          <a:p>
            <a:pPr marL="0" indent="0">
              <a:buNone/>
            </a:pPr>
            <a:r>
              <a:rPr lang="en-US" sz="1400" dirty="0"/>
              <a:t>[6] SWEBOK, </a:t>
            </a:r>
            <a:r>
              <a:rPr lang="en-US" sz="1400" dirty="0">
                <a:hlinkClick r:id="rId8"/>
              </a:rPr>
              <a:t>https://www.computer.org/education/bodies-of-knowledge/software-engineering</a:t>
            </a:r>
            <a:r>
              <a:rPr lang="en-US" sz="1400" dirty="0"/>
              <a:t> (Accessed 4/10/19)</a:t>
            </a:r>
          </a:p>
          <a:p>
            <a:pPr marL="0" indent="0">
              <a:buNone/>
            </a:pPr>
            <a:r>
              <a:rPr lang="en-US" sz="1400" dirty="0"/>
              <a:t>[7] NCEES Ends Software Engineering PE Exam, </a:t>
            </a:r>
            <a:r>
              <a:rPr lang="en-US" sz="1400" dirty="0">
                <a:hlinkClick r:id="rId9"/>
              </a:rPr>
              <a:t>https://www.nspe.org/resources/pe-magazine/may-2018/ncees-ends-software-engineering-pe-exam</a:t>
            </a:r>
            <a:r>
              <a:rPr lang="en-US" sz="1400" dirty="0"/>
              <a:t> (Accessed 4/10/19)</a:t>
            </a:r>
          </a:p>
          <a:p>
            <a:pPr marL="0" indent="0">
              <a:buNone/>
            </a:pPr>
            <a:r>
              <a:rPr lang="en-US" sz="1400" dirty="0"/>
              <a:t>[8] Aaron Collins, Professional Licensure for Computer Engineers and Software Engineers, </a:t>
            </a:r>
            <a:r>
              <a:rPr lang="en-US" sz="1400" dirty="0">
                <a:hlinkClick r:id="rId10"/>
              </a:rPr>
              <a:t>https://insight.ieeeusa.org/articles/professional-licensure-for-computer-engineers-and-software-engineers/</a:t>
            </a:r>
            <a:r>
              <a:rPr lang="en-US" sz="1400" dirty="0"/>
              <a:t> (Accessed 4/10/19)</a:t>
            </a:r>
          </a:p>
          <a:p>
            <a:pPr marL="0" indent="0">
              <a:buNone/>
            </a:pPr>
            <a:r>
              <a:rPr lang="en-US" sz="1400" dirty="0"/>
              <a:t>[9] Kristin </a:t>
            </a:r>
            <a:r>
              <a:rPr lang="en-US" sz="1400" dirty="0" err="1"/>
              <a:t>Manganello</a:t>
            </a:r>
            <a:r>
              <a:rPr lang="en-US" sz="1400" dirty="0"/>
              <a:t>, Is a Professional Engineer License Worth It?, </a:t>
            </a:r>
            <a:r>
              <a:rPr lang="en-US" sz="1400" dirty="0">
                <a:hlinkClick r:id="rId11"/>
              </a:rPr>
              <a:t>https://news.thomasnet.com/featured/is-a-professional-engineer-license-worth-it-/</a:t>
            </a:r>
            <a:r>
              <a:rPr lang="en-US" sz="1400" dirty="0"/>
              <a:t> (Accessed 4/12/19)</a:t>
            </a:r>
          </a:p>
          <a:p>
            <a:pPr marL="0" indent="0">
              <a:buNone/>
            </a:pPr>
            <a:r>
              <a:rPr lang="en-US" sz="1400" dirty="0"/>
              <a:t>[10] Knight, J. C., &amp; Leveson, N. G, Should software engineers be licensed?.</a:t>
            </a:r>
          </a:p>
          <a:p>
            <a:pPr marL="0" indent="0">
              <a:buNone/>
            </a:pPr>
            <a:endParaRPr lang="en-US" sz="1400" u="sng" dirty="0"/>
          </a:p>
          <a:p>
            <a:pPr marL="0" indent="0">
              <a:buNone/>
            </a:pPr>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Jacob Tutlis</a:t>
            </a:r>
          </a:p>
        </p:txBody>
      </p:sp>
    </p:spTree>
    <p:extLst>
      <p:ext uri="{BB962C8B-B14F-4D97-AF65-F5344CB8AC3E}">
        <p14:creationId xmlns:p14="http://schemas.microsoft.com/office/powerpoint/2010/main" val="1062811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err="1"/>
              <a:t>Vr</a:t>
            </a:r>
            <a:r>
              <a:rPr lang="en-US" dirty="0"/>
              <a:t> in the classroom</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Morgan Langstaff</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26</a:t>
            </a:fld>
            <a:endParaRPr lang="en-US"/>
          </a:p>
        </p:txBody>
      </p:sp>
    </p:spTree>
    <p:extLst>
      <p:ext uri="{BB962C8B-B14F-4D97-AF65-F5344CB8AC3E}">
        <p14:creationId xmlns:p14="http://schemas.microsoft.com/office/powerpoint/2010/main" val="1039447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Reality</a:t>
            </a:r>
          </a:p>
        </p:txBody>
      </p:sp>
      <p:sp>
        <p:nvSpPr>
          <p:cNvPr id="3" name="Content Placeholder 2"/>
          <p:cNvSpPr>
            <a:spLocks noGrp="1"/>
          </p:cNvSpPr>
          <p:nvPr>
            <p:ph sz="half" idx="1"/>
          </p:nvPr>
        </p:nvSpPr>
        <p:spPr/>
        <p:txBody>
          <a:bodyPr/>
          <a:lstStyle/>
          <a:p>
            <a:r>
              <a:rPr lang="en-US" dirty="0"/>
              <a:t>A computer generation of the real or imagined environment or world</a:t>
            </a:r>
          </a:p>
          <a:p>
            <a:r>
              <a:rPr lang="en-US" dirty="0"/>
              <a:t>HDM and Desktop VR</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Morgan Langstaff</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&lt;1&gt;</a:t>
            </a:r>
          </a:p>
        </p:txBody>
      </p:sp>
      <p:pic>
        <p:nvPicPr>
          <p:cNvPr id="2050" name="Picture 2" descr="Image result for virtual reality images">
            <a:extLst>
              <a:ext uri="{FF2B5EF4-FFF2-40B4-BE49-F238E27FC236}">
                <a16:creationId xmlns:a16="http://schemas.microsoft.com/office/drawing/2014/main" id="{4AEF3F6F-E4E8-48F1-BF53-BA7CFC197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1843844"/>
            <a:ext cx="3756043" cy="204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061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vs. cons of </a:t>
            </a:r>
            <a:r>
              <a:rPr lang="en-US" dirty="0" err="1"/>
              <a:t>vr</a:t>
            </a:r>
            <a:endParaRPr lang="en-US" dirty="0"/>
          </a:p>
        </p:txBody>
      </p:sp>
      <p:sp>
        <p:nvSpPr>
          <p:cNvPr id="3" name="Content Placeholder 2"/>
          <p:cNvSpPr>
            <a:spLocks noGrp="1"/>
          </p:cNvSpPr>
          <p:nvPr>
            <p:ph sz="half" idx="1"/>
          </p:nvPr>
        </p:nvSpPr>
        <p:spPr/>
        <p:txBody>
          <a:bodyPr/>
          <a:lstStyle/>
          <a:p>
            <a:r>
              <a:rPr lang="en-US" dirty="0"/>
              <a:t>Pros:</a:t>
            </a:r>
          </a:p>
          <a:p>
            <a:pPr lvl="1"/>
            <a:r>
              <a:rPr lang="en-US" dirty="0"/>
              <a:t>Provides rich learning environment</a:t>
            </a:r>
          </a:p>
          <a:p>
            <a:pPr lvl="1"/>
            <a:r>
              <a:rPr lang="en-US" dirty="0"/>
              <a:t>More interaction and involvement</a:t>
            </a:r>
          </a:p>
          <a:p>
            <a:pPr lvl="2"/>
            <a:r>
              <a:rPr lang="en-US" dirty="0"/>
              <a:t>Learn by doing</a:t>
            </a:r>
          </a:p>
          <a:p>
            <a:r>
              <a:rPr lang="en-US" dirty="0"/>
              <a:t>Cons</a:t>
            </a:r>
          </a:p>
          <a:p>
            <a:pPr lvl="1"/>
            <a:r>
              <a:rPr lang="en-US" dirty="0"/>
              <a:t>Expensive</a:t>
            </a:r>
          </a:p>
          <a:p>
            <a:pPr lvl="1"/>
            <a:r>
              <a:rPr lang="en-US" dirty="0"/>
              <a:t>Can cause discomfort with long time use</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Morgan Langstaff</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&lt;1&gt;</a:t>
            </a:r>
          </a:p>
        </p:txBody>
      </p:sp>
    </p:spTree>
    <p:extLst>
      <p:ext uri="{BB962C8B-B14F-4D97-AF65-F5344CB8AC3E}">
        <p14:creationId xmlns:p14="http://schemas.microsoft.com/office/powerpoint/2010/main" val="2314430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Styles of learning</a:t>
            </a:r>
          </a:p>
        </p:txBody>
      </p:sp>
      <p:sp>
        <p:nvSpPr>
          <p:cNvPr id="3" name="Content Placeholder 2"/>
          <p:cNvSpPr>
            <a:spLocks noGrp="1"/>
          </p:cNvSpPr>
          <p:nvPr>
            <p:ph sz="half" idx="1"/>
          </p:nvPr>
        </p:nvSpPr>
        <p:spPr/>
        <p:txBody>
          <a:bodyPr>
            <a:normAutofit fontScale="77500" lnSpcReduction="20000"/>
          </a:bodyPr>
          <a:lstStyle/>
          <a:p>
            <a:r>
              <a:rPr lang="en-US" dirty="0"/>
              <a:t>Sensory/Intuitive</a:t>
            </a:r>
          </a:p>
          <a:p>
            <a:pPr lvl="1"/>
            <a:r>
              <a:rPr lang="en-US" dirty="0"/>
              <a:t>Can help make an abstract concept tangible</a:t>
            </a:r>
          </a:p>
          <a:p>
            <a:pPr lvl="2"/>
            <a:r>
              <a:rPr lang="en-US" dirty="0" err="1"/>
              <a:t>ie</a:t>
            </a:r>
            <a:r>
              <a:rPr lang="en-US" dirty="0"/>
              <a:t> being able to walk on a mathematical surface</a:t>
            </a:r>
          </a:p>
          <a:p>
            <a:r>
              <a:rPr lang="en-US" dirty="0"/>
              <a:t>Visual/Verbal</a:t>
            </a:r>
          </a:p>
          <a:p>
            <a:pPr lvl="1"/>
            <a:r>
              <a:rPr lang="en-US" dirty="0"/>
              <a:t>Highly visual and verbal</a:t>
            </a:r>
          </a:p>
          <a:p>
            <a:pPr lvl="2"/>
            <a:r>
              <a:rPr lang="en-US" dirty="0"/>
              <a:t>Be used to create the sound of molecular bonds breaking</a:t>
            </a:r>
          </a:p>
          <a:p>
            <a:r>
              <a:rPr lang="en-US" dirty="0"/>
              <a:t>Inductive/Deductive</a:t>
            </a:r>
          </a:p>
          <a:p>
            <a:pPr lvl="1"/>
            <a:r>
              <a:rPr lang="en-US" dirty="0"/>
              <a:t>All about learning from experience</a:t>
            </a:r>
          </a:p>
          <a:p>
            <a:r>
              <a:rPr lang="en-US" dirty="0"/>
              <a:t>Active/Reflective</a:t>
            </a:r>
          </a:p>
          <a:p>
            <a:pPr lvl="1"/>
            <a:r>
              <a:rPr lang="en-US" dirty="0"/>
              <a:t>Student is an active participant of the simulation</a:t>
            </a:r>
          </a:p>
          <a:p>
            <a:r>
              <a:rPr lang="en-US" dirty="0"/>
              <a:t>Sequential/Global</a:t>
            </a:r>
          </a:p>
          <a:p>
            <a:pPr lvl="1"/>
            <a:r>
              <a:rPr lang="en-US" dirty="0"/>
              <a:t>Can help provide the big picture</a:t>
            </a:r>
          </a:p>
        </p:txBody>
      </p:sp>
      <p:sp>
        <p:nvSpPr>
          <p:cNvPr id="4" name="Content Placeholder 3"/>
          <p:cNvSpPr>
            <a:spLocks noGrp="1"/>
          </p:cNvSpPr>
          <p:nvPr>
            <p:ph sz="half" idx="2"/>
          </p:nvPr>
        </p:nvSpPr>
        <p:spPr>
          <a:ln>
            <a:solidFill>
              <a:schemeClr val="bg1"/>
            </a:solidFill>
          </a:ln>
        </p:spPr>
        <p:txBody>
          <a:bodyPr anchor="ctr">
            <a:normAutofit fontScale="77500" lnSpcReduction="20000"/>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Morgan Langstaff</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&lt;6&gt;</a:t>
            </a:r>
          </a:p>
        </p:txBody>
      </p:sp>
    </p:spTree>
    <p:extLst>
      <p:ext uri="{BB962C8B-B14F-4D97-AF65-F5344CB8AC3E}">
        <p14:creationId xmlns:p14="http://schemas.microsoft.com/office/powerpoint/2010/main" val="131961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p:txBody>
          <a:bodyPr/>
          <a:lstStyle/>
          <a:p>
            <a:pPr marL="0" indent="0">
              <a:buNone/>
            </a:pPr>
            <a:r>
              <a:rPr lang="en-US" dirty="0"/>
              <a:t>42 Max Possible</a:t>
            </a:r>
          </a:p>
        </p:txBody>
      </p:sp>
      <p:sp>
        <p:nvSpPr>
          <p:cNvPr id="4" name="Content Placeholder 3">
            <a:extLst>
              <a:ext uri="{FF2B5EF4-FFF2-40B4-BE49-F238E27FC236}">
                <a16:creationId xmlns:a16="http://schemas.microsoft.com/office/drawing/2014/main" id="{81037C2F-A0C1-F443-9EB1-54BC1BFAF472}"/>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2019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3</a:t>
            </a:fld>
            <a:endParaRPr lang="en-US"/>
          </a:p>
        </p:txBody>
      </p:sp>
      <p:pic>
        <p:nvPicPr>
          <p:cNvPr id="9" name="Picture 8">
            <a:extLst>
              <a:ext uri="{FF2B5EF4-FFF2-40B4-BE49-F238E27FC236}">
                <a16:creationId xmlns:a16="http://schemas.microsoft.com/office/drawing/2014/main" id="{BDC63D66-3635-E542-A2B9-158CB848745B}"/>
              </a:ext>
            </a:extLst>
          </p:cNvPr>
          <p:cNvPicPr>
            <a:picLocks noChangeAspect="1"/>
          </p:cNvPicPr>
          <p:nvPr/>
        </p:nvPicPr>
        <p:blipFill>
          <a:blip r:embed="rId3"/>
          <a:stretch>
            <a:fillRect/>
          </a:stretch>
        </p:blipFill>
        <p:spPr>
          <a:xfrm>
            <a:off x="3146304" y="333756"/>
            <a:ext cx="5685276" cy="4809744"/>
          </a:xfrm>
          <a:prstGeom prst="rect">
            <a:avLst/>
          </a:prstGeom>
        </p:spPr>
      </p:pic>
    </p:spTree>
    <p:extLst>
      <p:ext uri="{BB962C8B-B14F-4D97-AF65-F5344CB8AC3E}">
        <p14:creationId xmlns:p14="http://schemas.microsoft.com/office/powerpoint/2010/main" val="1741439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66CC-F9A7-4259-9CB8-D8761CC16528}"/>
              </a:ext>
            </a:extLst>
          </p:cNvPr>
          <p:cNvSpPr>
            <a:spLocks noGrp="1"/>
          </p:cNvSpPr>
          <p:nvPr>
            <p:ph type="title"/>
          </p:nvPr>
        </p:nvSpPr>
        <p:spPr/>
        <p:txBody>
          <a:bodyPr/>
          <a:lstStyle/>
          <a:p>
            <a:r>
              <a:rPr lang="en-US" dirty="0"/>
              <a:t>Google Earth</a:t>
            </a:r>
          </a:p>
        </p:txBody>
      </p:sp>
      <p:sp>
        <p:nvSpPr>
          <p:cNvPr id="3" name="Content Placeholder 2">
            <a:extLst>
              <a:ext uri="{FF2B5EF4-FFF2-40B4-BE49-F238E27FC236}">
                <a16:creationId xmlns:a16="http://schemas.microsoft.com/office/drawing/2014/main" id="{647F33B4-8FCA-4EF0-8AFE-1F6887E551D7}"/>
              </a:ext>
            </a:extLst>
          </p:cNvPr>
          <p:cNvSpPr>
            <a:spLocks noGrp="1"/>
          </p:cNvSpPr>
          <p:nvPr>
            <p:ph idx="1"/>
          </p:nvPr>
        </p:nvSpPr>
        <p:spPr/>
        <p:txBody>
          <a:bodyPr/>
          <a:lstStyle/>
          <a:p>
            <a:r>
              <a:rPr lang="en-US" dirty="0"/>
              <a:t>Available on HTC </a:t>
            </a:r>
            <a:r>
              <a:rPr lang="en-US" dirty="0" err="1"/>
              <a:t>Vive</a:t>
            </a:r>
            <a:r>
              <a:rPr lang="en-US" dirty="0"/>
              <a:t> and Oculus Rift</a:t>
            </a:r>
          </a:p>
          <a:p>
            <a:r>
              <a:rPr lang="en-US" dirty="0"/>
              <a:t>Allows one to navigate the globe in VR</a:t>
            </a:r>
          </a:p>
          <a:p>
            <a:r>
              <a:rPr lang="en-US" dirty="0">
                <a:hlinkClick r:id="rId3"/>
              </a:rPr>
              <a:t>https://www.youtube.com/watch?v=QMpXQ_XjPWY</a:t>
            </a:r>
            <a:endParaRPr lang="en-US" dirty="0"/>
          </a:p>
          <a:p>
            <a:endParaRPr lang="en-US" dirty="0"/>
          </a:p>
        </p:txBody>
      </p:sp>
      <p:sp>
        <p:nvSpPr>
          <p:cNvPr id="4" name="Footer Placeholder 3">
            <a:extLst>
              <a:ext uri="{FF2B5EF4-FFF2-40B4-BE49-F238E27FC236}">
                <a16:creationId xmlns:a16="http://schemas.microsoft.com/office/drawing/2014/main" id="{2EE319CC-5BEE-4E08-8212-0CCC702A0725}"/>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F366F097-00DA-494A-928E-D763208F5624}"/>
              </a:ext>
            </a:extLst>
          </p:cNvPr>
          <p:cNvSpPr>
            <a:spLocks noGrp="1"/>
          </p:cNvSpPr>
          <p:nvPr>
            <p:ph type="sldNum" sz="quarter" idx="12"/>
          </p:nvPr>
        </p:nvSpPr>
        <p:spPr/>
        <p:txBody>
          <a:bodyPr/>
          <a:lstStyle/>
          <a:p>
            <a:fld id="{A2A17EAB-8B51-5C40-8776-6683E51FA7A0}" type="slidenum">
              <a:rPr lang="en-US" smtClean="0"/>
              <a:t>30</a:t>
            </a:fld>
            <a:endParaRPr lang="en-US"/>
          </a:p>
        </p:txBody>
      </p:sp>
      <p:sp>
        <p:nvSpPr>
          <p:cNvPr id="6" name="TextBox 5">
            <a:extLst>
              <a:ext uri="{FF2B5EF4-FFF2-40B4-BE49-F238E27FC236}">
                <a16:creationId xmlns:a16="http://schemas.microsoft.com/office/drawing/2014/main" id="{73EFC851-2BBB-4A1D-869C-3CECB3E60924}"/>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Morgan Langstaff</a:t>
            </a:r>
          </a:p>
        </p:txBody>
      </p:sp>
      <p:sp>
        <p:nvSpPr>
          <p:cNvPr id="8" name="TextBox 7">
            <a:extLst>
              <a:ext uri="{FF2B5EF4-FFF2-40B4-BE49-F238E27FC236}">
                <a16:creationId xmlns:a16="http://schemas.microsoft.com/office/drawing/2014/main" id="{AF42799A-8B5F-4723-974F-F8644CFB4847}"/>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&lt;5&gt;</a:t>
            </a:r>
          </a:p>
        </p:txBody>
      </p:sp>
    </p:spTree>
    <p:extLst>
      <p:ext uri="{BB962C8B-B14F-4D97-AF65-F5344CB8AC3E}">
        <p14:creationId xmlns:p14="http://schemas.microsoft.com/office/powerpoint/2010/main" val="2840766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66CC-F9A7-4259-9CB8-D8761CC16528}"/>
              </a:ext>
            </a:extLst>
          </p:cNvPr>
          <p:cNvSpPr>
            <a:spLocks noGrp="1"/>
          </p:cNvSpPr>
          <p:nvPr>
            <p:ph type="title"/>
          </p:nvPr>
        </p:nvSpPr>
        <p:spPr/>
        <p:txBody>
          <a:bodyPr/>
          <a:lstStyle/>
          <a:p>
            <a:r>
              <a:rPr lang="en-US" dirty="0"/>
              <a:t>Gates of Horus </a:t>
            </a:r>
          </a:p>
        </p:txBody>
      </p:sp>
      <p:sp>
        <p:nvSpPr>
          <p:cNvPr id="3" name="Content Placeholder 2">
            <a:extLst>
              <a:ext uri="{FF2B5EF4-FFF2-40B4-BE49-F238E27FC236}">
                <a16:creationId xmlns:a16="http://schemas.microsoft.com/office/drawing/2014/main" id="{647F33B4-8FCA-4EF0-8AFE-1F6887E551D7}"/>
              </a:ext>
            </a:extLst>
          </p:cNvPr>
          <p:cNvSpPr>
            <a:spLocks noGrp="1"/>
          </p:cNvSpPr>
          <p:nvPr>
            <p:ph idx="1"/>
          </p:nvPr>
        </p:nvSpPr>
        <p:spPr/>
        <p:txBody>
          <a:bodyPr>
            <a:normAutofit fontScale="92500" lnSpcReduction="20000"/>
          </a:bodyPr>
          <a:lstStyle/>
          <a:p>
            <a:r>
              <a:rPr lang="en-US" dirty="0"/>
              <a:t>Grades 6-8, 85 students</a:t>
            </a:r>
          </a:p>
          <a:p>
            <a:r>
              <a:rPr lang="en-US" dirty="0"/>
              <a:t>University of Pittsburgh</a:t>
            </a:r>
          </a:p>
          <a:p>
            <a:r>
              <a:rPr lang="en-US" dirty="0"/>
              <a:t>Engage fully and learn from the experience</a:t>
            </a:r>
          </a:p>
          <a:p>
            <a:r>
              <a:rPr lang="en-US" dirty="0"/>
              <a:t>Navigate through an Egyptian temple and learn about the history</a:t>
            </a:r>
          </a:p>
          <a:p>
            <a:r>
              <a:rPr lang="en-US" dirty="0"/>
              <a:t>Similar to a virtual tour</a:t>
            </a:r>
          </a:p>
          <a:p>
            <a:r>
              <a:rPr lang="en-US" dirty="0"/>
              <a:t>2 groups</a:t>
            </a:r>
          </a:p>
          <a:p>
            <a:pPr lvl="1"/>
            <a:r>
              <a:rPr lang="en-US" dirty="0"/>
              <a:t>Theatre group</a:t>
            </a:r>
          </a:p>
          <a:p>
            <a:pPr lvl="1"/>
            <a:r>
              <a:rPr lang="en-US" dirty="0"/>
              <a:t>Desktop group</a:t>
            </a:r>
          </a:p>
          <a:p>
            <a:r>
              <a:rPr lang="en-US" dirty="0"/>
              <a:t>Control group</a:t>
            </a:r>
          </a:p>
          <a:p>
            <a:pPr lvl="1"/>
            <a:r>
              <a:rPr lang="en-US" dirty="0"/>
              <a:t>Took test for basic knowledge before playing</a:t>
            </a:r>
          </a:p>
          <a:p>
            <a:endParaRPr lang="en-US" dirty="0"/>
          </a:p>
        </p:txBody>
      </p:sp>
      <p:sp>
        <p:nvSpPr>
          <p:cNvPr id="4" name="Footer Placeholder 3">
            <a:extLst>
              <a:ext uri="{FF2B5EF4-FFF2-40B4-BE49-F238E27FC236}">
                <a16:creationId xmlns:a16="http://schemas.microsoft.com/office/drawing/2014/main" id="{2EE319CC-5BEE-4E08-8212-0CCC702A0725}"/>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F366F097-00DA-494A-928E-D763208F5624}"/>
              </a:ext>
            </a:extLst>
          </p:cNvPr>
          <p:cNvSpPr>
            <a:spLocks noGrp="1"/>
          </p:cNvSpPr>
          <p:nvPr>
            <p:ph type="sldNum" sz="quarter" idx="12"/>
          </p:nvPr>
        </p:nvSpPr>
        <p:spPr/>
        <p:txBody>
          <a:bodyPr/>
          <a:lstStyle/>
          <a:p>
            <a:fld id="{A2A17EAB-8B51-5C40-8776-6683E51FA7A0}" type="slidenum">
              <a:rPr lang="en-US" smtClean="0"/>
              <a:t>31</a:t>
            </a:fld>
            <a:endParaRPr lang="en-US"/>
          </a:p>
        </p:txBody>
      </p:sp>
      <p:sp>
        <p:nvSpPr>
          <p:cNvPr id="6" name="TextBox 5">
            <a:extLst>
              <a:ext uri="{FF2B5EF4-FFF2-40B4-BE49-F238E27FC236}">
                <a16:creationId xmlns:a16="http://schemas.microsoft.com/office/drawing/2014/main" id="{73EFC851-2BBB-4A1D-869C-3CECB3E60924}"/>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Morgan Langstaff</a:t>
            </a:r>
          </a:p>
        </p:txBody>
      </p:sp>
      <p:sp>
        <p:nvSpPr>
          <p:cNvPr id="8" name="TextBox 7">
            <a:extLst>
              <a:ext uri="{FF2B5EF4-FFF2-40B4-BE49-F238E27FC236}">
                <a16:creationId xmlns:a16="http://schemas.microsoft.com/office/drawing/2014/main" id="{AF42799A-8B5F-4723-974F-F8644CFB4847}"/>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&lt;2&gt;</a:t>
            </a:r>
          </a:p>
        </p:txBody>
      </p:sp>
    </p:spTree>
    <p:extLst>
      <p:ext uri="{BB962C8B-B14F-4D97-AF65-F5344CB8AC3E}">
        <p14:creationId xmlns:p14="http://schemas.microsoft.com/office/powerpoint/2010/main" val="3676514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66CC-F9A7-4259-9CB8-D8761CC16528}"/>
              </a:ext>
            </a:extLst>
          </p:cNvPr>
          <p:cNvSpPr>
            <a:spLocks noGrp="1"/>
          </p:cNvSpPr>
          <p:nvPr>
            <p:ph type="title"/>
          </p:nvPr>
        </p:nvSpPr>
        <p:spPr/>
        <p:txBody>
          <a:bodyPr/>
          <a:lstStyle/>
          <a:p>
            <a:r>
              <a:rPr lang="en-US" dirty="0"/>
              <a:t>Results</a:t>
            </a:r>
          </a:p>
        </p:txBody>
      </p:sp>
      <p:pic>
        <p:nvPicPr>
          <p:cNvPr id="7" name="Content Placeholder 6">
            <a:extLst>
              <a:ext uri="{FF2B5EF4-FFF2-40B4-BE49-F238E27FC236}">
                <a16:creationId xmlns:a16="http://schemas.microsoft.com/office/drawing/2014/main" id="{8D7BA18D-A035-488D-B167-E336BA977459}"/>
              </a:ext>
            </a:extLst>
          </p:cNvPr>
          <p:cNvPicPr>
            <a:picLocks noGrp="1" noChangeAspect="1"/>
          </p:cNvPicPr>
          <p:nvPr>
            <p:ph idx="1"/>
          </p:nvPr>
        </p:nvPicPr>
        <p:blipFill>
          <a:blip r:embed="rId3"/>
          <a:stretch>
            <a:fillRect/>
          </a:stretch>
        </p:blipFill>
        <p:spPr>
          <a:xfrm>
            <a:off x="272419" y="1008547"/>
            <a:ext cx="3583598" cy="1887180"/>
          </a:xfrm>
          <a:prstGeom prst="rect">
            <a:avLst/>
          </a:prstGeom>
        </p:spPr>
      </p:pic>
      <p:sp>
        <p:nvSpPr>
          <p:cNvPr id="4" name="Footer Placeholder 3">
            <a:extLst>
              <a:ext uri="{FF2B5EF4-FFF2-40B4-BE49-F238E27FC236}">
                <a16:creationId xmlns:a16="http://schemas.microsoft.com/office/drawing/2014/main" id="{2EE319CC-5BEE-4E08-8212-0CCC702A0725}"/>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F366F097-00DA-494A-928E-D763208F5624}"/>
              </a:ext>
            </a:extLst>
          </p:cNvPr>
          <p:cNvSpPr>
            <a:spLocks noGrp="1"/>
          </p:cNvSpPr>
          <p:nvPr>
            <p:ph type="sldNum" sz="quarter" idx="12"/>
          </p:nvPr>
        </p:nvSpPr>
        <p:spPr/>
        <p:txBody>
          <a:bodyPr/>
          <a:lstStyle/>
          <a:p>
            <a:fld id="{A2A17EAB-8B51-5C40-8776-6683E51FA7A0}" type="slidenum">
              <a:rPr lang="en-US" smtClean="0"/>
              <a:t>32</a:t>
            </a:fld>
            <a:endParaRPr lang="en-US"/>
          </a:p>
        </p:txBody>
      </p:sp>
      <p:sp>
        <p:nvSpPr>
          <p:cNvPr id="6" name="TextBox 5">
            <a:extLst>
              <a:ext uri="{FF2B5EF4-FFF2-40B4-BE49-F238E27FC236}">
                <a16:creationId xmlns:a16="http://schemas.microsoft.com/office/drawing/2014/main" id="{73EFC851-2BBB-4A1D-869C-3CECB3E60924}"/>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Morgan Langstaff</a:t>
            </a:r>
          </a:p>
        </p:txBody>
      </p:sp>
      <p:sp>
        <p:nvSpPr>
          <p:cNvPr id="8" name="TextBox 7">
            <a:extLst>
              <a:ext uri="{FF2B5EF4-FFF2-40B4-BE49-F238E27FC236}">
                <a16:creationId xmlns:a16="http://schemas.microsoft.com/office/drawing/2014/main" id="{AF42799A-8B5F-4723-974F-F8644CFB4847}"/>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&lt;2&gt;</a:t>
            </a:r>
          </a:p>
        </p:txBody>
      </p:sp>
      <p:pic>
        <p:nvPicPr>
          <p:cNvPr id="9" name="Picture 8">
            <a:extLst>
              <a:ext uri="{FF2B5EF4-FFF2-40B4-BE49-F238E27FC236}">
                <a16:creationId xmlns:a16="http://schemas.microsoft.com/office/drawing/2014/main" id="{A7B357F5-4506-4A56-871C-3F7AA409EAD6}"/>
              </a:ext>
            </a:extLst>
          </p:cNvPr>
          <p:cNvPicPr>
            <a:picLocks noChangeAspect="1"/>
          </p:cNvPicPr>
          <p:nvPr/>
        </p:nvPicPr>
        <p:blipFill>
          <a:blip r:embed="rId4"/>
          <a:stretch>
            <a:fillRect/>
          </a:stretch>
        </p:blipFill>
        <p:spPr>
          <a:xfrm>
            <a:off x="4572000" y="950433"/>
            <a:ext cx="3583599" cy="1936785"/>
          </a:xfrm>
          <a:prstGeom prst="rect">
            <a:avLst/>
          </a:prstGeom>
        </p:spPr>
      </p:pic>
      <p:pic>
        <p:nvPicPr>
          <p:cNvPr id="10" name="Picture 9">
            <a:extLst>
              <a:ext uri="{FF2B5EF4-FFF2-40B4-BE49-F238E27FC236}">
                <a16:creationId xmlns:a16="http://schemas.microsoft.com/office/drawing/2014/main" id="{7C355F44-B10F-4AC2-939C-E3DAEA1151E7}"/>
              </a:ext>
            </a:extLst>
          </p:cNvPr>
          <p:cNvPicPr>
            <a:picLocks noChangeAspect="1"/>
          </p:cNvPicPr>
          <p:nvPr/>
        </p:nvPicPr>
        <p:blipFill>
          <a:blip r:embed="rId5"/>
          <a:stretch>
            <a:fillRect/>
          </a:stretch>
        </p:blipFill>
        <p:spPr>
          <a:xfrm>
            <a:off x="2457233" y="2945890"/>
            <a:ext cx="3841452" cy="2030317"/>
          </a:xfrm>
          <a:prstGeom prst="rect">
            <a:avLst/>
          </a:prstGeom>
        </p:spPr>
      </p:pic>
    </p:spTree>
    <p:extLst>
      <p:ext uri="{BB962C8B-B14F-4D97-AF65-F5344CB8AC3E}">
        <p14:creationId xmlns:p14="http://schemas.microsoft.com/office/powerpoint/2010/main" val="1874814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7FA9-B2DC-43C0-9389-9FE82D67C7DA}"/>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A1BF309C-01D4-4FF3-A92E-E8CA540C8717}"/>
              </a:ext>
            </a:extLst>
          </p:cNvPr>
          <p:cNvSpPr>
            <a:spLocks noGrp="1"/>
          </p:cNvSpPr>
          <p:nvPr>
            <p:ph idx="1"/>
          </p:nvPr>
        </p:nvSpPr>
        <p:spPr/>
        <p:txBody>
          <a:bodyPr/>
          <a:lstStyle/>
          <a:p>
            <a:r>
              <a:rPr lang="en-US" dirty="0"/>
              <a:t>Virtual Reality is the new frontier of learning and provides so many more ways to learn information by interacting and submerging oneself in it.</a:t>
            </a:r>
          </a:p>
          <a:p>
            <a:r>
              <a:rPr lang="en-US" dirty="0"/>
              <a:t>It might not be the most viable option now since it is costly but teachers should start learning now how to use it since it could become an important component in their teaching styles</a:t>
            </a:r>
          </a:p>
        </p:txBody>
      </p:sp>
      <p:sp>
        <p:nvSpPr>
          <p:cNvPr id="4" name="Footer Placeholder 3">
            <a:extLst>
              <a:ext uri="{FF2B5EF4-FFF2-40B4-BE49-F238E27FC236}">
                <a16:creationId xmlns:a16="http://schemas.microsoft.com/office/drawing/2014/main" id="{D68C59A2-218B-4562-8A25-0CB7243D1DB0}"/>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3A8EC353-8F71-47EE-B9EE-30656670F0F0}"/>
              </a:ext>
            </a:extLst>
          </p:cNvPr>
          <p:cNvSpPr>
            <a:spLocks noGrp="1"/>
          </p:cNvSpPr>
          <p:nvPr>
            <p:ph type="sldNum" sz="quarter" idx="12"/>
          </p:nvPr>
        </p:nvSpPr>
        <p:spPr/>
        <p:txBody>
          <a:bodyPr/>
          <a:lstStyle/>
          <a:p>
            <a:fld id="{A2A17EAB-8B51-5C40-8776-6683E51FA7A0}" type="slidenum">
              <a:rPr lang="en-US" smtClean="0"/>
              <a:t>33</a:t>
            </a:fld>
            <a:endParaRPr lang="en-US"/>
          </a:p>
        </p:txBody>
      </p:sp>
      <p:sp>
        <p:nvSpPr>
          <p:cNvPr id="6" name="TextBox 5">
            <a:extLst>
              <a:ext uri="{FF2B5EF4-FFF2-40B4-BE49-F238E27FC236}">
                <a16:creationId xmlns:a16="http://schemas.microsoft.com/office/drawing/2014/main" id="{20FB9769-4BAB-428A-9493-B8F5A23A5B88}"/>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Morgan Langstaff</a:t>
            </a:r>
          </a:p>
        </p:txBody>
      </p:sp>
    </p:spTree>
    <p:extLst>
      <p:ext uri="{BB962C8B-B14F-4D97-AF65-F5344CB8AC3E}">
        <p14:creationId xmlns:p14="http://schemas.microsoft.com/office/powerpoint/2010/main" val="4123297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 </a:t>
            </a:r>
            <a:r>
              <a:rPr lang="en-US" dirty="0" err="1"/>
              <a:t>Guiseppe</a:t>
            </a:r>
            <a:r>
              <a:rPr lang="en-US" dirty="0"/>
              <a:t> Riva </a:t>
            </a:r>
            <a:r>
              <a:rPr lang="en-US" dirty="0">
                <a:hlinkClick r:id="rId3"/>
              </a:rPr>
              <a:t>https://books.google.com/books?hl=en&amp;lr=&amp;id=c9UnQ0OKL_wC&amp;oi=fnd&amp;pg=PA207&amp;dq=vr+in+classrooms&amp;ots=MJdRCPobpv&amp;sig=2hiBdEc0WfhB74InDXPI2v0pdt4#v=onepage&amp;q&amp;f=false</a:t>
            </a:r>
            <a:r>
              <a:rPr lang="en-US" dirty="0"/>
              <a:t> (4/10/19)</a:t>
            </a:r>
          </a:p>
          <a:p>
            <a:pPr marL="0" indent="0">
              <a:buNone/>
            </a:pPr>
            <a:r>
              <a:rPr lang="en-US" dirty="0"/>
              <a:t>[2]Jeffrey Jacobson, </a:t>
            </a:r>
            <a:r>
              <a:rPr lang="en-US" dirty="0">
                <a:hlinkClick r:id="rId4"/>
              </a:rPr>
              <a:t>https://pdfs.semanticscholar.org/5822/67df8b8b1feb25d6fe6f285064bfd6c1fe4b.pdf</a:t>
            </a:r>
            <a:r>
              <a:rPr lang="en-US" dirty="0"/>
              <a:t> (4/12/19)</a:t>
            </a:r>
          </a:p>
          <a:p>
            <a:pPr marL="0" indent="0">
              <a:buNone/>
            </a:pPr>
            <a:r>
              <a:rPr lang="en-US" dirty="0"/>
              <a:t>[3] </a:t>
            </a:r>
            <a:r>
              <a:rPr lang="en-US" dirty="0" err="1"/>
              <a:t>Helsel</a:t>
            </a:r>
            <a:r>
              <a:rPr lang="en-US" dirty="0"/>
              <a:t>, Sandra. “Virtual Reality and Education.” Educational Technology, vol. 32, no. 5, 1992, pp. 38–42. JSTOR, </a:t>
            </a:r>
            <a:r>
              <a:rPr lang="en-US" dirty="0">
                <a:hlinkClick r:id="rId5"/>
              </a:rPr>
              <a:t>www.jstor.org/stable/44425644</a:t>
            </a:r>
            <a:r>
              <a:rPr lang="en-US" dirty="0"/>
              <a:t>. (4/10/19)</a:t>
            </a:r>
          </a:p>
          <a:p>
            <a:pPr marL="0" indent="0">
              <a:buNone/>
            </a:pPr>
            <a:r>
              <a:rPr lang="en-US" dirty="0"/>
              <a:t>[4] Christine </a:t>
            </a:r>
            <a:r>
              <a:rPr lang="en-US" dirty="0" err="1"/>
              <a:t>Youngblut</a:t>
            </a:r>
            <a:r>
              <a:rPr lang="en-US" dirty="0"/>
              <a:t>, </a:t>
            </a:r>
            <a:r>
              <a:rPr lang="en-US" dirty="0">
                <a:hlinkClick r:id="rId6"/>
              </a:rPr>
              <a:t>https://apps.dtic.mil/dtic/tr/fulltext/u2/a339438.pdf</a:t>
            </a:r>
            <a:r>
              <a:rPr lang="en-US" dirty="0"/>
              <a:t> (4/11/19)</a:t>
            </a:r>
          </a:p>
          <a:p>
            <a:pPr marL="0" indent="0">
              <a:buNone/>
            </a:pPr>
            <a:r>
              <a:rPr lang="en-US" dirty="0"/>
              <a:t>[5] Lorna </a:t>
            </a:r>
            <a:r>
              <a:rPr lang="en-US" dirty="0" err="1"/>
              <a:t>Buttimer</a:t>
            </a:r>
            <a:r>
              <a:rPr lang="en-US" dirty="0"/>
              <a:t>, </a:t>
            </a:r>
            <a:r>
              <a:rPr lang="en-US" dirty="0">
                <a:hlinkClick r:id="rId7"/>
              </a:rPr>
              <a:t>https://medium.com/axonista-hq/the-possibilities-of-google-earth-in-virtual-reality-cc70fdaaa1c8</a:t>
            </a:r>
            <a:r>
              <a:rPr lang="en-US" dirty="0"/>
              <a:t> (4/11/19)</a:t>
            </a:r>
          </a:p>
          <a:p>
            <a:pPr marL="0" indent="0">
              <a:buNone/>
            </a:pPr>
            <a:r>
              <a:rPr lang="en-US" dirty="0"/>
              <a:t>[6]Scott </a:t>
            </a:r>
            <a:r>
              <a:rPr lang="en-US" dirty="0" err="1"/>
              <a:t>Fogler</a:t>
            </a:r>
            <a:r>
              <a:rPr lang="en-US" dirty="0"/>
              <a:t>, </a:t>
            </a:r>
            <a:r>
              <a:rPr lang="en-US" dirty="0">
                <a:hlinkClick r:id="rId8"/>
              </a:rPr>
              <a:t>https://www.researchgate.net/profile/H_Scott_Fogler/publication/247920944_The_Investigation_and_Application_of_Virtual_Reality_as_an_Educational_Tool/links/55f721fb08ae07629dbfcfee/The-Investigation-and-Application-of-Virtual-Reality-as-an-Educational-Tool.pdf</a:t>
            </a:r>
            <a:r>
              <a:rPr lang="en-US" dirty="0"/>
              <a:t> (4/11/19)</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Morgan Langstaff</a:t>
            </a:r>
          </a:p>
        </p:txBody>
      </p:sp>
    </p:spTree>
    <p:extLst>
      <p:ext uri="{BB962C8B-B14F-4D97-AF65-F5344CB8AC3E}">
        <p14:creationId xmlns:p14="http://schemas.microsoft.com/office/powerpoint/2010/main" val="1944505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10</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2019 Keith A. Pray</a:t>
            </a:r>
            <a:endParaRPr lang="en-US"/>
          </a:p>
        </p:txBody>
      </p:sp>
      <p:pic>
        <p:nvPicPr>
          <p:cNvPr id="6" name="Picture 5"/>
          <p:cNvPicPr>
            <a:picLocks noChangeAspect="1"/>
          </p:cNvPicPr>
          <p:nvPr/>
        </p:nvPicPr>
        <p:blipFill>
          <a:blip r:embed="rId3"/>
          <a:stretch>
            <a:fillRect/>
          </a:stretch>
        </p:blipFill>
        <p:spPr>
          <a:xfrm>
            <a:off x="1010228" y="430345"/>
            <a:ext cx="7123545" cy="2226108"/>
          </a:xfrm>
          <a:prstGeom prst="rect">
            <a:avLst/>
          </a:prstGeom>
        </p:spPr>
      </p:pic>
      <p:pic>
        <p:nvPicPr>
          <p:cNvPr id="7" name="Picture 6"/>
          <p:cNvPicPr>
            <a:picLocks noChangeAspect="1"/>
          </p:cNvPicPr>
          <p:nvPr/>
        </p:nvPicPr>
        <p:blipFill>
          <a:blip r:embed="rId4"/>
          <a:stretch>
            <a:fillRect/>
          </a:stretch>
        </p:blipFill>
        <p:spPr>
          <a:xfrm>
            <a:off x="1010228" y="2759958"/>
            <a:ext cx="7123545" cy="2237238"/>
          </a:xfrm>
          <a:prstGeom prst="rect">
            <a:avLst/>
          </a:prstGeom>
        </p:spPr>
      </p:pic>
      <p:cxnSp>
        <p:nvCxnSpPr>
          <p:cNvPr id="3" name="Straight Connector 2"/>
          <p:cNvCxnSpPr/>
          <p:nvPr/>
        </p:nvCxnSpPr>
        <p:spPr>
          <a:xfrm>
            <a:off x="219364" y="2702633"/>
            <a:ext cx="8705272" cy="0"/>
          </a:xfrm>
          <a:prstGeom prst="line">
            <a:avLst/>
          </a:prstGeom>
          <a:ln w="57150" cmpd="sng">
            <a:miter lim="800000"/>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68175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p:txBody>
          <a:bodyPr>
            <a:normAutofit/>
          </a:bodyPr>
          <a:lstStyle/>
          <a:p>
            <a:r>
              <a:rPr lang="en-US" dirty="0"/>
              <a:t>Before Debate</a:t>
            </a:r>
          </a:p>
          <a:p>
            <a:pPr lvl="1"/>
            <a:r>
              <a:rPr lang="en-US" dirty="0"/>
              <a:t>10 minutes to converse with your team</a:t>
            </a:r>
          </a:p>
          <a:p>
            <a:pPr lvl="1"/>
            <a:r>
              <a:rPr lang="en-US" dirty="0"/>
              <a:t>Share argument points, counter points, and responses so everyone can represent</a:t>
            </a:r>
          </a:p>
          <a:p>
            <a:pPr lvl="1"/>
            <a:r>
              <a:rPr lang="en-US" dirty="0"/>
              <a:t>Decide who will respond to what points from the opposing side</a:t>
            </a:r>
          </a:p>
          <a:p>
            <a:r>
              <a:rPr lang="en-US" dirty="0"/>
              <a:t>During Debate</a:t>
            </a:r>
          </a:p>
          <a:p>
            <a:pPr lvl="1"/>
            <a:r>
              <a:rPr lang="en-US" dirty="0"/>
              <a:t>Stand up when speaking</a:t>
            </a:r>
          </a:p>
          <a:p>
            <a:pPr lvl="1"/>
            <a:r>
              <a:rPr lang="en-US" dirty="0"/>
              <a:t>1 turn per person until everyone on your team has spoken</a:t>
            </a:r>
          </a:p>
          <a:p>
            <a:pPr lvl="1"/>
            <a:r>
              <a:rPr lang="en-US" dirty="0"/>
              <a:t>30 second limit</a:t>
            </a:r>
          </a:p>
          <a:p>
            <a:pPr lvl="1"/>
            <a:r>
              <a:rPr lang="en-US" dirty="0"/>
              <a:t>Switch sides at any time if you change your mind </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34800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a:bodyPr>
          <a:lstStyle/>
          <a:p>
            <a:r>
              <a:rPr lang="en-US" dirty="0"/>
              <a:t>pp. 409 Can one perform services for one’s self?</a:t>
            </a:r>
          </a:p>
          <a:p>
            <a:r>
              <a:rPr lang="en-US" dirty="0"/>
              <a:t>pp. 412 1993-1999 Does this seem like a long time?</a:t>
            </a:r>
          </a:p>
          <a:p>
            <a:r>
              <a:rPr lang="en-US" dirty="0"/>
              <a:t>pp. 413 “errors of omission or commission”?</a:t>
            </a:r>
          </a:p>
        </p:txBody>
      </p:sp>
      <p:sp>
        <p:nvSpPr>
          <p:cNvPr id="11" name="Content Placeholder 10"/>
          <p:cNvSpPr>
            <a:spLocks noGrp="1"/>
          </p:cNvSpPr>
          <p:nvPr>
            <p:ph sz="half" idx="2"/>
          </p:nvPr>
        </p:nvSpPr>
        <p:spPr/>
        <p:txBody>
          <a:bodyPr>
            <a:normAutofit/>
          </a:bodyPr>
          <a:lstStyle/>
          <a:p>
            <a:r>
              <a:rPr lang="en-US" dirty="0"/>
              <a:t>pp. 422 3. Would people agree – social contract?</a:t>
            </a:r>
          </a:p>
          <a:p>
            <a:r>
              <a:rPr lang="en-US" dirty="0"/>
              <a:t>pp. 438 So the baby can be left outside and no one is responsible?</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 name="10-Point Star 6"/>
          <p:cNvSpPr/>
          <p:nvPr/>
        </p:nvSpPr>
        <p:spPr>
          <a:xfrm>
            <a:off x="2896668" y="1352551"/>
            <a:ext cx="4233591" cy="2468176"/>
          </a:xfrm>
          <a:prstGeom prst="star10">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UPDATE</a:t>
            </a:r>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210816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1 Page Paper</a:t>
            </a:r>
          </a:p>
          <a:p>
            <a:pPr lvl="1"/>
            <a:r>
              <a:rPr lang="en-US" dirty="0"/>
              <a:t>What should computerized automation be applied to next?</a:t>
            </a:r>
          </a:p>
          <a:p>
            <a:r>
              <a:rPr lang="en-US" dirty="0"/>
              <a:t>Finish all reading</a:t>
            </a:r>
          </a:p>
          <a:p>
            <a:r>
              <a:rPr lang="en-US" dirty="0"/>
              <a:t>Group Project</a:t>
            </a:r>
          </a:p>
          <a:p>
            <a:pPr lvl="1"/>
            <a:r>
              <a:rPr lang="en-US" dirty="0"/>
              <a:t>Add analysis to website addressing all topics covered to date</a:t>
            </a:r>
          </a:p>
          <a:p>
            <a:pPr lvl="1"/>
            <a:r>
              <a:rPr lang="en-US" dirty="0"/>
              <a:t>Group Presentation Draft</a:t>
            </a:r>
          </a:p>
          <a:p>
            <a:pPr lvl="2"/>
            <a:r>
              <a:rPr lang="en-US" dirty="0"/>
              <a:t>Email presentation as Power Point attachment to course staff</a:t>
            </a:r>
          </a:p>
          <a:p>
            <a:pPr lvl="2"/>
            <a:r>
              <a:rPr lang="en-US" dirty="0"/>
              <a:t>Post on group website</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66329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0875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27260</TotalTime>
  <Words>3511</Words>
  <Application>Microsoft Macintosh PowerPoint</Application>
  <PresentationFormat>On-screen Show (16:9)</PresentationFormat>
  <Paragraphs>458</Paragraphs>
  <Slides>35</Slides>
  <Notes>31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ＭＳ Ｐゴシック</vt:lpstr>
      <vt:lpstr>Arial</vt:lpstr>
      <vt:lpstr>Calibri</vt:lpstr>
      <vt:lpstr>Cambria</vt:lpstr>
      <vt:lpstr>Wingdings</vt:lpstr>
      <vt:lpstr>Red Radial 16x9</vt:lpstr>
      <vt:lpstr>Class 10 Professional Ethics</vt:lpstr>
      <vt:lpstr>Papers</vt:lpstr>
      <vt:lpstr>Grades To Date</vt:lpstr>
      <vt:lpstr>Overview</vt:lpstr>
      <vt:lpstr>PowerPoint Presentation</vt:lpstr>
      <vt:lpstr>Debate Ground Rules</vt:lpstr>
      <vt:lpstr>My Reading Notes</vt:lpstr>
      <vt:lpstr>Assignment</vt:lpstr>
      <vt:lpstr>Overview</vt:lpstr>
      <vt:lpstr>Recent Whistleblowers</vt:lpstr>
      <vt:lpstr>Conclusion Statement</vt:lpstr>
      <vt:lpstr>What Is Whistleblowing?</vt:lpstr>
      <vt:lpstr>Famous Recent Whistleblowers</vt:lpstr>
      <vt:lpstr>Why weren’t they Protected?</vt:lpstr>
      <vt:lpstr>Why Did they do it?</vt:lpstr>
      <vt:lpstr>Who are The Stakeholders?</vt:lpstr>
      <vt:lpstr>What Can We Do?</vt:lpstr>
      <vt:lpstr>References</vt:lpstr>
      <vt:lpstr>Should Software Engineers be licensed as Professional engineers</vt:lpstr>
      <vt:lpstr>What is a professional engineer</vt:lpstr>
      <vt:lpstr>PE Exam for software engineers</vt:lpstr>
      <vt:lpstr>Implications of licensing </vt:lpstr>
      <vt:lpstr>Is it practical? </vt:lpstr>
      <vt:lpstr>Conclusion</vt:lpstr>
      <vt:lpstr>References</vt:lpstr>
      <vt:lpstr>Vr in the classroom</vt:lpstr>
      <vt:lpstr>Virtual Reality</vt:lpstr>
      <vt:lpstr>Pros vs. cons of vr</vt:lpstr>
      <vt:lpstr>Styles of learning</vt:lpstr>
      <vt:lpstr>Google Earth</vt:lpstr>
      <vt:lpstr>Gates of Horus </vt:lpstr>
      <vt:lpstr>Results</vt:lpstr>
      <vt:lpstr>Conclusion</vt:lpstr>
      <vt:lpstr>References</vt:lpstr>
      <vt:lpstr>Class 10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360</cp:revision>
  <dcterms:created xsi:type="dcterms:W3CDTF">2014-08-25T02:19:16Z</dcterms:created>
  <dcterms:modified xsi:type="dcterms:W3CDTF">2019-04-16T13:46:22Z</dcterms:modified>
</cp:coreProperties>
</file>