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9"/>
  </p:notesMasterIdLst>
  <p:handoutMasterIdLst>
    <p:handoutMasterId r:id="rId40"/>
  </p:handoutMasterIdLst>
  <p:sldIdLst>
    <p:sldId id="256" r:id="rId2"/>
    <p:sldId id="259" r:id="rId3"/>
    <p:sldId id="277" r:id="rId4"/>
    <p:sldId id="287" r:id="rId5"/>
    <p:sldId id="288" r:id="rId6"/>
    <p:sldId id="286" r:id="rId7"/>
    <p:sldId id="300" r:id="rId8"/>
    <p:sldId id="301" r:id="rId9"/>
    <p:sldId id="302" r:id="rId10"/>
    <p:sldId id="272" r:id="rId11"/>
    <p:sldId id="303" r:id="rId12"/>
    <p:sldId id="304" r:id="rId13"/>
    <p:sldId id="305" r:id="rId14"/>
    <p:sldId id="306" r:id="rId15"/>
    <p:sldId id="307" r:id="rId16"/>
    <p:sldId id="308" r:id="rId17"/>
    <p:sldId id="309" r:id="rId18"/>
    <p:sldId id="310" r:id="rId19"/>
    <p:sldId id="298" r:id="rId20"/>
    <p:sldId id="257" r:id="rId21"/>
    <p:sldId id="258" r:id="rId22"/>
    <p:sldId id="299" r:id="rId23"/>
    <p:sldId id="260" r:id="rId24"/>
    <p:sldId id="261" r:id="rId25"/>
    <p:sldId id="270" r:id="rId26"/>
    <p:sldId id="271" r:id="rId27"/>
    <p:sldId id="268" r:id="rId28"/>
    <p:sldId id="274" r:id="rId29"/>
    <p:sldId id="275" r:id="rId30"/>
    <p:sldId id="276" r:id="rId31"/>
    <p:sldId id="283" r:id="rId32"/>
    <p:sldId id="279" r:id="rId33"/>
    <p:sldId id="280" r:id="rId34"/>
    <p:sldId id="281" r:id="rId35"/>
    <p:sldId id="273" r:id="rId36"/>
    <p:sldId id="267" r:id="rId37"/>
    <p:sldId id="269"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277"/>
            <p14:sldId id="287"/>
            <p14:sldId id="288"/>
            <p14:sldId id="286"/>
          </p14:sldIdLst>
        </p14:section>
        <p14:section name="Students" id="{7AEC99C5-6AD7-4C48-9541-C71471BFF483}">
          <p14:sldIdLst>
            <p14:sldId id="300"/>
            <p14:sldId id="301"/>
            <p14:sldId id="302"/>
            <p14:sldId id="272"/>
            <p14:sldId id="303"/>
            <p14:sldId id="304"/>
            <p14:sldId id="305"/>
            <p14:sldId id="306"/>
            <p14:sldId id="307"/>
            <p14:sldId id="308"/>
            <p14:sldId id="309"/>
            <p14:sldId id="310"/>
            <p14:sldId id="298"/>
            <p14:sldId id="257"/>
            <p14:sldId id="258"/>
            <p14:sldId id="299"/>
            <p14:sldId id="260"/>
            <p14:sldId id="261"/>
            <p14:sldId id="270"/>
            <p14:sldId id="271"/>
            <p14:sldId id="268"/>
            <p14:sldId id="274"/>
            <p14:sldId id="275"/>
            <p14:sldId id="276"/>
            <p14:sldId id="283"/>
            <p14:sldId id="279"/>
            <p14:sldId id="280"/>
            <p14:sldId id="281"/>
            <p14:sldId id="273"/>
            <p14:sldId id="267"/>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9" autoAdjust="0"/>
    <p:restoredTop sz="80357" autoAdjust="0"/>
  </p:normalViewPr>
  <p:slideViewPr>
    <p:cSldViewPr snapToGrid="0" snapToObjects="1">
      <p:cViewPr varScale="1">
        <p:scale>
          <a:sx n="134" d="100"/>
          <a:sy n="134" d="100"/>
        </p:scale>
        <p:origin x="592"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Smartphones and GDP in SEA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Smartphone Penetration Ranking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38100" h="31750"/>
            </a:sp3d>
          </c:spPr>
          <c:invertIfNegative val="0"/>
          <c:cat>
            <c:strRef>
              <c:f>Sheet1!$A$2:$A$7</c:f>
              <c:strCache>
                <c:ptCount val="6"/>
                <c:pt idx="0">
                  <c:v>Taiwan</c:v>
                </c:pt>
                <c:pt idx="1">
                  <c:v>Malaysia</c:v>
                </c:pt>
                <c:pt idx="2">
                  <c:v>Thailand</c:v>
                </c:pt>
                <c:pt idx="3">
                  <c:v>Vietnam</c:v>
                </c:pt>
                <c:pt idx="4">
                  <c:v>Philippines</c:v>
                </c:pt>
                <c:pt idx="5">
                  <c:v>Indonesia</c:v>
                </c:pt>
              </c:strCache>
            </c:strRef>
          </c:cat>
          <c:val>
            <c:numRef>
              <c:f>Sheet1!$B$2:$B$7</c:f>
              <c:numCache>
                <c:formatCode>General</c:formatCode>
                <c:ptCount val="6"/>
                <c:pt idx="0">
                  <c:v>5</c:v>
                </c:pt>
                <c:pt idx="1">
                  <c:v>20</c:v>
                </c:pt>
                <c:pt idx="2">
                  <c:v>31</c:v>
                </c:pt>
                <c:pt idx="3">
                  <c:v>42</c:v>
                </c:pt>
                <c:pt idx="4">
                  <c:v>44</c:v>
                </c:pt>
                <c:pt idx="5">
                  <c:v>46</c:v>
                </c:pt>
              </c:numCache>
            </c:numRef>
          </c:val>
          <c:extLst>
            <c:ext xmlns:c16="http://schemas.microsoft.com/office/drawing/2014/chart" uri="{C3380CC4-5D6E-409C-BE32-E72D297353CC}">
              <c16:uniqueId val="{00000000-ED28-4388-B35B-E8FE7BB08624}"/>
            </c:ext>
          </c:extLst>
        </c:ser>
        <c:ser>
          <c:idx val="1"/>
          <c:order val="1"/>
          <c:tx>
            <c:strRef>
              <c:f>Sheet1!$C$1</c:f>
              <c:strCache>
                <c:ptCount val="1"/>
                <c:pt idx="0">
                  <c:v>GDP Per Capita Ranking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plastic">
              <a:bevelT w="38100" h="31750"/>
            </a:sp3d>
          </c:spPr>
          <c:invertIfNegative val="0"/>
          <c:cat>
            <c:strRef>
              <c:f>Sheet1!$A$2:$A$7</c:f>
              <c:strCache>
                <c:ptCount val="6"/>
                <c:pt idx="0">
                  <c:v>Taiwan</c:v>
                </c:pt>
                <c:pt idx="1">
                  <c:v>Malaysia</c:v>
                </c:pt>
                <c:pt idx="2">
                  <c:v>Thailand</c:v>
                </c:pt>
                <c:pt idx="3">
                  <c:v>Vietnam</c:v>
                </c:pt>
                <c:pt idx="4">
                  <c:v>Philippines</c:v>
                </c:pt>
                <c:pt idx="5">
                  <c:v>Indonesia</c:v>
                </c:pt>
              </c:strCache>
            </c:strRef>
          </c:cat>
          <c:val>
            <c:numRef>
              <c:f>Sheet1!$C$2:$C$7</c:f>
              <c:numCache>
                <c:formatCode>General</c:formatCode>
                <c:ptCount val="6"/>
                <c:pt idx="0">
                  <c:v>30</c:v>
                </c:pt>
                <c:pt idx="1">
                  <c:v>70</c:v>
                </c:pt>
                <c:pt idx="2">
                  <c:v>97</c:v>
                </c:pt>
                <c:pt idx="3">
                  <c:v>158</c:v>
                </c:pt>
                <c:pt idx="4">
                  <c:v>152</c:v>
                </c:pt>
                <c:pt idx="5">
                  <c:v>124</c:v>
                </c:pt>
              </c:numCache>
            </c:numRef>
          </c:val>
          <c:extLst>
            <c:ext xmlns:c16="http://schemas.microsoft.com/office/drawing/2014/chart" uri="{C3380CC4-5D6E-409C-BE32-E72D297353CC}">
              <c16:uniqueId val="{00000001-ED28-4388-B35B-E8FE7BB08624}"/>
            </c:ext>
          </c:extLst>
        </c:ser>
        <c:dLbls>
          <c:showLegendKey val="0"/>
          <c:showVal val="0"/>
          <c:showCatName val="0"/>
          <c:showSerName val="0"/>
          <c:showPercent val="0"/>
          <c:showBubbleSize val="0"/>
        </c:dLbls>
        <c:gapWidth val="100"/>
        <c:overlap val="-24"/>
        <c:axId val="531241280"/>
        <c:axId val="531241936"/>
      </c:barChart>
      <c:catAx>
        <c:axId val="5312412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241936"/>
        <c:crosses val="autoZero"/>
        <c:auto val="1"/>
        <c:lblAlgn val="ctr"/>
        <c:lblOffset val="100"/>
        <c:noMultiLvlLbl val="0"/>
      </c:catAx>
      <c:valAx>
        <c:axId val="5312419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241280"/>
        <c:crosses val="autoZero"/>
        <c:crossBetween val="between"/>
      </c:valAx>
      <c:spPr>
        <a:noFill/>
        <a:ln>
          <a:noFill/>
        </a:ln>
        <a:effectLst/>
      </c:spPr>
    </c:plotArea>
    <c:legend>
      <c:legendPos val="b"/>
      <c:layout>
        <c:manualLayout>
          <c:xMode val="edge"/>
          <c:yMode val="edge"/>
          <c:x val="0.15800372079939823"/>
          <c:y val="0.92335849833807715"/>
          <c:w val="0.70113461030477597"/>
          <c:h val="7.66415016619227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buFont typeface="Arial" panose="020B0604020202020204" pitchFamily="34" charset="0"/>
              <a:buChar char="•"/>
            </a:pPr>
            <a:r>
              <a:rPr lang="en-US" sz="1200" dirty="0"/>
              <a:t>Uganda, Ethiopia have 4% smartphone ownership</a:t>
            </a:r>
          </a:p>
          <a:p>
            <a:pPr marL="457200" indent="-457200">
              <a:lnSpc>
                <a:spcPct val="90000"/>
              </a:lnSpc>
              <a:buFont typeface="Arial" panose="020B0604020202020204" pitchFamily="34" charset="0"/>
              <a:buChar char="•"/>
            </a:pPr>
            <a:r>
              <a:rPr lang="en-US" sz="1200" dirty="0"/>
              <a:t>Geographic clusters have relatively similar rates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49948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that Southeast Asia as a region is relatively less developed compared to the US</a:t>
            </a:r>
          </a:p>
          <a:p>
            <a:r>
              <a:rPr lang="en-US" dirty="0"/>
              <a:t>Despite this, the region is experiencing immense growth in the technology sector, even </a:t>
            </a:r>
            <a:r>
              <a:rPr lang="en-US" dirty="0" err="1"/>
              <a:t>moreso</a:t>
            </a:r>
            <a:r>
              <a:rPr lang="en-US" dirty="0"/>
              <a:t> than its economic growth</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89377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Automation:</a:t>
            </a:r>
          </a:p>
          <a:p>
            <a:pPr marL="171450" indent="-171450">
              <a:buFont typeface="Arial" pitchFamily="34" charset="0"/>
              <a:buChar char="•"/>
            </a:pPr>
            <a:r>
              <a:rPr lang="en-US" dirty="0"/>
              <a:t>Increases</a:t>
            </a:r>
            <a:r>
              <a:rPr lang="en-US" baseline="0" dirty="0"/>
              <a:t> productivity, as seen in graphic later in presentation, there is greater output per hour of labor input </a:t>
            </a:r>
          </a:p>
          <a:p>
            <a:pPr marL="628650" lvl="1" indent="-171450">
              <a:buFont typeface="Arial" pitchFamily="34" charset="0"/>
              <a:buChar char="•"/>
            </a:pPr>
            <a:r>
              <a:rPr lang="en-US" baseline="0" dirty="0"/>
              <a:t>Customers are getting their orders faster </a:t>
            </a:r>
            <a:endParaRPr lang="en-US" dirty="0"/>
          </a:p>
          <a:p>
            <a:pPr marL="171450" indent="-171450">
              <a:buFont typeface="Arial" pitchFamily="34" charset="0"/>
              <a:buChar char="•"/>
            </a:pPr>
            <a:r>
              <a:rPr lang="en-US" dirty="0"/>
              <a:t>Reduces cost as companies</a:t>
            </a:r>
            <a:r>
              <a:rPr lang="en-US" baseline="0" dirty="0"/>
              <a:t> aren’t paying as many employees anymore since they are being replaced by automation</a:t>
            </a:r>
            <a:endParaRPr lang="en-US" dirty="0"/>
          </a:p>
          <a:p>
            <a:pPr marL="171450" indent="-171450">
              <a:buFont typeface="Arial" pitchFamily="34" charset="0"/>
              <a:buChar char="•"/>
            </a:pPr>
            <a:r>
              <a:rPr lang="en-US" dirty="0"/>
              <a:t>makes</a:t>
            </a:r>
            <a:r>
              <a:rPr lang="en-US" baseline="0" dirty="0"/>
              <a:t> work safer for employees because they are supervising instead of participating </a:t>
            </a:r>
          </a:p>
          <a:p>
            <a:pPr marL="628650" lvl="1" indent="-171450">
              <a:buFont typeface="Arial" pitchFamily="34" charset="0"/>
              <a:buChar char="•"/>
            </a:pPr>
            <a:r>
              <a:rPr lang="en-US" baseline="0" dirty="0"/>
              <a:t>according to bureau of labor statistics, injuries in the workplace reduced 44% from 1994 to 2008 [5]</a:t>
            </a:r>
          </a:p>
          <a:p>
            <a:pPr marL="171450" lvl="0" indent="-171450">
              <a:buFont typeface="Arial" pitchFamily="34" charset="0"/>
              <a:buChar char="•"/>
            </a:pPr>
            <a:r>
              <a:rPr lang="en-US" baseline="0" dirty="0"/>
              <a:t>reduces repetitive work for employees which causes fatigue </a:t>
            </a:r>
          </a:p>
          <a:p>
            <a:pPr marL="171450" lvl="0" indent="-171450">
              <a:buFont typeface="Arial" pitchFamily="34" charset="0"/>
              <a:buChar char="•"/>
            </a:pPr>
            <a:r>
              <a:rPr lang="en-US" baseline="0" dirty="0"/>
              <a:t>Companies that don’t have automation find themselves at a disadvantage because of the better productivity rate that comes with automation</a:t>
            </a:r>
          </a:p>
          <a:p>
            <a:pPr marL="171450" lvl="0" indent="-171450">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61666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you an idea of how the assembly line has developed over time, I</a:t>
            </a:r>
            <a:r>
              <a:rPr lang="en-US" baseline="0" dirty="0"/>
              <a:t> wanted to go over the evolution of the assembly line. </a:t>
            </a:r>
            <a:endParaRPr lang="en-US" dirty="0"/>
          </a:p>
          <a:p>
            <a:endParaRPr lang="en-US" dirty="0"/>
          </a:p>
          <a:p>
            <a:r>
              <a:rPr lang="en-US" dirty="0"/>
              <a:t>In the 12</a:t>
            </a:r>
            <a:r>
              <a:rPr lang="en-US" baseline="30000" dirty="0"/>
              <a:t>th</a:t>
            </a:r>
            <a:r>
              <a:rPr lang="en-US" dirty="0"/>
              <a:t> century, </a:t>
            </a:r>
            <a:r>
              <a:rPr lang="en-US" baseline="0" dirty="0"/>
              <a:t>employees had expertise in one part of a product, as you can see in the top picture, one is working on the wheel while another works on the engine and so on</a:t>
            </a:r>
          </a:p>
          <a:p>
            <a:r>
              <a:rPr lang="en-US" baseline="0" dirty="0"/>
              <a:t>8 centuries later and the stationary assembly line was finally patented by Ransom Olds – after this it took 12 hours to buy a car</a:t>
            </a:r>
          </a:p>
          <a:p>
            <a:r>
              <a:rPr lang="en-US" baseline="0" dirty="0"/>
              <a:t>12 years later and Henry Ford made this a moving assembly line, increasing efficiency and increasing output by 500% in one year – reducing time it takes to build a car from 12 to 2.5 hours</a:t>
            </a:r>
          </a:p>
          <a:p>
            <a:r>
              <a:rPr lang="en-US" baseline="0" dirty="0"/>
              <a:t>Finally, the robot arm was created and has been improved over the years as automation grows 16 FORDS BUILT EVERY MINUTE</a:t>
            </a:r>
          </a:p>
          <a:p>
            <a:endParaRPr lang="en-US" dirty="0"/>
          </a:p>
          <a:p>
            <a:r>
              <a:rPr lang="en-US" dirty="0"/>
              <a:t>112 years after</a:t>
            </a:r>
            <a:r>
              <a:rPr lang="en-US" baseline="0" dirty="0"/>
              <a:t> Ford first invented the assembly line, this is what it looks like today *point at bottom picture*, there are 16 fords built every minute. The assembly line has obviously developed over time but it is still developing and has expanded to more industries than just </a:t>
            </a:r>
            <a:r>
              <a:rPr lang="en-US" baseline="0" dirty="0" err="1"/>
              <a:t>automotives</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05690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seen in this graph, productivity and output are increasing even though the percent of people employed within manufacturing is has decreased from 18 million to 12 million people over the years. This is due to the automation producing more rapidly while having higher output per hour over the years. This is specifically in the manufacturing industry and just goes to show how automation has completely changed this industry.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70104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three companies are examples of where robots are overpowering companies, reducing employees jobs. There are other companies where robots are being used less and less (such as Toyota). </a:t>
            </a:r>
          </a:p>
          <a:p>
            <a:r>
              <a:rPr lang="en-US" baseline="0" dirty="0"/>
              <a:t>Fanuc in Japan is a robot production plant and they only have 4 supervisors for the robots per shift </a:t>
            </a:r>
          </a:p>
          <a:p>
            <a:r>
              <a:rPr lang="en-US" baseline="0" dirty="0"/>
              <a:t>At the Phillips plant (electric razor company) in Netherlands, there are 126 robots and 9 production workers </a:t>
            </a:r>
          </a:p>
          <a:p>
            <a:r>
              <a:rPr lang="en-US" baseline="0" dirty="0"/>
              <a:t>Tesla is trying to create a fully automated factory to produce 1 million copies of the Model Y in one year </a:t>
            </a:r>
          </a:p>
          <a:p>
            <a:endParaRPr lang="en-US" baseline="0" dirty="0"/>
          </a:p>
          <a:p>
            <a:r>
              <a:rPr lang="en-US" baseline="0" dirty="0"/>
              <a:t>This graph shows itself that employees are far more expensive than robots, which is one reason why many companies are making the switch. Some companies are taking this too far and not thinking about the market such as Tesla when Electric Vehicles aren’t </a:t>
            </a:r>
            <a:r>
              <a:rPr lang="en-US" baseline="0" dirty="0" err="1"/>
              <a:t>tha</a:t>
            </a:r>
            <a:r>
              <a:rPr lang="en-US" baseline="0" dirty="0"/>
              <a:t>† in demand [12]</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4211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a:t>Many factories are going to become 100% automated, this doesn’t mean I think everyone’s roles in the manufacturing industry will be replaced just hopefully they will be moved to new roles. </a:t>
            </a:r>
          </a:p>
          <a:p>
            <a:pPr marL="171450" lvl="0" indent="-171450">
              <a:buFont typeface="Arial" pitchFamily="34" charset="0"/>
              <a:buChar char="•"/>
            </a:pPr>
            <a:r>
              <a:rPr lang="en-US" baseline="0" dirty="0"/>
              <a:t>At the end of the day, it is up to the company whether or not they want their production to be automated</a:t>
            </a:r>
          </a:p>
          <a:p>
            <a:pPr marL="171450" lvl="0" indent="-171450">
              <a:buFont typeface="Arial" pitchFamily="34" charset="0"/>
              <a:buChar char="•"/>
            </a:pPr>
            <a:r>
              <a:rPr lang="en-US" baseline="0" dirty="0"/>
              <a:t>We need to consider what values automation can bring to manufacturing</a:t>
            </a:r>
          </a:p>
          <a:p>
            <a:pPr marL="171450" lvl="0" indent="-171450">
              <a:buFont typeface="Arial" pitchFamily="34" charset="0"/>
              <a:buChar char="•"/>
            </a:pPr>
            <a:r>
              <a:rPr lang="en-US" baseline="0" dirty="0"/>
              <a:t>Automation varies from industry, many are more easily to automate than others, such as food services </a:t>
            </a:r>
          </a:p>
          <a:p>
            <a:pPr marL="628650" lvl="1" indent="-171450">
              <a:buFont typeface="Arial" pitchFamily="34" charset="0"/>
              <a:buChar char="•"/>
            </a:pPr>
            <a:r>
              <a:rPr lang="en-US" baseline="0" dirty="0"/>
              <a:t>Feasibility needs to be considered – what is feasible to automate and what isn’t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On a side note: AI is going to make automation popular and reliable by applying more intelligence to the robots that are running production in factories. Automation has already changed manufacturing but artificial intelligence will change it again. Automation needs more advanced AI to perform diverse sets of tasks in order to completely eliminate workers </a:t>
            </a:r>
          </a:p>
          <a:p>
            <a:pPr marL="0" lvl="0" indent="0">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72108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Research is a very expensive process with unforeseen expenses and costs vary from field to field.</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However, there are certain expectations of costs between labor hours and equipment.</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The amount of money allocated towards research has been reduced year after year by the federal government.</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Currently it is less than 3% of the total GDP and more of the money placed is from private companies.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As we all know these companies are helping research and innovation as a means to make profit in the future.</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This means to reduce costs of production, making superior products (higher quality) or making brand new solutions.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The areas of computer science of robotics have been receiving the most funding in views of reducing production costs.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Yes, I’m talking about automation. Thus if researchers are financed by a sector that desires to cut human labor then</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It is incentivized to produce new solutions to those needs.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These means that the entities already with high acquisitive power can develop new ways to make even more money.</a:t>
            </a:r>
            <a:endParaRPr sz="1100">
              <a:latin typeface="Arial"/>
              <a:ea typeface="Arial"/>
              <a:cs typeface="Arial"/>
              <a:sym typeface="Arial"/>
            </a:endParaRPr>
          </a:p>
          <a:p>
            <a:pPr marL="0" lvl="0" indent="0" rtl="0">
              <a:spcBef>
                <a:spcPts val="0"/>
              </a:spcBef>
              <a:spcAft>
                <a:spcPts val="0"/>
              </a:spcAft>
              <a:buSzPts val="1100"/>
              <a:buNone/>
            </a:pPr>
            <a:r>
              <a:rPr lang="en-US" sz="1100">
                <a:latin typeface="Arial"/>
                <a:ea typeface="Arial"/>
                <a:cs typeface="Arial"/>
                <a:sym typeface="Arial"/>
              </a:rPr>
              <a:t>The rich get richer by RORC (return on research capital) measure the extra money made.</a:t>
            </a:r>
            <a:endParaRPr sz="1100">
              <a:latin typeface="Arial"/>
              <a:ea typeface="Arial"/>
              <a:cs typeface="Arial"/>
              <a:sym typeface="Arial"/>
            </a:endParaRPr>
          </a:p>
          <a:p>
            <a:pPr marL="0" lvl="0" indent="0" rtl="0">
              <a:spcBef>
                <a:spcPts val="0"/>
              </a:spcBef>
              <a:spcAft>
                <a:spcPts val="0"/>
              </a:spcAft>
              <a:buSzPts val="1100"/>
              <a:buNone/>
            </a:pPr>
            <a:r>
              <a:rPr lang="en-US" sz="1100">
                <a:latin typeface="Arial"/>
                <a:ea typeface="Arial"/>
                <a:cs typeface="Arial"/>
                <a:sym typeface="Arial"/>
              </a:rPr>
              <a:t>It is calculated as the total profit over gross profit per trimester</a:t>
            </a:r>
            <a:endParaRPr sz="1100">
              <a:latin typeface="Arial"/>
              <a:ea typeface="Arial"/>
              <a:cs typeface="Arial"/>
              <a:sym typeface="Arial"/>
            </a:endParaRPr>
          </a:p>
          <a:p>
            <a:pPr marL="0" lvl="0" indent="0" rtl="0">
              <a:spcBef>
                <a:spcPts val="0"/>
              </a:spcBef>
              <a:spcAft>
                <a:spcPts val="0"/>
              </a:spcAft>
              <a:buSzPts val="1100"/>
              <a:buNone/>
            </a:pPr>
            <a:r>
              <a:rPr lang="en-US" sz="1100">
                <a:latin typeface="Arial"/>
                <a:ea typeface="Arial"/>
                <a:cs typeface="Arial"/>
                <a:sym typeface="Arial"/>
              </a:rPr>
              <a:t>Apple RORC in 2009 was around 11$ dollars for every dollar spent on research</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IBM has been spending more and more on R&amp;D even though its revenue has been shrinking.</a:t>
            </a:r>
            <a:endParaRPr sz="1100">
              <a:latin typeface="Arial"/>
              <a:ea typeface="Arial"/>
              <a:cs typeface="Arial"/>
              <a:sym typeface="Arial"/>
            </a:endParaRPr>
          </a:p>
          <a:p>
            <a:pPr marL="0" marR="0" lvl="0" indent="0" algn="l" rtl="0">
              <a:spcBef>
                <a:spcPts val="0"/>
              </a:spcBef>
              <a:spcAft>
                <a:spcPts val="0"/>
              </a:spcAft>
              <a:buNone/>
            </a:pPr>
            <a:endParaRPr/>
          </a:p>
        </p:txBody>
      </p:sp>
      <p:sp>
        <p:nvSpPr>
          <p:cNvPr id="90" name="Shape 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91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In the last 40 years, the wages of the lower echelons of the socioeconomic pyramid have maintained or slightly reduced.</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Meanwhile the top 5% or 10% have had an overall growth in their wages.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Education correlates positively with the level of income.</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This might indicate that there’s a higher demand for skilled labor in engineering, medicine, etc.</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A demand for individuals to produce innovative solutions to increase efficiency and costs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An example of this is the bay area and silicon valley</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The median income in Silicon Valley was 94k in 2013 (its probably higher by now) which is much higher than the national income.</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However there is a stark contrast with individuals between wage tiers</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White-collar jobs have maintained stable as mentioned before. For instance 31% of jobs in Silicon Valley pay 16$/hr</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Which is not enough given prices in the area rise at a faster rate</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Who is to blame?</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The culprit seems to be automation.</a:t>
            </a:r>
            <a:endParaRPr sz="1100">
              <a:latin typeface="Arial"/>
              <a:ea typeface="Arial"/>
              <a:cs typeface="Arial"/>
              <a:sym typeface="Arial"/>
            </a:endParaRPr>
          </a:p>
          <a:p>
            <a:pPr marL="0" lvl="0" indent="0" rtl="0">
              <a:spcBef>
                <a:spcPts val="0"/>
              </a:spcBef>
              <a:spcAft>
                <a:spcPts val="0"/>
              </a:spcAft>
              <a:buClr>
                <a:schemeClr val="dk1"/>
              </a:buClr>
              <a:buSzPts val="1100"/>
              <a:buFont typeface="Arial"/>
              <a:buNone/>
            </a:pPr>
            <a:r>
              <a:rPr lang="en-US" sz="1100">
                <a:latin typeface="Arial"/>
                <a:ea typeface="Arial"/>
                <a:cs typeface="Arial"/>
                <a:sym typeface="Arial"/>
              </a:rPr>
              <a:t>Companies have no incentive to raise wages but rather finance R&amp;D department for making new solutions</a:t>
            </a:r>
            <a:endParaRPr sz="1100">
              <a:latin typeface="Arial"/>
              <a:ea typeface="Arial"/>
              <a:cs typeface="Arial"/>
              <a:sym typeface="Arial"/>
            </a:endParaRPr>
          </a:p>
          <a:p>
            <a:pPr marL="0" marR="0" lvl="0" indent="0" algn="l" rtl="0">
              <a:spcBef>
                <a:spcPts val="0"/>
              </a:spcBef>
              <a:spcAft>
                <a:spcPts val="0"/>
              </a:spcAft>
              <a:buNone/>
            </a:pPr>
            <a:endParaRPr/>
          </a:p>
        </p:txBody>
      </p:sp>
      <p:sp>
        <p:nvSpPr>
          <p:cNvPr id="103" name="Shape 10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465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Shape 11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rtl="0">
              <a:spcBef>
                <a:spcPts val="0"/>
              </a:spcBef>
              <a:spcAft>
                <a:spcPts val="0"/>
              </a:spcAft>
              <a:buClr>
                <a:schemeClr val="dk1"/>
              </a:buClr>
              <a:buSzPts val="1100"/>
              <a:buChar char="-"/>
            </a:pPr>
            <a:r>
              <a:rPr lang="en-US" sz="1100">
                <a:latin typeface="Arial"/>
                <a:ea typeface="Arial"/>
                <a:cs typeface="Arial"/>
                <a:sym typeface="Arial"/>
              </a:rPr>
              <a:t>The trend indicates that the market will allocate more resources to R&amp;D for company needs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Now, who is more at risk?</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Loan officers, receptionists, sales people, cashiers, and even computer programmers (many times the creators of these systems) are at risk of losing their positions.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47% of jobs in the US are at high risk and the number varies from developed country to developed country.</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However in the developing world around ~75% of jobs are at risk of being automated.</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This could actually mean the end of outsourcing labor to cheaper countries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Industries would be brought home however non of the original workers would get his/her job back</a:t>
            </a:r>
            <a:endParaRPr sz="1100">
              <a:latin typeface="Arial"/>
              <a:ea typeface="Arial"/>
              <a:cs typeface="Arial"/>
              <a:sym typeface="Arial"/>
            </a:endParaRPr>
          </a:p>
          <a:p>
            <a:pPr marL="0" marR="0" lvl="0" indent="0" algn="l" rtl="0">
              <a:spcBef>
                <a:spcPts val="0"/>
              </a:spcBef>
              <a:spcAft>
                <a:spcPts val="0"/>
              </a:spcAft>
              <a:buNone/>
            </a:pPr>
            <a:endParaRPr/>
          </a:p>
        </p:txBody>
      </p:sp>
      <p:sp>
        <p:nvSpPr>
          <p:cNvPr id="116" name="Shape 11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96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rtl="0">
              <a:spcBef>
                <a:spcPts val="0"/>
              </a:spcBef>
              <a:spcAft>
                <a:spcPts val="0"/>
              </a:spcAft>
              <a:buClr>
                <a:schemeClr val="dk1"/>
              </a:buClr>
              <a:buSzPts val="1100"/>
              <a:buChar char="-"/>
            </a:pPr>
            <a:r>
              <a:rPr lang="en-US" sz="1100">
                <a:latin typeface="Arial"/>
                <a:ea typeface="Arial"/>
                <a:cs typeface="Arial"/>
                <a:sym typeface="Arial"/>
              </a:rPr>
              <a:t>One way to measure how quickly innovation is moving is by the number of patents.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The total number of patents were in a decline between 1914 and 1990 however from 1990 until today it has been on a steep rise reaching a historic high.</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What is agreed upon is that the majority of patents are granted to companies rather than individuals like it used to be at the beginning of the 20th century.</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Akin to patents filed, Moore’s law indicates the speed of processors will double every two years.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Even though this was true during the 90s and the early 2000s, now processing power is plateauing and increase is long and difficult.</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Barriers of this kind combined with the ever increasing demand of machines to perform more complex operations will force companies to double down</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On R&amp;D to build newer solutions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patents being awarded to corporations instead of</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individuals that less of the population is involved in filing patents</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based in part on the per unit rate but also due only those employed at</a:t>
            </a:r>
            <a:endParaRPr sz="1100">
              <a:latin typeface="Arial"/>
              <a:ea typeface="Arial"/>
              <a:cs typeface="Arial"/>
              <a:sym typeface="Arial"/>
            </a:endParaRPr>
          </a:p>
          <a:p>
            <a:pPr marL="457200" lvl="0" indent="-298450" rtl="0">
              <a:spcBef>
                <a:spcPts val="0"/>
              </a:spcBef>
              <a:spcAft>
                <a:spcPts val="0"/>
              </a:spcAft>
              <a:buClr>
                <a:schemeClr val="dk1"/>
              </a:buClr>
              <a:buSzPts val="1100"/>
              <a:buChar char="-"/>
            </a:pPr>
            <a:r>
              <a:rPr lang="en-US" sz="1100">
                <a:latin typeface="Arial"/>
                <a:ea typeface="Arial"/>
                <a:cs typeface="Arial"/>
                <a:sym typeface="Arial"/>
              </a:rPr>
              <a:t>those companies are doing this work. These people do seem to be less at</a:t>
            </a:r>
            <a:endParaRPr sz="1100">
              <a:latin typeface="Arial"/>
              <a:ea typeface="Arial"/>
              <a:cs typeface="Arial"/>
              <a:sym typeface="Arial"/>
            </a:endParaRPr>
          </a:p>
          <a:p>
            <a:pPr marL="457200" lvl="0" indent="-298450" rtl="0">
              <a:spcBef>
                <a:spcPts val="0"/>
              </a:spcBef>
              <a:spcAft>
                <a:spcPts val="0"/>
              </a:spcAft>
              <a:buClr>
                <a:schemeClr val="dk1"/>
              </a:buClr>
              <a:buSzPts val="1100"/>
              <a:buFont typeface="Arial"/>
              <a:buChar char="-"/>
            </a:pPr>
            <a:r>
              <a:rPr lang="en-US" sz="1100">
                <a:latin typeface="Arial"/>
                <a:ea typeface="Arial"/>
                <a:cs typeface="Arial"/>
                <a:sym typeface="Arial"/>
              </a:rPr>
              <a:t>risk of losing their job to automation</a:t>
            </a:r>
            <a:endParaRPr sz="1100">
              <a:latin typeface="Arial"/>
              <a:ea typeface="Arial"/>
              <a:cs typeface="Arial"/>
              <a:sym typeface="Arial"/>
            </a:endParaRPr>
          </a:p>
        </p:txBody>
      </p:sp>
      <p:sp>
        <p:nvSpPr>
          <p:cNvPr id="128" name="Shape 1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69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22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82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State Name and Topic</a:t>
            </a:r>
          </a:p>
          <a:p>
            <a:r>
              <a:rPr lang="en-US" baseline="0" dirty="0"/>
              <a:t>-First we must define these topics as to avoid confusion</a:t>
            </a:r>
          </a:p>
          <a:p>
            <a:r>
              <a:rPr lang="en-US" baseline="0" dirty="0"/>
              <a:t>	-AI: machine that thinks like a human</a:t>
            </a:r>
          </a:p>
          <a:p>
            <a:r>
              <a:rPr lang="en-US" baseline="0" dirty="0"/>
              <a:t>	-Automation: does tasks like a human</a:t>
            </a:r>
          </a:p>
          <a:p>
            <a:r>
              <a:rPr lang="en-US" baseline="0" dirty="0"/>
              <a:t>	-Domotics: Formal name for Home Automation</a:t>
            </a:r>
          </a:p>
          <a:p>
            <a:r>
              <a:rPr lang="en-US" baseline="0" dirty="0"/>
              <a:t>	-To better understand, JARVIS from Iron Man is the perfect example of all three put into one</a:t>
            </a:r>
          </a:p>
          <a:p>
            <a:r>
              <a:rPr lang="en-US" baseline="0" dirty="0"/>
              <a:t>-While this topic can be researched and studied, it is also a question of personal responsibility.</a:t>
            </a:r>
          </a:p>
          <a:p>
            <a:r>
              <a:rPr lang="en-US" baseline="0" dirty="0"/>
              <a:t>-Ultimately if we continue to go down the road of replacing everything we</a:t>
            </a:r>
          </a:p>
          <a:p>
            <a:r>
              <a:rPr lang="en-US" baseline="0" dirty="0"/>
              <a:t>  do, whether we enjoy it or not, with a machine we will find ourselves in a </a:t>
            </a:r>
          </a:p>
          <a:p>
            <a:r>
              <a:rPr lang="en-US" baseline="0" dirty="0"/>
              <a:t>  world where the things that make us human no longer exist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09586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mean to be human?</a:t>
            </a:r>
          </a:p>
          <a:p>
            <a:r>
              <a:rPr lang="en-US" dirty="0"/>
              <a:t>-While</a:t>
            </a:r>
            <a:r>
              <a:rPr lang="en-US" baseline="0" dirty="0"/>
              <a:t> your core values may differ, the majority falls under this general theory</a:t>
            </a:r>
            <a:endParaRPr lang="en-US" dirty="0"/>
          </a:p>
          <a:p>
            <a:r>
              <a:rPr lang="en-US" dirty="0"/>
              <a:t>-in </a:t>
            </a:r>
            <a:r>
              <a:rPr lang="en-US" sz="1200" b="0" i="0" kern="1200" dirty="0">
                <a:solidFill>
                  <a:schemeClr val="tx1"/>
                </a:solidFill>
                <a:effectLst/>
                <a:latin typeface="+mn-lt"/>
                <a:ea typeface="+mn-ea"/>
                <a:cs typeface="+mn-cs"/>
              </a:rPr>
              <a:t>1943,</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American psychologist Abraham Maslow wrote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paper 'A Theory of Human Motivation,' which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outlined a hierarchal structure for what motivates human behavior</a:t>
            </a:r>
          </a:p>
          <a:p>
            <a:r>
              <a:rPr lang="en-US" sz="1200" b="0" i="0" kern="1200" dirty="0">
                <a:solidFill>
                  <a:schemeClr val="tx1"/>
                </a:solidFill>
                <a:effectLst/>
                <a:latin typeface="+mn-lt"/>
                <a:ea typeface="+mn-ea"/>
                <a:cs typeface="+mn-cs"/>
              </a:rPr>
              <a:t>	-5</a:t>
            </a:r>
            <a:r>
              <a:rPr lang="en-US" sz="1200" b="0" i="0" kern="1200" baseline="0" dirty="0">
                <a:solidFill>
                  <a:schemeClr val="tx1"/>
                </a:solidFill>
                <a:effectLst/>
                <a:latin typeface="+mn-lt"/>
                <a:ea typeface="+mn-ea"/>
                <a:cs typeface="+mn-cs"/>
              </a:rPr>
              <a:t> tiers include: </a:t>
            </a:r>
          </a:p>
          <a:p>
            <a:r>
              <a:rPr lang="en-US" sz="1200" b="0" i="0" kern="1200" baseline="0" dirty="0">
                <a:solidFill>
                  <a:schemeClr val="tx1"/>
                </a:solidFill>
                <a:effectLst/>
                <a:latin typeface="+mn-lt"/>
                <a:ea typeface="+mn-ea"/>
                <a:cs typeface="+mn-cs"/>
              </a:rPr>
              <a:t>	-Physiology (bodily needs)</a:t>
            </a:r>
          </a:p>
          <a:p>
            <a:r>
              <a:rPr lang="en-US" sz="1200" b="0" i="0" kern="1200" baseline="0" dirty="0">
                <a:solidFill>
                  <a:schemeClr val="tx1"/>
                </a:solidFill>
                <a:effectLst/>
                <a:latin typeface="+mn-lt"/>
                <a:ea typeface="+mn-ea"/>
                <a:cs typeface="+mn-cs"/>
              </a:rPr>
              <a:t>	-Safety (security)</a:t>
            </a:r>
          </a:p>
          <a:p>
            <a:r>
              <a:rPr lang="en-US" sz="1200" b="0" i="0" kern="1200" baseline="0" dirty="0">
                <a:solidFill>
                  <a:schemeClr val="tx1"/>
                </a:solidFill>
                <a:effectLst/>
                <a:latin typeface="+mn-lt"/>
                <a:ea typeface="+mn-ea"/>
                <a:cs typeface="+mn-cs"/>
              </a:rPr>
              <a:t>	-Love/Belonging (social needs)</a:t>
            </a:r>
          </a:p>
          <a:p>
            <a:r>
              <a:rPr lang="en-US" sz="1200" b="0" i="0" kern="1200" baseline="0" dirty="0">
                <a:solidFill>
                  <a:schemeClr val="tx1"/>
                </a:solidFill>
                <a:effectLst/>
                <a:latin typeface="+mn-lt"/>
                <a:ea typeface="+mn-ea"/>
                <a:cs typeface="+mn-cs"/>
              </a:rPr>
              <a:t>	-Esteem (mental needs)</a:t>
            </a:r>
          </a:p>
          <a:p>
            <a:r>
              <a:rPr lang="en-US" sz="1200" b="0" i="0" kern="1200" baseline="0" dirty="0">
                <a:solidFill>
                  <a:schemeClr val="tx1"/>
                </a:solidFill>
                <a:effectLst/>
                <a:latin typeface="+mn-lt"/>
                <a:ea typeface="+mn-ea"/>
                <a:cs typeface="+mn-cs"/>
              </a:rPr>
              <a:t>	-Self-Actualization (personal needs)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a:t>
            </a:r>
            <a:r>
              <a:rPr lang="en-US" sz="1200" b="0" i="0" kern="1200" baseline="0" dirty="0">
                <a:solidFill>
                  <a:schemeClr val="tx1"/>
                </a:solidFill>
                <a:effectLst/>
                <a:latin typeface="+mn-lt"/>
                <a:ea typeface="+mn-ea"/>
                <a:cs typeface="+mn-cs"/>
              </a:rPr>
              <a:t> what is AI and Automations role in all of this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84685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Regulate</a:t>
            </a:r>
            <a:r>
              <a:rPr lang="en-US" baseline="0" dirty="0"/>
              <a:t> &amp; Treat Bodily State</a:t>
            </a:r>
          </a:p>
          <a:p>
            <a:r>
              <a:rPr lang="en-US" baseline="0" dirty="0"/>
              <a:t>	-Hospital Machines</a:t>
            </a:r>
          </a:p>
          <a:p>
            <a:r>
              <a:rPr lang="en-US" baseline="0" dirty="0"/>
              <a:t>	-Fitbits</a:t>
            </a:r>
          </a:p>
          <a:p>
            <a:r>
              <a:rPr lang="en-US" baseline="0" dirty="0"/>
              <a:t>	-Imagine a world where your temperature is regulated and your house heat is adjusted accordingly or your sleep patterns cause changes to the nuance of your bedroom</a:t>
            </a:r>
          </a:p>
          <a:p>
            <a:r>
              <a:rPr lang="en-US" baseline="0" dirty="0"/>
              <a:t>	-These devices will ultimately create a profile on you, is this okay?</a:t>
            </a:r>
          </a:p>
          <a:p>
            <a:r>
              <a:rPr lang="en-US" baseline="0" dirty="0"/>
              <a:t>Resources</a:t>
            </a:r>
          </a:p>
          <a:p>
            <a:r>
              <a:rPr lang="en-US" baseline="0" dirty="0"/>
              <a:t>	-Resources such as food and water are already being processed through highly automated factories</a:t>
            </a:r>
          </a:p>
          <a:p>
            <a:r>
              <a:rPr lang="en-US" baseline="0" dirty="0"/>
              <a:t>	-Machines are faster than humans, allowing those who need food to get it quicker</a:t>
            </a:r>
          </a:p>
          <a:p>
            <a:r>
              <a:rPr lang="en-US" baseline="0" dirty="0"/>
              <a:t>Delivery</a:t>
            </a:r>
          </a:p>
          <a:p>
            <a:r>
              <a:rPr lang="en-US" baseline="0" dirty="0"/>
              <a:t>	-Determine who needs food the most and supply it there (but what is the determining factor?)</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96672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every system there is always a good side and a bad side, good vs evil</a:t>
            </a:r>
          </a:p>
          <a:p>
            <a:r>
              <a:rPr lang="en-US" baseline="0" dirty="0"/>
              <a:t>	-Your job is to weigh the cost with the benefit</a:t>
            </a:r>
          </a:p>
          <a:p>
            <a:r>
              <a:rPr lang="en-US" baseline="0" dirty="0"/>
              <a:t>-AI and Home Automation can Monitor Your Home thus providing security</a:t>
            </a:r>
          </a:p>
          <a:p>
            <a:r>
              <a:rPr lang="en-US" baseline="0" dirty="0"/>
              <a:t>-Your home, which functions as the only private space in the world to each of us, is no longer private</a:t>
            </a:r>
          </a:p>
          <a:p>
            <a:r>
              <a:rPr lang="en-US" baseline="0" dirty="0"/>
              <a:t>	-Are you willing to give up privacy for security</a:t>
            </a:r>
          </a:p>
          <a:p>
            <a:r>
              <a:rPr lang="en-US" baseline="0" dirty="0"/>
              <a:t>-AI can determine potential danger and even act to prevent it, however it also has the potential to use the same mechanisms of defense against us</a:t>
            </a:r>
          </a:p>
          <a:p>
            <a:r>
              <a:rPr lang="en-US" baseline="0" dirty="0"/>
              <a:t>-Automation is slowly killing jobs, and therefore income for millions of people.  These are two major pieces of being human, employment and the ultimate resource: money</a:t>
            </a:r>
          </a:p>
          <a:p>
            <a:r>
              <a:rPr lang="en-US" baseline="0" dirty="0"/>
              <a:t>-As we put our faith in AI and home automation systems, we will cease to question it.  We will live in a false sense of safety, simply believing that it is helping us</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935196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here the good side and bad side as </a:t>
            </a:r>
            <a:r>
              <a:rPr lang="en-US" baseline="0" dirty="0"/>
              <a:t>technology and automation in manufacturing got better over the years </a:t>
            </a:r>
          </a:p>
          <a:p>
            <a:r>
              <a:rPr lang="en-US" baseline="0" dirty="0"/>
              <a:t>-While we have seen much greater productivity which boosts our security of resources, we also see loss of jobs thus threatening our security of </a:t>
            </a:r>
            <a:r>
              <a:rPr lang="en-US" baseline="0" dirty="0" err="1"/>
              <a:t>employement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55258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 development of AI and home automation, we can now call and video chat loved ones with little to no effort</a:t>
            </a:r>
          </a:p>
          <a:p>
            <a:r>
              <a:rPr lang="en-US" baseline="0" dirty="0"/>
              <a:t>	-As simple as telling your AI to make a call, schedule a call, or make a plan</a:t>
            </a:r>
          </a:p>
          <a:p>
            <a:r>
              <a:rPr lang="en-US" baseline="0" dirty="0"/>
              <a:t>	-The future may even coordinate your calendar to enable us to keep in touch and make plans with those who we care about</a:t>
            </a:r>
          </a:p>
          <a:p>
            <a:r>
              <a:rPr lang="en-US" baseline="0" dirty="0"/>
              <a:t>-With the creation of intelligent AI companions and Sex Droids, we will begin to develop and depend on non-human relations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81238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quotes embody everything that is most wrong with AI and automation</a:t>
            </a:r>
          </a:p>
          <a:p>
            <a:r>
              <a:rPr lang="en-US" baseline="0" dirty="0"/>
              <a:t>-Instead of doing for ourselves, AI and Automation is only getting started in doing it themselves</a:t>
            </a:r>
          </a:p>
          <a:p>
            <a:r>
              <a:rPr lang="en-US" baseline="0" dirty="0"/>
              <a:t>-Let’s quickly take a look at the definitions from the beginning of the presentation, to illustrate my point</a:t>
            </a:r>
          </a:p>
          <a:p>
            <a:r>
              <a:rPr lang="en-US" baseline="0" dirty="0"/>
              <a:t>-No positives</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96265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-”Imitate intelligent human behavior”</a:t>
            </a:r>
          </a:p>
          <a:p>
            <a:r>
              <a:rPr lang="en-US" baseline="0" dirty="0"/>
              <a:t>-”Perform tasks that were previously performed by humans”</a:t>
            </a:r>
          </a:p>
          <a:p>
            <a:r>
              <a:rPr lang="en-US" baseline="0" dirty="0"/>
              <a:t>-”Automating tasks within a home”</a:t>
            </a:r>
          </a:p>
          <a:p>
            <a:r>
              <a:rPr lang="en-US" baseline="0" dirty="0"/>
              <a:t>-All denote that the aim is to replace human capabilities and responsibilities</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0887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many might say this allows us to focus on more important tasks ,</a:t>
            </a:r>
          </a:p>
          <a:p>
            <a:r>
              <a:rPr lang="en-US" baseline="0" dirty="0"/>
              <a:t> I would say that the smaller tasks are what give us the confidence of achievement </a:t>
            </a:r>
          </a:p>
          <a:p>
            <a:r>
              <a:rPr lang="en-US" baseline="0" dirty="0"/>
              <a:t> which drives us to pursue and ultimately conquer the bigger, tougher tasks</a:t>
            </a:r>
          </a:p>
          <a:p>
            <a:r>
              <a:rPr lang="en-US" baseline="0" dirty="0"/>
              <a:t>-Confidence is built on self esteem which is built from achievement, </a:t>
            </a:r>
          </a:p>
          <a:p>
            <a:r>
              <a:rPr lang="en-US" baseline="0" dirty="0"/>
              <a:t> and respect is derived from that which others</a:t>
            </a:r>
          </a:p>
          <a:p>
            <a:r>
              <a:rPr lang="en-US" baseline="0" dirty="0"/>
              <a:t> see you achieve</a:t>
            </a:r>
          </a:p>
          <a:p>
            <a:r>
              <a:rPr lang="en-US" baseline="0" dirty="0"/>
              <a:t>-If we began to live in a world where we no longer needed to achieve tasks </a:t>
            </a:r>
          </a:p>
          <a:p>
            <a:r>
              <a:rPr lang="en-US" baseline="0" dirty="0"/>
              <a:t> because technology could do it for us, we will one day find ourselves in </a:t>
            </a:r>
          </a:p>
          <a:p>
            <a:r>
              <a:rPr lang="en-US" baseline="0" dirty="0"/>
              <a:t> a world lacking any sense of purpose or self</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32883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-AI has/is acquiring the ability to think like we do.  Thus it may one day be able to exhibit similar qualities as these</a:t>
            </a:r>
          </a:p>
          <a:p>
            <a:r>
              <a:rPr lang="en-US" baseline="0" dirty="0"/>
              <a:t>-In turn, these new ideas will be new building blocks for us to play with and expand ourselves</a:t>
            </a:r>
          </a:p>
          <a:p>
            <a:r>
              <a:rPr lang="en-US" baseline="0" dirty="0"/>
              <a:t>-However, AI may get so smart as to cripple us beneath it and stifle out ourselves.  If the day comes when</a:t>
            </a:r>
          </a:p>
          <a:p>
            <a:r>
              <a:rPr lang="en-US" baseline="0" dirty="0"/>
              <a:t>We are second to AI, our whole definition of self will change.  We will no longer need these skills, because AI</a:t>
            </a:r>
          </a:p>
          <a:p>
            <a:r>
              <a:rPr lang="en-US" baseline="0" dirty="0"/>
              <a:t>Can do it better and quicker than we can.  Then what?  Who are we?  What do we do?</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3389057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-AI and Automation makes us feel </a:t>
            </a:r>
          </a:p>
          <a:p>
            <a:r>
              <a:rPr lang="en-US" baseline="0" dirty="0"/>
              <a:t>	-invisible in a world that is only getting increasingly dangerous</a:t>
            </a:r>
          </a:p>
          <a:p>
            <a:r>
              <a:rPr lang="en-US" baseline="0" dirty="0"/>
              <a:t>	-Inferior, as we no longer must strive to become better at tasks,</a:t>
            </a:r>
          </a:p>
          <a:p>
            <a:r>
              <a:rPr lang="en-US" baseline="0" dirty="0"/>
              <a:t>	 instead we strive to make machines that do them better</a:t>
            </a:r>
          </a:p>
          <a:p>
            <a:r>
              <a:rPr lang="en-US" baseline="0" dirty="0"/>
              <a:t>	-Little tasks are what make life enjoyable, and fulfill our sense of</a:t>
            </a:r>
          </a:p>
          <a:p>
            <a:r>
              <a:rPr lang="en-US" baseline="0" dirty="0"/>
              <a:t>	 accomplishment and ability.  Replacing these is dangerous to our</a:t>
            </a:r>
          </a:p>
          <a:p>
            <a:r>
              <a:rPr lang="en-US" baseline="0" dirty="0"/>
              <a:t>	 future selves</a:t>
            </a:r>
          </a:p>
          <a:p>
            <a:r>
              <a:rPr lang="en-US" baseline="0" dirty="0"/>
              <a:t>-the costs far out-way the utility</a:t>
            </a:r>
          </a:p>
          <a:p>
            <a:r>
              <a:rPr lang="en-US" baseline="0" dirty="0"/>
              <a:t>-How do we prevent this?</a:t>
            </a:r>
          </a:p>
          <a:p>
            <a:r>
              <a:rPr lang="en-US" baseline="0" dirty="0"/>
              <a:t>	-Make laws to limit the data gathered BEFORE the technology exists</a:t>
            </a:r>
          </a:p>
          <a:p>
            <a:r>
              <a:rPr lang="en-US" baseline="0" dirty="0"/>
              <a:t>	-Set limits for how far we are willing to bring this technology</a:t>
            </a:r>
          </a:p>
          <a:p>
            <a:r>
              <a:rPr lang="en-US" baseline="0" dirty="0"/>
              <a:t>	-Make goals to improve the quality of human life, not replace the things that make us human</a:t>
            </a:r>
          </a:p>
          <a:p>
            <a:r>
              <a:rPr lang="en-US" baseline="0" dirty="0"/>
              <a:t>	-Set a desire of using the technology to further us as a society, not diminish our roles and tasks</a:t>
            </a:r>
          </a:p>
          <a:p>
            <a:r>
              <a:rPr lang="en-US" baseline="0" dirty="0"/>
              <a:t>-Thoughts?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0981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Southeast Asia is one of the most densely populated regions in the world. </a:t>
            </a:r>
          </a:p>
          <a:p>
            <a:endParaRPr lang="en-US" dirty="0"/>
          </a:p>
          <a:p>
            <a:r>
              <a:rPr lang="en-US" dirty="0"/>
              <a:t>No country in the region is recognized as a world superpower, and the highly developed countries are relatively small compared to the less developed ones.</a:t>
            </a:r>
          </a:p>
          <a:p>
            <a:endParaRPr lang="en-US" dirty="0"/>
          </a:p>
          <a:p>
            <a:r>
              <a:rPr lang="en-US" dirty="0"/>
              <a:t>The telecommunications infrastructure in the region is rudimentary at best, and the technology market is largely untapped. </a:t>
            </a:r>
          </a:p>
          <a:p>
            <a:endParaRPr lang="en-US" dirty="0"/>
          </a:p>
          <a:p>
            <a:r>
              <a:rPr lang="en-US" dirty="0"/>
              <a:t>The argument presented in our book is that less developed regions such as Southeast Asia are being placed further behind in their development due to a lack of access to modern technology. I’ll explain why that isn’t true, and hasn’t been since the early 2010s, starting with the Blackberry. </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29067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has 3.7m^2 of retail space per capita, compared to China’s 0.38, and SEA’s 0.08m^2. This stark difference has caused immense growth in the e-commerce sector. While the US is projected to experience a 23% increase in its e-commerce industry before 2021, SEA is expected to see a growth of 261%. </a:t>
            </a:r>
          </a:p>
          <a:p>
            <a:endParaRPr lang="en-US" dirty="0"/>
          </a:p>
          <a:p>
            <a:r>
              <a:rPr lang="en-US" dirty="0"/>
              <a:t>We can draw similarities between e-commerce growth in SEA and “Banana Republic” economies such as Honduras and Guatemala. The distribution of an economy shifts depending on geographical need, and this goes beyond growing food. A densely populated region such as SEA continues to see its technology sectors increase at a much faster rate than countries with sparse geography, such as Australia. </a:t>
            </a:r>
          </a:p>
          <a:p>
            <a:endParaRPr lang="en-US" dirty="0"/>
          </a:p>
          <a:p>
            <a:pPr algn="just"/>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40067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Taiwan 70.4% (5</a:t>
            </a:r>
            <a:r>
              <a:rPr lang="en-US" baseline="30000" dirty="0"/>
              <a:t>th</a:t>
            </a:r>
            <a:r>
              <a:rPr lang="en-US" dirty="0"/>
              <a:t>) ----30th</a:t>
            </a:r>
          </a:p>
          <a:p>
            <a:r>
              <a:rPr lang="en-US" dirty="0"/>
              <a:t>Malaysia 64.1% (20</a:t>
            </a:r>
            <a:r>
              <a:rPr lang="en-US" baseline="30000" dirty="0"/>
              <a:t>th</a:t>
            </a:r>
            <a:r>
              <a:rPr lang="en-US" dirty="0"/>
              <a:t>) ---- 70th</a:t>
            </a:r>
          </a:p>
          <a:p>
            <a:r>
              <a:rPr lang="en-US" dirty="0"/>
              <a:t>Thailand 40.5% (31</a:t>
            </a:r>
            <a:r>
              <a:rPr lang="en-US" baseline="30000" dirty="0"/>
              <a:t>st</a:t>
            </a:r>
            <a:r>
              <a:rPr lang="en-US" dirty="0"/>
              <a:t>) ---- 97th </a:t>
            </a:r>
          </a:p>
          <a:p>
            <a:r>
              <a:rPr lang="en-US" dirty="0"/>
              <a:t>Vietnam 26.4% (42</a:t>
            </a:r>
            <a:r>
              <a:rPr lang="en-US" baseline="30000" dirty="0"/>
              <a:t>nd</a:t>
            </a:r>
            <a:r>
              <a:rPr lang="en-US" dirty="0"/>
              <a:t>) ---- 158</a:t>
            </a:r>
            <a:r>
              <a:rPr lang="en-US" baseline="30000" dirty="0"/>
              <a:t>th</a:t>
            </a:r>
            <a:r>
              <a:rPr lang="en-US" dirty="0"/>
              <a:t> </a:t>
            </a:r>
          </a:p>
          <a:p>
            <a:r>
              <a:rPr lang="en-US" dirty="0"/>
              <a:t>Philippines 23.3% (44</a:t>
            </a:r>
            <a:r>
              <a:rPr lang="en-US" baseline="30000" dirty="0"/>
              <a:t>th</a:t>
            </a:r>
            <a:r>
              <a:rPr lang="en-US" dirty="0"/>
              <a:t>) ---- 152</a:t>
            </a:r>
            <a:r>
              <a:rPr lang="en-US" baseline="30000" dirty="0"/>
              <a:t>nd</a:t>
            </a:r>
            <a:r>
              <a:rPr lang="en-US" dirty="0"/>
              <a:t> </a:t>
            </a:r>
          </a:p>
          <a:p>
            <a:r>
              <a:rPr lang="en-US" dirty="0"/>
              <a:t>Indonesia 20.7% (46</a:t>
            </a:r>
            <a:r>
              <a:rPr lang="en-US" baseline="30000" dirty="0"/>
              <a:t>th</a:t>
            </a:r>
            <a:r>
              <a:rPr lang="en-US" dirty="0"/>
              <a:t>) ---- 124</a:t>
            </a:r>
            <a:r>
              <a:rPr lang="en-US" baseline="30000" dirty="0"/>
              <a:t>th</a:t>
            </a:r>
            <a:r>
              <a:rPr lang="en-US" dirty="0"/>
              <a:t> </a:t>
            </a:r>
          </a:p>
          <a:p>
            <a:endParaRPr lang="en-US" dirty="0"/>
          </a:p>
          <a:p>
            <a:r>
              <a:rPr lang="en-US" dirty="0"/>
              <a:t>The point: despite these countries having relatively lower wealth, the priority on owning a smartphone is extremely high. </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6300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mckinsey.com/business-functions/operations/our-insights/automation-robotics-and-the-factory-of-the-future" TargetMode="External"/><Relationship Id="rId13" Type="http://schemas.openxmlformats.org/officeDocument/2006/relationships/hyperlink" Target="https://www.cnbc.com/2018/02/28/soon-electric-vehicles-could-cause-an-oil-crisis-.html" TargetMode="External"/><Relationship Id="rId3" Type="http://schemas.openxmlformats.org/officeDocument/2006/relationships/hyperlink" Target="http://electrical-engineering-portal.com/9-reasons-for-automation-of-manufacturing-processes" TargetMode="External"/><Relationship Id="rId7" Type="http://schemas.openxmlformats.org/officeDocument/2006/relationships/hyperlink" Target="https://www.forbes.com/sites/forbestechcouncil/2018/02/01/what-the-future-of-manufacturing-automation-could-look-like/#5f6c70b26c9c" TargetMode="External"/><Relationship Id="rId12" Type="http://schemas.openxmlformats.org/officeDocument/2006/relationships/hyperlink" Target="https://www.history.com/this-day-in-history/fords-assembly-line-starts-rolling" TargetMode="External"/><Relationship Id="rId2" Type="http://schemas.openxmlformats.org/officeDocument/2006/relationships/hyperlink" Target="https://www.automation.com/library/comics/automation-cartoons-april-6-2011-cartoon-caption-contest" TargetMode="External"/><Relationship Id="rId1" Type="http://schemas.openxmlformats.org/officeDocument/2006/relationships/slideLayout" Target="../slideLayouts/slideLayout2.xml"/><Relationship Id="rId6" Type="http://schemas.openxmlformats.org/officeDocument/2006/relationships/hyperlink" Target="https://www.bls.gov/iif/oshsum.htm" TargetMode="External"/><Relationship Id="rId11" Type="http://schemas.openxmlformats.org/officeDocument/2006/relationships/hyperlink" Target="https://anticap.wordpress.com/2016/07/28/cartoon-of-the-day-1968/" TargetMode="External"/><Relationship Id="rId5" Type="http://schemas.openxmlformats.org/officeDocument/2006/relationships/hyperlink" Target="http://money.cnn.com/gallery/technology/2015/04/29/ford-factory-assembly-line-robots/12.html" TargetMode="External"/><Relationship Id="rId10" Type="http://schemas.openxmlformats.org/officeDocument/2006/relationships/hyperlink" Target="https://www.mckinsey.com/business-functions/operations/our-insights/human-plus-machine-a-new-era-of-automation-in-manufacturing" TargetMode="External"/><Relationship Id="rId4" Type="http://schemas.openxmlformats.org/officeDocument/2006/relationships/hyperlink" Target="http://robohub.org/the-evolution-of-assembly-lines-a-brief-history/" TargetMode="External"/><Relationship Id="rId9" Type="http://schemas.openxmlformats.org/officeDocument/2006/relationships/hyperlink" Target="https://www.forbes.com/sites/joannmuller/2018/02/16/tesla-thinks-it-will-school-toyota-on-lean-manufacturing-fixing-model-3-launch-would-be-a-start/#eec29794c74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www.mooreslaw.org/" TargetMode="External"/><Relationship Id="rId3" Type="http://schemas.openxmlformats.org/officeDocument/2006/relationships/hyperlink" Target="https://www.technologyreview.com/s/531726/technology-and-inequality/" TargetMode="External"/><Relationship Id="rId7" Type="http://schemas.openxmlformats.org/officeDocument/2006/relationships/hyperlink" Target="https://atintellectualproperty.com/rate-of-innov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pr.org/sections/money/2014/10/02/349863761/40-years-of-income-inequality-in-america-in-graphs" TargetMode="External"/><Relationship Id="rId5" Type="http://schemas.openxmlformats.org/officeDocument/2006/relationships/hyperlink" Target="https://harvardpolitics.com/world/automation/" TargetMode="External"/><Relationship Id="rId10" Type="http://schemas.openxmlformats.org/officeDocument/2006/relationships/hyperlink" Target="https://www.whitehouse.gov/sites/default/files/omb/budget/fy2015/assets/28_1.pdf" TargetMode="External"/><Relationship Id="rId4" Type="http://schemas.openxmlformats.org/officeDocument/2006/relationships/hyperlink" Target="https://www.vitae.ac.uk/doing-research/leadership-development-for-principal-investigators-pis/leading-a-research-project/applying-for-research-funding/costing-and-pricing-a-research-proposal" TargetMode="External"/><Relationship Id="rId9" Type="http://schemas.openxmlformats.org/officeDocument/2006/relationships/hyperlink" Target="http://accelerating.org/articles/huebnerinnova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u.edu/research/articles/funding-for-scientific-researc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brookings.edu/bpea-articles/is-automation-labor-displacing-productivity-growth-employment-and-the-labor-share/" TargetMode="External"/><Relationship Id="rId4" Type="http://schemas.openxmlformats.org/officeDocument/2006/relationships/hyperlink" Target="https://www.oxfordmartin.ox.ac.uk/downloads/academic/The_Future_of_Employmen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hyperlink" Target="https://www.timeshighereducation.com/news/sexbots-are-coming#survey-answer" TargetMode="External"/><Relationship Id="rId13" Type="http://schemas.openxmlformats.org/officeDocument/2006/relationships/hyperlink" Target="https://www.britannica.com/technology/automation/Modern-developments" TargetMode="External"/><Relationship Id="rId3" Type="http://schemas.openxmlformats.org/officeDocument/2006/relationships/hyperlink" Target="https://www.techopedia.com/definition/32099/automation" TargetMode="External"/><Relationship Id="rId7" Type="http://schemas.openxmlformats.org/officeDocument/2006/relationships/hyperlink" Target="https://www.ncci.com/Articles/Pages/II_Insights_QEB_Impact-Automation-Employment-Q2-2017-Part1.aspx" TargetMode="External"/><Relationship Id="rId12" Type="http://schemas.openxmlformats.org/officeDocument/2006/relationships/hyperlink" Target="https://gettecla.com/blogs/news/the-best-smart-home-automation-devices-for-tecla-e-users" TargetMode="External"/><Relationship Id="rId2" Type="http://schemas.openxmlformats.org/officeDocument/2006/relationships/hyperlink" Target="https://www.merriam-webster.com/dictionary/artificial%20intelligence" TargetMode="External"/><Relationship Id="rId1" Type="http://schemas.openxmlformats.org/officeDocument/2006/relationships/slideLayout" Target="../slideLayouts/slideLayout2.xml"/><Relationship Id="rId6" Type="http://schemas.openxmlformats.org/officeDocument/2006/relationships/hyperlink" Target="https://www.forbes.com/sites/forbestechcouncil/2016/05/27/eleven-ways-automation-will-change-our-lives/#3450e35d2436" TargetMode="External"/><Relationship Id="rId11" Type="http://schemas.openxmlformats.org/officeDocument/2006/relationships/hyperlink" Target="http://www.itpro.co.uk/strategy/28181/what-is-ai" TargetMode="External"/><Relationship Id="rId5" Type="http://schemas.openxmlformats.org/officeDocument/2006/relationships/hyperlink" Target="http://lifestyle-leadership.com/finding-your-tribe/" TargetMode="External"/><Relationship Id="rId15" Type="http://schemas.openxmlformats.org/officeDocument/2006/relationships/hyperlink" Target="http://thedailyquotes.com/what-you-do-consistently/" TargetMode="External"/><Relationship Id="rId10" Type="http://schemas.openxmlformats.org/officeDocument/2006/relationships/hyperlink" Target="https://twitter.com/diegodalcero/status/830956899717804033" TargetMode="External"/><Relationship Id="rId4" Type="http://schemas.openxmlformats.org/officeDocument/2006/relationships/hyperlink" Target="https://www.techopedia.com/definition/29999/home-automation-system" TargetMode="External"/><Relationship Id="rId9" Type="http://schemas.openxmlformats.org/officeDocument/2006/relationships/hyperlink" Target="http://marvel-movies.wikia.com/wiki/J.A.R.V.I.S" TargetMode="External"/><Relationship Id="rId14" Type="http://schemas.openxmlformats.org/officeDocument/2006/relationships/hyperlink" Target="http://www.dailymail.co.uk/sciencetech/article-4453628/30-BILLION-race-create-AI-sex-doll.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B5B5-EB44-41C4-824C-CE1B6AFE74D0}"/>
              </a:ext>
            </a:extLst>
          </p:cNvPr>
          <p:cNvSpPr>
            <a:spLocks noGrp="1"/>
          </p:cNvSpPr>
          <p:nvPr>
            <p:ph type="title"/>
          </p:nvPr>
        </p:nvSpPr>
        <p:spPr/>
        <p:txBody>
          <a:bodyPr/>
          <a:lstStyle/>
          <a:p>
            <a:r>
              <a:rPr lang="en-US" dirty="0"/>
              <a:t>Other regions</a:t>
            </a:r>
          </a:p>
        </p:txBody>
      </p:sp>
      <p:sp>
        <p:nvSpPr>
          <p:cNvPr id="4" name="Footer Placeholder 3">
            <a:extLst>
              <a:ext uri="{FF2B5EF4-FFF2-40B4-BE49-F238E27FC236}">
                <a16:creationId xmlns:a16="http://schemas.microsoft.com/office/drawing/2014/main" id="{BBC34BDD-8E08-438E-A114-3DB539E56E3B}"/>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2CB5353-3606-488C-935C-9EC6BBF29090}"/>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a:extLst>
              <a:ext uri="{FF2B5EF4-FFF2-40B4-BE49-F238E27FC236}">
                <a16:creationId xmlns:a16="http://schemas.microsoft.com/office/drawing/2014/main" id="{EC5FB74B-A428-4E22-8244-BDE10E5CCB3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
        <p:nvSpPr>
          <p:cNvPr id="7" name="TextBox 6">
            <a:extLst>
              <a:ext uri="{FF2B5EF4-FFF2-40B4-BE49-F238E27FC236}">
                <a16:creationId xmlns:a16="http://schemas.microsoft.com/office/drawing/2014/main" id="{9D8064C0-B71F-4D31-B73D-4A6FC1741CC5}"/>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pic>
        <p:nvPicPr>
          <p:cNvPr id="5124" name="Picture 4" descr="Smartphones are more common in Europe, U.S., less so in developing countries">
            <a:extLst>
              <a:ext uri="{FF2B5EF4-FFF2-40B4-BE49-F238E27FC236}">
                <a16:creationId xmlns:a16="http://schemas.microsoft.com/office/drawing/2014/main" id="{BB2EA85F-643C-4B17-9DA0-92E5D5ED2C5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842"/>
          <a:stretch/>
        </p:blipFill>
        <p:spPr bwMode="auto">
          <a:xfrm>
            <a:off x="1790700" y="1047756"/>
            <a:ext cx="5562599" cy="40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515E-F35C-4302-AD4E-F84BE093BBCA}"/>
              </a:ext>
            </a:extLst>
          </p:cNvPr>
          <p:cNvSpPr>
            <a:spLocks noGrp="1"/>
          </p:cNvSpPr>
          <p:nvPr>
            <p:ph type="title"/>
          </p:nvPr>
        </p:nvSpPr>
        <p:spPr/>
        <p:txBody>
          <a:bodyPr/>
          <a:lstStyle/>
          <a:p>
            <a:r>
              <a:rPr lang="en-US" dirty="0"/>
              <a:t>Concluding thoughts</a:t>
            </a:r>
          </a:p>
        </p:txBody>
      </p:sp>
      <p:sp>
        <p:nvSpPr>
          <p:cNvPr id="3" name="Content Placeholder 2">
            <a:extLst>
              <a:ext uri="{FF2B5EF4-FFF2-40B4-BE49-F238E27FC236}">
                <a16:creationId xmlns:a16="http://schemas.microsoft.com/office/drawing/2014/main" id="{C2B8699F-5274-480F-A8BC-2AC622AEAA85}"/>
              </a:ext>
            </a:extLst>
          </p:cNvPr>
          <p:cNvSpPr>
            <a:spLocks noGrp="1"/>
          </p:cNvSpPr>
          <p:nvPr>
            <p:ph idx="1"/>
          </p:nvPr>
        </p:nvSpPr>
        <p:spPr/>
        <p:txBody>
          <a:bodyPr/>
          <a:lstStyle/>
          <a:p>
            <a:r>
              <a:rPr lang="en-US" dirty="0"/>
              <a:t>The digital divide is extremely overstated, and culture is the more important informant of technological adoption than economic development.</a:t>
            </a:r>
          </a:p>
        </p:txBody>
      </p:sp>
      <p:sp>
        <p:nvSpPr>
          <p:cNvPr id="4" name="Footer Placeholder 3">
            <a:extLst>
              <a:ext uri="{FF2B5EF4-FFF2-40B4-BE49-F238E27FC236}">
                <a16:creationId xmlns:a16="http://schemas.microsoft.com/office/drawing/2014/main" id="{4A35B347-5CE6-465D-913A-E7A4824187CE}"/>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54CB38C0-42B6-4A62-88EE-7817E10F7C8F}"/>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6" name="TextBox 5">
            <a:extLst>
              <a:ext uri="{FF2B5EF4-FFF2-40B4-BE49-F238E27FC236}">
                <a16:creationId xmlns:a16="http://schemas.microsoft.com/office/drawing/2014/main" id="{7F68A8E1-1C11-4D46-A8B5-E6FC1205588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
        <p:nvSpPr>
          <p:cNvPr id="7" name="TextBox 6">
            <a:extLst>
              <a:ext uri="{FF2B5EF4-FFF2-40B4-BE49-F238E27FC236}">
                <a16:creationId xmlns:a16="http://schemas.microsoft.com/office/drawing/2014/main" id="{2B66A655-3FAE-4317-A044-DEB05C9067F2}"/>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a:t>
            </a:r>
          </a:p>
        </p:txBody>
      </p:sp>
    </p:spTree>
    <p:extLst>
      <p:ext uri="{BB962C8B-B14F-4D97-AF65-F5344CB8AC3E}">
        <p14:creationId xmlns:p14="http://schemas.microsoft.com/office/powerpoint/2010/main" val="427027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978866"/>
          </a:xfrm>
        </p:spPr>
        <p:txBody>
          <a:bodyPr>
            <a:normAutofit fontScale="77500" lnSpcReduction="20000"/>
          </a:bodyPr>
          <a:lstStyle/>
          <a:p>
            <a:pPr marL="0" indent="0">
              <a:buNone/>
            </a:pPr>
            <a:r>
              <a:rPr lang="en-US" dirty="0"/>
              <a:t>[1] "Southeast Asia." Wikipedia. April 23, 2018. Accessed April 24, 2018. https://en.wikipedia.org/wiki/Southeast_Asia.</a:t>
            </a:r>
          </a:p>
          <a:p>
            <a:pPr marL="0" indent="0">
              <a:buNone/>
            </a:pPr>
            <a:r>
              <a:rPr lang="en-US" dirty="0"/>
              <a:t>[2] </a:t>
            </a:r>
            <a:r>
              <a:rPr lang="en-US" dirty="0" err="1"/>
              <a:t>Camhi</a:t>
            </a:r>
            <a:r>
              <a:rPr lang="en-US" dirty="0"/>
              <a:t>, Jonathan. "Southeast Asia's Set for Explosive E-commerce Growth." Business Insider. May 16, 2017. Accessed April 24, 2018. http://www.businessinsider.com/southeast-asias-set-for-explosive-e-commerce-growth-2017-5.</a:t>
            </a:r>
          </a:p>
          <a:p>
            <a:pPr marL="0" indent="0">
              <a:buNone/>
            </a:pPr>
            <a:r>
              <a:rPr lang="en-US" dirty="0"/>
              <a:t>[3] W, T. "Where Did Banana Republics Get Their Name?" The Economist. November 21, 2013. Accessed April 24, 2018. https://www.economist.com/blogs/economist-explains/2013/11/economist-explains-16.</a:t>
            </a:r>
          </a:p>
          <a:p>
            <a:pPr marL="0" indent="0">
              <a:buNone/>
            </a:pPr>
            <a:r>
              <a:rPr lang="en-US" dirty="0"/>
              <a:t>[4] "Top Countries by Smartphone Penetration &amp; Users." </a:t>
            </a:r>
            <a:r>
              <a:rPr lang="en-US" dirty="0" err="1"/>
              <a:t>Newzoo</a:t>
            </a:r>
            <a:r>
              <a:rPr lang="en-US" dirty="0"/>
              <a:t>. Accessed April 24, 2018. https://newzoo.com/insights/rankings/top-50-countries-by-smartphone-penetration-and-users/.</a:t>
            </a:r>
          </a:p>
          <a:p>
            <a:pPr marL="0" indent="0">
              <a:buNone/>
            </a:pPr>
            <a:r>
              <a:rPr lang="en-US" dirty="0"/>
              <a:t>[5] </a:t>
            </a:r>
            <a:r>
              <a:rPr lang="en-US" dirty="0" err="1"/>
              <a:t>Poushter</a:t>
            </a:r>
            <a:r>
              <a:rPr lang="en-US" dirty="0"/>
              <a:t>, Jacob. "Smartphone Ownership and Internet Usage Continues to Climb in Emerging Economies." Pew Research Center's Global Attitudes Project. February 22, 2016. Accessed April 24, 2018. http://www.pewglobal.org/2016/02/22/smartphone-ownership-and-internet-usage-continues-to-climb-in-emerging-economies/.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06479534-7C83-8E47-9A8C-5E2488183EB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Tree>
    <p:extLst>
      <p:ext uri="{BB962C8B-B14F-4D97-AF65-F5344CB8AC3E}">
        <p14:creationId xmlns:p14="http://schemas.microsoft.com/office/powerpoint/2010/main" val="64787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0" y="397493"/>
            <a:ext cx="8149014" cy="914400"/>
          </a:xfrm>
        </p:spPr>
        <p:txBody>
          <a:bodyPr/>
          <a:lstStyle/>
          <a:p>
            <a:r>
              <a:rPr lang="en-US" dirty="0"/>
              <a:t>Assembly line COMPUTER AUTOMATION benefits</a:t>
            </a:r>
          </a:p>
        </p:txBody>
      </p:sp>
      <p:sp>
        <p:nvSpPr>
          <p:cNvPr id="3" name="Content Placeholder 2"/>
          <p:cNvSpPr>
            <a:spLocks noGrp="1"/>
          </p:cNvSpPr>
          <p:nvPr>
            <p:ph sz="half" idx="1"/>
          </p:nvPr>
        </p:nvSpPr>
        <p:spPr/>
        <p:txBody>
          <a:bodyPr>
            <a:normAutofit/>
          </a:bodyPr>
          <a:lstStyle/>
          <a:p>
            <a:r>
              <a:rPr lang="en-US" sz="2000" dirty="0"/>
              <a:t>Increases productivity</a:t>
            </a:r>
          </a:p>
          <a:p>
            <a:r>
              <a:rPr lang="en-US" sz="2000" dirty="0"/>
              <a:t>Reduces cost of labor</a:t>
            </a:r>
          </a:p>
          <a:p>
            <a:r>
              <a:rPr lang="en-US" sz="2000" dirty="0"/>
              <a:t>Improves working conditions</a:t>
            </a:r>
          </a:p>
          <a:p>
            <a:r>
              <a:rPr lang="en-US" sz="2000" dirty="0"/>
              <a:t>Allows for better competition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Amanda Pennie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[1][2]</a:t>
            </a:r>
            <a:endParaRPr lang="en-US" sz="1200" dirty="0">
              <a:solidFill>
                <a:schemeClr val="tx1"/>
              </a:solidFill>
            </a:endParaRPr>
          </a:p>
        </p:txBody>
      </p:sp>
      <p:pic>
        <p:nvPicPr>
          <p:cNvPr id="4" name="Picture 3">
            <a:extLst>
              <a:ext uri="{FF2B5EF4-FFF2-40B4-BE49-F238E27FC236}">
                <a16:creationId xmlns:a16="http://schemas.microsoft.com/office/drawing/2014/main" id="{A3DB3FCF-C4AE-524C-B803-9ACA7FB65747}"/>
              </a:ext>
            </a:extLst>
          </p:cNvPr>
          <p:cNvPicPr>
            <a:picLocks noChangeAspect="1"/>
          </p:cNvPicPr>
          <p:nvPr/>
        </p:nvPicPr>
        <p:blipFill>
          <a:blip r:embed="rId3">
            <a:extLst>
              <a:ext uri="{BEBA8EAE-BF5A-486C-A8C5-ECC9F3942E4B}">
                <a14:imgProps xmlns:a14="http://schemas.microsoft.com/office/drawing/2010/main">
                  <a14:imgLayer>
                    <a14:imgEffect>
                      <a14:backgroundRemoval t="0" b="100000" l="0" r="100000">
                        <a14:foregroundMark x1="15800" y1="46259" x2="49800" y2="47418"/>
                        <a14:foregroundMark x1="20900" y1="52898" x2="46200" y2="49947"/>
                        <a14:foregroundMark x1="55700" y1="49420" x2="79700" y2="16122"/>
                        <a14:foregroundMark x1="55200" y1="44784" x2="78000" y2="23920"/>
                        <a14:foregroundMark x1="74000" y1="17281" x2="82400" y2="12750"/>
                        <a14:foregroundMark x1="71500" y1="22445" x2="56800" y2="42782"/>
                        <a14:foregroundMark x1="65800" y1="56586" x2="86500" y2="53109"/>
                        <a14:foregroundMark x1="68500" y1="51739" x2="72600" y2="51949"/>
                        <a14:foregroundMark x1="70200" y1="46786" x2="77500" y2="47418"/>
                        <a14:foregroundMark x1="78000" y1="45416" x2="96800" y2="54900"/>
                        <a14:foregroundMark x1="88400" y1="51739" x2="80800" y2="45100"/>
                        <a14:foregroundMark x1="88400" y1="50790" x2="82100" y2="46575"/>
                        <a14:foregroundMark x1="89500" y1="51423" x2="84800" y2="47418"/>
                        <a14:foregroundMark x1="82400" y1="66280" x2="95700" y2="56902"/>
                        <a14:foregroundMark x1="38900" y1="53952" x2="43500" y2="54268"/>
                        <a14:foregroundMark x1="1900" y1="44784" x2="26900" y2="36776"/>
                        <a14:foregroundMark x1="26400" y1="40780" x2="28000" y2="36565"/>
                        <a14:foregroundMark x1="26900" y1="41096" x2="48900" y2="43414"/>
                        <a14:foregroundMark x1="34500" y1="41623" x2="27700" y2="40253"/>
                        <a14:foregroundMark x1="61700" y1="44573" x2="77800" y2="29610"/>
                        <a14:backgroundMark x1="72600" y1="44573" x2="73700" y2="43730"/>
                      </a14:backgroundRemoval>
                    </a14:imgEffect>
                  </a14:imgLayer>
                </a14:imgProps>
              </a:ext>
            </a:extLst>
          </a:blip>
          <a:stretch>
            <a:fillRect/>
          </a:stretch>
        </p:blipFill>
        <p:spPr>
          <a:xfrm>
            <a:off x="4572000" y="987766"/>
            <a:ext cx="3615868" cy="3431459"/>
          </a:xfrm>
          <a:prstGeom prst="rect">
            <a:avLst/>
          </a:prstGeom>
        </p:spPr>
      </p:pic>
    </p:spTree>
    <p:extLst>
      <p:ext uri="{BB962C8B-B14F-4D97-AF65-F5344CB8AC3E}">
        <p14:creationId xmlns:p14="http://schemas.microsoft.com/office/powerpoint/2010/main" val="415142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ASSEMBLY LINE</a:t>
            </a:r>
          </a:p>
        </p:txBody>
      </p:sp>
      <p:sp>
        <p:nvSpPr>
          <p:cNvPr id="3" name="Content Placeholder 2"/>
          <p:cNvSpPr>
            <a:spLocks noGrp="1"/>
          </p:cNvSpPr>
          <p:nvPr>
            <p:ph sz="half" idx="1"/>
          </p:nvPr>
        </p:nvSpPr>
        <p:spPr/>
        <p:txBody>
          <a:bodyPr/>
          <a:lstStyle/>
          <a:p>
            <a:r>
              <a:rPr lang="en-US" sz="2000" dirty="0"/>
              <a:t>12</a:t>
            </a:r>
            <a:r>
              <a:rPr lang="en-US" sz="2000" baseline="30000" dirty="0"/>
              <a:t>th</a:t>
            </a:r>
            <a:r>
              <a:rPr lang="en-US" sz="2000" dirty="0"/>
              <a:t> Century: workers take expertise in one portion of product</a:t>
            </a:r>
          </a:p>
          <a:p>
            <a:r>
              <a:rPr lang="en-US" sz="2000" dirty="0"/>
              <a:t>1901: Ransom Olds patented the assembly line </a:t>
            </a:r>
          </a:p>
          <a:p>
            <a:r>
              <a:rPr lang="en-US" sz="2000" dirty="0"/>
              <a:t>1913: Henry Ford launched moving assembly line</a:t>
            </a:r>
          </a:p>
          <a:p>
            <a:r>
              <a:rPr lang="en-US" sz="2000" dirty="0"/>
              <a:t>1969: Victor Scheinman created 6-axis robot arm for repeated patterns</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Amanda Pennie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[3][4][11]</a:t>
            </a:r>
            <a:endParaRPr lang="en-US" sz="12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63291"/>
            <a:ext cx="3133479" cy="176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3528" b="5932"/>
          <a:stretch/>
        </p:blipFill>
        <p:spPr bwMode="auto">
          <a:xfrm>
            <a:off x="5562600" y="946618"/>
            <a:ext cx="3133479" cy="184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83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760895"/>
            <a:ext cx="2920723" cy="914400"/>
          </a:xfrm>
        </p:spPr>
        <p:txBody>
          <a:bodyPr>
            <a:normAutofit fontScale="90000"/>
          </a:bodyPr>
          <a:lstStyle/>
          <a:p>
            <a:pPr algn="ctr"/>
            <a:r>
              <a:rPr lang="en-US" dirty="0"/>
              <a:t>Productivity </a:t>
            </a:r>
            <a:br>
              <a:rPr lang="en-US" dirty="0"/>
            </a:br>
            <a:r>
              <a:rPr lang="en-US" dirty="0"/>
              <a:t>vs. </a:t>
            </a:r>
            <a:br>
              <a:rPr lang="en-US" dirty="0"/>
            </a:br>
            <a:r>
              <a:rPr lang="en-US" dirty="0"/>
              <a:t>employment</a:t>
            </a:r>
            <a:br>
              <a:rPr lang="en-US" dirty="0"/>
            </a:br>
            <a:r>
              <a:rPr lang="en-US" dirty="0"/>
              <a:t>RATE</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Amanda Pennie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16" y="372337"/>
            <a:ext cx="3866129" cy="473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a:extLst>
              <a:ext uri="{FF2B5EF4-FFF2-40B4-BE49-F238E27FC236}">
                <a16:creationId xmlns:a16="http://schemas.microsoft.com/office/drawing/2014/main" id="{2E14216A-9EA8-9848-A246-7BFEDF6A3257}"/>
              </a:ext>
            </a:extLst>
          </p:cNvPr>
          <p:cNvSpPr>
            <a:spLocks noGrp="1"/>
          </p:cNvSpPr>
          <p:nvPr>
            <p:ph sz="half" idx="1"/>
          </p:nvPr>
        </p:nvSpPr>
        <p:spPr>
          <a:xfrm>
            <a:off x="164555" y="1980095"/>
            <a:ext cx="2834284" cy="3352800"/>
          </a:xfrm>
        </p:spPr>
        <p:txBody>
          <a:bodyPr/>
          <a:lstStyle/>
          <a:p>
            <a:r>
              <a:rPr lang="en-US" sz="2000" dirty="0"/>
              <a:t>Production rate in manufacturing is still increasing even though employment rate in manufacturing is decreasing</a:t>
            </a:r>
            <a:endParaRPr lang="en-US" dirty="0"/>
          </a:p>
          <a:p>
            <a:endParaRPr lang="en-US" dirty="0"/>
          </a:p>
        </p:txBody>
      </p:sp>
    </p:spTree>
    <p:extLst>
      <p:ext uri="{BB962C8B-B14F-4D97-AF65-F5344CB8AC3E}">
        <p14:creationId xmlns:p14="http://schemas.microsoft.com/office/powerpoint/2010/main" val="159106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97928"/>
            <a:ext cx="7772400" cy="914400"/>
          </a:xfrm>
        </p:spPr>
        <p:txBody>
          <a:bodyPr/>
          <a:lstStyle/>
          <a:p>
            <a:r>
              <a:rPr lang="en-US" dirty="0"/>
              <a:t>Companies using robots instead of people</a:t>
            </a:r>
          </a:p>
        </p:txBody>
      </p:sp>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36654" y="1067499"/>
            <a:ext cx="4598314" cy="3929697"/>
          </a:xfrm>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Amanda Pennie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[7][8][12]</a:t>
            </a:r>
            <a:endParaRPr lang="en-US" sz="1200" dirty="0">
              <a:solidFill>
                <a:schemeClr val="tx1"/>
              </a:solidFill>
            </a:endParaRPr>
          </a:p>
        </p:txBody>
      </p:sp>
      <p:sp>
        <p:nvSpPr>
          <p:cNvPr id="4" name="AutoShape 4" descr="Robot prices have fallen in comparison with labor co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obot prices have fallen in comparison with labor cos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Robot prices have fallen in comparison with labor cos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Content Placeholder 2"/>
          <p:cNvSpPr>
            <a:spLocks noGrp="1"/>
          </p:cNvSpPr>
          <p:nvPr>
            <p:ph sz="half" idx="1"/>
          </p:nvPr>
        </p:nvSpPr>
        <p:spPr>
          <a:xfrm>
            <a:off x="53382" y="1312328"/>
            <a:ext cx="3733800" cy="3352800"/>
          </a:xfrm>
        </p:spPr>
        <p:txBody>
          <a:bodyPr/>
          <a:lstStyle/>
          <a:p>
            <a:r>
              <a:rPr lang="en-US" sz="2000" dirty="0"/>
              <a:t>Fanuc plant: robots produce robots with 4 supervisors per shift</a:t>
            </a:r>
          </a:p>
          <a:p>
            <a:r>
              <a:rPr lang="en-US" sz="2000" dirty="0"/>
              <a:t>Phillips plant: robots to production workers is 14 to 1</a:t>
            </a:r>
          </a:p>
          <a:p>
            <a:r>
              <a:rPr lang="en-US" sz="2000" dirty="0"/>
              <a:t>Tesla: fully automated factory</a:t>
            </a:r>
          </a:p>
          <a:p>
            <a:endParaRPr lang="en-US" dirty="0"/>
          </a:p>
          <a:p>
            <a:endParaRPr lang="en-US" dirty="0"/>
          </a:p>
        </p:txBody>
      </p:sp>
    </p:spTree>
    <p:extLst>
      <p:ext uri="{BB962C8B-B14F-4D97-AF65-F5344CB8AC3E}">
        <p14:creationId xmlns:p14="http://schemas.microsoft.com/office/powerpoint/2010/main" val="97176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3593593" cy="3352800"/>
          </a:xfrm>
        </p:spPr>
        <p:txBody>
          <a:bodyPr>
            <a:normAutofit/>
          </a:bodyPr>
          <a:lstStyle/>
          <a:p>
            <a:r>
              <a:rPr lang="en-US" sz="2000" dirty="0"/>
              <a:t>Some factories will be 100% automated</a:t>
            </a:r>
          </a:p>
          <a:p>
            <a:r>
              <a:rPr lang="en-US" sz="2000" dirty="0"/>
              <a:t>It all depends on the company and the industry </a:t>
            </a:r>
          </a:p>
          <a:p>
            <a:r>
              <a:rPr lang="en-US" sz="2000" dirty="0"/>
              <a:t>AI will soon change manufacturing</a:t>
            </a:r>
          </a:p>
          <a:p>
            <a:endParaRPr lang="en-US" sz="2000" dirty="0"/>
          </a:p>
          <a:p>
            <a:endParaRPr lang="en-US" sz="2000"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Amanda Pennie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[6][9][10]</a:t>
            </a:r>
            <a:endParaRPr lang="en-US" sz="1200" dirty="0">
              <a:solidFill>
                <a:schemeClr val="tx1"/>
              </a:solidFill>
            </a:endParaRPr>
          </a:p>
        </p:txBody>
      </p:sp>
      <p:pic>
        <p:nvPicPr>
          <p:cNvPr id="3074" name="Picture 2" descr="Image result for automation and manufacturing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970" y="1352551"/>
            <a:ext cx="4160166" cy="301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76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570579"/>
          </a:xfrm>
        </p:spPr>
        <p:txBody>
          <a:bodyPr>
            <a:normAutofit fontScale="70000" lnSpcReduction="20000"/>
          </a:bodyPr>
          <a:lstStyle/>
          <a:p>
            <a:pPr marL="0" indent="0">
              <a:buNone/>
            </a:pPr>
            <a:r>
              <a:rPr lang="en-US" sz="1100" dirty="0"/>
              <a:t>[1] Automation Cartoons, David </a:t>
            </a:r>
            <a:r>
              <a:rPr lang="en-US" sz="1100" dirty="0" err="1"/>
              <a:t>Visnich</a:t>
            </a:r>
            <a:r>
              <a:rPr lang="en-US" sz="1100" dirty="0"/>
              <a:t>, </a:t>
            </a:r>
            <a:r>
              <a:rPr lang="en-US" sz="1100" dirty="0">
                <a:hlinkClick r:id="rId2"/>
              </a:rPr>
              <a:t>https://www.automation.com/library/comics/automation-cartoons-april-6-2011-cartoon-caption-contest</a:t>
            </a:r>
            <a:r>
              <a:rPr lang="en-US" sz="1100" dirty="0"/>
              <a:t> (April 18, 2018)</a:t>
            </a:r>
          </a:p>
          <a:p>
            <a:pPr marL="0" indent="0">
              <a:buNone/>
            </a:pPr>
            <a:r>
              <a:rPr lang="en-US" sz="1100" dirty="0"/>
              <a:t>[2] </a:t>
            </a:r>
            <a:r>
              <a:rPr lang="en-US" sz="1100" dirty="0" err="1"/>
              <a:t>Edvard</a:t>
            </a:r>
            <a:r>
              <a:rPr lang="en-US" sz="1100" dirty="0"/>
              <a:t>, 9 Reasons for Automation of Manufacturing Process  </a:t>
            </a:r>
            <a:r>
              <a:rPr lang="en-US" sz="1100" dirty="0">
                <a:hlinkClick r:id="rId3"/>
              </a:rPr>
              <a:t>http://electrical-engineering-portal.com/9-reasons-for-automation-of-manufacturing-processes</a:t>
            </a:r>
            <a:r>
              <a:rPr lang="en-US" sz="1100" dirty="0"/>
              <a:t> (April 20, 2018)</a:t>
            </a:r>
          </a:p>
          <a:p>
            <a:pPr marL="0" indent="0">
              <a:buNone/>
            </a:pPr>
            <a:r>
              <a:rPr lang="en-US" sz="1100" dirty="0"/>
              <a:t>[3] The evolution of assembly lines: A brief history, Robert Corday,  </a:t>
            </a:r>
            <a:r>
              <a:rPr lang="en-US" sz="1100" dirty="0">
                <a:hlinkClick r:id="rId4"/>
              </a:rPr>
              <a:t>http://robohub.org/the-evolution-of-assembly-lines-a-brief-history/</a:t>
            </a:r>
            <a:r>
              <a:rPr lang="en-US" sz="1100" dirty="0"/>
              <a:t> (April 18, 2018)</a:t>
            </a:r>
          </a:p>
          <a:p>
            <a:pPr marL="0" indent="0">
              <a:buNone/>
            </a:pPr>
            <a:r>
              <a:rPr lang="en-US" sz="1100" dirty="0"/>
              <a:t>[4] Rise of the robots: The evolution of Ford's assembly line, Sheena McKenzie, </a:t>
            </a:r>
            <a:r>
              <a:rPr lang="en-US" sz="1100" dirty="0">
                <a:hlinkClick r:id="rId5"/>
              </a:rPr>
              <a:t>http://money.cnn.com/gallery/technology/2015/04/29/ford-factory-assembly-line-robots/12.html</a:t>
            </a:r>
            <a:r>
              <a:rPr lang="en-US" sz="1100" dirty="0"/>
              <a:t> (April 18, 2018)</a:t>
            </a:r>
          </a:p>
          <a:p>
            <a:pPr marL="0" indent="0">
              <a:buNone/>
            </a:pPr>
            <a:r>
              <a:rPr lang="en-US" sz="1100" dirty="0"/>
              <a:t>[5] U.S. Department of Labor, Bureau of Labor Statistics, “Workplace Injuries and Illnesses” 1994-2008 </a:t>
            </a:r>
            <a:r>
              <a:rPr lang="en-US" sz="1100" dirty="0">
                <a:hlinkClick r:id="rId6"/>
              </a:rPr>
              <a:t>https://www.bls.gov/iif/oshsum.htm</a:t>
            </a:r>
            <a:r>
              <a:rPr lang="en-US" sz="1100" dirty="0"/>
              <a:t> (April 23, 2018)</a:t>
            </a:r>
          </a:p>
          <a:p>
            <a:pPr marL="0" indent="0">
              <a:buNone/>
            </a:pPr>
            <a:r>
              <a:rPr lang="en-US" sz="1100" dirty="0"/>
              <a:t>[6] Arnie Gordon, What the Future of Manufacturing Could Look Like, </a:t>
            </a:r>
            <a:r>
              <a:rPr lang="en-US" sz="1100" dirty="0">
                <a:hlinkClick r:id="rId7"/>
              </a:rPr>
              <a:t>https://www.forbes.com/sites/forbestechcouncil/2018/02/01/what-the-future-of-manufacturing-automation-could-look-like/#5f6c70b26c9c</a:t>
            </a:r>
            <a:r>
              <a:rPr lang="en-US" sz="1100" dirty="0"/>
              <a:t> (April 23, 2018)</a:t>
            </a:r>
          </a:p>
          <a:p>
            <a:pPr marL="0" indent="0">
              <a:buNone/>
            </a:pPr>
            <a:r>
              <a:rPr lang="en-US" sz="1100" dirty="0"/>
              <a:t>[7] Jonathan Tilley, Automation, robots, and the factory of the future, </a:t>
            </a:r>
            <a:r>
              <a:rPr lang="en-US" sz="1100" dirty="0">
                <a:hlinkClick r:id="rId8"/>
              </a:rPr>
              <a:t>https://www.mckinsey.com/business-functions/operations/our-insights/automation-robotics-and-the-factory-of-the-future</a:t>
            </a:r>
            <a:r>
              <a:rPr lang="en-US" sz="1100" dirty="0"/>
              <a:t> (April 23, 2018)</a:t>
            </a:r>
          </a:p>
          <a:p>
            <a:pPr marL="0" indent="0">
              <a:buNone/>
            </a:pPr>
            <a:r>
              <a:rPr lang="en-US" sz="1100" dirty="0"/>
              <a:t>[8] Joann Muller, Musk Thinks Tesla Will School Toyota On Lean Manufacturing, </a:t>
            </a:r>
            <a:r>
              <a:rPr lang="en-US" sz="1100" dirty="0">
                <a:hlinkClick r:id="rId9"/>
              </a:rPr>
              <a:t>https://www.forbes.com/sites/joannmuller/2018/02/16/tesla-thinks-it-will-school-toyota-on-lean-manufacturing-fixing-model-3-launch-would-be-a-start/#eec29794c74d</a:t>
            </a:r>
            <a:r>
              <a:rPr lang="en-US" sz="1100" dirty="0"/>
              <a:t> (April 23, 2018)</a:t>
            </a:r>
          </a:p>
          <a:p>
            <a:pPr marL="0" indent="0">
              <a:buNone/>
            </a:pPr>
            <a:r>
              <a:rPr lang="en-US" sz="1100" dirty="0"/>
              <a:t>[9] Michael Chui, Human + machine: A new era of automation in manufacturing, </a:t>
            </a:r>
            <a:r>
              <a:rPr lang="en-US" sz="1100" dirty="0">
                <a:hlinkClick r:id="rId10"/>
              </a:rPr>
              <a:t>https://www.mckinsey.com/business-functions/operations/our-insights/human-plus-machine-a-new-era-of-automation-in-manufacturing</a:t>
            </a:r>
            <a:r>
              <a:rPr lang="en-US" sz="1100" dirty="0"/>
              <a:t> (April 23, 2018)</a:t>
            </a:r>
          </a:p>
          <a:p>
            <a:pPr marL="0" indent="0">
              <a:buNone/>
            </a:pPr>
            <a:r>
              <a:rPr lang="en-US" sz="1100" dirty="0"/>
              <a:t>[10] Cartoon of the Day, Occasional Links and Commentary </a:t>
            </a:r>
            <a:r>
              <a:rPr lang="en-US" sz="1100" dirty="0">
                <a:hlinkClick r:id="rId11"/>
              </a:rPr>
              <a:t>https://anticap.wordpress.com/2016/07/28/cartoon-of-the-day-1968/</a:t>
            </a:r>
            <a:r>
              <a:rPr lang="en-US" sz="1100" dirty="0"/>
              <a:t> (April 23, 2018)</a:t>
            </a:r>
          </a:p>
          <a:p>
            <a:pPr marL="0" indent="0">
              <a:buNone/>
            </a:pPr>
            <a:r>
              <a:rPr lang="en-US" sz="1100" dirty="0"/>
              <a:t>[11] History Channel, Ford’s assembly line starts rolling </a:t>
            </a:r>
            <a:r>
              <a:rPr lang="en-US" sz="1100" dirty="0">
                <a:hlinkClick r:id="rId12"/>
              </a:rPr>
              <a:t>https://www.history.com/this-day-in-history/fords-assembly-line-starts-rolling</a:t>
            </a:r>
            <a:r>
              <a:rPr lang="en-US" sz="1100" dirty="0"/>
              <a:t> (April 24, 2018)</a:t>
            </a:r>
          </a:p>
          <a:p>
            <a:pPr marL="0" indent="0">
              <a:buNone/>
            </a:pPr>
            <a:r>
              <a:rPr lang="en-US" sz="1100" dirty="0"/>
              <a:t>[12] Patti </a:t>
            </a:r>
            <a:r>
              <a:rPr lang="en-US" sz="1100" dirty="0" err="1"/>
              <a:t>Domm</a:t>
            </a:r>
            <a:r>
              <a:rPr lang="en-US" sz="1100" dirty="0"/>
              <a:t>, Electric vehicles: The little industry that could take a bite out of oil demand, </a:t>
            </a:r>
            <a:r>
              <a:rPr lang="en-US" sz="1100" dirty="0">
                <a:hlinkClick r:id="rId13"/>
              </a:rPr>
              <a:t>https://www.cnbc.com/2018/02/28/soon-electric-vehicles-could-cause-an-oil-crisis-.html</a:t>
            </a:r>
            <a:r>
              <a:rPr lang="en-US" sz="1100" dirty="0"/>
              <a:t>  (April 24, 2018) </a:t>
            </a:r>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Amanda Pennie</a:t>
            </a:r>
          </a:p>
        </p:txBody>
      </p:sp>
    </p:spTree>
    <p:extLst>
      <p:ext uri="{BB962C8B-B14F-4D97-AF65-F5344CB8AC3E}">
        <p14:creationId xmlns:p14="http://schemas.microsoft.com/office/powerpoint/2010/main" val="55296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38900" y="361950"/>
            <a:ext cx="84558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000" dirty="0"/>
              <a:t>Innovation is expensive and funded more by companies</a:t>
            </a:r>
            <a:endParaRPr sz="2000" dirty="0"/>
          </a:p>
        </p:txBody>
      </p:sp>
      <p:sp>
        <p:nvSpPr>
          <p:cNvPr id="93" name="Shape 93"/>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2015 budget for research was 135.110 billion USD [8]</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⅔ of money invested in research was provided by the private sector [10]</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Between 2010 and 2013 federal funds for research have been reduced across the board [11]</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Researchers are looking at private donors [11]</a:t>
            </a:r>
            <a:endParaRPr>
              <a:solidFill>
                <a:srgbClr val="FFFFFF"/>
              </a:solidFill>
            </a:endParaRPr>
          </a:p>
        </p:txBody>
      </p:sp>
      <p:sp>
        <p:nvSpPr>
          <p:cNvPr id="94" name="Shape 94"/>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1620"/>
              <a:buFont typeface="Arial"/>
              <a:buNone/>
            </a:pPr>
            <a:r>
              <a:rPr lang="en-US" sz="1800" b="0" i="0" u="none" strike="noStrike" cap="none">
                <a:solidFill>
                  <a:schemeClr val="lt1"/>
                </a:solidFill>
                <a:latin typeface="Cambria"/>
                <a:ea typeface="Cambria"/>
                <a:cs typeface="Cambria"/>
                <a:sym typeface="Cambria"/>
              </a:rPr>
              <a:t>&lt;Graphic&gt;</a:t>
            </a:r>
            <a:endParaRPr/>
          </a:p>
        </p:txBody>
      </p:sp>
      <p:sp>
        <p:nvSpPr>
          <p:cNvPr id="95" name="Shape 95"/>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96" name="Shape 96"/>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19</a:t>
            </a:fld>
            <a:endParaRPr sz="900" b="0" i="0" u="none" strike="noStrike" cap="none">
              <a:solidFill>
                <a:schemeClr val="lt1"/>
              </a:solidFill>
              <a:latin typeface="Cambria"/>
              <a:ea typeface="Cambria"/>
              <a:cs typeface="Cambria"/>
              <a:sym typeface="Cambria"/>
            </a:endParaRPr>
          </a:p>
        </p:txBody>
      </p:sp>
      <p:sp>
        <p:nvSpPr>
          <p:cNvPr id="97" name="Shape 97"/>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dirty="0">
                <a:solidFill>
                  <a:schemeClr val="lt1"/>
                </a:solidFill>
                <a:latin typeface="Cambria"/>
                <a:ea typeface="Cambria"/>
                <a:cs typeface="Cambria"/>
                <a:sym typeface="Cambria"/>
              </a:rPr>
              <a:t>Juan Luis Herrero Estrada</a:t>
            </a:r>
            <a:endParaRPr sz="1400" dirty="0"/>
          </a:p>
        </p:txBody>
      </p:sp>
      <p:sp>
        <p:nvSpPr>
          <p:cNvPr id="98" name="Shape 98"/>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US" sz="1800">
                <a:solidFill>
                  <a:srgbClr val="FFFFFF"/>
                </a:solidFill>
                <a:latin typeface="Cambria"/>
                <a:ea typeface="Cambria"/>
                <a:cs typeface="Cambria"/>
                <a:sym typeface="Cambria"/>
              </a:rPr>
              <a:t>Average cost of research in the UK [2]</a:t>
            </a:r>
            <a:endParaRPr sz="1800">
              <a:solidFill>
                <a:srgbClr val="FFFFFF"/>
              </a:solidFill>
              <a:latin typeface="Cambria"/>
              <a:ea typeface="Cambria"/>
              <a:cs typeface="Cambria"/>
              <a:sym typeface="Cambria"/>
            </a:endParaRPr>
          </a:p>
          <a:p>
            <a:pPr marL="0" marR="0" lvl="0" indent="0" algn="r" rtl="0">
              <a:spcBef>
                <a:spcPts val="0"/>
              </a:spcBef>
              <a:spcAft>
                <a:spcPts val="0"/>
              </a:spcAft>
              <a:buNone/>
            </a:pPr>
            <a:endParaRPr sz="1800">
              <a:solidFill>
                <a:srgbClr val="FFFFFF"/>
              </a:solidFill>
              <a:latin typeface="Cambria"/>
              <a:ea typeface="Cambria"/>
              <a:cs typeface="Cambria"/>
              <a:sym typeface="Cambria"/>
            </a:endParaRPr>
          </a:p>
        </p:txBody>
      </p:sp>
      <p:pic>
        <p:nvPicPr>
          <p:cNvPr id="99" name="Shape 99"/>
          <p:cNvPicPr preferRelativeResize="0"/>
          <p:nvPr/>
        </p:nvPicPr>
        <p:blipFill>
          <a:blip r:embed="rId3">
            <a:alphaModFix/>
          </a:blip>
          <a:stretch>
            <a:fillRect/>
          </a:stretch>
        </p:blipFill>
        <p:spPr>
          <a:xfrm>
            <a:off x="4724400" y="1369025"/>
            <a:ext cx="3733800" cy="3336325"/>
          </a:xfrm>
          <a:prstGeom prst="rect">
            <a:avLst/>
          </a:prstGeom>
          <a:noFill/>
          <a:ln>
            <a:noFill/>
          </a:ln>
        </p:spPr>
      </p:pic>
    </p:spTree>
    <p:extLst>
      <p:ext uri="{BB962C8B-B14F-4D97-AF65-F5344CB8AC3E}">
        <p14:creationId xmlns:p14="http://schemas.microsoft.com/office/powerpoint/2010/main" val="210305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47225" y="361950"/>
            <a:ext cx="7772400" cy="9144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1100"/>
              <a:buFont typeface="Arial"/>
              <a:buNone/>
            </a:pPr>
            <a:r>
              <a:rPr lang="en-US" sz="2000" dirty="0">
                <a:solidFill>
                  <a:srgbClr val="FFFFFF"/>
                </a:solidFill>
              </a:rPr>
              <a:t>Income inequality is growing</a:t>
            </a:r>
            <a:endParaRPr sz="2000" dirty="0">
              <a:solidFill>
                <a:srgbClr val="FFFFFF"/>
              </a:solidFill>
            </a:endParaRPr>
          </a:p>
        </p:txBody>
      </p:sp>
      <p:sp>
        <p:nvSpPr>
          <p:cNvPr id="106" name="Shape 106"/>
          <p:cNvSpPr txBox="1">
            <a:spLocks noGrp="1"/>
          </p:cNvSpPr>
          <p:nvPr>
            <p:ph type="body" idx="1"/>
          </p:nvPr>
        </p:nvSpPr>
        <p:spPr>
          <a:xfrm>
            <a:off x="299800" y="1325213"/>
            <a:ext cx="3733800" cy="3352800"/>
          </a:xfrm>
          <a:prstGeom prst="rect">
            <a:avLst/>
          </a:prstGeom>
          <a:noFill/>
          <a:ln>
            <a:noFill/>
          </a:ln>
        </p:spPr>
        <p:txBody>
          <a:bodyPr spcFirstLastPara="1" wrap="square" lIns="91425" tIns="45700" rIns="91425" bIns="45700" anchor="t" anchorCtr="0">
            <a:noAutofit/>
          </a:bodyPr>
          <a:lstStyle/>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Median income in Silicon Valley (very innovative area) was 94,000$ in 2013 [1]</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National median income was 53,000$ in 2013 [1]</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31% of jobs pay 16$/hr  in Silicon Valley [1]</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Automation is holding down wages but profits are going up [14]</a:t>
            </a:r>
            <a:endParaRPr>
              <a:solidFill>
                <a:srgbClr val="FFFFFF"/>
              </a:solidFill>
            </a:endParaRPr>
          </a:p>
        </p:txBody>
      </p:sp>
      <p:sp>
        <p:nvSpPr>
          <p:cNvPr id="107" name="Shape 107"/>
          <p:cNvSpPr txBox="1">
            <a:spLocks noGrp="1"/>
          </p:cNvSpPr>
          <p:nvPr>
            <p:ph type="body" idx="2"/>
          </p:nvPr>
        </p:nvSpPr>
        <p:spPr>
          <a:xfrm>
            <a:off x="4724400" y="1352551"/>
            <a:ext cx="3733800" cy="3352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2"/>
              </a:buClr>
              <a:buSzPts val="1620"/>
              <a:buFont typeface="Arial"/>
              <a:buNone/>
            </a:pPr>
            <a:r>
              <a:rPr lang="en-US" sz="1800" b="0" i="0" u="none" strike="noStrike" cap="none">
                <a:solidFill>
                  <a:schemeClr val="lt1"/>
                </a:solidFill>
                <a:latin typeface="Cambria"/>
                <a:ea typeface="Cambria"/>
                <a:cs typeface="Cambria"/>
                <a:sym typeface="Cambria"/>
              </a:rPr>
              <a:t>&lt;Graphic&gt;</a:t>
            </a:r>
            <a:endParaRPr/>
          </a:p>
        </p:txBody>
      </p:sp>
      <p:sp>
        <p:nvSpPr>
          <p:cNvPr id="108" name="Shape 108"/>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09" name="Shape 109"/>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20</a:t>
            </a:fld>
            <a:endParaRPr sz="900" b="0" i="0" u="none" strike="noStrike" cap="none">
              <a:solidFill>
                <a:schemeClr val="lt1"/>
              </a:solidFill>
              <a:latin typeface="Cambria"/>
              <a:ea typeface="Cambria"/>
              <a:cs typeface="Cambria"/>
              <a:sym typeface="Cambria"/>
            </a:endParaRPr>
          </a:p>
        </p:txBody>
      </p:sp>
      <p:sp>
        <p:nvSpPr>
          <p:cNvPr id="110" name="Shape 110"/>
          <p:cNvSpPr txBox="1"/>
          <p:nvPr/>
        </p:nvSpPr>
        <p:spPr>
          <a:xfrm>
            <a:off x="6820189" y="291562"/>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dirty="0">
                <a:solidFill>
                  <a:schemeClr val="lt1"/>
                </a:solidFill>
                <a:latin typeface="Cambria"/>
                <a:ea typeface="Cambria"/>
                <a:cs typeface="Cambria"/>
                <a:sym typeface="Cambria"/>
              </a:rPr>
              <a:t>Juan Luis Herrero Estrada</a:t>
            </a:r>
            <a:endParaRPr sz="1400" dirty="0"/>
          </a:p>
        </p:txBody>
      </p:sp>
      <p:sp>
        <p:nvSpPr>
          <p:cNvPr id="111" name="Shape 111"/>
          <p:cNvSpPr txBox="1"/>
          <p:nvPr/>
        </p:nvSpPr>
        <p:spPr>
          <a:xfrm>
            <a:off x="0" y="4726877"/>
            <a:ext cx="9144000" cy="276999"/>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1000">
                <a:solidFill>
                  <a:srgbClr val="FFFFFF"/>
                </a:solidFill>
                <a:latin typeface="Cambria"/>
                <a:ea typeface="Cambria"/>
                <a:cs typeface="Cambria"/>
                <a:sym typeface="Cambria"/>
              </a:rPr>
              <a:t>                              Adjusted income of percentile groups in the US over 40 years [4]</a:t>
            </a:r>
            <a:endParaRPr sz="1000">
              <a:solidFill>
                <a:srgbClr val="FFFFFF"/>
              </a:solidFill>
              <a:latin typeface="Cambria"/>
              <a:ea typeface="Cambria"/>
              <a:cs typeface="Cambria"/>
              <a:sym typeface="Cambria"/>
            </a:endParaRPr>
          </a:p>
          <a:p>
            <a:pPr marL="0" marR="0" lvl="0" indent="0" algn="r" rtl="0">
              <a:spcBef>
                <a:spcPts val="0"/>
              </a:spcBef>
              <a:spcAft>
                <a:spcPts val="0"/>
              </a:spcAft>
              <a:buNone/>
            </a:pPr>
            <a:endParaRPr sz="1200">
              <a:solidFill>
                <a:srgbClr val="FFFFFF"/>
              </a:solidFill>
              <a:latin typeface="Cambria"/>
              <a:ea typeface="Cambria"/>
              <a:cs typeface="Cambria"/>
              <a:sym typeface="Cambria"/>
            </a:endParaRPr>
          </a:p>
        </p:txBody>
      </p:sp>
      <p:pic>
        <p:nvPicPr>
          <p:cNvPr id="112" name="Shape 112"/>
          <p:cNvPicPr preferRelativeResize="0"/>
          <p:nvPr/>
        </p:nvPicPr>
        <p:blipFill>
          <a:blip r:embed="rId3">
            <a:alphaModFix/>
          </a:blip>
          <a:stretch>
            <a:fillRect/>
          </a:stretch>
        </p:blipFill>
        <p:spPr>
          <a:xfrm>
            <a:off x="4538350" y="679825"/>
            <a:ext cx="4375249" cy="4463675"/>
          </a:xfrm>
          <a:prstGeom prst="rect">
            <a:avLst/>
          </a:prstGeom>
          <a:noFill/>
          <a:ln>
            <a:noFill/>
          </a:ln>
        </p:spPr>
      </p:pic>
    </p:spTree>
    <p:extLst>
      <p:ext uri="{BB962C8B-B14F-4D97-AF65-F5344CB8AC3E}">
        <p14:creationId xmlns:p14="http://schemas.microsoft.com/office/powerpoint/2010/main" val="326231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1100"/>
              <a:buFont typeface="Arial"/>
              <a:buNone/>
            </a:pPr>
            <a:r>
              <a:rPr lang="en-US" sz="2000" dirty="0">
                <a:solidFill>
                  <a:srgbClr val="FFFFFF"/>
                </a:solidFill>
              </a:rPr>
              <a:t>Innovation will cause more inequality</a:t>
            </a:r>
            <a:endParaRPr sz="2000" dirty="0">
              <a:solidFill>
                <a:srgbClr val="FFFFFF"/>
              </a:solidFill>
            </a:endParaRPr>
          </a:p>
        </p:txBody>
      </p:sp>
      <p:sp>
        <p:nvSpPr>
          <p:cNvPr id="119" name="Shape 119"/>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Research is the motor of innovation and the key to automation</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Research is mostly funded for and by private corporations</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47% of jobs in the US are in high risk of becoming automated [13]</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~75% of jobs in the developing world are in high risk of becoming automated [13]</a:t>
            </a:r>
            <a:endParaRPr>
              <a:solidFill>
                <a:srgbClr val="FFFFFF"/>
              </a:solidFill>
            </a:endParaRPr>
          </a:p>
        </p:txBody>
      </p:sp>
      <p:sp>
        <p:nvSpPr>
          <p:cNvPr id="120" name="Shape 120"/>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21" name="Shape 121"/>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21</a:t>
            </a:fld>
            <a:endParaRPr sz="900" b="0" i="0" u="none" strike="noStrike" cap="none">
              <a:solidFill>
                <a:schemeClr val="lt1"/>
              </a:solidFill>
              <a:latin typeface="Cambria"/>
              <a:ea typeface="Cambria"/>
              <a:cs typeface="Cambria"/>
              <a:sym typeface="Cambria"/>
            </a:endParaRPr>
          </a:p>
        </p:txBody>
      </p:sp>
      <p:sp>
        <p:nvSpPr>
          <p:cNvPr id="122" name="Shape 122"/>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dirty="0">
                <a:solidFill>
                  <a:schemeClr val="lt1"/>
                </a:solidFill>
                <a:latin typeface="Cambria"/>
                <a:ea typeface="Cambria"/>
                <a:cs typeface="Cambria"/>
                <a:sym typeface="Cambria"/>
              </a:rPr>
              <a:t>Juan Luis Herrero Estrada</a:t>
            </a:r>
            <a:endParaRPr sz="1400" dirty="0"/>
          </a:p>
        </p:txBody>
      </p:sp>
      <p:sp>
        <p:nvSpPr>
          <p:cNvPr id="123" name="Shape 123"/>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[12]</a:t>
            </a:r>
            <a:endParaRPr/>
          </a:p>
        </p:txBody>
      </p:sp>
      <p:pic>
        <p:nvPicPr>
          <p:cNvPr id="124" name="Shape 124"/>
          <p:cNvPicPr preferRelativeResize="0"/>
          <p:nvPr/>
        </p:nvPicPr>
        <p:blipFill>
          <a:blip r:embed="rId3">
            <a:alphaModFix/>
          </a:blip>
          <a:stretch>
            <a:fillRect/>
          </a:stretch>
        </p:blipFill>
        <p:spPr>
          <a:xfrm>
            <a:off x="4707150" y="1174500"/>
            <a:ext cx="2774559" cy="3530850"/>
          </a:xfrm>
          <a:prstGeom prst="rect">
            <a:avLst/>
          </a:prstGeom>
          <a:noFill/>
          <a:ln>
            <a:noFill/>
          </a:ln>
        </p:spPr>
      </p:pic>
    </p:spTree>
    <p:extLst>
      <p:ext uri="{BB962C8B-B14F-4D97-AF65-F5344CB8AC3E}">
        <p14:creationId xmlns:p14="http://schemas.microsoft.com/office/powerpoint/2010/main" val="124027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1100"/>
              <a:buFont typeface="Arial"/>
              <a:buNone/>
            </a:pPr>
            <a:r>
              <a:rPr lang="en-US" sz="2000" dirty="0">
                <a:solidFill>
                  <a:srgbClr val="FFFFFF"/>
                </a:solidFill>
              </a:rPr>
              <a:t>Innovation is driven by industry and it won’t stop</a:t>
            </a:r>
            <a:endParaRPr sz="2000" dirty="0">
              <a:solidFill>
                <a:srgbClr val="FFFFFF"/>
              </a:solidFill>
            </a:endParaRPr>
          </a:p>
        </p:txBody>
      </p:sp>
      <p:sp>
        <p:nvSpPr>
          <p:cNvPr id="131" name="Shape 131"/>
          <p:cNvSpPr txBox="1">
            <a:spLocks noGrp="1"/>
          </p:cNvSpPr>
          <p:nvPr>
            <p:ph type="body" idx="1"/>
          </p:nvPr>
        </p:nvSpPr>
        <p:spPr>
          <a:xfrm>
            <a:off x="685800" y="1352551"/>
            <a:ext cx="3733800" cy="3352800"/>
          </a:xfrm>
          <a:prstGeom prst="rect">
            <a:avLst/>
          </a:prstGeom>
          <a:noFill/>
          <a:ln>
            <a:noFill/>
          </a:ln>
        </p:spPr>
        <p:txBody>
          <a:bodyPr spcFirstLastPara="1" wrap="square" lIns="91425" tIns="45700" rIns="91425" bIns="45700" anchor="t" anchorCtr="0">
            <a:noAutofit/>
          </a:bodyPr>
          <a:lstStyle/>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Can be measured by the number of patents granted [5]</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Historic high: 400 patents per 1000 residents [5]</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In 1999, ⅘ of all patents were awarded to private companies [7]</a:t>
            </a:r>
            <a:endParaRPr>
              <a:solidFill>
                <a:srgbClr val="FFFFFF"/>
              </a:solidFill>
            </a:endParaRPr>
          </a:p>
          <a:p>
            <a:pPr marL="205766" lvl="0" indent="-217196" rtl="0">
              <a:lnSpc>
                <a:spcPct val="115000"/>
              </a:lnSpc>
              <a:spcBef>
                <a:spcPts val="0"/>
              </a:spcBef>
              <a:spcAft>
                <a:spcPts val="0"/>
              </a:spcAft>
              <a:buClr>
                <a:srgbClr val="FFFFFF"/>
              </a:buClr>
              <a:buSzPts val="1800"/>
              <a:buFont typeface="Cambria"/>
              <a:buChar char="•"/>
            </a:pPr>
            <a:r>
              <a:rPr lang="en-US">
                <a:solidFill>
                  <a:srgbClr val="FFFFFF"/>
                </a:solidFill>
              </a:rPr>
              <a:t>Moore’s Law: processing power will double every two years [6]</a:t>
            </a:r>
            <a:endParaRPr>
              <a:solidFill>
                <a:srgbClr val="FFFFFF"/>
              </a:solidFill>
            </a:endParaRPr>
          </a:p>
        </p:txBody>
      </p:sp>
      <p:sp>
        <p:nvSpPr>
          <p:cNvPr id="132" name="Shape 13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33" name="Shape 13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22</a:t>
            </a:fld>
            <a:endParaRPr sz="900" b="0" i="0" u="none" strike="noStrike" cap="none">
              <a:solidFill>
                <a:schemeClr val="lt1"/>
              </a:solidFill>
              <a:latin typeface="Cambria"/>
              <a:ea typeface="Cambria"/>
              <a:cs typeface="Cambria"/>
              <a:sym typeface="Cambria"/>
            </a:endParaRPr>
          </a:p>
        </p:txBody>
      </p:sp>
      <p:sp>
        <p:nvSpPr>
          <p:cNvPr id="134" name="Shape 13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dirty="0">
                <a:solidFill>
                  <a:schemeClr val="lt1"/>
                </a:solidFill>
                <a:latin typeface="Cambria"/>
                <a:ea typeface="Cambria"/>
                <a:cs typeface="Cambria"/>
                <a:sym typeface="Cambria"/>
              </a:rPr>
              <a:t>Juan Luis Herrero Estrada</a:t>
            </a:r>
            <a:endParaRPr sz="1400" dirty="0"/>
          </a:p>
        </p:txBody>
      </p:sp>
      <p:sp>
        <p:nvSpPr>
          <p:cNvPr id="135" name="Shape 135"/>
          <p:cNvSpPr txBox="1"/>
          <p:nvPr/>
        </p:nvSpPr>
        <p:spPr>
          <a:xfrm>
            <a:off x="0" y="4726877"/>
            <a:ext cx="91440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chemeClr val="lt1"/>
                </a:solidFill>
                <a:latin typeface="Cambria"/>
                <a:ea typeface="Cambria"/>
                <a:cs typeface="Cambria"/>
                <a:sym typeface="Cambria"/>
              </a:rPr>
              <a:t>[7]</a:t>
            </a:r>
            <a:endParaRPr/>
          </a:p>
        </p:txBody>
      </p:sp>
      <p:pic>
        <p:nvPicPr>
          <p:cNvPr id="136" name="Shape 136"/>
          <p:cNvPicPr preferRelativeResize="0"/>
          <p:nvPr/>
        </p:nvPicPr>
        <p:blipFill>
          <a:blip r:embed="rId3">
            <a:alphaModFix/>
          </a:blip>
          <a:stretch>
            <a:fillRect/>
          </a:stretch>
        </p:blipFill>
        <p:spPr>
          <a:xfrm>
            <a:off x="4382849" y="1480825"/>
            <a:ext cx="4604825" cy="2935575"/>
          </a:xfrm>
          <a:prstGeom prst="rect">
            <a:avLst/>
          </a:prstGeom>
          <a:noFill/>
          <a:ln>
            <a:noFill/>
          </a:ln>
        </p:spPr>
      </p:pic>
    </p:spTree>
    <p:extLst>
      <p:ext uri="{BB962C8B-B14F-4D97-AF65-F5344CB8AC3E}">
        <p14:creationId xmlns:p14="http://schemas.microsoft.com/office/powerpoint/2010/main" val="101756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42" name="Shape 142"/>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[1]  Technology and Inequality, October 21, 2014, Retrieved From </a:t>
            </a:r>
            <a:r>
              <a:rPr lang="en-US" sz="1000" u="sng">
                <a:solidFill>
                  <a:srgbClr val="FFFFFF"/>
                </a:solidFill>
                <a:hlinkClick r:id="rId3"/>
              </a:rPr>
              <a:t>https://www.technologyreview.com/s/531726/technology-and-inequality/</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[2] Costing and pricing  a research proposal, (n.d), Retrieved From </a:t>
            </a:r>
            <a:r>
              <a:rPr lang="en-US" sz="1000" u="sng">
                <a:solidFill>
                  <a:srgbClr val="FFFFFF"/>
                </a:solidFill>
                <a:hlinkClick r:id="rId4"/>
              </a:rPr>
              <a:t>https://www.vitae.ac.uk/doing-research/leadership-development-for-principal-investigators-pis/leading-a-research-project/applying-for-research-funding/costing-and-pricing-a-research-proposal</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[3] Automated Inequality, October 2, 2016, Retrieved From </a:t>
            </a:r>
            <a:r>
              <a:rPr lang="en-US" sz="1000" u="sng">
                <a:solidFill>
                  <a:srgbClr val="FFFFFF"/>
                </a:solidFill>
                <a:hlinkClick r:id="rId5"/>
              </a:rPr>
              <a:t>https://harvardpolitics.com/world/automation/</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[4] 40 Years of Income Inequality in America, In Graphs, October 4, 2014, Retrieved From </a:t>
            </a:r>
            <a:r>
              <a:rPr lang="en-US" sz="1000" u="sng">
                <a:solidFill>
                  <a:srgbClr val="FFFFFF"/>
                </a:solidFill>
                <a:hlinkClick r:id="rId6"/>
              </a:rPr>
              <a:t>https://www.npr.org/sections/money/2014/10/02/349863761/40-years-of-income-inequality-in-america-in-graphs</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[5] Rate of Innovation, July 18, 2013, Retrieved From </a:t>
            </a:r>
            <a:r>
              <a:rPr lang="en-US" sz="1000" u="sng">
                <a:solidFill>
                  <a:srgbClr val="FFFFFF"/>
                </a:solidFill>
                <a:hlinkClick r:id="rId7"/>
              </a:rPr>
              <a:t>https://atintellectualproperty.com/rate-of-innovation/</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[6] Moore’s Law, (n.d), Retrieved From </a:t>
            </a:r>
            <a:r>
              <a:rPr lang="en-US" sz="1000" u="sng">
                <a:solidFill>
                  <a:srgbClr val="FFFFFF"/>
                </a:solidFill>
                <a:hlinkClick r:id="rId8"/>
              </a:rPr>
              <a:t>http://www.mooreslaw.org/</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[7] Measuring Innovation in an Accelerating World: Review of a “Possible Declining Trend for Worldwide Innovation”, (n.d),  Retrieved From </a:t>
            </a:r>
            <a:r>
              <a:rPr lang="en-US" sz="1000" u="sng">
                <a:solidFill>
                  <a:srgbClr val="FFFFFF"/>
                </a:solidFill>
                <a:hlinkClick r:id="rId9"/>
              </a:rPr>
              <a:t>http://accelerating.org/articles/huebnerinnovation.html</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[8] R&amp;D in the 2015 Budget, May 2014, Retrieved From https://www.whitehouse.gov/sites/default/files/microsites/ostp/fy2015rdtables.pdf </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[9] Policy Budget Authority and Outlay by Function, Category and Program, (n.d), Retrieved From </a:t>
            </a:r>
            <a:r>
              <a:rPr lang="en-US" sz="1000" u="sng">
                <a:solidFill>
                  <a:srgbClr val="FFFFFF"/>
                </a:solidFill>
                <a:hlinkClick r:id="rId10"/>
              </a:rPr>
              <a:t>https://www.whitehouse.gov/sites/default/files/omb/budget/fy2015/assets/28_1.pdf</a:t>
            </a:r>
            <a:endParaRPr sz="1000">
              <a:solidFill>
                <a:srgbClr val="FFFFFF"/>
              </a:solidFill>
            </a:endParaRPr>
          </a:p>
          <a:p>
            <a:pPr marL="457200" lvl="0" indent="-292100" rtl="0">
              <a:lnSpc>
                <a:spcPct val="115000"/>
              </a:lnSpc>
              <a:spcBef>
                <a:spcPts val="0"/>
              </a:spcBef>
              <a:spcAft>
                <a:spcPts val="0"/>
              </a:spcAft>
              <a:buClr>
                <a:srgbClr val="FFFFFF"/>
              </a:buClr>
              <a:buSzPts val="1000"/>
              <a:buFont typeface="Cambria"/>
              <a:buChar char="●"/>
            </a:pPr>
            <a:r>
              <a:rPr lang="en-US" sz="1000">
                <a:solidFill>
                  <a:srgbClr val="FFFFFF"/>
                </a:solidFill>
              </a:rPr>
              <a:t>[10] Stewart, Shannon; Springs, Stacy (2015). </a:t>
            </a:r>
            <a:r>
              <a:rPr lang="en-US" sz="1000" i="1">
                <a:solidFill>
                  <a:srgbClr val="FFFFFF"/>
                </a:solidFill>
              </a:rPr>
              <a:t>United States of America. In: UNESCO Science Report: towards 2030</a:t>
            </a:r>
            <a:r>
              <a:rPr lang="en-US" sz="1000">
                <a:solidFill>
                  <a:srgbClr val="FFFFFF"/>
                </a:solidFill>
              </a:rPr>
              <a:t>. Paris: UNESCO</a:t>
            </a:r>
            <a:endParaRPr sz="1000">
              <a:solidFill>
                <a:srgbClr val="FFFFFF"/>
              </a:solidFill>
            </a:endParaRPr>
          </a:p>
          <a:p>
            <a:pPr marL="457200" lvl="0" indent="-342900" rtl="0">
              <a:lnSpc>
                <a:spcPct val="115000"/>
              </a:lnSpc>
              <a:spcBef>
                <a:spcPts val="0"/>
              </a:spcBef>
              <a:spcAft>
                <a:spcPts val="0"/>
              </a:spcAft>
              <a:buClr>
                <a:srgbClr val="FFFFFF"/>
              </a:buClr>
              <a:buSzPts val="1800"/>
              <a:buFont typeface="Cambria"/>
              <a:buChar char="●"/>
            </a:pPr>
            <a:r>
              <a:rPr lang="en-US" sz="1800" b="1">
                <a:solidFill>
                  <a:srgbClr val="FFFFFF"/>
                </a:solidFill>
              </a:rPr>
              <a:t>All References accessed on April 22, 2018</a:t>
            </a:r>
            <a:endParaRPr>
              <a:solidFill>
                <a:srgbClr val="FFFFFF"/>
              </a:solidFill>
            </a:endParaRPr>
          </a:p>
        </p:txBody>
      </p:sp>
      <p:sp>
        <p:nvSpPr>
          <p:cNvPr id="143" name="Shape 143"/>
          <p:cNvSpPr txBox="1">
            <a:spLocks noGrp="1"/>
          </p:cNvSpPr>
          <p:nvPr>
            <p:ph type="ftr" idx="11"/>
          </p:nvPr>
        </p:nvSpPr>
        <p:spPr>
          <a:xfrm>
            <a:off x="0" y="4997196"/>
            <a:ext cx="5562600" cy="1463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44" name="Shape 144"/>
          <p:cNvSpPr txBox="1">
            <a:spLocks noGrp="1"/>
          </p:cNvSpPr>
          <p:nvPr>
            <p:ph type="sldNum" idx="12"/>
          </p:nvPr>
        </p:nvSpPr>
        <p:spPr>
          <a:xfrm>
            <a:off x="8519160" y="4997196"/>
            <a:ext cx="624840" cy="14630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23</a:t>
            </a:fld>
            <a:endParaRPr sz="900" b="0" i="0" u="none" strike="noStrike" cap="none">
              <a:solidFill>
                <a:schemeClr val="lt1"/>
              </a:solidFill>
              <a:latin typeface="Cambria"/>
              <a:ea typeface="Cambria"/>
              <a:cs typeface="Cambria"/>
              <a:sym typeface="Cambria"/>
            </a:endParaRPr>
          </a:p>
        </p:txBody>
      </p:sp>
      <p:sp>
        <p:nvSpPr>
          <p:cNvPr id="145" name="Shape 145"/>
          <p:cNvSpPr txBox="1"/>
          <p:nvPr/>
        </p:nvSpPr>
        <p:spPr>
          <a:xfrm>
            <a:off x="6847114" y="372337"/>
            <a:ext cx="2179682"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Juan Luis Herrero Estrada</a:t>
            </a:r>
            <a:endParaRPr/>
          </a:p>
        </p:txBody>
      </p:sp>
    </p:spTree>
    <p:extLst>
      <p:ext uri="{BB962C8B-B14F-4D97-AF65-F5344CB8AC3E}">
        <p14:creationId xmlns:p14="http://schemas.microsoft.com/office/powerpoint/2010/main" val="416818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85800" y="361950"/>
            <a:ext cx="77724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lt1"/>
              </a:buClr>
              <a:buSzPts val="2700"/>
              <a:buFont typeface="Cambria"/>
              <a:buNone/>
            </a:pPr>
            <a:r>
              <a:rPr lang="en-US" sz="2700" b="0" i="0" u="none" strike="noStrike" cap="none">
                <a:solidFill>
                  <a:schemeClr val="lt1"/>
                </a:solidFill>
                <a:latin typeface="Cambria"/>
                <a:ea typeface="Cambria"/>
                <a:cs typeface="Cambria"/>
                <a:sym typeface="Cambria"/>
              </a:rPr>
              <a:t>REFERENCES</a:t>
            </a:r>
            <a:endParaRPr/>
          </a:p>
        </p:txBody>
      </p:sp>
      <p:sp>
        <p:nvSpPr>
          <p:cNvPr id="151" name="Shape 151"/>
          <p:cNvSpPr txBox="1">
            <a:spLocks noGrp="1"/>
          </p:cNvSpPr>
          <p:nvPr>
            <p:ph type="body" idx="1"/>
          </p:nvPr>
        </p:nvSpPr>
        <p:spPr>
          <a:xfrm>
            <a:off x="685800" y="1352551"/>
            <a:ext cx="7772400" cy="3352800"/>
          </a:xfrm>
          <a:prstGeom prst="rect">
            <a:avLst/>
          </a:prstGeom>
          <a:noFill/>
          <a:ln>
            <a:noFill/>
          </a:ln>
        </p:spPr>
        <p:txBody>
          <a:bodyPr spcFirstLastPara="1" wrap="square" lIns="91425" tIns="45700" rIns="91425" bIns="45700" anchor="t" anchorCtr="0">
            <a:noAutofit/>
          </a:bodyPr>
          <a:lstStyle/>
          <a:p>
            <a:pPr marL="457200" lvl="0" indent="-304800" rtl="0">
              <a:lnSpc>
                <a:spcPct val="115000"/>
              </a:lnSpc>
              <a:spcBef>
                <a:spcPts val="0"/>
              </a:spcBef>
              <a:spcAft>
                <a:spcPts val="0"/>
              </a:spcAft>
              <a:buClr>
                <a:srgbClr val="FFFFFF"/>
              </a:buClr>
              <a:buSzPts val="1200"/>
              <a:buFont typeface="Cambria"/>
              <a:buChar char="●"/>
            </a:pPr>
            <a:r>
              <a:rPr lang="en-US" sz="1200">
                <a:solidFill>
                  <a:srgbClr val="FFFFFF"/>
                </a:solidFill>
              </a:rPr>
              <a:t>[11] Who picks up the tab for science?, (n.d), Retrieved From </a:t>
            </a:r>
            <a:r>
              <a:rPr lang="en-US" sz="1200" u="sng">
                <a:solidFill>
                  <a:srgbClr val="FFFFFF"/>
                </a:solidFill>
                <a:hlinkClick r:id="rId3"/>
              </a:rPr>
              <a:t>https://www.bu.edu/research/articles/funding-for-scientific-research/</a:t>
            </a:r>
            <a:endParaRPr sz="1200">
              <a:solidFill>
                <a:srgbClr val="FFFFFF"/>
              </a:solidFill>
            </a:endParaRPr>
          </a:p>
          <a:p>
            <a:pPr marL="457200" lvl="0" indent="-304800" rtl="0">
              <a:lnSpc>
                <a:spcPct val="115000"/>
              </a:lnSpc>
              <a:spcBef>
                <a:spcPts val="0"/>
              </a:spcBef>
              <a:spcAft>
                <a:spcPts val="0"/>
              </a:spcAft>
              <a:buClr>
                <a:srgbClr val="FFFFFF"/>
              </a:buClr>
              <a:buSzPts val="1200"/>
              <a:buFont typeface="Cambria"/>
              <a:buChar char="●"/>
            </a:pPr>
            <a:r>
              <a:rPr lang="en-US" sz="1200">
                <a:solidFill>
                  <a:srgbClr val="FFFFFF"/>
                </a:solidFill>
              </a:rPr>
              <a:t>[12] As well or better than humans: Automation set for big promotions in white-collar job market, Feb 28, 2017, Retrieved From http://www.cbc.ca/news/business/automation-jobs-canada-computers-white-collar-1.3982466</a:t>
            </a:r>
            <a:endParaRPr sz="1200">
              <a:solidFill>
                <a:srgbClr val="FFFFFF"/>
              </a:solidFill>
            </a:endParaRPr>
          </a:p>
          <a:p>
            <a:pPr marL="457200" lvl="0" indent="-304800" rtl="0">
              <a:lnSpc>
                <a:spcPct val="115000"/>
              </a:lnSpc>
              <a:spcBef>
                <a:spcPts val="0"/>
              </a:spcBef>
              <a:spcAft>
                <a:spcPts val="0"/>
              </a:spcAft>
              <a:buClr>
                <a:srgbClr val="FFFFFF"/>
              </a:buClr>
              <a:buSzPts val="1200"/>
              <a:buFont typeface="Cambria"/>
              <a:buChar char="●"/>
            </a:pPr>
            <a:r>
              <a:rPr lang="en-US" sz="1200">
                <a:solidFill>
                  <a:srgbClr val="FFFFFF"/>
                </a:solidFill>
              </a:rPr>
              <a:t>[13] The future of Employment: How Susceptible are Jobs to Computerisation?, September 17, 2013, Retrieved From </a:t>
            </a:r>
            <a:r>
              <a:rPr lang="en-US" sz="1200" u="sng">
                <a:solidFill>
                  <a:srgbClr val="FFFFFF"/>
                </a:solidFill>
                <a:hlinkClick r:id="rId4"/>
              </a:rPr>
              <a:t>https://www.oxfordmartin.ox.ac.uk/downloads/academic/The_Future_of_Employment.pdf</a:t>
            </a:r>
            <a:endParaRPr sz="1200">
              <a:solidFill>
                <a:srgbClr val="FFFFFF"/>
              </a:solidFill>
            </a:endParaRPr>
          </a:p>
          <a:p>
            <a:pPr marL="457200" lvl="0" indent="-304800" rtl="0">
              <a:lnSpc>
                <a:spcPct val="115000"/>
              </a:lnSpc>
              <a:spcBef>
                <a:spcPts val="0"/>
              </a:spcBef>
              <a:spcAft>
                <a:spcPts val="0"/>
              </a:spcAft>
              <a:buClr>
                <a:srgbClr val="FFFFFF"/>
              </a:buClr>
              <a:buSzPts val="1200"/>
              <a:buFont typeface="Cambria"/>
              <a:buChar char="●"/>
            </a:pPr>
            <a:r>
              <a:rPr lang="en-US" sz="1200">
                <a:solidFill>
                  <a:srgbClr val="FFFFFF"/>
                </a:solidFill>
              </a:rPr>
              <a:t>[14] Is Automation labor-displacing? Productivity growth, employment, and the labor share, March 8, 2018, Retrieved From </a:t>
            </a:r>
            <a:r>
              <a:rPr lang="en-US" sz="1200" u="sng">
                <a:solidFill>
                  <a:srgbClr val="FFFFFF"/>
                </a:solidFill>
                <a:hlinkClick r:id="rId5"/>
              </a:rPr>
              <a:t>https://www.brookings.edu/bpea-articles/is-automation-labor-displacing-productivity-growth-employment-and-the-labor-share/</a:t>
            </a:r>
            <a:endParaRPr sz="1200">
              <a:solidFill>
                <a:srgbClr val="FFFFFF"/>
              </a:solidFill>
            </a:endParaRPr>
          </a:p>
          <a:p>
            <a:pPr marL="457200" lvl="0" indent="-304800" rtl="0">
              <a:lnSpc>
                <a:spcPct val="115000"/>
              </a:lnSpc>
              <a:spcBef>
                <a:spcPts val="0"/>
              </a:spcBef>
              <a:spcAft>
                <a:spcPts val="0"/>
              </a:spcAft>
              <a:buClr>
                <a:srgbClr val="FFFFFF"/>
              </a:buClr>
              <a:buSzPts val="1200"/>
              <a:buFont typeface="Cambria"/>
              <a:buChar char="●"/>
            </a:pPr>
            <a:r>
              <a:rPr lang="en-US" sz="1200">
                <a:solidFill>
                  <a:srgbClr val="FFFFFF"/>
                </a:solidFill>
              </a:rPr>
              <a:t>[15] Does Income Redistribution Affect Economic Growth?, April 4th, 2014, https://www.gailfosler.com/income-redistribution-affect-economic-growth</a:t>
            </a:r>
            <a:endParaRPr sz="1200">
              <a:solidFill>
                <a:srgbClr val="FFFFFF"/>
              </a:solidFill>
            </a:endParaRPr>
          </a:p>
          <a:p>
            <a:pPr marL="457200" lvl="0" indent="-304800" rtl="0">
              <a:lnSpc>
                <a:spcPct val="115000"/>
              </a:lnSpc>
              <a:spcBef>
                <a:spcPts val="0"/>
              </a:spcBef>
              <a:spcAft>
                <a:spcPts val="0"/>
              </a:spcAft>
              <a:buClr>
                <a:srgbClr val="FFFFFF"/>
              </a:buClr>
              <a:buSzPts val="1200"/>
              <a:buFont typeface="Cambria"/>
              <a:buChar char="●"/>
            </a:pPr>
            <a:r>
              <a:rPr lang="en-US" sz="1200" b="1">
                <a:solidFill>
                  <a:srgbClr val="FFFFFF"/>
                </a:solidFill>
              </a:rPr>
              <a:t>All References accessed on April 22, 2018</a:t>
            </a:r>
            <a:endParaRPr sz="1200">
              <a:solidFill>
                <a:srgbClr val="FFFFFF"/>
              </a:solidFill>
            </a:endParaRPr>
          </a:p>
        </p:txBody>
      </p:sp>
      <p:sp>
        <p:nvSpPr>
          <p:cNvPr id="152" name="Shape 152"/>
          <p:cNvSpPr txBox="1">
            <a:spLocks noGrp="1"/>
          </p:cNvSpPr>
          <p:nvPr>
            <p:ph type="ftr" idx="11"/>
          </p:nvPr>
        </p:nvSpPr>
        <p:spPr>
          <a:xfrm>
            <a:off x="0" y="4997196"/>
            <a:ext cx="5562600" cy="146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00"/>
              <a:buFont typeface="Cambria"/>
              <a:buNone/>
            </a:pPr>
            <a:r>
              <a:rPr lang="en-US" sz="900" b="0" i="0" u="none" strike="noStrike" cap="none">
                <a:solidFill>
                  <a:schemeClr val="lt1"/>
                </a:solidFill>
                <a:latin typeface="Cambria"/>
                <a:ea typeface="Cambria"/>
                <a:cs typeface="Cambria"/>
                <a:sym typeface="Cambria"/>
              </a:rPr>
              <a:t>© 2018 Keith A. Pray</a:t>
            </a:r>
            <a:endParaRPr sz="900" b="0" i="0" u="none" strike="noStrike" cap="none">
              <a:solidFill>
                <a:schemeClr val="lt1"/>
              </a:solidFill>
              <a:latin typeface="Cambria"/>
              <a:ea typeface="Cambria"/>
              <a:cs typeface="Cambria"/>
              <a:sym typeface="Cambria"/>
            </a:endParaRPr>
          </a:p>
        </p:txBody>
      </p:sp>
      <p:sp>
        <p:nvSpPr>
          <p:cNvPr id="153" name="Shape 153"/>
          <p:cNvSpPr txBox="1">
            <a:spLocks noGrp="1"/>
          </p:cNvSpPr>
          <p:nvPr>
            <p:ph type="sldNum" idx="12"/>
          </p:nvPr>
        </p:nvSpPr>
        <p:spPr>
          <a:xfrm>
            <a:off x="8519160" y="4997196"/>
            <a:ext cx="624900" cy="146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chemeClr val="lt1"/>
                </a:solidFill>
                <a:latin typeface="Cambria"/>
                <a:ea typeface="Cambria"/>
                <a:cs typeface="Cambria"/>
                <a:sym typeface="Cambria"/>
              </a:rPr>
              <a:t>24</a:t>
            </a:fld>
            <a:endParaRPr sz="900" b="0" i="0" u="none" strike="noStrike" cap="none">
              <a:solidFill>
                <a:schemeClr val="lt1"/>
              </a:solidFill>
              <a:latin typeface="Cambria"/>
              <a:ea typeface="Cambria"/>
              <a:cs typeface="Cambria"/>
              <a:sym typeface="Cambria"/>
            </a:endParaRPr>
          </a:p>
        </p:txBody>
      </p:sp>
      <p:sp>
        <p:nvSpPr>
          <p:cNvPr id="154" name="Shape 154"/>
          <p:cNvSpPr txBox="1"/>
          <p:nvPr/>
        </p:nvSpPr>
        <p:spPr>
          <a:xfrm>
            <a:off x="6847114" y="372337"/>
            <a:ext cx="2179800"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a:solidFill>
                  <a:schemeClr val="lt1"/>
                </a:solidFill>
                <a:latin typeface="Cambria"/>
                <a:ea typeface="Cambria"/>
                <a:cs typeface="Cambria"/>
                <a:sym typeface="Cambria"/>
              </a:rPr>
              <a:t>Juan Luis Herrero Estrada</a:t>
            </a:r>
            <a:endParaRPr/>
          </a:p>
        </p:txBody>
      </p:sp>
    </p:spTree>
    <p:extLst>
      <p:ext uri="{BB962C8B-B14F-4D97-AF65-F5344CB8AC3E}">
        <p14:creationId xmlns:p14="http://schemas.microsoft.com/office/powerpoint/2010/main" val="148429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Content Placeholder 2"/>
          <p:cNvSpPr>
            <a:spLocks noGrp="1"/>
          </p:cNvSpPr>
          <p:nvPr>
            <p:ph sz="half" idx="1"/>
          </p:nvPr>
        </p:nvSpPr>
        <p:spPr>
          <a:xfrm>
            <a:off x="685800" y="2163961"/>
            <a:ext cx="3733800" cy="1945624"/>
          </a:xfrm>
        </p:spPr>
        <p:txBody>
          <a:bodyPr>
            <a:normAutofit/>
          </a:bodyPr>
          <a:lstStyle/>
          <a:p>
            <a:pPr lvl="1"/>
            <a:r>
              <a:rPr lang="en-US" sz="1700" dirty="0"/>
              <a:t>Artificial Intelligence:  imitate intelligent human behavior [1]</a:t>
            </a:r>
          </a:p>
          <a:p>
            <a:pPr lvl="1"/>
            <a:r>
              <a:rPr lang="en-US" sz="1700" dirty="0"/>
              <a:t>Automation: perform tasks that were previously performed by humans [2]</a:t>
            </a:r>
          </a:p>
          <a:p>
            <a:pPr lvl="1"/>
            <a:r>
              <a:rPr lang="en-US" sz="1700" dirty="0"/>
              <a:t>Domotics: enables automating tasks within a home [3]</a:t>
            </a:r>
          </a:p>
        </p:txBody>
      </p:sp>
      <p:pic>
        <p:nvPicPr>
          <p:cNvPr id="16" name="Picture 4" descr="Image result for home automation and 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49" y="1719766"/>
            <a:ext cx="4008329" cy="283401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685800" y="583658"/>
            <a:ext cx="7772400" cy="914400"/>
          </a:xfrm>
        </p:spPr>
        <p:txBody>
          <a:bodyPr/>
          <a:lstStyle/>
          <a:p>
            <a:r>
              <a:rPr lang="en-US" dirty="0"/>
              <a:t>Will AI and Automation Strip Us of our humanity?</a:t>
            </a:r>
          </a:p>
        </p:txBody>
      </p:sp>
      <p:sp>
        <p:nvSpPr>
          <p:cNvPr id="11" name="TextBox 10"/>
          <p:cNvSpPr txBox="1"/>
          <p:nvPr/>
        </p:nvSpPr>
        <p:spPr>
          <a:xfrm>
            <a:off x="8810314" y="4309292"/>
            <a:ext cx="432963" cy="258532"/>
          </a:xfrm>
          <a:prstGeom prst="rect">
            <a:avLst/>
          </a:prstGeom>
          <a:noFill/>
        </p:spPr>
        <p:txBody>
          <a:bodyPr wrap="square" rtlCol="0">
            <a:spAutoFit/>
          </a:bodyPr>
          <a:lstStyle/>
          <a:p>
            <a:pPr>
              <a:lnSpc>
                <a:spcPct val="90000"/>
              </a:lnSpc>
            </a:pPr>
            <a:r>
              <a:rPr lang="en-US" sz="1200" dirty="0"/>
              <a:t>[8]</a:t>
            </a:r>
          </a:p>
        </p:txBody>
      </p:sp>
    </p:spTree>
    <p:extLst>
      <p:ext uri="{BB962C8B-B14F-4D97-AF65-F5344CB8AC3E}">
        <p14:creationId xmlns:p14="http://schemas.microsoft.com/office/powerpoint/2010/main" val="4022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0" name="Title 1"/>
          <p:cNvSpPr>
            <a:spLocks noGrp="1"/>
          </p:cNvSpPr>
          <p:nvPr>
            <p:ph type="title"/>
          </p:nvPr>
        </p:nvSpPr>
        <p:spPr>
          <a:xfrm>
            <a:off x="1775640" y="533797"/>
            <a:ext cx="6161314" cy="914400"/>
          </a:xfrm>
        </p:spPr>
        <p:txBody>
          <a:bodyPr/>
          <a:lstStyle/>
          <a:p>
            <a:pPr algn="ctr"/>
            <a:r>
              <a:rPr lang="en-US" dirty="0"/>
              <a:t>The 5 tiers of Humanity</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68" y="1434995"/>
            <a:ext cx="5267259" cy="34485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02137" y="4588962"/>
            <a:ext cx="432963" cy="258532"/>
          </a:xfrm>
          <a:prstGeom prst="rect">
            <a:avLst/>
          </a:prstGeom>
          <a:noFill/>
        </p:spPr>
        <p:txBody>
          <a:bodyPr wrap="square" rtlCol="0">
            <a:spAutoFit/>
          </a:bodyPr>
          <a:lstStyle/>
          <a:p>
            <a:pPr>
              <a:lnSpc>
                <a:spcPct val="90000"/>
              </a:lnSpc>
            </a:pPr>
            <a:r>
              <a:rPr lang="en-US" sz="1200" dirty="0"/>
              <a:t>[4]</a:t>
            </a:r>
          </a:p>
        </p:txBody>
      </p:sp>
    </p:spTree>
    <p:extLst>
      <p:ext uri="{BB962C8B-B14F-4D97-AF65-F5344CB8AC3E}">
        <p14:creationId xmlns:p14="http://schemas.microsoft.com/office/powerpoint/2010/main" val="1066000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Title 1"/>
          <p:cNvSpPr>
            <a:spLocks noGrp="1"/>
          </p:cNvSpPr>
          <p:nvPr>
            <p:ph type="title"/>
          </p:nvPr>
        </p:nvSpPr>
        <p:spPr>
          <a:xfrm>
            <a:off x="1295133" y="448503"/>
            <a:ext cx="6534807" cy="616558"/>
          </a:xfrm>
        </p:spPr>
        <p:txBody>
          <a:bodyPr>
            <a:normAutofit fontScale="90000"/>
          </a:bodyPr>
          <a:lstStyle/>
          <a:p>
            <a:pPr algn="ctr"/>
            <a:r>
              <a:rPr lang="en-US" dirty="0"/>
              <a:t>Affect On Humanity: Regulate &amp; Record </a:t>
            </a:r>
          </a:p>
        </p:txBody>
      </p:sp>
      <p:graphicFrame>
        <p:nvGraphicFramePr>
          <p:cNvPr id="10" name="Content Placeholder 9"/>
          <p:cNvGraphicFramePr>
            <a:graphicFrameLocks noGrp="1"/>
          </p:cNvGraphicFramePr>
          <p:nvPr>
            <p:ph sz="half" idx="1"/>
            <p:extLst/>
          </p:nvPr>
        </p:nvGraphicFramePr>
        <p:xfrm>
          <a:off x="1128809" y="2085536"/>
          <a:ext cx="6867460" cy="2472238"/>
        </p:xfrm>
        <a:graphic>
          <a:graphicData uri="http://schemas.openxmlformats.org/drawingml/2006/table">
            <a:tbl>
              <a:tblPr firstRow="1" bandRow="1">
                <a:tableStyleId>{5C22544A-7EE6-4342-B048-85BDC9FD1C3A}</a:tableStyleId>
              </a:tblPr>
              <a:tblGrid>
                <a:gridCol w="3433730">
                  <a:extLst>
                    <a:ext uri="{9D8B030D-6E8A-4147-A177-3AD203B41FA5}">
                      <a16:colId xmlns:a16="http://schemas.microsoft.com/office/drawing/2014/main" val="50584053"/>
                    </a:ext>
                  </a:extLst>
                </a:gridCol>
                <a:gridCol w="3433730">
                  <a:extLst>
                    <a:ext uri="{9D8B030D-6E8A-4147-A177-3AD203B41FA5}">
                      <a16:colId xmlns:a16="http://schemas.microsoft.com/office/drawing/2014/main" val="2114991306"/>
                    </a:ext>
                  </a:extLst>
                </a:gridCol>
              </a:tblGrid>
              <a:tr h="596039">
                <a:tc>
                  <a:txBody>
                    <a:bodyPr/>
                    <a:lstStyle/>
                    <a:p>
                      <a:pPr algn="ctr"/>
                      <a:r>
                        <a:rPr lang="en-US" dirty="0"/>
                        <a:t>Positive</a:t>
                      </a:r>
                    </a:p>
                  </a:txBody>
                  <a:tcPr anchor="ctr"/>
                </a:tc>
                <a:tc>
                  <a:txBody>
                    <a:bodyPr/>
                    <a:lstStyle/>
                    <a:p>
                      <a:pPr algn="ctr"/>
                      <a:r>
                        <a:rPr lang="en-US" dirty="0"/>
                        <a:t>Negative</a:t>
                      </a:r>
                    </a:p>
                  </a:txBody>
                  <a:tcPr anchor="ctr"/>
                </a:tc>
                <a:extLst>
                  <a:ext uri="{0D108BD9-81ED-4DB2-BD59-A6C34878D82A}">
                    <a16:rowId xmlns:a16="http://schemas.microsoft.com/office/drawing/2014/main" val="3051602921"/>
                  </a:ext>
                </a:extLst>
              </a:tr>
              <a:tr h="596039">
                <a:tc>
                  <a:txBody>
                    <a:bodyPr/>
                    <a:lstStyle/>
                    <a:p>
                      <a:r>
                        <a:rPr lang="en-US" dirty="0"/>
                        <a:t>Regulate</a:t>
                      </a:r>
                      <a:r>
                        <a:rPr lang="en-US" baseline="0" dirty="0"/>
                        <a:t> &amp; Treat Bodily State</a:t>
                      </a:r>
                      <a:endParaRPr lang="en-US" dirty="0"/>
                    </a:p>
                  </a:txBody>
                  <a:tcPr anchor="ctr"/>
                </a:tc>
                <a:tc>
                  <a:txBody>
                    <a:bodyPr/>
                    <a:lstStyle/>
                    <a:p>
                      <a:r>
                        <a:rPr lang="en-US" dirty="0"/>
                        <a:t>Record</a:t>
                      </a:r>
                      <a:r>
                        <a:rPr lang="en-US" baseline="0" dirty="0"/>
                        <a:t> Bodily State -&gt; Create Physiological Profile</a:t>
                      </a:r>
                      <a:endParaRPr lang="en-US" dirty="0"/>
                    </a:p>
                  </a:txBody>
                  <a:tcPr anchor="ctr"/>
                </a:tc>
                <a:extLst>
                  <a:ext uri="{0D108BD9-81ED-4DB2-BD59-A6C34878D82A}">
                    <a16:rowId xmlns:a16="http://schemas.microsoft.com/office/drawing/2014/main" val="3296114321"/>
                  </a:ext>
                </a:extLst>
              </a:tr>
              <a:tr h="596039">
                <a:tc>
                  <a:txBody>
                    <a:bodyPr/>
                    <a:lstStyle/>
                    <a:p>
                      <a:r>
                        <a:rPr lang="en-US" dirty="0"/>
                        <a:t>Produce</a:t>
                      </a:r>
                      <a:r>
                        <a:rPr lang="en-US" baseline="0" dirty="0"/>
                        <a:t> Resources Quicker</a:t>
                      </a:r>
                      <a:endParaRPr lang="en-US" dirty="0"/>
                    </a:p>
                  </a:txBody>
                  <a:tcPr anchor="ctr"/>
                </a:tc>
                <a:tc>
                  <a:txBody>
                    <a:bodyPr/>
                    <a:lstStyle/>
                    <a:p>
                      <a:endParaRPr lang="en-US" dirty="0"/>
                    </a:p>
                  </a:txBody>
                  <a:tcPr anchor="ctr"/>
                </a:tc>
                <a:extLst>
                  <a:ext uri="{0D108BD9-81ED-4DB2-BD59-A6C34878D82A}">
                    <a16:rowId xmlns:a16="http://schemas.microsoft.com/office/drawing/2014/main" val="1359222102"/>
                  </a:ext>
                </a:extLst>
              </a:tr>
              <a:tr h="596039">
                <a:tc>
                  <a:txBody>
                    <a:bodyPr/>
                    <a:lstStyle/>
                    <a:p>
                      <a:r>
                        <a:rPr lang="en-US" dirty="0"/>
                        <a:t>Deliver Resources More</a:t>
                      </a:r>
                      <a:r>
                        <a:rPr lang="en-US" baseline="0" dirty="0"/>
                        <a:t> Effectively</a:t>
                      </a:r>
                      <a:endParaRPr lang="en-US" dirty="0"/>
                    </a:p>
                  </a:txBody>
                  <a:tcPr anchor="ctr"/>
                </a:tc>
                <a:tc>
                  <a:txBody>
                    <a:bodyPr/>
                    <a:lstStyle/>
                    <a:p>
                      <a:r>
                        <a:rPr lang="en-US" dirty="0"/>
                        <a:t>What Constitutes</a:t>
                      </a:r>
                      <a:r>
                        <a:rPr lang="en-US" baseline="0" dirty="0"/>
                        <a:t> Effectively</a:t>
                      </a:r>
                      <a:endParaRPr lang="en-US" dirty="0"/>
                    </a:p>
                  </a:txBody>
                  <a:tcPr anchor="ctr"/>
                </a:tc>
                <a:extLst>
                  <a:ext uri="{0D108BD9-81ED-4DB2-BD59-A6C34878D82A}">
                    <a16:rowId xmlns:a16="http://schemas.microsoft.com/office/drawing/2014/main" val="1458211590"/>
                  </a:ext>
                </a:extLst>
              </a:tr>
            </a:tbl>
          </a:graphicData>
        </a:graphic>
      </p:graphicFrame>
      <p:pic>
        <p:nvPicPr>
          <p:cNvPr id="2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87467"/>
          <a:stretch/>
        </p:blipFill>
        <p:spPr bwMode="auto">
          <a:xfrm>
            <a:off x="1928908" y="1213926"/>
            <a:ext cx="5267259" cy="4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3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Title 1"/>
          <p:cNvSpPr>
            <a:spLocks noGrp="1"/>
          </p:cNvSpPr>
          <p:nvPr>
            <p:ph type="title"/>
          </p:nvPr>
        </p:nvSpPr>
        <p:spPr>
          <a:xfrm>
            <a:off x="1053218" y="664907"/>
            <a:ext cx="7018638" cy="467160"/>
          </a:xfrm>
        </p:spPr>
        <p:txBody>
          <a:bodyPr>
            <a:normAutofit fontScale="90000"/>
          </a:bodyPr>
          <a:lstStyle/>
          <a:p>
            <a:pPr algn="ctr"/>
            <a:r>
              <a:rPr lang="en-US" dirty="0"/>
              <a:t>Affect On Humanity: False sense of security</a:t>
            </a:r>
          </a:p>
        </p:txBody>
      </p:sp>
      <p:graphicFrame>
        <p:nvGraphicFramePr>
          <p:cNvPr id="10" name="Content Placeholder 9"/>
          <p:cNvGraphicFramePr>
            <a:graphicFrameLocks noGrp="1"/>
          </p:cNvGraphicFramePr>
          <p:nvPr>
            <p:ph sz="half" idx="1"/>
            <p:extLst/>
          </p:nvPr>
        </p:nvGraphicFramePr>
        <p:xfrm>
          <a:off x="1128808" y="1722782"/>
          <a:ext cx="6867460" cy="3024236"/>
        </p:xfrm>
        <a:graphic>
          <a:graphicData uri="http://schemas.openxmlformats.org/drawingml/2006/table">
            <a:tbl>
              <a:tblPr firstRow="1" bandRow="1">
                <a:tableStyleId>{5C22544A-7EE6-4342-B048-85BDC9FD1C3A}</a:tableStyleId>
              </a:tblPr>
              <a:tblGrid>
                <a:gridCol w="3433730">
                  <a:extLst>
                    <a:ext uri="{9D8B030D-6E8A-4147-A177-3AD203B41FA5}">
                      <a16:colId xmlns:a16="http://schemas.microsoft.com/office/drawing/2014/main" val="50584053"/>
                    </a:ext>
                  </a:extLst>
                </a:gridCol>
                <a:gridCol w="3433730">
                  <a:extLst>
                    <a:ext uri="{9D8B030D-6E8A-4147-A177-3AD203B41FA5}">
                      <a16:colId xmlns:a16="http://schemas.microsoft.com/office/drawing/2014/main" val="2114991306"/>
                    </a:ext>
                  </a:extLst>
                </a:gridCol>
              </a:tblGrid>
              <a:tr h="596039">
                <a:tc>
                  <a:txBody>
                    <a:bodyPr/>
                    <a:lstStyle/>
                    <a:p>
                      <a:pPr algn="ctr"/>
                      <a:r>
                        <a:rPr lang="en-US" dirty="0"/>
                        <a:t>Positive</a:t>
                      </a:r>
                    </a:p>
                  </a:txBody>
                  <a:tcPr anchor="ctr"/>
                </a:tc>
                <a:tc>
                  <a:txBody>
                    <a:bodyPr/>
                    <a:lstStyle/>
                    <a:p>
                      <a:pPr algn="ctr"/>
                      <a:r>
                        <a:rPr lang="en-US" dirty="0"/>
                        <a:t>Negative</a:t>
                      </a:r>
                    </a:p>
                  </a:txBody>
                  <a:tcPr anchor="ctr"/>
                </a:tc>
                <a:extLst>
                  <a:ext uri="{0D108BD9-81ED-4DB2-BD59-A6C34878D82A}">
                    <a16:rowId xmlns:a16="http://schemas.microsoft.com/office/drawing/2014/main" val="3051602921"/>
                  </a:ext>
                </a:extLst>
              </a:tr>
              <a:tr h="596039">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dirty="0"/>
                        <a:t>Monitor</a:t>
                      </a:r>
                      <a:r>
                        <a:rPr lang="en-US" baseline="0" dirty="0"/>
                        <a:t> Home</a:t>
                      </a:r>
                      <a:endParaRPr lang="en-US" dirty="0"/>
                    </a:p>
                  </a:txBody>
                  <a:tcPr anchor="ctr"/>
                </a:tc>
                <a:tc>
                  <a:txBody>
                    <a:bodyPr/>
                    <a:lstStyle/>
                    <a:p>
                      <a:pPr algn="l"/>
                      <a:r>
                        <a:rPr lang="en-US" dirty="0"/>
                        <a:t>Record</a:t>
                      </a:r>
                      <a:r>
                        <a:rPr lang="en-US" baseline="0" dirty="0"/>
                        <a:t> Home</a:t>
                      </a:r>
                      <a:endParaRPr lang="en-US" dirty="0"/>
                    </a:p>
                  </a:txBody>
                  <a:tcPr anchor="ctr"/>
                </a:tc>
                <a:extLst>
                  <a:ext uri="{0D108BD9-81ED-4DB2-BD59-A6C34878D82A}">
                    <a16:rowId xmlns:a16="http://schemas.microsoft.com/office/drawing/2014/main" val="2252287529"/>
                  </a:ext>
                </a:extLst>
              </a:tr>
              <a:tr h="596039">
                <a:tc>
                  <a:txBody>
                    <a:bodyPr/>
                    <a:lstStyle/>
                    <a:p>
                      <a:r>
                        <a:rPr lang="en-US" dirty="0"/>
                        <a:t>Protect Humans</a:t>
                      </a:r>
                    </a:p>
                  </a:txBody>
                  <a:tcPr anchor="ctr"/>
                </a:tc>
                <a:tc>
                  <a:txBody>
                    <a:bodyPr/>
                    <a:lstStyle/>
                    <a:p>
                      <a:r>
                        <a:rPr lang="en-US" dirty="0"/>
                        <a:t>Physical</a:t>
                      </a:r>
                      <a:r>
                        <a:rPr lang="en-US" baseline="0" dirty="0"/>
                        <a:t> Harm to Humans</a:t>
                      </a:r>
                      <a:endParaRPr lang="en-US" dirty="0"/>
                    </a:p>
                  </a:txBody>
                  <a:tcPr anchor="ctr"/>
                </a:tc>
                <a:extLst>
                  <a:ext uri="{0D108BD9-81ED-4DB2-BD59-A6C34878D82A}">
                    <a16:rowId xmlns:a16="http://schemas.microsoft.com/office/drawing/2014/main" val="3296114321"/>
                  </a:ext>
                </a:extLst>
              </a:tr>
              <a:tr h="596039">
                <a:tc>
                  <a:txBody>
                    <a:bodyPr/>
                    <a:lstStyle/>
                    <a:p>
                      <a:endParaRPr lang="en-US" dirty="0"/>
                    </a:p>
                  </a:txBody>
                  <a:tcPr anchor="ctr"/>
                </a:tc>
                <a:tc>
                  <a:txBody>
                    <a:bodyPr/>
                    <a:lstStyle/>
                    <a:p>
                      <a:r>
                        <a:rPr lang="en-US" dirty="0"/>
                        <a:t>Reduce</a:t>
                      </a:r>
                      <a:r>
                        <a:rPr lang="en-US" baseline="0" dirty="0"/>
                        <a:t> Employment &amp; Income[5]</a:t>
                      </a:r>
                      <a:endParaRPr lang="en-US" dirty="0"/>
                    </a:p>
                  </a:txBody>
                  <a:tcPr anchor="ctr"/>
                </a:tc>
                <a:extLst>
                  <a:ext uri="{0D108BD9-81ED-4DB2-BD59-A6C34878D82A}">
                    <a16:rowId xmlns:a16="http://schemas.microsoft.com/office/drawing/2014/main" val="1359222102"/>
                  </a:ext>
                </a:extLst>
              </a:tr>
              <a:tr h="596039">
                <a:tc>
                  <a:txBody>
                    <a:bodyPr/>
                    <a:lstStyle/>
                    <a:p>
                      <a:endParaRPr lang="en-US" dirty="0"/>
                    </a:p>
                  </a:txBody>
                  <a:tcPr anchor="ctr"/>
                </a:tc>
                <a:tc>
                  <a:txBody>
                    <a:bodyPr/>
                    <a:lstStyle/>
                    <a:p>
                      <a:r>
                        <a:rPr lang="en-US" dirty="0"/>
                        <a:t>False</a:t>
                      </a:r>
                      <a:r>
                        <a:rPr lang="en-US" baseline="0" dirty="0"/>
                        <a:t> Sense of Safety</a:t>
                      </a:r>
                      <a:endParaRPr lang="en-US" dirty="0"/>
                    </a:p>
                  </a:txBody>
                  <a:tcPr anchor="ctr"/>
                </a:tc>
                <a:extLst>
                  <a:ext uri="{0D108BD9-81ED-4DB2-BD59-A6C34878D82A}">
                    <a16:rowId xmlns:a16="http://schemas.microsoft.com/office/drawing/2014/main" val="1458211590"/>
                  </a:ext>
                </a:extLst>
              </a:tr>
            </a:tbl>
          </a:graphicData>
        </a:graphic>
      </p:graphicFrame>
      <p:pic>
        <p:nvPicPr>
          <p:cNvPr id="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75683" b="12717"/>
          <a:stretch/>
        </p:blipFill>
        <p:spPr bwMode="auto">
          <a:xfrm>
            <a:off x="1928908" y="1148665"/>
            <a:ext cx="5267259"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pic>
        <p:nvPicPr>
          <p:cNvPr id="2050" name="Picture 2" descr="https://www.ncci.com/PublishingImages/2017Q2-Fig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81" y="517914"/>
            <a:ext cx="4429038" cy="4358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88337" y="4488291"/>
            <a:ext cx="432963" cy="258532"/>
          </a:xfrm>
          <a:prstGeom prst="rect">
            <a:avLst/>
          </a:prstGeom>
          <a:noFill/>
        </p:spPr>
        <p:txBody>
          <a:bodyPr wrap="square" rtlCol="0">
            <a:spAutoFit/>
          </a:bodyPr>
          <a:lstStyle/>
          <a:p>
            <a:pPr>
              <a:lnSpc>
                <a:spcPct val="90000"/>
              </a:lnSpc>
            </a:pPr>
            <a:r>
              <a:rPr lang="en-US" sz="1200" dirty="0"/>
              <a:t>[6]</a:t>
            </a:r>
          </a:p>
        </p:txBody>
      </p:sp>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7" name="Content Placeholder 2"/>
          <p:cNvSpPr>
            <a:spLocks noGrp="1"/>
          </p:cNvSpPr>
          <p:nvPr>
            <p:ph sz="half" idx="1"/>
          </p:nvPr>
        </p:nvSpPr>
        <p:spPr>
          <a:xfrm>
            <a:off x="5292996" y="1402841"/>
            <a:ext cx="3733800" cy="2588320"/>
          </a:xfrm>
        </p:spPr>
        <p:txBody>
          <a:bodyPr>
            <a:normAutofit/>
          </a:bodyPr>
          <a:lstStyle/>
          <a:p>
            <a:pPr lvl="1"/>
            <a:r>
              <a:rPr lang="en-US" sz="1700" dirty="0"/>
              <a:t>Since 1990, computing, sensing and data capabilities have significant improvements [12]</a:t>
            </a:r>
          </a:p>
          <a:p>
            <a:pPr lvl="1"/>
            <a:r>
              <a:rPr lang="en-US" sz="1700" dirty="0"/>
              <a:t>Result: Automation increase replacing need for human workers.  Does job better than humans</a:t>
            </a:r>
          </a:p>
          <a:p>
            <a:pPr lvl="1"/>
            <a:r>
              <a:rPr lang="en-US" sz="1700" dirty="0"/>
              <a:t>Machine needs average 1 person to run.  Job machine is replacing needs much more</a:t>
            </a:r>
          </a:p>
        </p:txBody>
      </p:sp>
    </p:spTree>
    <p:extLst>
      <p:ext uri="{BB962C8B-B14F-4D97-AF65-F5344CB8AC3E}">
        <p14:creationId xmlns:p14="http://schemas.microsoft.com/office/powerpoint/2010/main" val="127902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Title 1"/>
          <p:cNvSpPr>
            <a:spLocks noGrp="1"/>
          </p:cNvSpPr>
          <p:nvPr>
            <p:ph type="title"/>
          </p:nvPr>
        </p:nvSpPr>
        <p:spPr>
          <a:xfrm>
            <a:off x="713111" y="640016"/>
            <a:ext cx="7698851" cy="518874"/>
          </a:xfrm>
        </p:spPr>
        <p:txBody>
          <a:bodyPr>
            <a:normAutofit fontScale="90000"/>
          </a:bodyPr>
          <a:lstStyle/>
          <a:p>
            <a:pPr algn="ctr"/>
            <a:r>
              <a:rPr lang="en-US" dirty="0"/>
              <a:t>Affect On Humanity: Replace human connection</a:t>
            </a:r>
          </a:p>
        </p:txBody>
      </p:sp>
      <p:graphicFrame>
        <p:nvGraphicFramePr>
          <p:cNvPr id="10" name="Content Placeholder 9"/>
          <p:cNvGraphicFramePr>
            <a:graphicFrameLocks noGrp="1"/>
          </p:cNvGraphicFramePr>
          <p:nvPr>
            <p:ph sz="half" idx="1"/>
            <p:extLst/>
          </p:nvPr>
        </p:nvGraphicFramePr>
        <p:xfrm>
          <a:off x="1128808" y="1722782"/>
          <a:ext cx="6867460" cy="1192078"/>
        </p:xfrm>
        <a:graphic>
          <a:graphicData uri="http://schemas.openxmlformats.org/drawingml/2006/table">
            <a:tbl>
              <a:tblPr firstRow="1" bandRow="1">
                <a:tableStyleId>{5C22544A-7EE6-4342-B048-85BDC9FD1C3A}</a:tableStyleId>
              </a:tblPr>
              <a:tblGrid>
                <a:gridCol w="3433730">
                  <a:extLst>
                    <a:ext uri="{9D8B030D-6E8A-4147-A177-3AD203B41FA5}">
                      <a16:colId xmlns:a16="http://schemas.microsoft.com/office/drawing/2014/main" val="50584053"/>
                    </a:ext>
                  </a:extLst>
                </a:gridCol>
                <a:gridCol w="3433730">
                  <a:extLst>
                    <a:ext uri="{9D8B030D-6E8A-4147-A177-3AD203B41FA5}">
                      <a16:colId xmlns:a16="http://schemas.microsoft.com/office/drawing/2014/main" val="2114991306"/>
                    </a:ext>
                  </a:extLst>
                </a:gridCol>
              </a:tblGrid>
              <a:tr h="596039">
                <a:tc>
                  <a:txBody>
                    <a:bodyPr/>
                    <a:lstStyle/>
                    <a:p>
                      <a:pPr algn="ctr"/>
                      <a:r>
                        <a:rPr lang="en-US" dirty="0"/>
                        <a:t>Positive</a:t>
                      </a:r>
                    </a:p>
                  </a:txBody>
                  <a:tcPr anchor="ctr"/>
                </a:tc>
                <a:tc>
                  <a:txBody>
                    <a:bodyPr/>
                    <a:lstStyle/>
                    <a:p>
                      <a:pPr algn="ctr"/>
                      <a:r>
                        <a:rPr lang="en-US" dirty="0"/>
                        <a:t>Negative</a:t>
                      </a:r>
                    </a:p>
                  </a:txBody>
                  <a:tcPr anchor="ctr"/>
                </a:tc>
                <a:extLst>
                  <a:ext uri="{0D108BD9-81ED-4DB2-BD59-A6C34878D82A}">
                    <a16:rowId xmlns:a16="http://schemas.microsoft.com/office/drawing/2014/main" val="3051602921"/>
                  </a:ext>
                </a:extLst>
              </a:tr>
              <a:tr h="596039">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dirty="0"/>
                        <a:t>Easier</a:t>
                      </a:r>
                      <a:r>
                        <a:rPr lang="en-US" baseline="0" dirty="0"/>
                        <a:t> Contact</a:t>
                      </a:r>
                      <a:endParaRPr lang="en-US" dirty="0"/>
                    </a:p>
                  </a:txBody>
                  <a:tcPr anchor="ctr"/>
                </a:tc>
                <a:tc>
                  <a:txBody>
                    <a:bodyPr/>
                    <a:lstStyle/>
                    <a:p>
                      <a:pPr algn="l"/>
                      <a:r>
                        <a:rPr lang="en-US" dirty="0"/>
                        <a:t>Non-Human</a:t>
                      </a:r>
                      <a:r>
                        <a:rPr lang="en-US" baseline="0" dirty="0"/>
                        <a:t> Relations</a:t>
                      </a:r>
                      <a:endParaRPr lang="en-US" dirty="0"/>
                    </a:p>
                  </a:txBody>
                  <a:tcPr anchor="ctr"/>
                </a:tc>
                <a:extLst>
                  <a:ext uri="{0D108BD9-81ED-4DB2-BD59-A6C34878D82A}">
                    <a16:rowId xmlns:a16="http://schemas.microsoft.com/office/drawing/2014/main" val="2252287529"/>
                  </a:ext>
                </a:extLst>
              </a:tr>
            </a:tbl>
          </a:graphicData>
        </a:graphic>
      </p:graphicFrame>
      <p:pic>
        <p:nvPicPr>
          <p:cNvPr id="9"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61714" b="24185"/>
          <a:stretch/>
        </p:blipFill>
        <p:spPr bwMode="auto">
          <a:xfrm>
            <a:off x="1928908" y="1108743"/>
            <a:ext cx="5267259" cy="488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28808" y="3352589"/>
            <a:ext cx="3517333" cy="1200329"/>
          </a:xfrm>
          <a:prstGeom prst="rect">
            <a:avLst/>
          </a:prstGeom>
        </p:spPr>
        <p:txBody>
          <a:bodyPr wrap="square">
            <a:spAutoFit/>
          </a:bodyPr>
          <a:lstStyle/>
          <a:p>
            <a:r>
              <a:rPr lang="en-US" dirty="0"/>
              <a:t> In a sample of 263 heterosexual men, just over 40 per cent “could imagine buying a sex robot over the next five years” [7]</a:t>
            </a:r>
          </a:p>
        </p:txBody>
      </p:sp>
      <p:sp>
        <p:nvSpPr>
          <p:cNvPr id="12" name="Rectangle 11"/>
          <p:cNvSpPr/>
          <p:nvPr/>
        </p:nvSpPr>
        <p:spPr>
          <a:xfrm>
            <a:off x="4646141" y="3359138"/>
            <a:ext cx="3517333" cy="646331"/>
          </a:xfrm>
          <a:prstGeom prst="rect">
            <a:avLst/>
          </a:prstGeom>
        </p:spPr>
        <p:txBody>
          <a:bodyPr wrap="square">
            <a:spAutoFit/>
          </a:bodyPr>
          <a:lstStyle/>
          <a:p>
            <a:r>
              <a:rPr lang="en-US" dirty="0"/>
              <a:t>“The ‘sex tech’ market is worth an estimated $30.6bn” [13]</a:t>
            </a:r>
          </a:p>
        </p:txBody>
      </p:sp>
    </p:spTree>
    <p:extLst>
      <p:ext uri="{BB962C8B-B14F-4D97-AF65-F5344CB8AC3E}">
        <p14:creationId xmlns:p14="http://schemas.microsoft.com/office/powerpoint/2010/main" val="3027361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Title 1"/>
          <p:cNvSpPr>
            <a:spLocks noGrp="1"/>
          </p:cNvSpPr>
          <p:nvPr>
            <p:ph type="title"/>
          </p:nvPr>
        </p:nvSpPr>
        <p:spPr>
          <a:xfrm>
            <a:off x="1412542" y="637297"/>
            <a:ext cx="6617759" cy="455700"/>
          </a:xfrm>
        </p:spPr>
        <p:txBody>
          <a:bodyPr>
            <a:normAutofit fontScale="90000"/>
          </a:bodyPr>
          <a:lstStyle/>
          <a:p>
            <a:pPr algn="ctr"/>
            <a:r>
              <a:rPr lang="en-US" dirty="0"/>
              <a:t>Affect On Humanity: replace not improve</a:t>
            </a:r>
          </a:p>
        </p:txBody>
      </p:sp>
      <p:pic>
        <p:nvPicPr>
          <p:cNvPr id="11"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45669" b="37758"/>
          <a:stretch/>
        </p:blipFill>
        <p:spPr bwMode="auto">
          <a:xfrm>
            <a:off x="2289576" y="1116658"/>
            <a:ext cx="5267259"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the reward of a thing well done is to have done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06" y="1904032"/>
            <a:ext cx="3097142" cy="309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90402" y="4738664"/>
            <a:ext cx="432963" cy="258532"/>
          </a:xfrm>
          <a:prstGeom prst="rect">
            <a:avLst/>
          </a:prstGeom>
          <a:noFill/>
        </p:spPr>
        <p:txBody>
          <a:bodyPr wrap="square" rtlCol="0">
            <a:spAutoFit/>
          </a:bodyPr>
          <a:lstStyle/>
          <a:p>
            <a:pPr>
              <a:lnSpc>
                <a:spcPct val="90000"/>
              </a:lnSpc>
            </a:pPr>
            <a:r>
              <a:rPr lang="en-US" sz="1200" dirty="0"/>
              <a:t>[9]</a:t>
            </a:r>
          </a:p>
        </p:txBody>
      </p:sp>
      <p:pic>
        <p:nvPicPr>
          <p:cNvPr id="1026" name="Picture 2" descr="Success doesn't come from what you do occasionally, it comes from what you do consistently. - Marie Forl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205" y="1900054"/>
            <a:ext cx="3097142" cy="30971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30301" y="4742642"/>
            <a:ext cx="622642" cy="258532"/>
          </a:xfrm>
          <a:prstGeom prst="rect">
            <a:avLst/>
          </a:prstGeom>
          <a:noFill/>
        </p:spPr>
        <p:txBody>
          <a:bodyPr wrap="square" rtlCol="0">
            <a:spAutoFit/>
          </a:bodyPr>
          <a:lstStyle/>
          <a:p>
            <a:pPr>
              <a:lnSpc>
                <a:spcPct val="90000"/>
              </a:lnSpc>
            </a:pPr>
            <a:r>
              <a:rPr lang="en-US" sz="1200" dirty="0"/>
              <a:t>[14]</a:t>
            </a:r>
          </a:p>
        </p:txBody>
      </p:sp>
    </p:spTree>
    <p:extLst>
      <p:ext uri="{BB962C8B-B14F-4D97-AF65-F5344CB8AC3E}">
        <p14:creationId xmlns:p14="http://schemas.microsoft.com/office/powerpoint/2010/main" val="254895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pic>
        <p:nvPicPr>
          <p:cNvPr id="16" name="Picture 4" descr="Image result for home automation and 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49" y="1719766"/>
            <a:ext cx="4008329" cy="28340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10314" y="4309292"/>
            <a:ext cx="432963" cy="258532"/>
          </a:xfrm>
          <a:prstGeom prst="rect">
            <a:avLst/>
          </a:prstGeom>
          <a:noFill/>
        </p:spPr>
        <p:txBody>
          <a:bodyPr wrap="square" rtlCol="0">
            <a:spAutoFit/>
          </a:bodyPr>
          <a:lstStyle/>
          <a:p>
            <a:pPr>
              <a:lnSpc>
                <a:spcPct val="90000"/>
              </a:lnSpc>
            </a:pPr>
            <a:r>
              <a:rPr lang="en-US" sz="1200" dirty="0"/>
              <a:t>[8]</a:t>
            </a:r>
          </a:p>
        </p:txBody>
      </p:sp>
      <p:sp>
        <p:nvSpPr>
          <p:cNvPr id="9" name="Content Placeholder 2"/>
          <p:cNvSpPr>
            <a:spLocks noGrp="1"/>
          </p:cNvSpPr>
          <p:nvPr>
            <p:ph sz="half" idx="1"/>
          </p:nvPr>
        </p:nvSpPr>
        <p:spPr>
          <a:xfrm>
            <a:off x="685800" y="2163961"/>
            <a:ext cx="3733800" cy="1945624"/>
          </a:xfrm>
        </p:spPr>
        <p:txBody>
          <a:bodyPr>
            <a:normAutofit/>
          </a:bodyPr>
          <a:lstStyle/>
          <a:p>
            <a:pPr lvl="1"/>
            <a:r>
              <a:rPr lang="en-US" sz="1700" dirty="0"/>
              <a:t>Artificial Intelligence: </a:t>
            </a:r>
            <a:r>
              <a:rPr lang="en-US" sz="1700" dirty="0">
                <a:solidFill>
                  <a:srgbClr val="00B0F0"/>
                </a:solidFill>
              </a:rPr>
              <a:t> imitate intelligent human behavior </a:t>
            </a:r>
            <a:r>
              <a:rPr lang="en-US" sz="1700" dirty="0"/>
              <a:t>[1]</a:t>
            </a:r>
          </a:p>
          <a:p>
            <a:pPr lvl="1"/>
            <a:r>
              <a:rPr lang="en-US" sz="1700" dirty="0"/>
              <a:t>Automation: perform tasks that were </a:t>
            </a:r>
            <a:r>
              <a:rPr lang="en-US" sz="1700" dirty="0">
                <a:solidFill>
                  <a:srgbClr val="00B0F0"/>
                </a:solidFill>
              </a:rPr>
              <a:t>previously performed by humans </a:t>
            </a:r>
            <a:r>
              <a:rPr lang="en-US" sz="1700" dirty="0"/>
              <a:t>[2]</a:t>
            </a:r>
          </a:p>
          <a:p>
            <a:pPr lvl="1"/>
            <a:r>
              <a:rPr lang="en-US" sz="1700" dirty="0"/>
              <a:t>Domotics: enables </a:t>
            </a:r>
            <a:r>
              <a:rPr lang="en-US" sz="1700" dirty="0">
                <a:solidFill>
                  <a:srgbClr val="00B0F0"/>
                </a:solidFill>
              </a:rPr>
              <a:t>automating tasks within a home </a:t>
            </a:r>
            <a:r>
              <a:rPr lang="en-US" sz="1700" dirty="0"/>
              <a:t>[3]</a:t>
            </a:r>
          </a:p>
        </p:txBody>
      </p:sp>
      <p:sp>
        <p:nvSpPr>
          <p:cNvPr id="3" name="Title 2"/>
          <p:cNvSpPr>
            <a:spLocks noGrp="1"/>
          </p:cNvSpPr>
          <p:nvPr>
            <p:ph type="title"/>
          </p:nvPr>
        </p:nvSpPr>
        <p:spPr>
          <a:xfrm>
            <a:off x="685800" y="654959"/>
            <a:ext cx="7772400" cy="914400"/>
          </a:xfrm>
        </p:spPr>
        <p:txBody>
          <a:bodyPr/>
          <a:lstStyle/>
          <a:p>
            <a:pPr algn="ctr"/>
            <a:r>
              <a:rPr lang="en-US" dirty="0"/>
              <a:t>Automation Replacing Responsibility</a:t>
            </a:r>
          </a:p>
        </p:txBody>
      </p:sp>
    </p:spTree>
    <p:extLst>
      <p:ext uri="{BB962C8B-B14F-4D97-AF65-F5344CB8AC3E}">
        <p14:creationId xmlns:p14="http://schemas.microsoft.com/office/powerpoint/2010/main" val="160953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pic>
        <p:nvPicPr>
          <p:cNvPr id="11"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45669" b="37758"/>
          <a:stretch/>
        </p:blipFill>
        <p:spPr bwMode="auto">
          <a:xfrm>
            <a:off x="2289576" y="1116658"/>
            <a:ext cx="5267259" cy="571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the reward of a thing well done is to have done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05" y="1937568"/>
            <a:ext cx="3097142" cy="309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38147" y="4738664"/>
            <a:ext cx="432963" cy="258532"/>
          </a:xfrm>
          <a:prstGeom prst="rect">
            <a:avLst/>
          </a:prstGeom>
          <a:noFill/>
        </p:spPr>
        <p:txBody>
          <a:bodyPr wrap="square" rtlCol="0">
            <a:spAutoFit/>
          </a:bodyPr>
          <a:lstStyle/>
          <a:p>
            <a:pPr>
              <a:lnSpc>
                <a:spcPct val="90000"/>
              </a:lnSpc>
            </a:pPr>
            <a:r>
              <a:rPr lang="en-US" sz="1200" dirty="0"/>
              <a:t>[9]</a:t>
            </a:r>
          </a:p>
        </p:txBody>
      </p:sp>
      <p:pic>
        <p:nvPicPr>
          <p:cNvPr id="1026" name="Picture 2" descr="Success doesn't come from what you do occasionally, it comes from what you do consistently. - Marie Forl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205" y="1900054"/>
            <a:ext cx="3097142" cy="30971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30301" y="4742642"/>
            <a:ext cx="622642" cy="258532"/>
          </a:xfrm>
          <a:prstGeom prst="rect">
            <a:avLst/>
          </a:prstGeom>
          <a:noFill/>
        </p:spPr>
        <p:txBody>
          <a:bodyPr wrap="square" rtlCol="0">
            <a:spAutoFit/>
          </a:bodyPr>
          <a:lstStyle/>
          <a:p>
            <a:pPr>
              <a:lnSpc>
                <a:spcPct val="90000"/>
              </a:lnSpc>
            </a:pPr>
            <a:r>
              <a:rPr lang="en-US" sz="1200" dirty="0"/>
              <a:t>[14]</a:t>
            </a:r>
          </a:p>
        </p:txBody>
      </p:sp>
      <p:sp>
        <p:nvSpPr>
          <p:cNvPr id="12" name="Title 1"/>
          <p:cNvSpPr>
            <a:spLocks noGrp="1"/>
          </p:cNvSpPr>
          <p:nvPr>
            <p:ph type="title"/>
          </p:nvPr>
        </p:nvSpPr>
        <p:spPr>
          <a:xfrm>
            <a:off x="1412542" y="637297"/>
            <a:ext cx="6617759" cy="455700"/>
          </a:xfrm>
        </p:spPr>
        <p:txBody>
          <a:bodyPr>
            <a:normAutofit fontScale="90000"/>
          </a:bodyPr>
          <a:lstStyle/>
          <a:p>
            <a:pPr algn="ctr"/>
            <a:r>
              <a:rPr lang="en-US" dirty="0"/>
              <a:t>Affect On Humanity: replace not improve</a:t>
            </a:r>
          </a:p>
        </p:txBody>
      </p:sp>
    </p:spTree>
    <p:extLst>
      <p:ext uri="{BB962C8B-B14F-4D97-AF65-F5344CB8AC3E}">
        <p14:creationId xmlns:p14="http://schemas.microsoft.com/office/powerpoint/2010/main" val="314022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
        <p:nvSpPr>
          <p:cNvPr id="15" name="Title 1"/>
          <p:cNvSpPr>
            <a:spLocks noGrp="1"/>
          </p:cNvSpPr>
          <p:nvPr>
            <p:ph type="title"/>
          </p:nvPr>
        </p:nvSpPr>
        <p:spPr>
          <a:xfrm>
            <a:off x="1461462" y="448503"/>
            <a:ext cx="6534807" cy="616558"/>
          </a:xfrm>
        </p:spPr>
        <p:txBody>
          <a:bodyPr>
            <a:normAutofit fontScale="90000"/>
          </a:bodyPr>
          <a:lstStyle/>
          <a:p>
            <a:pPr algn="ctr"/>
            <a:r>
              <a:rPr lang="en-US" dirty="0"/>
              <a:t>Affect On Humanity: Stunt Creativity</a:t>
            </a:r>
          </a:p>
        </p:txBody>
      </p:sp>
      <p:pic>
        <p:nvPicPr>
          <p:cNvPr id="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53963"/>
          <a:stretch/>
        </p:blipFill>
        <p:spPr bwMode="auto">
          <a:xfrm>
            <a:off x="2095235" y="1050487"/>
            <a:ext cx="5267259" cy="15876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9"/>
          <p:cNvGraphicFramePr>
            <a:graphicFrameLocks noGrp="1"/>
          </p:cNvGraphicFramePr>
          <p:nvPr>
            <p:ph sz="half" idx="1"/>
            <p:extLst/>
          </p:nvPr>
        </p:nvGraphicFramePr>
        <p:xfrm>
          <a:off x="1295134" y="2828126"/>
          <a:ext cx="6867460" cy="1192078"/>
        </p:xfrm>
        <a:graphic>
          <a:graphicData uri="http://schemas.openxmlformats.org/drawingml/2006/table">
            <a:tbl>
              <a:tblPr firstRow="1" bandRow="1">
                <a:tableStyleId>{5C22544A-7EE6-4342-B048-85BDC9FD1C3A}</a:tableStyleId>
              </a:tblPr>
              <a:tblGrid>
                <a:gridCol w="3433730">
                  <a:extLst>
                    <a:ext uri="{9D8B030D-6E8A-4147-A177-3AD203B41FA5}">
                      <a16:colId xmlns:a16="http://schemas.microsoft.com/office/drawing/2014/main" val="50584053"/>
                    </a:ext>
                  </a:extLst>
                </a:gridCol>
                <a:gridCol w="3433730">
                  <a:extLst>
                    <a:ext uri="{9D8B030D-6E8A-4147-A177-3AD203B41FA5}">
                      <a16:colId xmlns:a16="http://schemas.microsoft.com/office/drawing/2014/main" val="2114991306"/>
                    </a:ext>
                  </a:extLst>
                </a:gridCol>
              </a:tblGrid>
              <a:tr h="596039">
                <a:tc>
                  <a:txBody>
                    <a:bodyPr/>
                    <a:lstStyle/>
                    <a:p>
                      <a:pPr algn="ctr"/>
                      <a:r>
                        <a:rPr lang="en-US" dirty="0"/>
                        <a:t>Positive</a:t>
                      </a:r>
                    </a:p>
                  </a:txBody>
                  <a:tcPr anchor="ctr"/>
                </a:tc>
                <a:tc>
                  <a:txBody>
                    <a:bodyPr/>
                    <a:lstStyle/>
                    <a:p>
                      <a:pPr algn="ctr"/>
                      <a:r>
                        <a:rPr lang="en-US" dirty="0"/>
                        <a:t>Negative</a:t>
                      </a:r>
                    </a:p>
                  </a:txBody>
                  <a:tcPr anchor="ctr"/>
                </a:tc>
                <a:extLst>
                  <a:ext uri="{0D108BD9-81ED-4DB2-BD59-A6C34878D82A}">
                    <a16:rowId xmlns:a16="http://schemas.microsoft.com/office/drawing/2014/main" val="3051602921"/>
                  </a:ext>
                </a:extLst>
              </a:tr>
              <a:tr h="596039">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dirty="0"/>
                        <a:t>Create</a:t>
                      </a:r>
                      <a:r>
                        <a:rPr lang="en-US" baseline="0" dirty="0"/>
                        <a:t> new ideas to be explored</a:t>
                      </a:r>
                      <a:endParaRPr lang="en-US" dirty="0"/>
                    </a:p>
                  </a:txBody>
                  <a:tcPr anchor="ctr"/>
                </a:tc>
                <a:tc>
                  <a:txBody>
                    <a:bodyPr/>
                    <a:lstStyle/>
                    <a:p>
                      <a:pPr algn="l"/>
                      <a:r>
                        <a:rPr lang="en-US" dirty="0"/>
                        <a:t>Do</a:t>
                      </a:r>
                      <a:r>
                        <a:rPr lang="en-US" baseline="0" dirty="0"/>
                        <a:t> all the work for us</a:t>
                      </a:r>
                      <a:endParaRPr lang="en-US" dirty="0"/>
                    </a:p>
                  </a:txBody>
                  <a:tcPr anchor="ctr"/>
                </a:tc>
                <a:extLst>
                  <a:ext uri="{0D108BD9-81ED-4DB2-BD59-A6C34878D82A}">
                    <a16:rowId xmlns:a16="http://schemas.microsoft.com/office/drawing/2014/main" val="2252287529"/>
                  </a:ext>
                </a:extLst>
              </a:tr>
            </a:tbl>
          </a:graphicData>
        </a:graphic>
      </p:graphicFrame>
    </p:spTree>
    <p:extLst>
      <p:ext uri="{BB962C8B-B14F-4D97-AF65-F5344CB8AC3E}">
        <p14:creationId xmlns:p14="http://schemas.microsoft.com/office/powerpoint/2010/main" val="2008026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pic>
        <p:nvPicPr>
          <p:cNvPr id="1038" name="Picture 14" descr="Image result for 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866" y="920720"/>
            <a:ext cx="3102494" cy="1746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Image result for home automati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60" b="100000" l="16309" r="80469">
                        <a14:foregroundMark x1="24121" y1="79468" x2="24121" y2="79468"/>
                        <a14:foregroundMark x1="24121" y1="55894" x2="24121" y2="55894"/>
                        <a14:foregroundMark x1="27539" y1="30989" x2="27539" y2="30989"/>
                        <a14:foregroundMark x1="35938" y1="17110" x2="35938" y2="17110"/>
                        <a14:foregroundMark x1="51172" y1="12167" x2="51172" y2="12167"/>
                        <a14:foregroundMark x1="63965" y1="17110" x2="63965" y2="17110"/>
                        <a14:foregroundMark x1="73047" y1="32319" x2="73047" y2="32319"/>
                        <a14:foregroundMark x1="76758" y1="58365" x2="76758" y2="58365"/>
                      </a14:backgroundRemoval>
                    </a14:imgEffect>
                  </a14:imgLayer>
                </a14:imgProps>
              </a:ext>
              <a:ext uri="{28A0092B-C50C-407E-A947-70E740481C1C}">
                <a14:useLocalDpi xmlns:a14="http://schemas.microsoft.com/office/drawing/2010/main" val="0"/>
              </a:ext>
            </a:extLst>
          </a:blip>
          <a:srcRect/>
          <a:stretch>
            <a:fillRect/>
          </a:stretch>
        </p:blipFill>
        <p:spPr bwMode="auto">
          <a:xfrm>
            <a:off x="4862903" y="2802813"/>
            <a:ext cx="3968421" cy="2038466"/>
          </a:xfrm>
          <a:prstGeom prst="rect">
            <a:avLst/>
          </a:prstGeom>
          <a:ln>
            <a:noFill/>
          </a:ln>
          <a:effectLst>
            <a:outerShdw blurRad="292100" dist="139700" dir="2700000" algn="tl" rotWithShape="0">
              <a:srgbClr val="333333">
                <a:alpha val="65000"/>
              </a:srgbClr>
            </a:outerShdw>
          </a:effectLst>
          <a:extLst/>
        </p:spPr>
      </p:pic>
      <p:sp>
        <p:nvSpPr>
          <p:cNvPr id="12" name="TextBox 11"/>
          <p:cNvSpPr txBox="1"/>
          <p:nvPr/>
        </p:nvSpPr>
        <p:spPr>
          <a:xfrm>
            <a:off x="8392178" y="2387608"/>
            <a:ext cx="497822" cy="258532"/>
          </a:xfrm>
          <a:prstGeom prst="rect">
            <a:avLst/>
          </a:prstGeom>
          <a:noFill/>
        </p:spPr>
        <p:txBody>
          <a:bodyPr wrap="square" rtlCol="0">
            <a:spAutoFit/>
          </a:bodyPr>
          <a:lstStyle/>
          <a:p>
            <a:pPr>
              <a:lnSpc>
                <a:spcPct val="90000"/>
              </a:lnSpc>
            </a:pPr>
            <a:r>
              <a:rPr lang="en-US" sz="1200" dirty="0"/>
              <a:t>[10]</a:t>
            </a:r>
          </a:p>
        </p:txBody>
      </p:sp>
      <p:sp>
        <p:nvSpPr>
          <p:cNvPr id="19" name="TextBox 18"/>
          <p:cNvSpPr txBox="1"/>
          <p:nvPr/>
        </p:nvSpPr>
        <p:spPr>
          <a:xfrm>
            <a:off x="7702137" y="4588962"/>
            <a:ext cx="533813" cy="258532"/>
          </a:xfrm>
          <a:prstGeom prst="rect">
            <a:avLst/>
          </a:prstGeom>
          <a:noFill/>
        </p:spPr>
        <p:txBody>
          <a:bodyPr wrap="square" rtlCol="0">
            <a:spAutoFit/>
          </a:bodyPr>
          <a:lstStyle/>
          <a:p>
            <a:pPr>
              <a:lnSpc>
                <a:spcPct val="90000"/>
              </a:lnSpc>
            </a:pPr>
            <a:r>
              <a:rPr lang="en-US" sz="1200" dirty="0"/>
              <a:t>[11]</a:t>
            </a:r>
          </a:p>
        </p:txBody>
      </p:sp>
      <p:sp>
        <p:nvSpPr>
          <p:cNvPr id="13" name="Title 1"/>
          <p:cNvSpPr>
            <a:spLocks noGrp="1"/>
          </p:cNvSpPr>
          <p:nvPr>
            <p:ph type="title"/>
          </p:nvPr>
        </p:nvSpPr>
        <p:spPr>
          <a:xfrm>
            <a:off x="1213399" y="321034"/>
            <a:ext cx="6488738" cy="616558"/>
          </a:xfrm>
        </p:spPr>
        <p:txBody>
          <a:bodyPr>
            <a:normAutofit/>
          </a:bodyPr>
          <a:lstStyle/>
          <a:p>
            <a:pPr algn="ctr"/>
            <a:r>
              <a:rPr lang="en-US" dirty="0"/>
              <a:t>Final thoughts</a:t>
            </a:r>
          </a:p>
        </p:txBody>
      </p:sp>
      <p:sp>
        <p:nvSpPr>
          <p:cNvPr id="16" name="Content Placeholder 2"/>
          <p:cNvSpPr>
            <a:spLocks noGrp="1"/>
          </p:cNvSpPr>
          <p:nvPr>
            <p:ph sz="half" idx="1"/>
          </p:nvPr>
        </p:nvSpPr>
        <p:spPr>
          <a:xfrm>
            <a:off x="914400" y="3192526"/>
            <a:ext cx="3733800" cy="1259039"/>
          </a:xfrm>
        </p:spPr>
        <p:txBody>
          <a:bodyPr>
            <a:normAutofit/>
          </a:bodyPr>
          <a:lstStyle/>
          <a:p>
            <a:pPr lvl="1"/>
            <a:r>
              <a:rPr lang="en-US" sz="1700" dirty="0"/>
              <a:t>Limit Data Gathering</a:t>
            </a:r>
          </a:p>
          <a:p>
            <a:pPr lvl="1"/>
            <a:r>
              <a:rPr lang="en-US" sz="1700" dirty="0"/>
              <a:t>Set Boundaries For The Future</a:t>
            </a:r>
          </a:p>
          <a:p>
            <a:pPr lvl="1"/>
            <a:r>
              <a:rPr lang="en-US" sz="1700" dirty="0"/>
              <a:t>Improve, Not Replace</a:t>
            </a:r>
          </a:p>
          <a:p>
            <a:pPr lvl="1"/>
            <a:r>
              <a:rPr lang="en-US" sz="1700" dirty="0"/>
              <a:t>Strive For More, Not Less</a:t>
            </a:r>
          </a:p>
          <a:p>
            <a:pPr lvl="1"/>
            <a:endParaRPr lang="en-US" sz="1700" dirty="0"/>
          </a:p>
          <a:p>
            <a:pPr lvl="1"/>
            <a:endParaRPr lang="en-US" sz="1700" dirty="0"/>
          </a:p>
          <a:p>
            <a:pPr lvl="1"/>
            <a:endParaRPr lang="en-US" sz="1700" dirty="0"/>
          </a:p>
        </p:txBody>
      </p:sp>
      <p:sp>
        <p:nvSpPr>
          <p:cNvPr id="11" name="Content Placeholder 2"/>
          <p:cNvSpPr>
            <a:spLocks noGrp="1"/>
          </p:cNvSpPr>
          <p:nvPr>
            <p:ph sz="half" idx="1"/>
          </p:nvPr>
        </p:nvSpPr>
        <p:spPr>
          <a:xfrm>
            <a:off x="914400" y="1128569"/>
            <a:ext cx="3733800" cy="1517571"/>
          </a:xfrm>
        </p:spPr>
        <p:txBody>
          <a:bodyPr>
            <a:normAutofit/>
          </a:bodyPr>
          <a:lstStyle/>
          <a:p>
            <a:pPr lvl="1"/>
            <a:r>
              <a:rPr lang="en-US" sz="1700" dirty="0"/>
              <a:t>AI gives a false sense of security</a:t>
            </a:r>
          </a:p>
          <a:p>
            <a:pPr lvl="1"/>
            <a:r>
              <a:rPr lang="en-US" sz="1700" dirty="0"/>
              <a:t>Automation will replace us, not improve us</a:t>
            </a:r>
          </a:p>
          <a:p>
            <a:pPr lvl="1"/>
            <a:r>
              <a:rPr lang="en-US" sz="1700" dirty="0"/>
              <a:t>We need little tasks to validate our abilities as humans</a:t>
            </a:r>
          </a:p>
          <a:p>
            <a:pPr lvl="1"/>
            <a:endParaRPr lang="en-US" sz="1700" dirty="0"/>
          </a:p>
        </p:txBody>
      </p:sp>
    </p:spTree>
    <p:extLst>
      <p:ext uri="{BB962C8B-B14F-4D97-AF65-F5344CB8AC3E}">
        <p14:creationId xmlns:p14="http://schemas.microsoft.com/office/powerpoint/2010/main" val="523299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48160"/>
            <a:ext cx="7772400" cy="3352800"/>
          </a:xfrm>
        </p:spPr>
        <p:txBody>
          <a:bodyPr>
            <a:noAutofit/>
          </a:bodyPr>
          <a:lstStyle/>
          <a:p>
            <a:pPr marL="0" indent="0">
              <a:buNone/>
            </a:pPr>
            <a:r>
              <a:rPr lang="en-US" sz="800" dirty="0"/>
              <a:t>[1] </a:t>
            </a:r>
            <a:r>
              <a:rPr lang="en-US" sz="800" dirty="0">
                <a:hlinkClick r:id="rId2"/>
              </a:rPr>
              <a:t>https://www.merriam-webster.com/dictionary/artificial%20intelligence</a:t>
            </a:r>
            <a:r>
              <a:rPr lang="en-US" sz="800" dirty="0"/>
              <a:t>, (4/9/2018)</a:t>
            </a:r>
          </a:p>
          <a:p>
            <a:pPr marL="0" indent="0">
              <a:buNone/>
            </a:pPr>
            <a:r>
              <a:rPr lang="en-US" sz="800" dirty="0"/>
              <a:t>[2] </a:t>
            </a:r>
            <a:r>
              <a:rPr lang="en-US" sz="800" dirty="0">
                <a:hlinkClick r:id="rId3"/>
              </a:rPr>
              <a:t>https://www.techopedia.com/definition/32099/automation</a:t>
            </a:r>
            <a:r>
              <a:rPr lang="en-US" sz="800" dirty="0"/>
              <a:t>, (4/9/2018)</a:t>
            </a:r>
          </a:p>
          <a:p>
            <a:pPr marL="0" indent="0">
              <a:buNone/>
            </a:pPr>
            <a:r>
              <a:rPr lang="en-US" sz="800" dirty="0"/>
              <a:t>[3] </a:t>
            </a:r>
            <a:r>
              <a:rPr lang="en-US" sz="800" dirty="0">
                <a:hlinkClick r:id="rId4"/>
              </a:rPr>
              <a:t>https://www.techopedia.com/definition/29999/home-automation-system</a:t>
            </a:r>
            <a:r>
              <a:rPr lang="en-US" sz="800" dirty="0"/>
              <a:t>, (4/9/2018)</a:t>
            </a:r>
          </a:p>
          <a:p>
            <a:pPr marL="0" indent="0">
              <a:buNone/>
            </a:pPr>
            <a:r>
              <a:rPr lang="en-US" sz="800" dirty="0"/>
              <a:t>[4] </a:t>
            </a:r>
            <a:r>
              <a:rPr lang="en-US" sz="800" dirty="0">
                <a:hlinkClick r:id="rId5"/>
              </a:rPr>
              <a:t>http://lifestyle-leadership.com/finding-your-tribe/</a:t>
            </a:r>
            <a:r>
              <a:rPr lang="en-US" sz="800" dirty="0"/>
              <a:t>,</a:t>
            </a:r>
          </a:p>
          <a:p>
            <a:pPr marL="0" indent="0">
              <a:buNone/>
            </a:pPr>
            <a:r>
              <a:rPr lang="en-US" sz="800" dirty="0"/>
              <a:t> (4/15/2018)</a:t>
            </a:r>
          </a:p>
          <a:p>
            <a:pPr marL="0" indent="0">
              <a:buNone/>
            </a:pPr>
            <a:r>
              <a:rPr lang="en-US" sz="800" dirty="0"/>
              <a:t>[5]</a:t>
            </a:r>
            <a:r>
              <a:rPr lang="en-US" sz="800" dirty="0">
                <a:hlinkClick r:id="rId6"/>
              </a:rPr>
              <a:t>https://www.forbes.com/sites/forbestechcouncil/2016/05/27/eleven-ways-automation-will-change-our-lives/#3450e35d2436</a:t>
            </a:r>
            <a:r>
              <a:rPr lang="en-US" sz="800" dirty="0"/>
              <a:t>, (4/15/2018)</a:t>
            </a:r>
          </a:p>
          <a:p>
            <a:pPr marL="0" indent="0">
              <a:buNone/>
            </a:pPr>
            <a:r>
              <a:rPr lang="en-US" sz="800" dirty="0"/>
              <a:t>[6]</a:t>
            </a:r>
            <a:r>
              <a:rPr lang="en-US" sz="800" dirty="0">
                <a:hlinkClick r:id="rId7"/>
              </a:rPr>
              <a:t>https://www.ncci.com/Articles/Pages/II_Insights_QEB_Impact-Automation-Employment-Q2-2017-Part1.aspx</a:t>
            </a:r>
            <a:r>
              <a:rPr lang="en-US" sz="800" dirty="0"/>
              <a:t>, (4/15/2018)</a:t>
            </a:r>
          </a:p>
          <a:p>
            <a:pPr marL="0" indent="0">
              <a:buNone/>
            </a:pPr>
            <a:r>
              <a:rPr lang="en-US" sz="800" dirty="0"/>
              <a:t>[7] </a:t>
            </a:r>
            <a:r>
              <a:rPr lang="en-US" sz="800" dirty="0">
                <a:hlinkClick r:id="rId8"/>
              </a:rPr>
              <a:t>https://www.timeshighereducation.com/news/sexbots-are-coming#survey-answer</a:t>
            </a:r>
            <a:r>
              <a:rPr lang="en-US" sz="800" dirty="0"/>
              <a:t>, (4/16/2018)</a:t>
            </a:r>
          </a:p>
          <a:p>
            <a:pPr marL="0" indent="0">
              <a:buNone/>
            </a:pPr>
            <a:r>
              <a:rPr lang="en-US" sz="800" dirty="0"/>
              <a:t>[8] </a:t>
            </a:r>
            <a:r>
              <a:rPr lang="en-US" sz="800" dirty="0">
                <a:hlinkClick r:id="rId9"/>
              </a:rPr>
              <a:t>http://marvel-movies.wikia.com/wiki/J.A.R.V.I.S</a:t>
            </a:r>
            <a:r>
              <a:rPr lang="en-US" sz="800" dirty="0"/>
              <a:t>., (4/16/2018)</a:t>
            </a:r>
          </a:p>
          <a:p>
            <a:pPr marL="0" indent="0">
              <a:buNone/>
            </a:pPr>
            <a:r>
              <a:rPr lang="en-US" sz="800" dirty="0"/>
              <a:t>[9]</a:t>
            </a:r>
            <a:r>
              <a:rPr lang="en-US" sz="800" dirty="0">
                <a:hlinkClick r:id="rId10"/>
              </a:rPr>
              <a:t>https://twitter.com/diegodalcero/status/830956899717804033</a:t>
            </a:r>
            <a:r>
              <a:rPr lang="en-US" sz="800" dirty="0"/>
              <a:t>, (4/16/2018)</a:t>
            </a:r>
          </a:p>
          <a:p>
            <a:pPr marL="0" indent="0">
              <a:buNone/>
            </a:pPr>
            <a:r>
              <a:rPr lang="en-US" sz="800" dirty="0"/>
              <a:t>[10] </a:t>
            </a:r>
            <a:r>
              <a:rPr lang="en-US" sz="800" dirty="0">
                <a:hlinkClick r:id="rId11"/>
              </a:rPr>
              <a:t>http://www.itpro.co.uk/strategy/28181/what-is-ai</a:t>
            </a:r>
            <a:r>
              <a:rPr lang="en-US" sz="800" dirty="0"/>
              <a:t>, (4/9/2018)</a:t>
            </a:r>
          </a:p>
          <a:p>
            <a:pPr marL="0" indent="0">
              <a:buNone/>
            </a:pPr>
            <a:r>
              <a:rPr lang="en-US" sz="800" dirty="0"/>
              <a:t>[11] </a:t>
            </a:r>
            <a:r>
              <a:rPr lang="en-US" sz="800" dirty="0">
                <a:hlinkClick r:id="rId12"/>
              </a:rPr>
              <a:t>https://gettecla.com/blogs/news/the-best-smart-home-automation-devices-for-tecla-e-users</a:t>
            </a:r>
            <a:r>
              <a:rPr lang="en-US" sz="800" dirty="0"/>
              <a:t>, (4/9/2018)</a:t>
            </a:r>
          </a:p>
          <a:p>
            <a:pPr marL="0" indent="0">
              <a:buNone/>
            </a:pPr>
            <a:r>
              <a:rPr lang="en-US" sz="800" dirty="0"/>
              <a:t>[12]</a:t>
            </a:r>
            <a:r>
              <a:rPr lang="en-US" sz="800" dirty="0">
                <a:hlinkClick r:id="rId13"/>
              </a:rPr>
              <a:t>https://www.britannica.com/technology/automation/Modern-developments</a:t>
            </a:r>
            <a:r>
              <a:rPr lang="en-US" sz="800" dirty="0"/>
              <a:t>, (4/22/2018)</a:t>
            </a:r>
          </a:p>
          <a:p>
            <a:pPr marL="0" indent="0">
              <a:buNone/>
            </a:pPr>
            <a:r>
              <a:rPr lang="en-US" sz="800" dirty="0"/>
              <a:t>[13] </a:t>
            </a:r>
            <a:r>
              <a:rPr lang="en-US" sz="800" dirty="0">
                <a:hlinkClick r:id="rId14"/>
              </a:rPr>
              <a:t>http://www.dailymail.co.uk/sciencetech/article-4453628/30-BILLION-race-create-AI-sex-doll.html</a:t>
            </a:r>
            <a:r>
              <a:rPr lang="en-US" sz="800" dirty="0"/>
              <a:t>, (4/22/2018)</a:t>
            </a:r>
          </a:p>
          <a:p>
            <a:pPr marL="0" indent="0">
              <a:buNone/>
            </a:pPr>
            <a:r>
              <a:rPr lang="en-US" sz="800" dirty="0"/>
              <a:t>[14] </a:t>
            </a:r>
            <a:r>
              <a:rPr lang="en-US" sz="800" dirty="0">
                <a:hlinkClick r:id="rId15"/>
              </a:rPr>
              <a:t>http://thedailyquotes.com/what-you-do-consistently/</a:t>
            </a:r>
            <a:r>
              <a:rPr lang="en-US" sz="800" dirty="0"/>
              <a:t>, (4/22/2018)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a:extLst>
              <a:ext uri="{FF2B5EF4-FFF2-40B4-BE49-F238E27FC236}">
                <a16:creationId xmlns:a16="http://schemas.microsoft.com/office/drawing/2014/main" id="{F3AF67A0-BF82-AF45-B0DE-A31047986A6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Dimitri Berardi</a:t>
            </a:r>
          </a:p>
        </p:txBody>
      </p:sp>
    </p:spTree>
    <p:extLst>
      <p:ext uri="{BB962C8B-B14F-4D97-AF65-F5344CB8AC3E}">
        <p14:creationId xmlns:p14="http://schemas.microsoft.com/office/powerpoint/2010/main" val="1756642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 action="ppaction://noaction" highlightClick="1"/>
            <a:extLst>
              <a:ext uri="{FF2B5EF4-FFF2-40B4-BE49-F238E27FC236}">
                <a16:creationId xmlns:a16="http://schemas.microsoft.com/office/drawing/2014/main" id="{7B1A532D-A114-6544-95A3-300DB1BB7F78}"/>
              </a:ext>
            </a:extLst>
          </p:cNvPr>
          <p:cNvSpPr/>
          <p:nvPr/>
        </p:nvSpPr>
        <p:spPr>
          <a:xfrm>
            <a:off x="1934546" y="47815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SouthEast</a:t>
            </a:r>
            <a:r>
              <a:rPr lang="en-US" dirty="0"/>
              <a:t> Asia and the digital divide</a:t>
            </a:r>
          </a:p>
        </p:txBody>
      </p:sp>
      <p:sp>
        <p:nvSpPr>
          <p:cNvPr id="3" name="Content Placeholder 2"/>
          <p:cNvSpPr>
            <a:spLocks noGrp="1"/>
          </p:cNvSpPr>
          <p:nvPr>
            <p:ph sz="half" idx="1"/>
          </p:nvPr>
        </p:nvSpPr>
        <p:spPr/>
        <p:txBody>
          <a:bodyPr/>
          <a:lstStyle/>
          <a:p>
            <a:r>
              <a:rPr lang="en-US" dirty="0"/>
              <a:t>3% of the world’s total land area</a:t>
            </a:r>
          </a:p>
          <a:p>
            <a:r>
              <a:rPr lang="en-US" dirty="0"/>
              <a:t>8.5% of the world’s population</a:t>
            </a:r>
          </a:p>
          <a:p>
            <a:r>
              <a:rPr lang="en-US" dirty="0"/>
              <a:t>Amalgamation of extremely rich (Brunei, Singapore) and extremely poor (Cambodia, Myanmar) territories</a:t>
            </a:r>
          </a:p>
          <a:p>
            <a:r>
              <a:rPr lang="en-US" dirty="0"/>
              <a:t>Projected to be the 5</a:t>
            </a:r>
            <a:r>
              <a:rPr lang="en-US" baseline="30000" dirty="0"/>
              <a:t>th</a:t>
            </a:r>
            <a:r>
              <a:rPr lang="en-US" dirty="0"/>
              <a:t> largest economy by 2020</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1028" name="Picture 4" descr="Map of Southeast Asia.png">
            <a:extLst>
              <a:ext uri="{FF2B5EF4-FFF2-40B4-BE49-F238E27FC236}">
                <a16:creationId xmlns:a16="http://schemas.microsoft.com/office/drawing/2014/main" id="{59C67AFF-C37D-4244-972B-E01EF78019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381411"/>
            <a:ext cx="3733800" cy="329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6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6A35-FE65-4311-84DF-56BB52652823}"/>
              </a:ext>
            </a:extLst>
          </p:cNvPr>
          <p:cNvSpPr>
            <a:spLocks noGrp="1"/>
          </p:cNvSpPr>
          <p:nvPr>
            <p:ph type="title"/>
          </p:nvPr>
        </p:nvSpPr>
        <p:spPr/>
        <p:txBody>
          <a:bodyPr/>
          <a:lstStyle/>
          <a:p>
            <a:r>
              <a:rPr lang="en-US" dirty="0"/>
              <a:t>Demographics and development</a:t>
            </a:r>
          </a:p>
        </p:txBody>
      </p:sp>
      <p:sp>
        <p:nvSpPr>
          <p:cNvPr id="3" name="Content Placeholder 2">
            <a:extLst>
              <a:ext uri="{FF2B5EF4-FFF2-40B4-BE49-F238E27FC236}">
                <a16:creationId xmlns:a16="http://schemas.microsoft.com/office/drawing/2014/main" id="{912FF2B0-DBFA-4438-A225-620AC37354A4}"/>
              </a:ext>
            </a:extLst>
          </p:cNvPr>
          <p:cNvSpPr>
            <a:spLocks noGrp="1"/>
          </p:cNvSpPr>
          <p:nvPr>
            <p:ph sz="half" idx="1"/>
          </p:nvPr>
        </p:nvSpPr>
        <p:spPr>
          <a:xfrm>
            <a:off x="685800" y="3790951"/>
            <a:ext cx="3733800" cy="914400"/>
          </a:xfrm>
        </p:spPr>
        <p:txBody>
          <a:bodyPr>
            <a:normAutofit lnSpcReduction="10000"/>
          </a:bodyPr>
          <a:lstStyle/>
          <a:p>
            <a:r>
              <a:rPr lang="en-US" dirty="0"/>
              <a:t>Far less developed retail industry</a:t>
            </a:r>
          </a:p>
          <a:p>
            <a:r>
              <a:rPr lang="en-US" dirty="0"/>
              <a:t>Leads to growth in e-commerce </a:t>
            </a:r>
          </a:p>
        </p:txBody>
      </p:sp>
      <p:sp>
        <p:nvSpPr>
          <p:cNvPr id="4" name="Content Placeholder 3">
            <a:extLst>
              <a:ext uri="{FF2B5EF4-FFF2-40B4-BE49-F238E27FC236}">
                <a16:creationId xmlns:a16="http://schemas.microsoft.com/office/drawing/2014/main" id="{539083D7-2F87-4AF0-A726-8AFE5DB21F0F}"/>
              </a:ext>
            </a:extLst>
          </p:cNvPr>
          <p:cNvSpPr>
            <a:spLocks noGrp="1"/>
          </p:cNvSpPr>
          <p:nvPr>
            <p:ph sz="half" idx="2"/>
          </p:nvPr>
        </p:nvSpPr>
        <p:spPr>
          <a:xfrm>
            <a:off x="4724400" y="3797129"/>
            <a:ext cx="3733800" cy="1200067"/>
          </a:xfrm>
        </p:spPr>
        <p:txBody>
          <a:bodyPr>
            <a:normAutofit lnSpcReduction="10000"/>
          </a:bodyPr>
          <a:lstStyle/>
          <a:p>
            <a:r>
              <a:rPr lang="en-US" dirty="0"/>
              <a:t>Profitable to focus development on one cash crop</a:t>
            </a:r>
          </a:p>
          <a:p>
            <a:r>
              <a:rPr lang="en-US" dirty="0"/>
              <a:t>Country has far more efficient processes in that sector</a:t>
            </a:r>
          </a:p>
          <a:p>
            <a:endParaRPr lang="en-US" dirty="0"/>
          </a:p>
        </p:txBody>
      </p:sp>
      <p:sp>
        <p:nvSpPr>
          <p:cNvPr id="5" name="Footer Placeholder 4">
            <a:extLst>
              <a:ext uri="{FF2B5EF4-FFF2-40B4-BE49-F238E27FC236}">
                <a16:creationId xmlns:a16="http://schemas.microsoft.com/office/drawing/2014/main" id="{BC29DD09-CC80-41AE-AFEF-E1BF8FE55785}"/>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9E031282-CAAE-4C25-8142-F3E22CF8AEC0}"/>
              </a:ext>
            </a:extLst>
          </p:cNvPr>
          <p:cNvSpPr>
            <a:spLocks noGrp="1"/>
          </p:cNvSpPr>
          <p:nvPr>
            <p:ph type="sldNum" sz="quarter" idx="12"/>
          </p:nvPr>
        </p:nvSpPr>
        <p:spPr/>
        <p:txBody>
          <a:bodyPr/>
          <a:lstStyle/>
          <a:p>
            <a:fld id="{A2A17EAB-8B51-5C40-8776-6683E51FA7A0}" type="slidenum">
              <a:rPr lang="en-US" smtClean="0"/>
              <a:t>8</a:t>
            </a:fld>
            <a:endParaRPr lang="en-US" dirty="0"/>
          </a:p>
        </p:txBody>
      </p:sp>
      <p:pic>
        <p:nvPicPr>
          <p:cNvPr id="2050" name="Picture 2" descr="Size of Southeast Asia Ecommerce Market">
            <a:extLst>
              <a:ext uri="{FF2B5EF4-FFF2-40B4-BE49-F238E27FC236}">
                <a16:creationId xmlns:a16="http://schemas.microsoft.com/office/drawing/2014/main" id="{75569F58-DEFD-4130-B221-40FE058FE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30462"/>
            <a:ext cx="3535471" cy="25909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onduras banana">
            <a:extLst>
              <a:ext uri="{FF2B5EF4-FFF2-40B4-BE49-F238E27FC236}">
                <a16:creationId xmlns:a16="http://schemas.microsoft.com/office/drawing/2014/main" id="{7A7F80F5-C119-4F75-9753-A660FCEC5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55" y="1030462"/>
            <a:ext cx="2121335" cy="25684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DF3D34-1AFA-4289-9753-66DAE884C25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
        <p:nvSpPr>
          <p:cNvPr id="10" name="TextBox 9">
            <a:extLst>
              <a:ext uri="{FF2B5EF4-FFF2-40B4-BE49-F238E27FC236}">
                <a16:creationId xmlns:a16="http://schemas.microsoft.com/office/drawing/2014/main" id="{E236B2D7-3E6D-41B1-BF55-8497BFECC6A2}"/>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a:t>
            </a:r>
          </a:p>
        </p:txBody>
      </p:sp>
    </p:spTree>
    <p:extLst>
      <p:ext uri="{BB962C8B-B14F-4D97-AF65-F5344CB8AC3E}">
        <p14:creationId xmlns:p14="http://schemas.microsoft.com/office/powerpoint/2010/main" val="342872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27C5-0A1E-492B-8B50-369B7FCFF250}"/>
              </a:ext>
            </a:extLst>
          </p:cNvPr>
          <p:cNvSpPr>
            <a:spLocks noGrp="1"/>
          </p:cNvSpPr>
          <p:nvPr>
            <p:ph type="title"/>
          </p:nvPr>
        </p:nvSpPr>
        <p:spPr>
          <a:xfrm>
            <a:off x="583921" y="361950"/>
            <a:ext cx="7982211" cy="914400"/>
          </a:xfrm>
        </p:spPr>
        <p:txBody>
          <a:bodyPr/>
          <a:lstStyle/>
          <a:p>
            <a:r>
              <a:rPr lang="en-US" dirty="0"/>
              <a:t>Southeast </a:t>
            </a:r>
            <a:r>
              <a:rPr lang="en-US" dirty="0" err="1"/>
              <a:t>asia</a:t>
            </a:r>
            <a:r>
              <a:rPr lang="en-US" dirty="0"/>
              <a:t> is interconnected</a:t>
            </a:r>
          </a:p>
        </p:txBody>
      </p:sp>
      <p:sp>
        <p:nvSpPr>
          <p:cNvPr id="4" name="Footer Placeholder 3">
            <a:extLst>
              <a:ext uri="{FF2B5EF4-FFF2-40B4-BE49-F238E27FC236}">
                <a16:creationId xmlns:a16="http://schemas.microsoft.com/office/drawing/2014/main" id="{35B3A1EA-9A5C-4F37-998B-1ED9C4FB6F2A}"/>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92E69A1F-4A10-4442-89AA-762017BE067F}"/>
              </a:ext>
            </a:extLst>
          </p:cNvPr>
          <p:cNvSpPr>
            <a:spLocks noGrp="1"/>
          </p:cNvSpPr>
          <p:nvPr>
            <p:ph type="sldNum" sz="quarter" idx="12"/>
          </p:nvPr>
        </p:nvSpPr>
        <p:spPr/>
        <p:txBody>
          <a:bodyPr/>
          <a:lstStyle/>
          <a:p>
            <a:fld id="{A2A17EAB-8B51-5C40-8776-6683E51FA7A0}" type="slidenum">
              <a:rPr lang="en-US" smtClean="0"/>
              <a:t>9</a:t>
            </a:fld>
            <a:endParaRPr lang="en-US" dirty="0"/>
          </a:p>
        </p:txBody>
      </p:sp>
      <p:graphicFrame>
        <p:nvGraphicFramePr>
          <p:cNvPr id="14" name="Chart 13">
            <a:extLst>
              <a:ext uri="{FF2B5EF4-FFF2-40B4-BE49-F238E27FC236}">
                <a16:creationId xmlns:a16="http://schemas.microsoft.com/office/drawing/2014/main" id="{4F6867E9-F12C-4B76-9D15-3C0FE2EF4878}"/>
              </a:ext>
            </a:extLst>
          </p:cNvPr>
          <p:cNvGraphicFramePr>
            <a:graphicFrameLocks/>
          </p:cNvGraphicFramePr>
          <p:nvPr>
            <p:extLst/>
          </p:nvPr>
        </p:nvGraphicFramePr>
        <p:xfrm>
          <a:off x="867688" y="1061059"/>
          <a:ext cx="7408623" cy="37191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6E4891DE-570D-423F-A192-35A3FEDCF4D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Jake Scheide</a:t>
            </a:r>
          </a:p>
        </p:txBody>
      </p:sp>
      <p:sp>
        <p:nvSpPr>
          <p:cNvPr id="16" name="TextBox 15">
            <a:extLst>
              <a:ext uri="{FF2B5EF4-FFF2-40B4-BE49-F238E27FC236}">
                <a16:creationId xmlns:a16="http://schemas.microsoft.com/office/drawing/2014/main" id="{90586834-BA29-4493-9033-37858A41FDE0}"/>
              </a:ext>
            </a:extLst>
          </p:cNvPr>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spTree>
    <p:extLst>
      <p:ext uri="{BB962C8B-B14F-4D97-AF65-F5344CB8AC3E}">
        <p14:creationId xmlns:p14="http://schemas.microsoft.com/office/powerpoint/2010/main" val="95188953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35646</TotalTime>
  <Words>5501</Words>
  <Application>Microsoft Macintosh PowerPoint</Application>
  <PresentationFormat>On-screen Show (16:9)</PresentationFormat>
  <Paragraphs>585</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Calibri</vt:lpstr>
      <vt:lpstr>Cambria</vt:lpstr>
      <vt:lpstr>Red Radial 16x9</vt:lpstr>
      <vt:lpstr>Class 11 Work</vt:lpstr>
      <vt:lpstr>Overview</vt:lpstr>
      <vt:lpstr>PowerPoint Presentation</vt:lpstr>
      <vt:lpstr>Group Quiz</vt:lpstr>
      <vt:lpstr>Overview</vt:lpstr>
      <vt:lpstr>Overview</vt:lpstr>
      <vt:lpstr>SouthEast Asia and the digital divide</vt:lpstr>
      <vt:lpstr>Demographics and development</vt:lpstr>
      <vt:lpstr>Southeast asia is interconnected</vt:lpstr>
      <vt:lpstr>Other regions</vt:lpstr>
      <vt:lpstr>Concluding thoughts</vt:lpstr>
      <vt:lpstr>References</vt:lpstr>
      <vt:lpstr>Assembly line COMPUTER AUTOMATION benefits</vt:lpstr>
      <vt:lpstr>EVOLUTION OF ASSEMBLY LINE</vt:lpstr>
      <vt:lpstr>Productivity  vs.  employment RATE</vt:lpstr>
      <vt:lpstr>Companies using robots instead of people</vt:lpstr>
      <vt:lpstr>CONCLUSION</vt:lpstr>
      <vt:lpstr>References</vt:lpstr>
      <vt:lpstr>Innovation is expensive and funded more by companies</vt:lpstr>
      <vt:lpstr>Income inequality is growing</vt:lpstr>
      <vt:lpstr>Innovation will cause more inequality</vt:lpstr>
      <vt:lpstr>Innovation is driven by industry and it won’t stop</vt:lpstr>
      <vt:lpstr>REFERENCES</vt:lpstr>
      <vt:lpstr>REFERENCES</vt:lpstr>
      <vt:lpstr>Will AI and Automation Strip Us of our humanity?</vt:lpstr>
      <vt:lpstr>The 5 tiers of Humanity</vt:lpstr>
      <vt:lpstr>Affect On Humanity: Regulate &amp; Record </vt:lpstr>
      <vt:lpstr>Affect On Humanity: False sense of security</vt:lpstr>
      <vt:lpstr>PowerPoint Presentation</vt:lpstr>
      <vt:lpstr>Affect On Humanity: Replace human connection</vt:lpstr>
      <vt:lpstr>Affect On Humanity: replace not improve</vt:lpstr>
      <vt:lpstr>Automation Replacing Responsibility</vt:lpstr>
      <vt:lpstr>Affect On Humanity: replace not improve</vt:lpstr>
      <vt:lpstr>Affect On Humanity: Stunt Creativity</vt:lpstr>
      <vt:lpstr>Final thoughts</vt:lpstr>
      <vt:lpstr>References</vt:lpstr>
      <vt:lpstr>Class 11 The End</vt:lpstr>
    </vt:vector>
  </TitlesOfParts>
  <Company>WPI</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352</cp:revision>
  <dcterms:created xsi:type="dcterms:W3CDTF">2014-08-25T02:19:16Z</dcterms:created>
  <dcterms:modified xsi:type="dcterms:W3CDTF">2018-04-24T23:47:28Z</dcterms:modified>
</cp:coreProperties>
</file>