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259" r:id="rId3"/>
    <p:sldId id="277" r:id="rId4"/>
    <p:sldId id="409" r:id="rId5"/>
    <p:sldId id="261" r:id="rId6"/>
    <p:sldId id="410" r:id="rId7"/>
    <p:sldId id="308" r:id="rId8"/>
    <p:sldId id="396" r:id="rId9"/>
    <p:sldId id="397" r:id="rId10"/>
    <p:sldId id="309" r:id="rId11"/>
    <p:sldId id="272" r:id="rId12"/>
    <p:sldId id="498" r:id="rId13"/>
    <p:sldId id="274" r:id="rId14"/>
    <p:sldId id="499" r:id="rId15"/>
    <p:sldId id="500" r:id="rId16"/>
    <p:sldId id="275" r:id="rId17"/>
    <p:sldId id="276" r:id="rId18"/>
    <p:sldId id="501" r:id="rId19"/>
    <p:sldId id="502" r:id="rId20"/>
    <p:sldId id="268" r:id="rId21"/>
    <p:sldId id="270" r:id="rId22"/>
    <p:sldId id="493" r:id="rId23"/>
    <p:sldId id="278" r:id="rId24"/>
    <p:sldId id="283" r:id="rId25"/>
    <p:sldId id="280" r:id="rId26"/>
    <p:sldId id="284" r:id="rId27"/>
    <p:sldId id="286" r:id="rId28"/>
    <p:sldId id="287" r:id="rId29"/>
    <p:sldId id="267" r:id="rId30"/>
    <p:sldId id="271" r:id="rId31"/>
    <p:sldId id="494" r:id="rId32"/>
    <p:sldId id="495" r:id="rId33"/>
    <p:sldId id="496" r:id="rId34"/>
    <p:sldId id="497" r:id="rId35"/>
    <p:sldId id="269"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259"/>
            <p14:sldId id="277"/>
            <p14:sldId id="409"/>
            <p14:sldId id="261"/>
            <p14:sldId id="410"/>
            <p14:sldId id="308"/>
            <p14:sldId id="396"/>
            <p14:sldId id="397"/>
            <p14:sldId id="309"/>
          </p14:sldIdLst>
        </p14:section>
        <p14:section name="Students" id="{2928BE7F-6E18-994B-9238-FD2E5A306EE9}">
          <p14:sldIdLst>
            <p14:sldId id="272"/>
            <p14:sldId id="498"/>
            <p14:sldId id="274"/>
            <p14:sldId id="499"/>
            <p14:sldId id="500"/>
            <p14:sldId id="275"/>
            <p14:sldId id="276"/>
            <p14:sldId id="501"/>
            <p14:sldId id="502"/>
            <p14:sldId id="268"/>
            <p14:sldId id="270"/>
            <p14:sldId id="493"/>
            <p14:sldId id="278"/>
            <p14:sldId id="283"/>
            <p14:sldId id="280"/>
            <p14:sldId id="284"/>
            <p14:sldId id="286"/>
            <p14:sldId id="287"/>
            <p14:sldId id="267"/>
            <p14:sldId id="271"/>
            <p14:sldId id="494"/>
            <p14:sldId id="495"/>
            <p14:sldId id="496"/>
            <p14:sldId id="497"/>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4" autoAdjust="0"/>
    <p:restoredTop sz="81456" autoAdjust="0"/>
  </p:normalViewPr>
  <p:slideViewPr>
    <p:cSldViewPr snapToGrid="0" snapToObjects="1">
      <p:cViewPr varScale="1">
        <p:scale>
          <a:sx n="136" d="100"/>
          <a:sy n="136" d="100"/>
        </p:scale>
        <p:origin x="376" y="184"/>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Play Somebody’s Watching Me (1984) – Rockwell</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Self Search paper – 6.0</a:t>
            </a:r>
          </a:p>
          <a:p>
            <a:pPr eaLnBrk="1" hangingPunct="1"/>
            <a:r>
              <a:rPr lang="en-US" sz="1200" b="0" i="0" u="none" strike="noStrike" kern="1200" dirty="0">
                <a:solidFill>
                  <a:schemeClr val="tx1"/>
                </a:solidFill>
                <a:effectLst/>
                <a:latin typeface="+mn-lt"/>
                <a:ea typeface="+mn-ea"/>
                <a:cs typeface="+mn-cs"/>
              </a:rPr>
              <a:t>Paper averages to date: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presentation with a quick mention of bias and perspective.</a:t>
            </a:r>
          </a:p>
          <a:p>
            <a:pPr marL="171450" indent="-171450">
              <a:buFont typeface="Arial" panose="020B0604020202020204" pitchFamily="34" charset="0"/>
              <a:buChar char="•"/>
            </a:pPr>
            <a:r>
              <a:rPr lang="en-US" dirty="0"/>
              <a:t>I’m an American, and I will be discussing a topic relevant to Chinese culture. Thus, this presentation will be based in some of my American ideals (such as freedom of speech, individual privacy, </a:t>
            </a:r>
            <a:r>
              <a:rPr lang="en-US" dirty="0" err="1"/>
              <a:t>etc</a:t>
            </a:r>
            <a:r>
              <a:rPr lang="en-US" dirty="0"/>
              <a:t>).</a:t>
            </a:r>
          </a:p>
          <a:p>
            <a:pPr marL="171450" indent="-171450">
              <a:buFont typeface="Arial" panose="020B0604020202020204" pitchFamily="34" charset="0"/>
              <a:buChar char="•"/>
            </a:pPr>
            <a:r>
              <a:rPr lang="en-US" dirty="0"/>
              <a:t>Offer anyone with corrections, or a different perspective (especially anyone from China) to comment at the end</a:t>
            </a:r>
          </a:p>
          <a:p>
            <a:pPr marL="171450" indent="-171450">
              <a:buFont typeface="Arial" panose="020B0604020202020204" pitchFamily="34" charset="0"/>
              <a:buChar char="•"/>
            </a:pPr>
            <a:r>
              <a:rPr lang="en-US" dirty="0"/>
              <a:t>Finally, I present my topic, social credit scores.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54675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I give some background on credit scores.</a:t>
            </a:r>
          </a:p>
          <a:p>
            <a:endParaRPr lang="en-US" dirty="0"/>
          </a:p>
          <a:p>
            <a:pPr marL="171450" indent="-171450">
              <a:buFont typeface="Arial" panose="020B0604020202020204" pitchFamily="34" charset="0"/>
              <a:buChar char="•"/>
            </a:pPr>
            <a:r>
              <a:rPr lang="en-US" dirty="0"/>
              <a:t>Credit</a:t>
            </a:r>
            <a:r>
              <a:rPr lang="en-US" baseline="0" dirty="0"/>
              <a:t> scores are a numerical representation of your ability to pay back debt.</a:t>
            </a:r>
          </a:p>
          <a:p>
            <a:pPr marL="171450" indent="-171450">
              <a:buFont typeface="Arial" panose="020B0604020202020204" pitchFamily="34" charset="0"/>
              <a:buChar char="•"/>
            </a:pPr>
            <a:r>
              <a:rPr lang="en-US" baseline="0" dirty="0"/>
              <a:t>Ran by banks, based off of your spending and loan repayments</a:t>
            </a:r>
          </a:p>
          <a:p>
            <a:pPr marL="171450" indent="-171450">
              <a:buFont typeface="Arial" panose="020B0604020202020204" pitchFamily="34" charset="0"/>
              <a:buChar char="•"/>
            </a:pPr>
            <a:r>
              <a:rPr lang="en-US" baseline="0" dirty="0"/>
              <a:t>Used to evaluate risk</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236415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credit scores</a:t>
            </a:r>
          </a:p>
          <a:p>
            <a:endParaRPr lang="en-US" dirty="0"/>
          </a:p>
          <a:p>
            <a:pPr marL="171450" indent="-171450">
              <a:buFont typeface="Arial" panose="020B0604020202020204" pitchFamily="34" charset="0"/>
              <a:buChar char="•"/>
            </a:pPr>
            <a:r>
              <a:rPr lang="en-US" dirty="0"/>
              <a:t>A score used to</a:t>
            </a:r>
            <a:r>
              <a:rPr lang="en-US" baseline="0" dirty="0"/>
              <a:t> rate you as a citizen</a:t>
            </a:r>
          </a:p>
          <a:p>
            <a:pPr marL="171450" indent="-171450">
              <a:buFont typeface="Arial" panose="020B0604020202020204" pitchFamily="34" charset="0"/>
              <a:buChar char="•"/>
            </a:pPr>
            <a:r>
              <a:rPr lang="en-US" baseline="0" dirty="0"/>
              <a:t>Being implemented and used in China as we speak</a:t>
            </a:r>
          </a:p>
          <a:p>
            <a:pPr marL="171450" indent="-171450">
              <a:buFont typeface="Arial" panose="020B0604020202020204" pitchFamily="34" charset="0"/>
              <a:buChar char="•"/>
            </a:pPr>
            <a:r>
              <a:rPr lang="en-US" dirty="0"/>
              <a:t>Multiple</a:t>
            </a:r>
            <a:r>
              <a:rPr lang="en-US" baseline="0" dirty="0"/>
              <a:t> “pilot” systems currently being run</a:t>
            </a:r>
          </a:p>
          <a:p>
            <a:pPr marL="628650" lvl="1" indent="-171450">
              <a:buFont typeface="Arial" panose="020B0604020202020204" pitchFamily="34" charset="0"/>
              <a:buChar char="•"/>
            </a:pPr>
            <a:r>
              <a:rPr lang="en-US" baseline="0" dirty="0" err="1"/>
              <a:t>Tencent</a:t>
            </a:r>
            <a:r>
              <a:rPr lang="en-US" baseline="0" dirty="0"/>
              <a:t>, who own WeChat and many other internet companies.</a:t>
            </a:r>
          </a:p>
          <a:p>
            <a:pPr marL="1085850" lvl="2" indent="-171450">
              <a:buFont typeface="Arial" panose="020B0604020202020204" pitchFamily="34" charset="0"/>
              <a:buChar char="•"/>
            </a:pPr>
            <a:r>
              <a:rPr lang="en-US" baseline="0" dirty="0"/>
              <a:t>Also own Riot Games, PUBG Mobile, Activision / Blizzard, etc…</a:t>
            </a:r>
          </a:p>
          <a:p>
            <a:pPr marL="628650" lvl="1" indent="-171450">
              <a:buFont typeface="Arial" panose="020B0604020202020204" pitchFamily="34" charset="0"/>
              <a:buChar char="•"/>
            </a:pPr>
            <a:r>
              <a:rPr lang="en-US" baseline="0" dirty="0"/>
              <a:t>Alibaba, largest online retailer in the world</a:t>
            </a:r>
          </a:p>
          <a:p>
            <a:pPr marL="171450" lvl="0" indent="-171450">
              <a:buFont typeface="Arial" panose="020B0604020202020204" pitchFamily="34" charset="0"/>
              <a:buChar char="•"/>
            </a:pPr>
            <a:r>
              <a:rPr lang="en-US" baseline="0" dirty="0"/>
              <a:t>The score is determined using data about you</a:t>
            </a:r>
          </a:p>
          <a:p>
            <a:pPr marL="628650" lvl="1" indent="-171450">
              <a:buFont typeface="Arial" panose="020B0604020202020204" pitchFamily="34" charset="0"/>
              <a:buChar char="•"/>
            </a:pPr>
            <a:r>
              <a:rPr lang="en-US" baseline="0" dirty="0"/>
              <a:t>Where is this data coming from?</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428861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want to give context of what WeChat is to those who don’t know</a:t>
            </a:r>
          </a:p>
          <a:p>
            <a:endParaRPr lang="en-US" baseline="0" dirty="0"/>
          </a:p>
          <a:p>
            <a:pPr marL="171450" indent="-171450">
              <a:buFont typeface="Arial" panose="020B0604020202020204" pitchFamily="34" charset="0"/>
              <a:buChar char="•"/>
            </a:pPr>
            <a:r>
              <a:rPr lang="en-US" baseline="0" dirty="0"/>
              <a:t>650 million users in 2015</a:t>
            </a:r>
          </a:p>
          <a:p>
            <a:pPr marL="628650" lvl="1" indent="-171450">
              <a:buFont typeface="Arial" panose="020B0604020202020204" pitchFamily="34" charset="0"/>
              <a:buChar char="•"/>
            </a:pPr>
            <a:r>
              <a:rPr lang="en-US" baseline="0" dirty="0"/>
              <a:t>Almost twice the population of the US</a:t>
            </a:r>
          </a:p>
          <a:p>
            <a:pPr marL="171450" lvl="0" indent="-171450">
              <a:buFont typeface="Arial" panose="020B0604020202020204" pitchFamily="34" charset="0"/>
              <a:buChar char="•"/>
            </a:pPr>
            <a:r>
              <a:rPr lang="en-US" baseline="0" dirty="0"/>
              <a:t>Mainly concerned with messaging and microblogging</a:t>
            </a:r>
          </a:p>
          <a:p>
            <a:pPr marL="628650" lvl="1" indent="-171450">
              <a:buFont typeface="Arial" panose="020B0604020202020204" pitchFamily="34" charset="0"/>
              <a:buChar char="•"/>
            </a:pPr>
            <a:r>
              <a:rPr lang="en-US" baseline="0" dirty="0"/>
              <a:t>Has expanded into forms of social media, payment, and app distribution</a:t>
            </a:r>
          </a:p>
          <a:p>
            <a:pPr marL="628650" lvl="1" indent="-171450">
              <a:buFont typeface="Arial" panose="020B0604020202020204" pitchFamily="34" charset="0"/>
              <a:buChar char="•"/>
            </a:pPr>
            <a:r>
              <a:rPr lang="en-US" baseline="0" dirty="0"/>
              <a:t>WeChat “micro apps” let WeChat facilitate different functionalities.</a:t>
            </a:r>
          </a:p>
          <a:p>
            <a:pPr marL="171450" lvl="0" indent="-171450">
              <a:buFont typeface="Arial" panose="020B0604020202020204" pitchFamily="34" charset="0"/>
              <a:buChar char="•"/>
            </a:pPr>
            <a:r>
              <a:rPr lang="en-US" baseline="0" dirty="0"/>
              <a:t>Accounts are linked to real people via a mobile phone number</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330321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a:t>Consider all the data that WeChat can collect about its users.</a:t>
            </a:r>
          </a:p>
          <a:p>
            <a:pPr marL="171450" lvl="0" indent="-171450">
              <a:buFont typeface="Arial" panose="020B0604020202020204" pitchFamily="34" charset="0"/>
              <a:buChar char="•"/>
            </a:pPr>
            <a:r>
              <a:rPr lang="en-US" baseline="0" dirty="0"/>
              <a:t>Chat logs</a:t>
            </a:r>
          </a:p>
          <a:p>
            <a:pPr marL="628650" lvl="1" indent="-171450">
              <a:buFont typeface="Arial" panose="020B0604020202020204" pitchFamily="34" charset="0"/>
              <a:buChar char="•"/>
            </a:pPr>
            <a:r>
              <a:rPr lang="en-US" baseline="0" dirty="0"/>
              <a:t>Things people talk about</a:t>
            </a:r>
          </a:p>
          <a:p>
            <a:pPr marL="628650" lvl="1" indent="-171450">
              <a:buFont typeface="Arial" panose="020B0604020202020204" pitchFamily="34" charset="0"/>
              <a:buChar char="•"/>
            </a:pPr>
            <a:r>
              <a:rPr lang="en-US" baseline="0" dirty="0"/>
              <a:t>Topics can be censored</a:t>
            </a:r>
          </a:p>
          <a:p>
            <a:pPr marL="171450" lvl="0" indent="-171450">
              <a:buFont typeface="Arial" panose="020B0604020202020204" pitchFamily="34" charset="0"/>
              <a:buChar char="•"/>
            </a:pPr>
            <a:r>
              <a:rPr lang="en-US" baseline="0" dirty="0"/>
              <a:t>Photos/videos watched and shared</a:t>
            </a:r>
          </a:p>
          <a:p>
            <a:pPr marL="171450" lvl="0" indent="-171450">
              <a:buFont typeface="Arial" panose="020B0604020202020204" pitchFamily="34" charset="0"/>
              <a:buChar char="•"/>
            </a:pPr>
            <a:r>
              <a:rPr lang="en-US" baseline="0" dirty="0"/>
              <a:t>Real world</a:t>
            </a:r>
          </a:p>
          <a:p>
            <a:pPr marL="628650" lvl="1" indent="-171450">
              <a:buFont typeface="Arial" panose="020B0604020202020204" pitchFamily="34" charset="0"/>
              <a:buChar char="•"/>
            </a:pPr>
            <a:r>
              <a:rPr lang="en-US" baseline="0" dirty="0"/>
              <a:t>Restaurant reservations</a:t>
            </a:r>
          </a:p>
          <a:p>
            <a:pPr marL="628650" lvl="1" indent="-171450">
              <a:buFont typeface="Arial" panose="020B0604020202020204" pitchFamily="34" charset="0"/>
              <a:buChar char="•"/>
            </a:pPr>
            <a:r>
              <a:rPr lang="en-US" baseline="0" dirty="0"/>
              <a:t>Movie tickets</a:t>
            </a:r>
          </a:p>
          <a:p>
            <a:pPr marL="171450" lvl="0" indent="-171450">
              <a:buFont typeface="Arial" panose="020B0604020202020204" pitchFamily="34" charset="0"/>
              <a:buChar char="•"/>
            </a:pPr>
            <a:r>
              <a:rPr lang="en-US" baseline="0" dirty="0"/>
              <a:t>Travel</a:t>
            </a:r>
          </a:p>
          <a:p>
            <a:pPr marL="628650" lvl="1" indent="-171450">
              <a:buFont typeface="Arial" panose="020B0604020202020204" pitchFamily="34" charset="0"/>
              <a:buChar char="•"/>
            </a:pPr>
            <a:r>
              <a:rPr lang="en-US" baseline="0" dirty="0"/>
              <a:t>Train/Plane tickets</a:t>
            </a:r>
          </a:p>
          <a:p>
            <a:pPr marL="171450" lvl="0" indent="-171450">
              <a:buFont typeface="Arial" panose="020B0604020202020204" pitchFamily="34" charset="0"/>
              <a:buChar char="•"/>
            </a:pPr>
            <a:r>
              <a:rPr lang="en-US" baseline="0" dirty="0"/>
              <a:t>Payments</a:t>
            </a:r>
          </a:p>
          <a:p>
            <a:pPr marL="628650" lvl="1" indent="-171450">
              <a:buFont typeface="Arial" panose="020B0604020202020204" pitchFamily="34" charset="0"/>
              <a:buChar char="•"/>
            </a:pPr>
            <a:r>
              <a:rPr lang="en-US" baseline="0" dirty="0"/>
              <a:t>Mobile payments through payment service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77940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Sesame Credit is one of the trial systems currently in place in China.</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Ran by Ant Financial.</a:t>
            </a:r>
          </a:p>
          <a:p>
            <a:pPr marL="628650" lvl="1" indent="-171450">
              <a:buFont typeface="Arial" panose="020B0604020202020204" pitchFamily="34" charset="0"/>
              <a:buChar char="•"/>
            </a:pPr>
            <a:r>
              <a:rPr lang="en-US" dirty="0"/>
              <a:t>Affiliated with Alibaba, the largest online retailer in the world.</a:t>
            </a:r>
          </a:p>
          <a:p>
            <a:pPr marL="171450" lvl="0" indent="-171450">
              <a:buFont typeface="Arial" panose="020B0604020202020204" pitchFamily="34" charset="0"/>
              <a:buChar char="•"/>
            </a:pPr>
            <a:r>
              <a:rPr lang="en-US" dirty="0"/>
              <a:t>Score</a:t>
            </a:r>
            <a:r>
              <a:rPr lang="en-US" baseline="0" dirty="0"/>
              <a:t> range 950 to 350. Point out the scale on the bottom of the chart.</a:t>
            </a:r>
          </a:p>
          <a:p>
            <a:pPr marL="628650" lvl="1" indent="-171450">
              <a:buFont typeface="Arial" panose="020B0604020202020204" pitchFamily="34" charset="0"/>
              <a:buChar char="•"/>
            </a:pPr>
            <a:r>
              <a:rPr lang="en-US" baseline="0" dirty="0"/>
              <a:t>Also make note of the 5-point chart.</a:t>
            </a:r>
            <a:endParaRPr lang="en-US" dirty="0"/>
          </a:p>
          <a:p>
            <a:pPr marL="171450" indent="-171450">
              <a:buFont typeface="Arial" panose="020B0604020202020204" pitchFamily="34" charset="0"/>
              <a:buChar char="•"/>
            </a:pPr>
            <a:r>
              <a:rPr lang="en-US" dirty="0"/>
              <a:t>Social media presence</a:t>
            </a:r>
          </a:p>
          <a:p>
            <a:pPr marL="628650" lvl="1" indent="-171450">
              <a:buFont typeface="Arial" panose="020B0604020202020204" pitchFamily="34" charset="0"/>
              <a:buChar char="•"/>
            </a:pPr>
            <a:r>
              <a:rPr lang="en-US" dirty="0"/>
              <a:t>Sharing pro-government news: score goes up</a:t>
            </a:r>
          </a:p>
          <a:p>
            <a:pPr marL="628650" lvl="1" indent="-171450">
              <a:buFont typeface="Arial" panose="020B0604020202020204" pitchFamily="34" charset="0"/>
              <a:buChar char="•"/>
            </a:pPr>
            <a:r>
              <a:rPr lang="en-US" dirty="0"/>
              <a:t>Expressing dissent towards the government: score goes down</a:t>
            </a:r>
          </a:p>
          <a:p>
            <a:pPr marL="171450" lvl="0" indent="-171450">
              <a:buFont typeface="Arial" panose="020B0604020202020204" pitchFamily="34" charset="0"/>
              <a:buChar char="•"/>
            </a:pPr>
            <a:r>
              <a:rPr lang="en-US" dirty="0"/>
              <a:t>Purchase history</a:t>
            </a:r>
          </a:p>
          <a:p>
            <a:pPr marL="628650" lvl="1" indent="-171450">
              <a:buFont typeface="Arial" panose="020B0604020202020204" pitchFamily="34" charset="0"/>
              <a:buChar char="•"/>
            </a:pPr>
            <a:r>
              <a:rPr lang="en-US" dirty="0"/>
              <a:t>With data from the largest online retailer in the world, a very clear profile of you could be created</a:t>
            </a:r>
          </a:p>
          <a:p>
            <a:pPr marL="628650" lvl="1" indent="-171450">
              <a:buFont typeface="Arial" panose="020B0604020202020204" pitchFamily="34" charset="0"/>
              <a:buChar char="•"/>
            </a:pPr>
            <a:r>
              <a:rPr lang="en-US" dirty="0"/>
              <a:t>Purchasing local goods from china: score goes up</a:t>
            </a:r>
          </a:p>
          <a:p>
            <a:pPr marL="628650" lvl="1" indent="-171450">
              <a:buFont typeface="Arial" panose="020B0604020202020204" pitchFamily="34" charset="0"/>
              <a:buChar char="•"/>
            </a:pPr>
            <a:r>
              <a:rPr lang="en-US" dirty="0"/>
              <a:t>Purchasing items the system deems bad (video games, or import anime from japan are examples): score goes down</a:t>
            </a:r>
          </a:p>
          <a:p>
            <a:pPr marL="171450" lvl="0" indent="-171450">
              <a:buFont typeface="Arial" panose="020B0604020202020204" pitchFamily="34" charset="0"/>
              <a:buChar char="•"/>
            </a:pPr>
            <a:r>
              <a:rPr lang="en-US" dirty="0"/>
              <a:t>Friends</a:t>
            </a:r>
          </a:p>
          <a:p>
            <a:pPr marL="628650" lvl="1" indent="-171450">
              <a:buFont typeface="Arial" panose="020B0604020202020204" pitchFamily="34" charset="0"/>
              <a:buChar char="•"/>
            </a:pPr>
            <a:r>
              <a:rPr lang="en-US" dirty="0"/>
              <a:t>If you are affiliated with people with a high score, your score can increase.</a:t>
            </a:r>
          </a:p>
          <a:p>
            <a:pPr marL="628650" lvl="1" indent="-171450">
              <a:buFont typeface="Arial" panose="020B0604020202020204" pitchFamily="34" charset="0"/>
              <a:buChar char="•"/>
            </a:pPr>
            <a:r>
              <a:rPr lang="en-US" dirty="0"/>
              <a:t>Likewise, associating with low scoring people can bring your score down.</a:t>
            </a:r>
          </a:p>
          <a:p>
            <a:pPr marL="171450" lvl="0" indent="-171450">
              <a:buFont typeface="Arial" panose="020B0604020202020204" pitchFamily="34" charset="0"/>
              <a:buChar char="•"/>
            </a:pPr>
            <a:r>
              <a:rPr lang="en-US" dirty="0"/>
              <a:t>Finally: your score is public knowledge. Your friends can see it, and that can affect their behavior.</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615675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in China</a:t>
            </a:r>
            <a:r>
              <a:rPr lang="en-US" baseline="0" dirty="0"/>
              <a:t> seem to like this system, due to the benefits it provides. Chinese citizens are used to surveillance as well.</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188639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think this system is dangerous. As an American who values privacy (to some extent) and freedom of speech, a system like this seems like a nightmare.</a:t>
            </a:r>
          </a:p>
          <a:p>
            <a:endParaRPr lang="en-US" baseline="0" dirty="0"/>
          </a:p>
          <a:p>
            <a:r>
              <a:rPr lang="en-US" baseline="0" dirty="0"/>
              <a:t>Consider if the government could punish you for having thoughts or ideas it disagrees with. This can lead to complete control of it’s populace, in the most extreme case. Hopefully we’ve all read 1984.</a:t>
            </a:r>
          </a:p>
          <a:p>
            <a:endParaRPr lang="en-US" baseline="0" dirty="0"/>
          </a:p>
          <a:p>
            <a:r>
              <a:rPr lang="en-US" dirty="0"/>
              <a:t>A bad score could make life hard. You may be limited to lesser jobs, not be able to get a car, or any other things. Punishing lower scored people and rewarding higher scored people could</a:t>
            </a:r>
            <a:r>
              <a:rPr lang="en-US" baseline="0" dirty="0"/>
              <a:t> lead make it very hard to improve your score. </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67899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Great Firewall of China is technology action enforced by the People’s Republic of China to regulate the Internet domestically. Its role in the Internet censorship of China is to block access to selected foreign websites and mobile apps and to slow down cross-boarder Internet traffic. Selected foreign websites includes Google, YouTube, Facebook, Gmail and so 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the Great Firewall is a complex system that monitors all level of information flows within the Mainland China and across China’s border, the Chinese government invested heavily to build this system. Although its cost remains a secret, but recorded by China Central Television (CCTV), at least 770 million dollars was spent at the start up point, which was</a:t>
            </a:r>
            <a:r>
              <a:rPr lang="en-US" sz="1200" kern="1200" baseline="0" dirty="0">
                <a:solidFill>
                  <a:schemeClr val="tx1"/>
                </a:solidFill>
                <a:effectLst/>
                <a:latin typeface="+mn-lt"/>
                <a:ea typeface="+mn-ea"/>
                <a:cs typeface="+mn-cs"/>
              </a:rPr>
              <a:t> 2003</a:t>
            </a:r>
            <a:r>
              <a:rPr lang="en-US" sz="1200" kern="1200" dirty="0">
                <a:solidFill>
                  <a:schemeClr val="tx1"/>
                </a:solidFill>
                <a:effectLst/>
                <a:latin typeface="+mn-lt"/>
                <a:ea typeface="+mn-ea"/>
                <a:cs typeface="+mn-cs"/>
              </a:rPr>
              <a:t>. Up to now,</a:t>
            </a:r>
            <a:r>
              <a:rPr lang="en-US" sz="1200" kern="1200" baseline="0" dirty="0">
                <a:solidFill>
                  <a:schemeClr val="tx1"/>
                </a:solidFill>
                <a:effectLst/>
                <a:latin typeface="+mn-lt"/>
                <a:ea typeface="+mn-ea"/>
                <a:cs typeface="+mn-cs"/>
              </a:rPr>
              <a:t> at least 50000 people was employed by the government to enforce the firewall. </a:t>
            </a:r>
            <a:r>
              <a:rPr lang="en-US" sz="1200" kern="1200" dirty="0">
                <a:solidFill>
                  <a:schemeClr val="tx1"/>
                </a:solidFill>
                <a:effectLst/>
                <a:latin typeface="+mn-lt"/>
                <a:ea typeface="+mn-ea"/>
                <a:cs typeface="+mn-cs"/>
              </a:rPr>
              <a:t>How much does it cost from</a:t>
            </a:r>
            <a:r>
              <a:rPr lang="en-US" sz="1200" kern="1200" baseline="0" dirty="0">
                <a:solidFill>
                  <a:schemeClr val="tx1"/>
                </a:solidFill>
                <a:effectLst/>
                <a:latin typeface="+mn-lt"/>
                <a:ea typeface="+mn-ea"/>
                <a:cs typeface="+mn-cs"/>
              </a:rPr>
              <a:t> 2003 to 2018? It is a secret, I wish I knew.</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 trying to convince everybody</a:t>
            </a:r>
            <a:r>
              <a:rPr lang="en-US" sz="1200" kern="1200" baseline="0" dirty="0">
                <a:solidFill>
                  <a:schemeClr val="tx1"/>
                </a:solidFill>
                <a:effectLst/>
                <a:latin typeface="+mn-lt"/>
                <a:ea typeface="+mn-ea"/>
                <a:cs typeface="+mn-cs"/>
              </a:rPr>
              <a:t> that Great Firewall of China is bad or horrible or should be eased immediately, but to talk about some actual drawbacks brought by it. At least what I can see.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42317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Beijing is preparing to create a much harder barrier by stamping out the virtual private network (VPN), that everyone use to access foreign information.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China government demand all the VPN providers be registered as a part of 14-month cleanup program,</a:t>
            </a:r>
            <a:r>
              <a:rPr lang="en-US" sz="1200" kern="1200" baseline="0" dirty="0">
                <a:solidFill>
                  <a:schemeClr val="tx1"/>
                </a:solidFill>
                <a:effectLst/>
                <a:latin typeface="+mn-lt"/>
                <a:ea typeface="+mn-ea"/>
                <a:cs typeface="+mn-cs"/>
              </a:rPr>
              <a:t> which</a:t>
            </a:r>
            <a:r>
              <a:rPr lang="en-US" sz="1200" kern="1200" dirty="0">
                <a:solidFill>
                  <a:schemeClr val="tx1"/>
                </a:solidFill>
                <a:effectLst/>
                <a:latin typeface="+mn-lt"/>
                <a:ea typeface="+mn-ea"/>
                <a:cs typeface="+mn-cs"/>
              </a:rPr>
              <a:t> started in 2017 and run until March 31, 2018. According to the notice released in Beijing, all VPN services require a prior approval from the government to operate in mainland China – a move making most of the VPNs illegal. The same rule applies to the Internet users – it is now officially a crime using a VPN without prior approval from the Chinese government.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a:t>
            </a:r>
          </a:p>
          <a:p>
            <a:r>
              <a:rPr lang="en-US" dirty="0"/>
              <a:t>All the major State-owned Chinese telecom giants have already been told to make sure that their 1.3 billion subscribers can’t use VPN services to circumvent government censorship.</a:t>
            </a:r>
          </a:p>
          <a:p>
            <a:r>
              <a:rPr lang="en-US" dirty="0"/>
              <a:t>You may also recall that last year, Apple</a:t>
            </a:r>
            <a:r>
              <a:rPr lang="en-US" baseline="0" dirty="0"/>
              <a:t> ejected a number of VPN apps </a:t>
            </a:r>
            <a:r>
              <a:rPr lang="en-US" dirty="0"/>
              <a:t>from its App Store over in China at the behest of the government.</a:t>
            </a:r>
          </a:p>
          <a:p>
            <a:endParaRPr lang="en-US" dirty="0"/>
          </a:p>
          <a:p>
            <a:r>
              <a:rPr lang="en-US" dirty="0"/>
              <a:t>As an individual though, there’s a lot of gray area as to whether or not it’s legal to use a VPN. In places like Tibet and Xinjiang</a:t>
            </a:r>
            <a:r>
              <a:rPr lang="en-US" baseline="0" dirty="0"/>
              <a:t> </a:t>
            </a:r>
            <a:r>
              <a:rPr lang="en-US" dirty="0"/>
              <a:t>which are politically sensitive areas in China, there have been reports that locals have been put in prison for using a VPN.</a:t>
            </a:r>
            <a:r>
              <a:rPr lang="en-US" baseline="0" dirty="0"/>
              <a:t> But in areas other than that, you won’t go to jail but you will have trouble.(Confiscate? Watch you to delete the VPN or so?)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5927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was</a:t>
            </a:r>
            <a:r>
              <a:rPr lang="en-US" sz="1200" kern="1200" baseline="0" dirty="0">
                <a:solidFill>
                  <a:schemeClr val="tx1"/>
                </a:solidFill>
                <a:effectLst/>
                <a:latin typeface="+mn-lt"/>
                <a:ea typeface="+mn-ea"/>
                <a:cs typeface="+mn-cs"/>
              </a:rPr>
              <a:t> it like in ancient China?</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2529817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some sense, indigenous innovation is dying because of the existence of firewall.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Entrepreneurs don’t know enough about the latest trends with the block of access to world wide Internet where large amount of information are gained.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Free exchange of ideas is an essential part of fostering creativity.</a:t>
            </a:r>
          </a:p>
          <a:p>
            <a:r>
              <a:rPr lang="en-US" sz="1200" kern="1200" dirty="0">
                <a:solidFill>
                  <a:schemeClr val="tx1"/>
                </a:solidFill>
                <a:effectLst/>
                <a:latin typeface="+mn-lt"/>
                <a:ea typeface="+mn-ea"/>
                <a:cs typeface="+mn-cs"/>
              </a:rPr>
              <a:t>As a result, the concept of Chinese censorship undermines creativity in China.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Yu Dan, a best-selling Chinese author and media expert, says that the creative industries in China suffer from a lack of imagination when compared to the West and attributes it partly to China’s education system. Some of this can be explained by the country’s omnipresent censorship program. Having ‘alien’ philosophies banned or absent from general discourse no doubt feeds into a sense of ‘learned helplessness’ in Chinese culture, affecting Chinese creativity.</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270928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Generation of youth grown up without direct access to some of the leading international Internet companies and knowledge of how they work.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hear about them from friends who have spent time aboard, but their access to the newest Internet technology is usually through the offer of Chinese domestic competitors,</a:t>
            </a:r>
            <a:r>
              <a:rPr lang="en-US" sz="1200" kern="1200" baseline="0" dirty="0">
                <a:solidFill>
                  <a:schemeClr val="tx1"/>
                </a:solidFill>
                <a:effectLst/>
                <a:latin typeface="+mn-lt"/>
                <a:ea typeface="+mn-ea"/>
                <a:cs typeface="+mn-cs"/>
              </a:rPr>
              <a:t> where information</a:t>
            </a:r>
            <a:r>
              <a:rPr lang="en-US" sz="1200" kern="1200" dirty="0">
                <a:solidFill>
                  <a:schemeClr val="tx1"/>
                </a:solidFill>
                <a:effectLst/>
                <a:latin typeface="+mn-lt"/>
                <a:ea typeface="+mn-ea"/>
                <a:cs typeface="+mn-cs"/>
              </a:rPr>
              <a:t> is not original in the first</a:t>
            </a:r>
            <a:r>
              <a:rPr lang="en-US" sz="1200" kern="1200" baseline="0" dirty="0">
                <a:solidFill>
                  <a:schemeClr val="tx1"/>
                </a:solidFill>
                <a:effectLst/>
                <a:latin typeface="+mn-lt"/>
                <a:ea typeface="+mn-ea"/>
                <a:cs typeface="+mn-cs"/>
              </a:rPr>
              <a:t> place</a:t>
            </a:r>
            <a:r>
              <a:rPr lang="en-US" sz="1200" kern="1200" dirty="0">
                <a:solidFill>
                  <a:schemeClr val="tx1"/>
                </a:solidFill>
                <a:effectLst/>
                <a:latin typeface="+mn-lt"/>
                <a:ea typeface="+mn-ea"/>
                <a:cs typeface="+mn-cs"/>
              </a:rPr>
              <a:t>. Transferred</a:t>
            </a:r>
            <a:r>
              <a:rPr lang="en-US" sz="1200" kern="1200" baseline="0" dirty="0">
                <a:solidFill>
                  <a:schemeClr val="tx1"/>
                </a:solidFill>
                <a:effectLst/>
                <a:latin typeface="+mn-lt"/>
                <a:ea typeface="+mn-ea"/>
                <a:cs typeface="+mn-cs"/>
              </a:rPr>
              <a:t> both in language and technologically.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slow traffic is playing the trick inside of it. Imaging this, if you subscribe an online study channel on YouTube but only able to watch it with frequently buffering, you might just get frustrated in the process of seeking inspiration and just quit study from this channel. </a:t>
            </a:r>
          </a:p>
          <a:p>
            <a:endParaRPr lang="en-US" dirty="0"/>
          </a:p>
          <a:p>
            <a:r>
              <a:rPr lang="en-US" sz="1200" kern="1200" dirty="0">
                <a:solidFill>
                  <a:schemeClr val="tx1"/>
                </a:solidFill>
                <a:effectLst/>
                <a:latin typeface="+mn-lt"/>
                <a:ea typeface="+mn-ea"/>
                <a:cs typeface="+mn-cs"/>
              </a:rPr>
              <a:t>For programmers around the world, </a:t>
            </a:r>
            <a:r>
              <a:rPr lang="en-US" sz="1200" kern="1200" dirty="0" err="1">
                <a:solidFill>
                  <a:schemeClr val="tx1"/>
                </a:solidFill>
                <a:effectLst/>
                <a:latin typeface="+mn-lt"/>
                <a:ea typeface="+mn-ea"/>
                <a:cs typeface="+mn-cs"/>
              </a:rPr>
              <a:t>Github</a:t>
            </a:r>
            <a:r>
              <a:rPr lang="en-US" sz="1200" kern="1200" dirty="0">
                <a:solidFill>
                  <a:schemeClr val="tx1"/>
                </a:solidFill>
                <a:effectLst/>
                <a:latin typeface="+mn-lt"/>
                <a:ea typeface="+mn-ea"/>
                <a:cs typeface="+mn-cs"/>
              </a:rPr>
              <a:t> is definitely the primary place to learn and keep track of the international trend. Censoring it will only result in programmers in China being left behind and loosing competitive, not to mention innovation. </a:t>
            </a:r>
          </a:p>
          <a:p>
            <a:r>
              <a:rPr lang="en-US" sz="1200" kern="1200" dirty="0" err="1">
                <a:solidFill>
                  <a:schemeClr val="tx1"/>
                </a:solidFill>
                <a:effectLst/>
                <a:latin typeface="+mn-lt"/>
                <a:ea typeface="+mn-ea"/>
                <a:cs typeface="+mn-cs"/>
              </a:rPr>
              <a:t>Kaifu</a:t>
            </a:r>
            <a:r>
              <a:rPr lang="en-US" sz="1200" kern="1200" dirty="0">
                <a:solidFill>
                  <a:schemeClr val="tx1"/>
                </a:solidFill>
                <a:effectLst/>
                <a:latin typeface="+mn-lt"/>
                <a:ea typeface="+mn-ea"/>
                <a:cs typeface="+mn-cs"/>
              </a:rPr>
              <a:t> Lee, who developed world’s first speech recognition system. He</a:t>
            </a:r>
            <a:r>
              <a:rPr lang="en-US" sz="1200" kern="1200" baseline="0" dirty="0">
                <a:solidFill>
                  <a:schemeClr val="tx1"/>
                </a:solidFill>
                <a:effectLst/>
                <a:latin typeface="+mn-lt"/>
                <a:ea typeface="+mn-ea"/>
                <a:cs typeface="+mn-cs"/>
              </a:rPr>
              <a:t> posted</a:t>
            </a:r>
            <a:r>
              <a:rPr lang="en-US" sz="1200" kern="1200" dirty="0">
                <a:solidFill>
                  <a:schemeClr val="tx1"/>
                </a:solidFill>
                <a:effectLst/>
                <a:latin typeface="+mn-lt"/>
                <a:ea typeface="+mn-ea"/>
                <a:cs typeface="+mn-cs"/>
              </a:rPr>
              <a:t> on </a:t>
            </a:r>
            <a:r>
              <a:rPr lang="en-US" sz="1200" kern="1200" dirty="0" err="1">
                <a:solidFill>
                  <a:schemeClr val="tx1"/>
                </a:solidFill>
                <a:effectLst/>
                <a:latin typeface="+mn-lt"/>
                <a:ea typeface="+mn-ea"/>
                <a:cs typeface="+mn-cs"/>
              </a:rPr>
              <a:t>Weibo</a:t>
            </a:r>
            <a:r>
              <a:rPr lang="en-US" sz="1200" kern="1200" dirty="0">
                <a:solidFill>
                  <a:schemeClr val="tx1"/>
                </a:solidFill>
                <a:effectLst/>
                <a:latin typeface="+mn-lt"/>
                <a:ea typeface="+mn-ea"/>
                <a:cs typeface="+mn-cs"/>
              </a:rPr>
              <a:t> that government should not at least block </a:t>
            </a:r>
            <a:r>
              <a:rPr lang="en-US" sz="1200" kern="1200" dirty="0" err="1">
                <a:solidFill>
                  <a:schemeClr val="tx1"/>
                </a:solidFill>
                <a:effectLst/>
                <a:latin typeface="+mn-lt"/>
                <a:ea typeface="+mn-ea"/>
                <a:cs typeface="+mn-cs"/>
              </a:rPr>
              <a:t>Github</a:t>
            </a:r>
            <a:r>
              <a:rPr lang="en-US" sz="1200" kern="1200" dirty="0">
                <a:solidFill>
                  <a:schemeClr val="tx1"/>
                </a:solidFill>
                <a:effectLst/>
                <a:latin typeface="+mn-lt"/>
                <a:ea typeface="+mn-ea"/>
                <a:cs typeface="+mn-cs"/>
              </a:rPr>
              <a:t>. (Reposted nearly 100 thousands times and 20 thousands comments)</a:t>
            </a:r>
          </a:p>
          <a:p>
            <a:r>
              <a:rPr lang="en-US" sz="1200" kern="1200" dirty="0">
                <a:solidFill>
                  <a:schemeClr val="tx1"/>
                </a:solidFill>
                <a:effectLst/>
                <a:latin typeface="+mn-lt"/>
                <a:ea typeface="+mn-ea"/>
                <a:cs typeface="+mn-cs"/>
              </a:rPr>
              <a:t>After this, Chinese government can’t take the public opinion and thus </a:t>
            </a:r>
            <a:r>
              <a:rPr lang="en-US" sz="1200" kern="1200" dirty="0" err="1">
                <a:solidFill>
                  <a:schemeClr val="tx1"/>
                </a:solidFill>
                <a:effectLst/>
                <a:latin typeface="+mn-lt"/>
                <a:ea typeface="+mn-ea"/>
                <a:cs typeface="+mn-cs"/>
              </a:rPr>
              <a:t>Github</a:t>
            </a:r>
            <a:r>
              <a:rPr lang="en-US" sz="1200" kern="1200" dirty="0">
                <a:solidFill>
                  <a:schemeClr val="tx1"/>
                </a:solidFill>
                <a:effectLst/>
                <a:latin typeface="+mn-lt"/>
                <a:ea typeface="+mn-ea"/>
                <a:cs typeface="+mn-cs"/>
              </a:rPr>
              <a:t> was unblocked in a few days.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498976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firewall, the knowledge of other countries’ achievement and world leading technology research results would be limited, or hard to get. </a:t>
            </a:r>
          </a:p>
          <a:p>
            <a:r>
              <a:rPr lang="en-US" sz="1200" kern="1200" dirty="0">
                <a:solidFill>
                  <a:schemeClr val="tx1"/>
                </a:solidFill>
                <a:effectLst/>
                <a:latin typeface="+mn-lt"/>
                <a:ea typeface="+mn-ea"/>
                <a:cs typeface="+mn-cs"/>
              </a:rPr>
              <a:t>And it is very difficult to achieve world-leading results or to be a frontrunner in global scientific research with those limited resources or even without those knowledge of other countries’ achievements and without comparison.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Vital scientific research exist outside China.</a:t>
            </a:r>
          </a:p>
          <a:p>
            <a:r>
              <a:rPr lang="en-US" sz="1200" kern="1200" dirty="0">
                <a:solidFill>
                  <a:schemeClr val="tx1"/>
                </a:solidFill>
                <a:effectLst/>
                <a:latin typeface="+mn-lt"/>
                <a:ea typeface="+mn-ea"/>
                <a:cs typeface="+mn-cs"/>
              </a:rPr>
              <a:t>The map shows scientific and engineering researchers per capita. The United States ranks seventh. The top spot would be Finland, and followed by Sweden, Japan, Singapore, and Denmark. China ranks only 39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on the chart.</a:t>
            </a:r>
          </a:p>
          <a:p>
            <a:r>
              <a:rPr lang="en-US" sz="1200" kern="1200" dirty="0">
                <a:solidFill>
                  <a:schemeClr val="tx1"/>
                </a:solidFill>
                <a:effectLst/>
                <a:latin typeface="+mn-lt"/>
                <a:ea typeface="+mn-ea"/>
                <a:cs typeface="+mn-cs"/>
              </a:rPr>
              <a:t>I am not saying that Internet Censorship is the only or the biggest cause of keeping scientific researches and researchers outside mainland China, what I mean is this censorship is at least playing a significant role of this. Maybe, top researchers may have the impression that China is just not the right place for them selves to do research because of censorship. And maybe slow collaboration with any foreigners keep this outside of China like how to communicate.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China’s president set ambitious targets for Chinese innovation. He urged the nation’s researchers to put China into the ranks of the World’s most innovation societies by 2020. By 2049, president expects China to transform into the world’s leading science and technology power.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Chinese researchers fulfill this given that the Firewall blocks everything from online tools like Google Scholar? If China can’t access Google or other resources on the Internet, it is impossible for Chinese scholars to have a good vision and open minds.</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053156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Cloud Computing Business in China:</a:t>
            </a:r>
          </a:p>
          <a:p>
            <a:r>
              <a:rPr lang="en-US" sz="1200" kern="1200" dirty="0">
                <a:solidFill>
                  <a:schemeClr val="tx1"/>
                </a:solidFill>
                <a:effectLst/>
                <a:latin typeface="+mn-lt"/>
                <a:ea typeface="+mn-ea"/>
                <a:cs typeface="+mn-cs"/>
              </a:rPr>
              <a:t>Cloud computing makes user signing up online and having access to computer service through out Internet without human intervention. Many international firms offers cloud computing services that can hold massive amount of customer data and run software around the world, but because of regulatory restriction in mainland China and also Great Firewall makes internet access to offshore sites slow and unreliable, they generally don’t set up servers in China. So, the impact brought by the Internet wall not only holds back Chinese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international Internet access, but also hurt Chinese cloud computing industry.</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5224928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overseas companies, many of them set up their own corporate VPNs for Internet use or subscribe to a corporate VPN package for their China offices. Accessing foreign website inside China mainland is already slower than accessing Chinese domestic website, and using VPN to bypass the wall slows the speed even more. Sometimes VPN services or individual connections can stop functioning properly for hours or even days. These all leads to unexpected drop in productivity.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a report put out by American Chamber of Commerce in China, four in five American companies operates in China say that the country’s heavy internet censorship has negatively impacted their business. Only 5 percent say they have “no complaints” about the country’s Internet controls. The report focuses on American companies, but its trends should hold true for most foreign companies operating in China. </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54831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Counter point also exist that China’s investment in web censorship isn’t such a bad thing because such censorship can provide a mechanism for protecting local technology firms by fending off competition from some powerful international players. Thus local firms have a lot more breathing room 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can see in the chart, the vast majority of people in China flock to domestic sites and services with the existence of the Great Firewall.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a:t>
            </a:r>
            <a:r>
              <a:rPr lang="en-US" sz="1200" kern="1200" dirty="0" err="1">
                <a:solidFill>
                  <a:schemeClr val="tx1"/>
                </a:solidFill>
                <a:effectLst/>
                <a:latin typeface="+mn-lt"/>
                <a:ea typeface="+mn-ea"/>
                <a:cs typeface="+mn-cs"/>
              </a:rPr>
              <a:t>RenRen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Facebook and Twitter banned in 2009 in China, a domestic Facebook competitor quickly sweeping in to claim the market. Actually </a:t>
            </a:r>
            <a:r>
              <a:rPr lang="en-US" sz="1200" kern="1200" dirty="0" err="1">
                <a:solidFill>
                  <a:schemeClr val="tx1"/>
                </a:solidFill>
                <a:effectLst/>
                <a:latin typeface="+mn-lt"/>
                <a:ea typeface="+mn-ea"/>
                <a:cs typeface="+mn-cs"/>
              </a:rPr>
              <a:t>Renren</a:t>
            </a:r>
            <a:r>
              <a:rPr lang="en-US" sz="1200" kern="1200" dirty="0">
                <a:solidFill>
                  <a:schemeClr val="tx1"/>
                </a:solidFill>
                <a:effectLst/>
                <a:latin typeface="+mn-lt"/>
                <a:ea typeface="+mn-ea"/>
                <a:cs typeface="+mn-cs"/>
              </a:rPr>
              <a:t> is one of the most direct comparable to Facebook, also founded by </a:t>
            </a:r>
            <a:r>
              <a:rPr lang="en-US" sz="1200" kern="1200" dirty="0" err="1">
                <a:solidFill>
                  <a:schemeClr val="tx1"/>
                </a:solidFill>
                <a:effectLst/>
                <a:latin typeface="+mn-lt"/>
                <a:ea typeface="+mn-ea"/>
                <a:cs typeface="+mn-cs"/>
              </a:rPr>
              <a:t>colledge</a:t>
            </a:r>
            <a:r>
              <a:rPr lang="en-US" sz="1200" kern="1200" dirty="0">
                <a:solidFill>
                  <a:schemeClr val="tx1"/>
                </a:solidFill>
                <a:effectLst/>
                <a:latin typeface="+mn-lt"/>
                <a:ea typeface="+mn-ea"/>
                <a:cs typeface="+mn-cs"/>
              </a:rPr>
              <a:t> students at Tsinghua University in Beijing. Also like Facebook, it was initially open only to college students, before expanding to open itself to the broader population.</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580549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999751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drones were remote controlled vehicles</a:t>
            </a:r>
            <a:r>
              <a:rPr lang="en-US" baseline="0" dirty="0"/>
              <a:t> used for target practice. Flying bomb drone are missiles like V1 and V2. Surveillance drone predecessor of Predator. Hunter Killer drone Predator/Reaper. Smaller easier to control drones that can provide surveillance for anyone including police.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3241198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Drones</a:t>
            </a:r>
            <a:r>
              <a:rPr lang="en-US" baseline="0" dirty="0"/>
              <a:t> make police work simpler and safer. Can send drone in first to gain intelligence without the risk of human lives. Reduces surprises where cops accidentally kill innocent people. Not just used for criminals, but also very useful in disaster relief efforts. Able to spot people in need and cut down on searching time. Can save video which can be used for evidence or to confirm targets. [1] Rodney </a:t>
            </a:r>
            <a:r>
              <a:rPr lang="en-US" baseline="0" dirty="0" err="1"/>
              <a:t>Brossart</a:t>
            </a:r>
            <a:r>
              <a:rPr lang="en-US" baseline="0" dirty="0"/>
              <a:t>, a North Dakotan cattle rancher was first American arrested with assistance from a drone, for terrorizing police officers who were trying to arrest him at his property in 2011. Used drone to locate him since it was a big property and he had a high powered rifle [2].</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326243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Rodney </a:t>
            </a:r>
            <a:r>
              <a:rPr lang="en-US" baseline="0" dirty="0" err="1"/>
              <a:t>Brossart</a:t>
            </a:r>
            <a:r>
              <a:rPr lang="en-US" baseline="0" dirty="0"/>
              <a:t>, a North Dakotan cattle rancher was first American arrested with assistance from a drone, for terrorizing police officers who were trying to arrest him at his property in 2011. Used drone to locate him since it was a big property and he had a high powered rifle [2].</a:t>
            </a:r>
          </a:p>
          <a:p>
            <a:r>
              <a:rPr lang="en-US" dirty="0"/>
              <a:t>Arlington police first used it for an aerial view of crash scene. Second time was there was an active shooter hiding in his apartment. Used drone to get an idea of where he was so they could know where to put their officers [3].</a:t>
            </a:r>
          </a:p>
          <a:p>
            <a:r>
              <a:rPr lang="en-US" dirty="0"/>
              <a:t>LAPD</a:t>
            </a:r>
            <a:r>
              <a:rPr lang="en-US" baseline="0" dirty="0"/>
              <a:t> stopped using drones do to public opinion, people felt as if their every move was being watched [3].</a:t>
            </a:r>
          </a:p>
          <a:p>
            <a:r>
              <a:rPr lang="en-US" baseline="0" dirty="0"/>
              <a:t>Little Rock already has a lot of public surveillance, but they were too unreliable with a few crashes decided to abandon the UAVs [3].</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9849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Fourth Amendment protects against arbitrary arrests, and is why police need search warrants, wiretaps, and other forms of surveillance [4]. Police</a:t>
            </a:r>
            <a:r>
              <a:rPr lang="en-US" baseline="0" dirty="0"/>
              <a:t> need a warrant in order to use drone. Is there a difference between a drone on patrol and a cop car, most people would say yes, but right now (at least federally) cops can send drones on patrol [1].</a:t>
            </a:r>
          </a:p>
          <a:p>
            <a:r>
              <a:rPr lang="en-US" dirty="0"/>
              <a:t>FAA has some laws in place</a:t>
            </a:r>
            <a:r>
              <a:rPr lang="en-US" baseline="0" dirty="0"/>
              <a:t> about where you can fly. Within line of sight, not near other aircraft or over people, away from airports, and only during the day below 400 feet [5].</a:t>
            </a:r>
          </a:p>
          <a:p>
            <a:r>
              <a:rPr lang="en-US" baseline="0" dirty="0"/>
              <a:t>No laws specifically about privacy, Airspace around private property is considered public airspace and officers could use drones to observe suspects from “public airspace” similarly to Florida v. Riley supreme court case [6]. Where police officer flew about a house to look for marijuana. </a:t>
            </a:r>
          </a:p>
          <a:p>
            <a:r>
              <a:rPr lang="en-US" baseline="0"/>
              <a:t>Orwellian </a:t>
            </a:r>
            <a:r>
              <a:rPr lang="en-US" baseline="0" dirty="0"/>
              <a:t>society used small flying robots to spy on people and make sure they didn’t do anything wrong [7].</a:t>
            </a:r>
          </a:p>
          <a:p>
            <a:r>
              <a:rPr lang="en-US" baseline="0" dirty="0"/>
              <a:t>Stanford lawyer argues drones will force us to update privacy laws which have lagged behind other technological development such as  the internet, GPS, biometrics, or facial recognition [7]</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1534605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baseline="0" dirty="0"/>
          </a:p>
          <a:p>
            <a:r>
              <a:rPr lang="en-US" baseline="0" dirty="0"/>
              <a:t>Let’s see who said National ID yes and no. Let’s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Movie group</a:t>
            </a:r>
            <a:r>
              <a:rPr lang="en-US" baseline="0" dirty="0"/>
              <a:t> project:</a:t>
            </a:r>
          </a:p>
          <a:p>
            <a:endParaRPr lang="en-US" dirty="0"/>
          </a:p>
          <a:p>
            <a:r>
              <a:rPr lang="en-US" dirty="0"/>
              <a:t>Technology group project:</a:t>
            </a:r>
          </a:p>
          <a:p>
            <a:r>
              <a:rPr lang="en-US" dirty="0"/>
              <a:t>Add list of movies portraying your computing technology</a:t>
            </a:r>
          </a:p>
          <a:p>
            <a:r>
              <a:rPr lang="en-US" dirty="0"/>
              <a:t>State if the computing technologies was existing, future, or emerging</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2018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2018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2018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2018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2018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2018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80/17544750.2016.1213757" TargetMode="External"/><Relationship Id="rId7" Type="http://schemas.openxmlformats.org/officeDocument/2006/relationships/hyperlink" Target="https://www.reuters.com/article/us-china-credit/china-to-bar-people-with-bad-social-credit-from-planes-trains-idUSKCN1GS10S" TargetMode="External"/><Relationship Id="rId2" Type="http://schemas.openxmlformats.org/officeDocument/2006/relationships/hyperlink" Target="http://www.bbc.com/news/world-asia-china-34592186" TargetMode="External"/><Relationship Id="rId1" Type="http://schemas.openxmlformats.org/officeDocument/2006/relationships/slideLayout" Target="../slideLayouts/slideLayout2.xml"/><Relationship Id="rId6" Type="http://schemas.openxmlformats.org/officeDocument/2006/relationships/hyperlink" Target="https://www.huffingtonpost.com/creditcom/how-do-credit-scores-work_b_1723362.html" TargetMode="External"/><Relationship Id="rId5" Type="http://schemas.openxmlformats.org/officeDocument/2006/relationships/hyperlink" Target="https://www.aclu.org/blog/privacy-technology/consumer-privacy/chinas-nightmarish-citizen-scores-are-warning-americans" TargetMode="External"/><Relationship Id="rId4" Type="http://schemas.openxmlformats.org/officeDocument/2006/relationships/hyperlink" Target="https://www.privateinternetaccess.com/blog/2015/10/in-china-your-credit-score-is-now-affected-by-your-political-opinions-and-your-friends-political-opinion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8" Type="http://schemas.openxmlformats.org/officeDocument/2006/relationships/hyperlink" Target="http://www.theatlanticcities.com/technology/2011/10/worlds-leading-nations-innovation-and-technology/224/" TargetMode="External"/><Relationship Id="rId3" Type="http://schemas.openxmlformats.org/officeDocument/2006/relationships/hyperlink" Target="http://www.china-briefing.com/news/2017/06/01/chinas-great-firewall-implications-businesses.html" TargetMode="External"/><Relationship Id="rId7" Type="http://schemas.openxmlformats.org/officeDocument/2006/relationships/hyperlink" Target="https://thehackernews.com/2015/01/indian-government-blocks-32-site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tech-ish.com/2015/09/10/why-internet-censorship-is-bad-for-everyone/" TargetMode="External"/><Relationship Id="rId11" Type="http://schemas.openxmlformats.org/officeDocument/2006/relationships/hyperlink" Target="http://www.businessinsider.com/one-chart-shows-the-companies-dominating-the-chinese-internet-2017-8" TargetMode="External"/><Relationship Id="rId5" Type="http://schemas.openxmlformats.org/officeDocument/2006/relationships/hyperlink" Target="https://www.smore.com/5eauw-china-document-based-questions" TargetMode="External"/><Relationship Id="rId10" Type="http://schemas.openxmlformats.org/officeDocument/2006/relationships/hyperlink" Target="https://www.techinasia.com/china-amcham-restrictions-internet-survey" TargetMode="External"/><Relationship Id="rId4" Type="http://schemas.openxmlformats.org/officeDocument/2006/relationships/hyperlink" Target="https://hide.me/en/blog/2017/01/china-bans-vpn-use/" TargetMode="External"/><Relationship Id="rId9" Type="http://schemas.openxmlformats.org/officeDocument/2006/relationships/hyperlink" Target="http://www.vizteams.com/blog/what-is-cloud-compu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nderstandingempire.wordpress.com/2-0-a-brief-history-of-u-s-drones/"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www.policeone.com/police-products/Police-Drone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3dinsider.com/hexacopters-quadcopters-octocopters/" TargetMode="External"/><Relationship Id="rId5" Type="http://schemas.openxmlformats.org/officeDocument/2006/relationships/image" Target="../media/image25.png"/><Relationship Id="rId4" Type="http://schemas.openxmlformats.org/officeDocument/2006/relationships/hyperlink" Target="https://science.howstuffworks.com/predator.ht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govtech.com/public-safety/Drones-Offer-New-Advantages-for-Police.html"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hyperlink" Target="https://www.cheatsheet.com/politics/are-police-drones-a-privacy-nightmare-or-a-safety-advantage.html/?a=viewall" TargetMode="External"/><Relationship Id="rId2" Type="http://schemas.openxmlformats.org/officeDocument/2006/relationships/hyperlink" Target="http://www.govtech.com/public-safety/Drones-Offer-New-Advantages-for-Police.html" TargetMode="External"/><Relationship Id="rId1" Type="http://schemas.openxmlformats.org/officeDocument/2006/relationships/slideLayout" Target="../slideLayouts/slideLayout2.xml"/><Relationship Id="rId6" Type="http://schemas.openxmlformats.org/officeDocument/2006/relationships/hyperlink" Target="https://www.stanfordlawreview.org/online/the-drone-as-privacy-catalyst/" TargetMode="External"/><Relationship Id="rId5" Type="http://schemas.openxmlformats.org/officeDocument/2006/relationships/hyperlink" Target="https://www.faa.gov/uas/getting_started/" TargetMode="External"/><Relationship Id="rId4" Type="http://schemas.openxmlformats.org/officeDocument/2006/relationships/hyperlink" Target="https://www.law.cornell.edu/constitution/fourth_amendmen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 action="ppaction://noaction"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credit scores</a:t>
            </a:r>
          </a:p>
        </p:txBody>
      </p:sp>
      <p:sp>
        <p:nvSpPr>
          <p:cNvPr id="3" name="Content Placeholder 2"/>
          <p:cNvSpPr>
            <a:spLocks noGrp="1"/>
          </p:cNvSpPr>
          <p:nvPr>
            <p:ph sz="half" idx="1"/>
          </p:nvPr>
        </p:nvSpPr>
        <p:spPr>
          <a:xfrm>
            <a:off x="685800" y="1352551"/>
            <a:ext cx="7772400" cy="3352800"/>
          </a:xfrm>
        </p:spPr>
        <p:txBody>
          <a:bodyPr/>
          <a:lstStyle/>
          <a:p>
            <a:r>
              <a:rPr lang="en-US" dirty="0"/>
              <a:t>A score that rates you as a citizen is being implemented in China</a:t>
            </a:r>
          </a:p>
          <a:p>
            <a:r>
              <a:rPr lang="en-US" dirty="0"/>
              <a:t>This score has real-world consequences that can affect you positively and negatively.</a:t>
            </a:r>
          </a:p>
          <a:p>
            <a:r>
              <a:rPr lang="en-US" dirty="0"/>
              <a:t>The score can be used to influence behavior of people </a:t>
            </a:r>
            <a:r>
              <a:rPr lang="en-US" dirty="0" err="1"/>
              <a:t>en</a:t>
            </a:r>
            <a:r>
              <a:rPr lang="en-US"/>
              <a:t> masse.</a:t>
            </a:r>
            <a:endParaRPr lang="en-US" dirty="0"/>
          </a:p>
          <a:p>
            <a:r>
              <a:rPr lang="en-US" dirty="0"/>
              <a:t>But first, a disclaimer:</a:t>
            </a:r>
          </a:p>
          <a:p>
            <a:pPr lvl="1"/>
            <a:r>
              <a:rPr lang="en-US" dirty="0"/>
              <a:t>This presentation is about topics relevant to Chinese culture.</a:t>
            </a:r>
          </a:p>
          <a:p>
            <a:pPr lvl="1"/>
            <a:r>
              <a:rPr lang="en-US" dirty="0"/>
              <a:t>I do not have first-hand experience with some of the topics discussed.</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Tree>
    <p:extLst>
      <p:ext uri="{BB962C8B-B14F-4D97-AF65-F5344CB8AC3E}">
        <p14:creationId xmlns:p14="http://schemas.microsoft.com/office/powerpoint/2010/main" val="254672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scores</a:t>
            </a:r>
          </a:p>
        </p:txBody>
      </p:sp>
      <p:sp>
        <p:nvSpPr>
          <p:cNvPr id="3" name="Content Placeholder 2"/>
          <p:cNvSpPr>
            <a:spLocks noGrp="1"/>
          </p:cNvSpPr>
          <p:nvPr>
            <p:ph sz="half" idx="1"/>
          </p:nvPr>
        </p:nvSpPr>
        <p:spPr/>
        <p:txBody>
          <a:bodyPr/>
          <a:lstStyle/>
          <a:p>
            <a:r>
              <a:rPr lang="en-US" dirty="0"/>
              <a:t>A numerical score that represents your credit risk</a:t>
            </a:r>
          </a:p>
          <a:p>
            <a:r>
              <a:rPr lang="en-US" dirty="0"/>
              <a:t>Used by banks and credit card companies to evaluate risk of lending money</a:t>
            </a:r>
          </a:p>
          <a:p>
            <a:r>
              <a:rPr lang="en-US" dirty="0"/>
              <a:t>Based off an individuals repayment of loans and debts</a:t>
            </a:r>
          </a:p>
          <a:p>
            <a:r>
              <a:rPr lang="en-US" dirty="0"/>
              <a:t>Primarily used in the US, but similar systems exist in Germany, the UK, South Africa, Hong Kong, Malaysia, and Singapore. [5]</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https://www.besmartee.com/images/blog/FICO-score-chart.png</a:t>
            </a:r>
            <a:endParaRPr lang="en-US" sz="1200" dirty="0">
              <a:solidFill>
                <a:schemeClr val="tx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2292"/>
          <a:stretch/>
        </p:blipFill>
        <p:spPr>
          <a:xfrm>
            <a:off x="4920425" y="1296474"/>
            <a:ext cx="3228064" cy="3039043"/>
          </a:xfrm>
          <a:prstGeom prst="rect">
            <a:avLst/>
          </a:prstGeom>
        </p:spPr>
      </p:pic>
    </p:spTree>
    <p:extLst>
      <p:ext uri="{BB962C8B-B14F-4D97-AF65-F5344CB8AC3E}">
        <p14:creationId xmlns:p14="http://schemas.microsoft.com/office/powerpoint/2010/main" val="171695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credit scores</a:t>
            </a:r>
          </a:p>
        </p:txBody>
      </p:sp>
      <p:sp>
        <p:nvSpPr>
          <p:cNvPr id="3" name="Content Placeholder 2"/>
          <p:cNvSpPr>
            <a:spLocks noGrp="1"/>
          </p:cNvSpPr>
          <p:nvPr>
            <p:ph sz="half" idx="1"/>
          </p:nvPr>
        </p:nvSpPr>
        <p:spPr>
          <a:xfrm>
            <a:off x="685800" y="1352551"/>
            <a:ext cx="4246808" cy="3352800"/>
          </a:xfrm>
        </p:spPr>
        <p:txBody>
          <a:bodyPr/>
          <a:lstStyle/>
          <a:p>
            <a:r>
              <a:rPr lang="en-US" dirty="0"/>
              <a:t>A score that rates how good a citizen you are.</a:t>
            </a:r>
          </a:p>
          <a:p>
            <a:r>
              <a:rPr lang="en-US" dirty="0"/>
              <a:t>China plans ratings will be mandatory by 2020 [1].</a:t>
            </a:r>
          </a:p>
          <a:p>
            <a:r>
              <a:rPr lang="en-US" dirty="0"/>
              <a:t>Multiple pilot systems currently running.</a:t>
            </a:r>
          </a:p>
          <a:p>
            <a:pPr lvl="1"/>
            <a:r>
              <a:rPr lang="en-US" dirty="0"/>
              <a:t>Tencent, Alibaba, and more…</a:t>
            </a:r>
          </a:p>
          <a:p>
            <a:r>
              <a:rPr lang="en-US" dirty="0"/>
              <a:t>Determined using Big Data.</a:t>
            </a:r>
          </a:p>
          <a:p>
            <a:pPr lvl="1"/>
            <a:r>
              <a:rPr lang="en-US" dirty="0"/>
              <a:t>Where does the data come from?</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887" y="1464299"/>
            <a:ext cx="3741845" cy="2493940"/>
          </a:xfrm>
          <a:prstGeom prst="rect">
            <a:avLst/>
          </a:prstGeom>
        </p:spPr>
      </p:pic>
    </p:spTree>
    <p:extLst>
      <p:ext uri="{BB962C8B-B14F-4D97-AF65-F5344CB8AC3E}">
        <p14:creationId xmlns:p14="http://schemas.microsoft.com/office/powerpoint/2010/main" val="32048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WeChat: the do-it-all super app</a:t>
            </a:r>
          </a:p>
        </p:txBody>
      </p:sp>
      <p:sp>
        <p:nvSpPr>
          <p:cNvPr id="3" name="Content Placeholder 2"/>
          <p:cNvSpPr>
            <a:spLocks noGrp="1"/>
          </p:cNvSpPr>
          <p:nvPr>
            <p:ph sz="half" idx="1"/>
          </p:nvPr>
        </p:nvSpPr>
        <p:spPr/>
        <p:txBody>
          <a:bodyPr>
            <a:normAutofit lnSpcReduction="10000"/>
          </a:bodyPr>
          <a:lstStyle/>
          <a:p>
            <a:r>
              <a:rPr lang="en-US" dirty="0"/>
              <a:t>650 million users in 2015 [2]</a:t>
            </a:r>
          </a:p>
          <a:p>
            <a:pPr lvl="1"/>
            <a:r>
              <a:rPr lang="en-US" dirty="0"/>
              <a:t>More than the population of the US</a:t>
            </a:r>
          </a:p>
          <a:p>
            <a:r>
              <a:rPr lang="en-US" dirty="0"/>
              <a:t>Main feature is messaging and microblogging</a:t>
            </a:r>
          </a:p>
          <a:p>
            <a:pPr lvl="1"/>
            <a:r>
              <a:rPr lang="en-US" dirty="0"/>
              <a:t>Similar to Facebook, Twitter, or WhatsApp</a:t>
            </a:r>
          </a:p>
          <a:p>
            <a:r>
              <a:rPr lang="en-US" dirty="0"/>
              <a:t>Mobile payments are widespread and often used in China</a:t>
            </a:r>
          </a:p>
          <a:p>
            <a:r>
              <a:rPr lang="en-US" dirty="0"/>
              <a:t>Includes many other “micro apps”</a:t>
            </a:r>
          </a:p>
          <a:p>
            <a:r>
              <a:rPr lang="en-US" dirty="0"/>
              <a:t>Requires mobile phone number to sign up [2]</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https://walkthechat.com/wechat-impact-report-2016/</a:t>
            </a:r>
            <a:endParaRPr lang="en-US" sz="1200"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963" b="8796"/>
          <a:stretch/>
        </p:blipFill>
        <p:spPr>
          <a:xfrm>
            <a:off x="5398603" y="1066800"/>
            <a:ext cx="3059597" cy="3589026"/>
          </a:xfrm>
          <a:prstGeom prst="rect">
            <a:avLst/>
          </a:prstGeom>
        </p:spPr>
      </p:pic>
    </p:spTree>
    <p:extLst>
      <p:ext uri="{BB962C8B-B14F-4D97-AF65-F5344CB8AC3E}">
        <p14:creationId xmlns:p14="http://schemas.microsoft.com/office/powerpoint/2010/main" val="9573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WeChat: data</a:t>
            </a:r>
          </a:p>
        </p:txBody>
      </p:sp>
      <p:sp>
        <p:nvSpPr>
          <p:cNvPr id="3" name="Content Placeholder 2"/>
          <p:cNvSpPr>
            <a:spLocks noGrp="1"/>
          </p:cNvSpPr>
          <p:nvPr>
            <p:ph sz="half" idx="1"/>
          </p:nvPr>
        </p:nvSpPr>
        <p:spPr/>
        <p:txBody>
          <a:bodyPr>
            <a:normAutofit/>
          </a:bodyPr>
          <a:lstStyle/>
          <a:p>
            <a:r>
              <a:rPr lang="en-US" dirty="0"/>
              <a:t>We chat knows a lot about its users.</a:t>
            </a:r>
          </a:p>
          <a:p>
            <a:pPr lvl="1"/>
            <a:r>
              <a:rPr lang="en-US" dirty="0"/>
              <a:t>Messaging habits</a:t>
            </a:r>
          </a:p>
          <a:p>
            <a:pPr lvl="1"/>
            <a:r>
              <a:rPr lang="en-US" dirty="0"/>
              <a:t>Topics users are interested in</a:t>
            </a:r>
          </a:p>
          <a:p>
            <a:pPr lvl="1"/>
            <a:r>
              <a:rPr lang="en-US" dirty="0"/>
              <a:t>What users do in the real world</a:t>
            </a:r>
          </a:p>
          <a:p>
            <a:pPr lvl="1"/>
            <a:r>
              <a:rPr lang="en-US" dirty="0"/>
              <a:t>Where users travel</a:t>
            </a:r>
          </a:p>
          <a:p>
            <a:pPr lvl="1"/>
            <a:r>
              <a:rPr lang="en-US" dirty="0"/>
              <a:t>Where users make payments</a:t>
            </a:r>
          </a:p>
          <a:p>
            <a:pPr lvl="1"/>
            <a:r>
              <a:rPr lang="en-US" dirty="0"/>
              <a:t>Other apps users use</a:t>
            </a:r>
          </a:p>
          <a:p>
            <a:r>
              <a:rPr lang="en-US" dirty="0"/>
              <a:t>WeChat censors “objectionable” text and punishes repeat offenders. [2]</a:t>
            </a:r>
          </a:p>
          <a:p>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http://blog.wechat.com/2017/11/09/the-2017-wechat-data-report/</a:t>
            </a:r>
            <a:endParaRPr lang="en-US" sz="1200"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167" b="8982"/>
          <a:stretch/>
        </p:blipFill>
        <p:spPr>
          <a:xfrm>
            <a:off x="5397730" y="950433"/>
            <a:ext cx="2898767" cy="3438526"/>
          </a:xfrm>
          <a:prstGeom prst="rect">
            <a:avLst/>
          </a:prstGeom>
        </p:spPr>
      </p:pic>
    </p:spTree>
    <p:extLst>
      <p:ext uri="{BB962C8B-B14F-4D97-AF65-F5344CB8AC3E}">
        <p14:creationId xmlns:p14="http://schemas.microsoft.com/office/powerpoint/2010/main" val="2968070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Sesame credit</a:t>
            </a:r>
          </a:p>
        </p:txBody>
      </p:sp>
      <p:sp>
        <p:nvSpPr>
          <p:cNvPr id="3" name="Content Placeholder 2"/>
          <p:cNvSpPr>
            <a:spLocks noGrp="1"/>
          </p:cNvSpPr>
          <p:nvPr>
            <p:ph sz="half" idx="1"/>
          </p:nvPr>
        </p:nvSpPr>
        <p:spPr>
          <a:xfrm>
            <a:off x="685799" y="1352551"/>
            <a:ext cx="3815255" cy="3352800"/>
          </a:xfrm>
        </p:spPr>
        <p:txBody>
          <a:bodyPr/>
          <a:lstStyle/>
          <a:p>
            <a:r>
              <a:rPr lang="en-US" dirty="0"/>
              <a:t>Owned by Ant Financial</a:t>
            </a:r>
          </a:p>
          <a:p>
            <a:pPr lvl="1"/>
            <a:r>
              <a:rPr lang="en-US" dirty="0"/>
              <a:t>Affiliated with Alibaba, the largest online retailer in the world.</a:t>
            </a:r>
          </a:p>
          <a:p>
            <a:r>
              <a:rPr lang="en-US" dirty="0"/>
              <a:t>Scores range from 950 to 350.</a:t>
            </a:r>
          </a:p>
          <a:p>
            <a:r>
              <a:rPr lang="en-US" dirty="0"/>
              <a:t>Your score is based on: [3]</a:t>
            </a:r>
          </a:p>
          <a:p>
            <a:pPr lvl="1"/>
            <a:r>
              <a:rPr lang="en-US" dirty="0"/>
              <a:t>Social media presence.</a:t>
            </a:r>
          </a:p>
          <a:p>
            <a:pPr lvl="1"/>
            <a:r>
              <a:rPr lang="en-US" dirty="0"/>
              <a:t>Your purchase history.</a:t>
            </a:r>
          </a:p>
          <a:p>
            <a:pPr lvl="1"/>
            <a:r>
              <a:rPr lang="en-US" dirty="0"/>
              <a:t>Your friends.</a:t>
            </a:r>
          </a:p>
          <a:p>
            <a:r>
              <a:rPr lang="en-US" dirty="0"/>
              <a:t>Your score is public knowledge. [3]</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https://chinachannel.co/tencent-credit-score-wechat/</a:t>
            </a:r>
            <a:endParaRPr lang="en-US" sz="1200" dirty="0">
              <a:solidFill>
                <a:schemeClr val="tx1"/>
              </a:solidFill>
            </a:endParaRPr>
          </a:p>
        </p:txBody>
      </p:sp>
      <p:pic>
        <p:nvPicPr>
          <p:cNvPr id="18" name="Content Placeholder 17">
            <a:extLst>
              <a:ext uri="{FF2B5EF4-FFF2-40B4-BE49-F238E27FC236}">
                <a16:creationId xmlns:a16="http://schemas.microsoft.com/office/drawing/2014/main" id="{F3704B65-8E51-431B-B7B3-DA314F4C2B37}"/>
              </a:ext>
            </a:extLst>
          </p:cNvPr>
          <p:cNvPicPr>
            <a:picLocks noGrp="1" noChangeAspect="1"/>
          </p:cNvPicPr>
          <p:nvPr>
            <p:ph sz="half" idx="2"/>
          </p:nvPr>
        </p:nvPicPr>
        <p:blipFill>
          <a:blip r:embed="rId3"/>
          <a:stretch>
            <a:fillRect/>
          </a:stretch>
        </p:blipFill>
        <p:spPr>
          <a:xfrm>
            <a:off x="4962409" y="828217"/>
            <a:ext cx="3767254" cy="3877133"/>
          </a:xfrm>
        </p:spPr>
      </p:pic>
    </p:spTree>
    <p:extLst>
      <p:ext uri="{BB962C8B-B14F-4D97-AF65-F5344CB8AC3E}">
        <p14:creationId xmlns:p14="http://schemas.microsoft.com/office/powerpoint/2010/main" val="317227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and benefits</a:t>
            </a:r>
          </a:p>
        </p:txBody>
      </p:sp>
      <p:sp>
        <p:nvSpPr>
          <p:cNvPr id="3" name="Content Placeholder 2"/>
          <p:cNvSpPr>
            <a:spLocks noGrp="1"/>
          </p:cNvSpPr>
          <p:nvPr>
            <p:ph sz="half" idx="1"/>
          </p:nvPr>
        </p:nvSpPr>
        <p:spPr>
          <a:xfrm>
            <a:off x="685800" y="1352550"/>
            <a:ext cx="7772400" cy="3298277"/>
          </a:xfrm>
        </p:spPr>
        <p:txBody>
          <a:bodyPr/>
          <a:lstStyle/>
          <a:p>
            <a:r>
              <a:rPr lang="en-US" dirty="0"/>
              <a:t>People in China seem to enjoy the system.</a:t>
            </a:r>
          </a:p>
          <a:p>
            <a:r>
              <a:rPr lang="en-US" dirty="0"/>
              <a:t>Well-scoring users can reap benefits</a:t>
            </a:r>
          </a:p>
          <a:p>
            <a:pPr lvl="1"/>
            <a:r>
              <a:rPr lang="en-US" dirty="0"/>
              <a:t>Easier to </a:t>
            </a:r>
            <a:r>
              <a:rPr lang="en-US" dirty="0" err="1"/>
              <a:t>aquire</a:t>
            </a:r>
            <a:r>
              <a:rPr lang="en-US" dirty="0"/>
              <a:t> visas to Singapore and Europe [4]</a:t>
            </a:r>
          </a:p>
          <a:p>
            <a:pPr lvl="1"/>
            <a:r>
              <a:rPr lang="en-US" dirty="0"/>
              <a:t>Zero-down payment on hotel rooms or car rentals [3]</a:t>
            </a:r>
          </a:p>
          <a:p>
            <a:pPr lvl="1"/>
            <a:r>
              <a:rPr lang="en-US" dirty="0"/>
              <a:t>Loans without collateral for online shopping [3]</a:t>
            </a:r>
          </a:p>
          <a:p>
            <a:r>
              <a:rPr lang="en-US" dirty="0"/>
              <a:t>Low-scoring users can punished</a:t>
            </a:r>
          </a:p>
          <a:p>
            <a:pPr lvl="1"/>
            <a:r>
              <a:rPr lang="en-US" dirty="0"/>
              <a:t>As of May 1</a:t>
            </a:r>
            <a:r>
              <a:rPr lang="en-US" baseline="30000" dirty="0"/>
              <a:t>st</a:t>
            </a:r>
            <a:r>
              <a:rPr lang="en-US" dirty="0"/>
              <a:t> 2018, restrictions are being placed for low-scoring users [6]</a:t>
            </a:r>
          </a:p>
          <a:p>
            <a:pPr lvl="1"/>
            <a:r>
              <a:rPr lang="en-US" dirty="0"/>
              <a:t>Low scoring users can be barred from using planes and trains for up to one year [6]</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Tree>
    <p:extLst>
      <p:ext uri="{BB962C8B-B14F-4D97-AF65-F5344CB8AC3E}">
        <p14:creationId xmlns:p14="http://schemas.microsoft.com/office/powerpoint/2010/main" val="247865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a:xfrm>
            <a:off x="685800" y="1352550"/>
            <a:ext cx="7772400" cy="3298277"/>
          </a:xfrm>
        </p:spPr>
        <p:txBody>
          <a:bodyPr/>
          <a:lstStyle/>
          <a:p>
            <a:r>
              <a:rPr lang="en-US" dirty="0"/>
              <a:t>Compare to current use of credit scores:</a:t>
            </a:r>
          </a:p>
          <a:p>
            <a:pPr lvl="1"/>
            <a:r>
              <a:rPr lang="en-US" dirty="0"/>
              <a:t>A bad credit score is difficult to repair</a:t>
            </a:r>
          </a:p>
          <a:p>
            <a:pPr lvl="2"/>
            <a:r>
              <a:rPr lang="en-US" dirty="0"/>
              <a:t>Negatively impacts your life if you need credit</a:t>
            </a:r>
          </a:p>
          <a:p>
            <a:pPr lvl="1"/>
            <a:r>
              <a:rPr lang="en-US" dirty="0"/>
              <a:t>A good credit score makes certain tasks easier</a:t>
            </a:r>
          </a:p>
          <a:p>
            <a:pPr lvl="2"/>
            <a:r>
              <a:rPr lang="en-US" dirty="0"/>
              <a:t>Getting a car, loans, </a:t>
            </a:r>
            <a:r>
              <a:rPr lang="en-US" dirty="0" err="1"/>
              <a:t>etc</a:t>
            </a:r>
            <a:endParaRPr lang="en-US" dirty="0"/>
          </a:p>
          <a:p>
            <a:pPr lvl="2"/>
            <a:r>
              <a:rPr lang="en-US" dirty="0"/>
              <a:t>You get rewards from maintaining good credit</a:t>
            </a:r>
          </a:p>
          <a:p>
            <a:r>
              <a:rPr lang="en-US" dirty="0"/>
              <a:t>The use of Big Data to create a rating of you as a citizen has scary consequences</a:t>
            </a:r>
          </a:p>
          <a:p>
            <a:pPr lvl="1"/>
            <a:r>
              <a:rPr lang="en-US" dirty="0"/>
              <a:t>The government can influence your actions using the score</a:t>
            </a:r>
          </a:p>
          <a:p>
            <a:pPr lvl="1"/>
            <a:r>
              <a:rPr lang="en-US" dirty="0"/>
              <a:t>People can become obsessed with ratings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Jerish Brown</a:t>
            </a:r>
            <a:endParaRPr lang="en-US" sz="1400" dirty="0">
              <a:solidFill>
                <a:schemeClr val="tx1"/>
              </a:solidFill>
              <a:latin typeface="+mj-lt"/>
            </a:endParaRPr>
          </a:p>
        </p:txBody>
      </p:sp>
    </p:spTree>
    <p:extLst>
      <p:ext uri="{BB962C8B-B14F-4D97-AF65-F5344CB8AC3E}">
        <p14:creationId xmlns:p14="http://schemas.microsoft.com/office/powerpoint/2010/main" val="3414785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[1] BBC (2015) </a:t>
            </a:r>
            <a:r>
              <a:rPr lang="en-US" i="1" dirty="0"/>
              <a:t>China 'social credit': Beijing sets up huge system</a:t>
            </a:r>
            <a:r>
              <a:rPr lang="en-US" dirty="0"/>
              <a:t>. Accessed April 2</a:t>
            </a:r>
            <a:r>
              <a:rPr lang="en-US" baseline="30000" dirty="0"/>
              <a:t>nd</a:t>
            </a:r>
            <a:r>
              <a:rPr lang="en-US" dirty="0"/>
              <a:t>, 2018. </a:t>
            </a:r>
            <a:r>
              <a:rPr lang="en-US" dirty="0">
                <a:hlinkClick r:id="rId2"/>
              </a:rPr>
              <a:t>http://www.bbc.com/news/world-asia-china-34592186</a:t>
            </a:r>
            <a:endParaRPr lang="en-US" dirty="0"/>
          </a:p>
          <a:p>
            <a:pPr marL="0" indent="0">
              <a:buNone/>
            </a:pPr>
            <a:r>
              <a:rPr lang="en-US" dirty="0"/>
              <a:t>[2] Eric </a:t>
            </a:r>
            <a:r>
              <a:rPr lang="en-US" dirty="0" err="1"/>
              <a:t>Harwit</a:t>
            </a:r>
            <a:r>
              <a:rPr lang="en-US" dirty="0"/>
              <a:t> (2016) </a:t>
            </a:r>
            <a:r>
              <a:rPr lang="en-US" i="1" dirty="0"/>
              <a:t>WeChat: social and political development of China’s dominant messaging app,</a:t>
            </a:r>
            <a:r>
              <a:rPr lang="en-US" dirty="0"/>
              <a:t> Chinese Journal of Communication, 10:3, 312-327, DOI: </a:t>
            </a:r>
            <a:r>
              <a:rPr lang="en-US" dirty="0">
                <a:hlinkClick r:id="rId3"/>
              </a:rPr>
              <a:t>10.1080/17544750.2016.1213757</a:t>
            </a:r>
            <a:r>
              <a:rPr lang="en-US" dirty="0"/>
              <a:t> </a:t>
            </a:r>
          </a:p>
          <a:p>
            <a:pPr marL="0" indent="0">
              <a:buNone/>
            </a:pPr>
            <a:r>
              <a:rPr lang="en-US" dirty="0"/>
              <a:t>[3] Rick </a:t>
            </a:r>
            <a:r>
              <a:rPr lang="en-US" dirty="0" err="1"/>
              <a:t>Falkvinge</a:t>
            </a:r>
            <a:r>
              <a:rPr lang="en-US" dirty="0"/>
              <a:t> (2015) </a:t>
            </a:r>
            <a:r>
              <a:rPr lang="en-US" i="1" dirty="0"/>
              <a:t>In China, Your Credit Score Is Now Affected By Your Political Opinions – And Your Friends’ Political Opinions. </a:t>
            </a:r>
            <a:r>
              <a:rPr lang="en-US" dirty="0"/>
              <a:t>Privacy News Online. Accessed April 5</a:t>
            </a:r>
            <a:r>
              <a:rPr lang="en-US" baseline="30000" dirty="0"/>
              <a:t>th</a:t>
            </a:r>
            <a:r>
              <a:rPr lang="en-US" dirty="0"/>
              <a:t>, 2018. </a:t>
            </a:r>
            <a:r>
              <a:rPr lang="en-US" dirty="0">
                <a:hlinkClick r:id="rId4"/>
              </a:rPr>
              <a:t>https://www.privateinternetaccess.com/blog/2015/10/in-china-your-credit-score-is-now-affected-by-your-political-opinions-and-your-friends-political-opinions/</a:t>
            </a:r>
            <a:endParaRPr lang="en-US" dirty="0"/>
          </a:p>
          <a:p>
            <a:pPr marL="0" indent="0">
              <a:buNone/>
            </a:pPr>
            <a:r>
              <a:rPr lang="en-US" dirty="0"/>
              <a:t>[4] Jay Stanley (2015) </a:t>
            </a:r>
            <a:r>
              <a:rPr lang="en-US" i="1" dirty="0"/>
              <a:t>China’s Nightmarish Citizen Scores Are a Warning For Americans.</a:t>
            </a:r>
            <a:r>
              <a:rPr lang="en-US" dirty="0"/>
              <a:t> ACLU. Accessed April 3</a:t>
            </a:r>
            <a:r>
              <a:rPr lang="en-US" baseline="30000" dirty="0"/>
              <a:t>rd</a:t>
            </a:r>
            <a:r>
              <a:rPr lang="en-US" dirty="0"/>
              <a:t>, 2018. </a:t>
            </a:r>
            <a:r>
              <a:rPr lang="en-US" dirty="0">
                <a:hlinkClick r:id="rId5"/>
              </a:rPr>
              <a:t>https://www.aclu.org/blog/privacy-technology/consumer-privacy/chinas-nightmarish-citizen-scores-are-warning-americans</a:t>
            </a:r>
            <a:endParaRPr lang="en-US" dirty="0"/>
          </a:p>
          <a:p>
            <a:pPr marL="0" indent="0">
              <a:buNone/>
            </a:pPr>
            <a:r>
              <a:rPr lang="en-US" dirty="0"/>
              <a:t>[5] Credit.com (2012) </a:t>
            </a:r>
            <a:r>
              <a:rPr lang="en-US" i="1" dirty="0"/>
              <a:t>How Do Credit Scores Work in Other Countries? </a:t>
            </a:r>
            <a:r>
              <a:rPr lang="en-US" dirty="0"/>
              <a:t>Huffington Post. Accessed April 6</a:t>
            </a:r>
            <a:r>
              <a:rPr lang="en-US" baseline="30000" dirty="0"/>
              <a:t>th</a:t>
            </a:r>
            <a:r>
              <a:rPr lang="en-US" dirty="0"/>
              <a:t>, 2018. </a:t>
            </a:r>
            <a:r>
              <a:rPr lang="en-US" dirty="0">
                <a:hlinkClick r:id="rId6"/>
              </a:rPr>
              <a:t>https://www.huffingtonpost.com/creditcom/how-do-credit-scores-work_b_1723362.html</a:t>
            </a:r>
            <a:endParaRPr lang="en-US" dirty="0"/>
          </a:p>
          <a:p>
            <a:pPr marL="0" indent="0">
              <a:buNone/>
            </a:pPr>
            <a:r>
              <a:rPr lang="en-US" dirty="0"/>
              <a:t>[6] Reuters (2018) </a:t>
            </a:r>
            <a:r>
              <a:rPr lang="en-US" i="1" dirty="0"/>
              <a:t>China to bar people with bad 'social credit' from planes, trains.</a:t>
            </a:r>
            <a:r>
              <a:rPr lang="en-US" dirty="0"/>
              <a:t> Accessed April 6</a:t>
            </a:r>
            <a:r>
              <a:rPr lang="en-US" baseline="30000" dirty="0"/>
              <a:t>th</a:t>
            </a:r>
            <a:r>
              <a:rPr lang="en-US" dirty="0"/>
              <a:t>, 2018. </a:t>
            </a:r>
            <a:r>
              <a:rPr lang="en-US" dirty="0">
                <a:hlinkClick r:id="rId7"/>
              </a:rPr>
              <a:t>https://www.reuters.com/article/us-china-credit/china-to-bar-people-with-bad-social-credit-from-planes-trains-idUSKCN1GS10S</a:t>
            </a: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Tree>
    <p:extLst>
      <p:ext uri="{BB962C8B-B14F-4D97-AF65-F5344CB8AC3E}">
        <p14:creationId xmlns:p14="http://schemas.microsoft.com/office/powerpoint/2010/main" val="313413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48" y="222914"/>
            <a:ext cx="7772400" cy="914400"/>
          </a:xfrm>
        </p:spPr>
        <p:txBody>
          <a:bodyPr/>
          <a:lstStyle/>
          <a:p>
            <a:pPr algn="ctr"/>
            <a:r>
              <a:rPr lang="en-US" dirty="0"/>
              <a:t>drawbacks OF the GREAT FIREWALL IN CHINA   </a:t>
            </a:r>
          </a:p>
        </p:txBody>
      </p:sp>
      <p:sp>
        <p:nvSpPr>
          <p:cNvPr id="3" name="Content Placeholder 2"/>
          <p:cNvSpPr>
            <a:spLocks noGrp="1"/>
          </p:cNvSpPr>
          <p:nvPr>
            <p:ph sz="half" idx="1"/>
          </p:nvPr>
        </p:nvSpPr>
        <p:spPr>
          <a:xfrm>
            <a:off x="5153489" y="1374077"/>
            <a:ext cx="3738013" cy="3352800"/>
          </a:xfrm>
        </p:spPr>
        <p:txBody>
          <a:bodyPr/>
          <a:lstStyle/>
          <a:p>
            <a:pPr marL="0" indent="0">
              <a:buNone/>
            </a:pPr>
            <a:r>
              <a:rPr lang="en-US" dirty="0"/>
              <a:t>Focusing on:</a:t>
            </a:r>
          </a:p>
          <a:p>
            <a:r>
              <a:rPr lang="en-US" dirty="0"/>
              <a:t>Negative impacts on innovation of China</a:t>
            </a:r>
          </a:p>
          <a:p>
            <a:r>
              <a:rPr lang="en-US" dirty="0"/>
              <a:t>Hurting business both in and outside China</a:t>
            </a:r>
          </a:p>
          <a:p>
            <a:pPr marL="0" indent="0">
              <a:buNone/>
            </a:pPr>
            <a:endParaRPr lang="en-US" dirty="0"/>
          </a:p>
          <a:p>
            <a:endParaRPr lang="en-US" dirty="0"/>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[1]</a:t>
            </a:r>
            <a:endParaRPr lang="en-US" sz="1200" dirty="0">
              <a:solidFill>
                <a:schemeClr val="tx1"/>
              </a:solidFill>
            </a:endParaRPr>
          </a:p>
        </p:txBody>
      </p:sp>
      <p:pic>
        <p:nvPicPr>
          <p:cNvPr id="9" name="Picture 8" descr="China-firewall-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10" y="919540"/>
            <a:ext cx="4515425" cy="2380274"/>
          </a:xfrm>
          <a:prstGeom prst="rect">
            <a:avLst/>
          </a:prstGeom>
        </p:spPr>
      </p:pic>
      <p:sp>
        <p:nvSpPr>
          <p:cNvPr id="10" name="Content Placeholder 2"/>
          <p:cNvSpPr>
            <a:spLocks noGrp="1"/>
          </p:cNvSpPr>
          <p:nvPr>
            <p:ph sz="half" idx="1"/>
          </p:nvPr>
        </p:nvSpPr>
        <p:spPr>
          <a:xfrm>
            <a:off x="387048" y="3420766"/>
            <a:ext cx="8132112" cy="1576430"/>
          </a:xfrm>
        </p:spPr>
        <p:txBody>
          <a:bodyPr/>
          <a:lstStyle/>
          <a:p>
            <a:pPr marL="0" indent="0">
              <a:buNone/>
            </a:pPr>
            <a:r>
              <a:rPr lang="en-US" dirty="0"/>
              <a:t>What is it and what is the cost to build GFW ? </a:t>
            </a:r>
          </a:p>
          <a:p>
            <a:r>
              <a:rPr lang="en-US" dirty="0"/>
              <a:t>Regulate the Internet domestically</a:t>
            </a:r>
          </a:p>
          <a:p>
            <a:r>
              <a:rPr lang="en-US" dirty="0"/>
              <a:t>Financial resource: 770 million dollars to start up in 2003.</a:t>
            </a:r>
          </a:p>
          <a:p>
            <a:r>
              <a:rPr lang="en-US" dirty="0"/>
              <a:t>Human Resource: Government employ at least 50000 people to maintain</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99710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is even getting harder</a:t>
            </a:r>
          </a:p>
        </p:txBody>
      </p:sp>
      <p:sp>
        <p:nvSpPr>
          <p:cNvPr id="3" name="Content Placeholder 2"/>
          <p:cNvSpPr>
            <a:spLocks noGrp="1"/>
          </p:cNvSpPr>
          <p:nvPr>
            <p:ph sz="half" idx="1"/>
          </p:nvPr>
        </p:nvSpPr>
        <p:spPr>
          <a:xfrm>
            <a:off x="301877" y="1273123"/>
            <a:ext cx="3957930" cy="3453754"/>
          </a:xfrm>
        </p:spPr>
        <p:txBody>
          <a:bodyPr/>
          <a:lstStyle/>
          <a:p>
            <a:pPr>
              <a:buFontTx/>
              <a:buChar char="-"/>
            </a:pPr>
            <a:r>
              <a:rPr lang="en-US" dirty="0"/>
              <a:t>Stamping out VPN</a:t>
            </a:r>
          </a:p>
          <a:p>
            <a:pPr>
              <a:buFontTx/>
              <a:buChar char="-"/>
            </a:pPr>
            <a:r>
              <a:rPr lang="en-US" dirty="0"/>
              <a:t>Require all VPN providers be registered</a:t>
            </a:r>
          </a:p>
          <a:p>
            <a:pPr>
              <a:buFontTx/>
              <a:buChar char="-"/>
            </a:pPr>
            <a:r>
              <a:rPr lang="en-US" dirty="0"/>
              <a:t>Unregistered VPNs becomes illegal </a:t>
            </a:r>
          </a:p>
          <a:p>
            <a:pPr>
              <a:buFontTx/>
              <a:buChar char="-"/>
            </a:pPr>
            <a:r>
              <a:rPr lang="en-US" dirty="0"/>
              <a:t>Using unregistered VPN is actually a crime for business</a:t>
            </a:r>
          </a:p>
          <a:p>
            <a:pPr>
              <a:buFontTx/>
              <a:buChar char="-"/>
            </a:pPr>
            <a:r>
              <a:rPr lang="en-US" dirty="0"/>
              <a:t>Gray area for individual</a:t>
            </a:r>
          </a:p>
          <a:p>
            <a:pPr marL="0" indent="0">
              <a:buNone/>
            </a:pPr>
            <a:endParaRPr lang="en-US" dirty="0"/>
          </a:p>
          <a:p>
            <a:pPr>
              <a:buFontTx/>
              <a:buChar char="-"/>
            </a:pPr>
            <a:endParaRPr lang="en-US" dirty="0"/>
          </a:p>
          <a:p>
            <a:pPr>
              <a:buFontTx/>
              <a:buChar char="-"/>
            </a:pPr>
            <a:endParaRPr lang="en-US" dirty="0"/>
          </a:p>
          <a:p>
            <a:pPr>
              <a:buFontTx/>
              <a:buChar char="-"/>
            </a:pPr>
            <a:endParaRPr lang="en-US" dirty="0"/>
          </a:p>
          <a:p>
            <a:pPr>
              <a:buFontTx/>
              <a:buChar char="-"/>
            </a:pPr>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[2]</a:t>
            </a:r>
            <a:endParaRPr lang="en-US" sz="1200" dirty="0">
              <a:solidFill>
                <a:schemeClr val="tx1"/>
              </a:solidFill>
            </a:endParaRPr>
          </a:p>
        </p:txBody>
      </p:sp>
      <p:pic>
        <p:nvPicPr>
          <p:cNvPr id="10" name="Picture 9" descr="170124-china-ban-vp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9807" y="1274992"/>
            <a:ext cx="4423443" cy="3350931"/>
          </a:xfrm>
          <a:prstGeom prst="rect">
            <a:avLst/>
          </a:prstGeom>
        </p:spPr>
      </p:pic>
    </p:spTree>
    <p:extLst>
      <p:ext uri="{BB962C8B-B14F-4D97-AF65-F5344CB8AC3E}">
        <p14:creationId xmlns:p14="http://schemas.microsoft.com/office/powerpoint/2010/main" val="360306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011" y="26737"/>
            <a:ext cx="7772400" cy="914400"/>
          </a:xfrm>
        </p:spPr>
        <p:txBody>
          <a:bodyPr/>
          <a:lstStyle/>
          <a:p>
            <a:r>
              <a:rPr lang="en-US" altLang="zh-CN" dirty="0"/>
              <a:t>INNOVATION in ANCIENT CHINA, great! but........</a:t>
            </a: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a:t>
            </a:r>
            <a:endParaRPr lang="en-US" sz="1200" dirty="0">
              <a:solidFill>
                <a:schemeClr val="tx1"/>
              </a:solidFill>
            </a:endParaRPr>
          </a:p>
        </p:txBody>
      </p:sp>
      <p:pic>
        <p:nvPicPr>
          <p:cNvPr id="3" name="Picture 2" descr="chinese_invention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95" y="686794"/>
            <a:ext cx="8175023" cy="4317082"/>
          </a:xfrm>
          <a:prstGeom prst="rect">
            <a:avLst/>
          </a:prstGeom>
        </p:spPr>
      </p:pic>
    </p:spTree>
    <p:extLst>
      <p:ext uri="{BB962C8B-B14F-4D97-AF65-F5344CB8AC3E}">
        <p14:creationId xmlns:p14="http://schemas.microsoft.com/office/powerpoint/2010/main" val="296786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Negative impact on innovation in china</a:t>
            </a:r>
            <a:endParaRPr lang="en-US" dirty="0"/>
          </a:p>
        </p:txBody>
      </p:sp>
      <p:sp>
        <p:nvSpPr>
          <p:cNvPr id="3" name="Content Placeholder 2"/>
          <p:cNvSpPr>
            <a:spLocks noGrp="1"/>
          </p:cNvSpPr>
          <p:nvPr>
            <p:ph sz="half" idx="1"/>
          </p:nvPr>
        </p:nvSpPr>
        <p:spPr>
          <a:xfrm>
            <a:off x="405064" y="1518210"/>
            <a:ext cx="3912936" cy="3352800"/>
          </a:xfrm>
        </p:spPr>
        <p:txBody>
          <a:bodyPr/>
          <a:lstStyle/>
          <a:p>
            <a:r>
              <a:rPr lang="en-US" b="1" dirty="0"/>
              <a:t>Entrepreneurs</a:t>
            </a:r>
            <a:r>
              <a:rPr lang="en-US" dirty="0"/>
              <a:t> </a:t>
            </a:r>
          </a:p>
          <a:p>
            <a:pPr>
              <a:buFontTx/>
              <a:buChar char="-"/>
            </a:pPr>
            <a:r>
              <a:rPr lang="en-US" dirty="0"/>
              <a:t>Not knowing latest trends since global Internet gathers information</a:t>
            </a:r>
          </a:p>
          <a:p>
            <a:pPr>
              <a:buFontTx/>
              <a:buChar char="-"/>
            </a:pPr>
            <a:r>
              <a:rPr lang="en-US" dirty="0"/>
              <a:t>Exchanging ideas domestically isn’t enough</a:t>
            </a:r>
          </a:p>
          <a:p>
            <a:pPr>
              <a:buFontTx/>
              <a:buChar char="-"/>
            </a:pPr>
            <a:r>
              <a:rPr lang="en-US" dirty="0"/>
              <a:t>Undermines entrepreneurs’ creativity as a result</a:t>
            </a:r>
          </a:p>
          <a:p>
            <a:pPr marL="0" indent="0">
              <a:buNone/>
            </a:pPr>
            <a:endParaRPr lang="en-US" dirty="0"/>
          </a:p>
          <a:p>
            <a:pPr>
              <a:buFontTx/>
              <a:buChar char="-"/>
            </a:pPr>
            <a:endParaRPr lang="en-US" dirty="0"/>
          </a:p>
          <a:p>
            <a:pPr>
              <a:buFontTx/>
              <a:buChar char="-"/>
            </a:pPr>
            <a:endParaRPr lang="en-US" dirty="0"/>
          </a:p>
          <a:p>
            <a:pPr>
              <a:buFontTx/>
              <a:buChar char="-"/>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2" name="Picture 11" descr="the-worst-thing-about-censorshi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8058" y="1133423"/>
            <a:ext cx="4438037" cy="3550429"/>
          </a:xfrm>
          <a:prstGeom prst="rect">
            <a:avLst/>
          </a:prstGeom>
        </p:spPr>
      </p:pic>
    </p:spTree>
    <p:extLst>
      <p:ext uri="{BB962C8B-B14F-4D97-AF65-F5344CB8AC3E}">
        <p14:creationId xmlns:p14="http://schemas.microsoft.com/office/powerpoint/2010/main" val="581827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Negative impact on innovation in china</a:t>
            </a:r>
            <a:endParaRPr lang="en-US" dirty="0"/>
          </a:p>
        </p:txBody>
      </p:sp>
      <p:sp>
        <p:nvSpPr>
          <p:cNvPr id="3" name="Content Placeholder 2"/>
          <p:cNvSpPr>
            <a:spLocks noGrp="1"/>
          </p:cNvSpPr>
          <p:nvPr>
            <p:ph sz="half" idx="1"/>
          </p:nvPr>
        </p:nvSpPr>
        <p:spPr>
          <a:xfrm>
            <a:off x="169465" y="1352551"/>
            <a:ext cx="4107427" cy="3480235"/>
          </a:xfrm>
        </p:spPr>
        <p:txBody>
          <a:bodyPr/>
          <a:lstStyle/>
          <a:p>
            <a:r>
              <a:rPr lang="en-US" b="1" dirty="0"/>
              <a:t>Young Generation</a:t>
            </a:r>
          </a:p>
          <a:p>
            <a:pPr>
              <a:buFontTx/>
              <a:buChar char="-"/>
            </a:pPr>
            <a:r>
              <a:rPr lang="en-US" dirty="0"/>
              <a:t>Without direct acknowledge to word leading Internet Companies</a:t>
            </a:r>
          </a:p>
          <a:p>
            <a:pPr>
              <a:buFontTx/>
              <a:buChar char="-"/>
            </a:pPr>
            <a:r>
              <a:rPr lang="en-US" dirty="0"/>
              <a:t>Information received always censored</a:t>
            </a:r>
          </a:p>
          <a:p>
            <a:pPr>
              <a:buFontTx/>
              <a:buChar char="-"/>
            </a:pPr>
            <a:r>
              <a:rPr lang="en-US" dirty="0"/>
              <a:t>GitHub, Python was blocked for some time period </a:t>
            </a:r>
          </a:p>
          <a:p>
            <a:pPr>
              <a:buFontTx/>
              <a:buChar char="-"/>
            </a:pPr>
            <a:r>
              <a:rPr lang="en-US" dirty="0"/>
              <a:t>Online study courses website super slow, like </a:t>
            </a:r>
            <a:r>
              <a:rPr lang="en-US" dirty="0" err="1"/>
              <a:t>Udacity</a:t>
            </a:r>
            <a:r>
              <a:rPr lang="en-US" dirty="0"/>
              <a:t> and </a:t>
            </a:r>
            <a:r>
              <a:rPr lang="en-US" dirty="0" err="1"/>
              <a:t>Coursera</a:t>
            </a: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[5]</a:t>
            </a:r>
            <a:endParaRPr lang="en-US" sz="1200" dirty="0">
              <a:solidFill>
                <a:schemeClr val="tx1"/>
              </a:solidFill>
            </a:endParaRPr>
          </a:p>
        </p:txBody>
      </p:sp>
      <p:pic>
        <p:nvPicPr>
          <p:cNvPr id="12" name="Picture 11" descr="github-block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260" y="1017560"/>
            <a:ext cx="3011514" cy="2039228"/>
          </a:xfrm>
          <a:prstGeom prst="rect">
            <a:avLst/>
          </a:prstGeom>
        </p:spPr>
      </p:pic>
      <p:pic>
        <p:nvPicPr>
          <p:cNvPr id="4" name="Picture 3" descr="Udacity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426" y="3140536"/>
            <a:ext cx="2129870" cy="1367878"/>
          </a:xfrm>
          <a:prstGeom prst="rect">
            <a:avLst/>
          </a:prstGeom>
        </p:spPr>
      </p:pic>
      <p:pic>
        <p:nvPicPr>
          <p:cNvPr id="9" name="Picture 8" descr="main-qimg-93b60fd5cf9888c96a1e02622806d56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9027" y="1352551"/>
            <a:ext cx="1393573" cy="1332983"/>
          </a:xfrm>
          <a:prstGeom prst="rect">
            <a:avLst/>
          </a:prstGeom>
        </p:spPr>
      </p:pic>
      <p:pic>
        <p:nvPicPr>
          <p:cNvPr id="10" name="Picture 9" descr="python-logo-master-v3-T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7260" y="3438493"/>
            <a:ext cx="3167599" cy="1069921"/>
          </a:xfrm>
          <a:prstGeom prst="rect">
            <a:avLst/>
          </a:prstGeom>
        </p:spPr>
      </p:pic>
    </p:spTree>
    <p:extLst>
      <p:ext uri="{BB962C8B-B14F-4D97-AF65-F5344CB8AC3E}">
        <p14:creationId xmlns:p14="http://schemas.microsoft.com/office/powerpoint/2010/main" val="174481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Negative impact on innovation in china</a:t>
            </a:r>
            <a:endParaRPr lang="en-US" dirty="0"/>
          </a:p>
        </p:txBody>
      </p:sp>
      <p:sp>
        <p:nvSpPr>
          <p:cNvPr id="3" name="Content Placeholder 2"/>
          <p:cNvSpPr>
            <a:spLocks noGrp="1"/>
          </p:cNvSpPr>
          <p:nvPr>
            <p:ph sz="half" idx="1"/>
          </p:nvPr>
        </p:nvSpPr>
        <p:spPr>
          <a:xfrm>
            <a:off x="258010" y="1352551"/>
            <a:ext cx="3975163" cy="3352800"/>
          </a:xfrm>
        </p:spPr>
        <p:txBody>
          <a:bodyPr/>
          <a:lstStyle/>
          <a:p>
            <a:r>
              <a:rPr lang="en-US" b="1" dirty="0"/>
              <a:t>Scientific Research and Domestic Scholars</a:t>
            </a:r>
          </a:p>
          <a:p>
            <a:pPr>
              <a:buFontTx/>
              <a:buChar char="-"/>
            </a:pPr>
            <a:r>
              <a:rPr lang="en-US" dirty="0"/>
              <a:t>Short of resources and lack of comparison</a:t>
            </a:r>
          </a:p>
          <a:p>
            <a:pPr>
              <a:buFontTx/>
              <a:buChar char="-"/>
            </a:pPr>
            <a:r>
              <a:rPr lang="en-US" dirty="0"/>
              <a:t>Vital research data and scientific research exist outside mainland China</a:t>
            </a:r>
          </a:p>
          <a:p>
            <a:pPr>
              <a:buFontTx/>
              <a:buChar char="-"/>
            </a:pPr>
            <a:r>
              <a:rPr lang="en-US" dirty="0"/>
              <a:t>China ranks only 39</a:t>
            </a:r>
            <a:r>
              <a:rPr lang="en-US" baseline="30000" dirty="0"/>
              <a:t>th</a:t>
            </a:r>
            <a:r>
              <a:rPr lang="en-US" dirty="0"/>
              <a:t> </a:t>
            </a:r>
          </a:p>
          <a:p>
            <a:pPr>
              <a:buFontTx/>
              <a:buChar char="-"/>
            </a:pPr>
            <a:r>
              <a:rPr lang="en-US" dirty="0"/>
              <a:t>Maybe not the biggest factor, but important enough </a:t>
            </a:r>
          </a:p>
          <a:p>
            <a:pPr>
              <a:buFontTx/>
              <a:buChar char="-"/>
            </a:pPr>
            <a:endParaRPr lang="en-US" dirty="0"/>
          </a:p>
          <a:p>
            <a:pPr>
              <a:buFontTx/>
              <a:buChar char="-"/>
            </a:pPr>
            <a:endParaRPr lang="en-US" dirty="0"/>
          </a:p>
          <a:p>
            <a:pPr>
              <a:buFontTx/>
              <a:buChar char="-"/>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pic>
        <p:nvPicPr>
          <p:cNvPr id="8" name="Picture 7" descr="Screen Shot 2018-04-03 at 3.2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560" y="1081918"/>
            <a:ext cx="4658372" cy="3810923"/>
          </a:xfrm>
          <a:prstGeom prst="rect">
            <a:avLst/>
          </a:prstGeom>
        </p:spPr>
      </p:pic>
      <p:sp>
        <p:nvSpPr>
          <p:cNvPr id="14" name="TextBox 13"/>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spTree>
    <p:extLst>
      <p:ext uri="{BB962C8B-B14F-4D97-AF65-F5344CB8AC3E}">
        <p14:creationId xmlns:p14="http://schemas.microsoft.com/office/powerpoint/2010/main" val="1503843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99" y="361950"/>
            <a:ext cx="7976561" cy="914400"/>
          </a:xfrm>
        </p:spPr>
        <p:txBody>
          <a:bodyPr/>
          <a:lstStyle/>
          <a:p>
            <a:r>
              <a:rPr lang="en-US" dirty="0"/>
              <a:t>Hurting business both in and outside china</a:t>
            </a:r>
          </a:p>
        </p:txBody>
      </p:sp>
      <p:sp>
        <p:nvSpPr>
          <p:cNvPr id="3" name="Content Placeholder 2"/>
          <p:cNvSpPr>
            <a:spLocks noGrp="1"/>
          </p:cNvSpPr>
          <p:nvPr>
            <p:ph sz="half" idx="1"/>
          </p:nvPr>
        </p:nvSpPr>
        <p:spPr>
          <a:xfrm>
            <a:off x="443253" y="1276933"/>
            <a:ext cx="3733800" cy="3352800"/>
          </a:xfrm>
        </p:spPr>
        <p:txBody>
          <a:bodyPr/>
          <a:lstStyle/>
          <a:p>
            <a:r>
              <a:rPr lang="en-US" dirty="0"/>
              <a:t>Could Computing Industry </a:t>
            </a:r>
          </a:p>
          <a:p>
            <a:r>
              <a:rPr lang="en-US" dirty="0"/>
              <a:t>Impact on world-wide business</a:t>
            </a:r>
          </a:p>
          <a:p>
            <a:pPr marL="0" indent="0">
              <a:buNone/>
            </a:pP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[7]</a:t>
            </a:r>
            <a:endParaRPr lang="en-US" sz="1200" dirty="0">
              <a:solidFill>
                <a:schemeClr val="tx1"/>
              </a:solidFill>
            </a:endParaRPr>
          </a:p>
        </p:txBody>
      </p:sp>
      <p:pic>
        <p:nvPicPr>
          <p:cNvPr id="4" name="Picture 3" descr="cc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053" y="1172846"/>
            <a:ext cx="4584685" cy="3420027"/>
          </a:xfrm>
          <a:prstGeom prst="rect">
            <a:avLst/>
          </a:prstGeom>
        </p:spPr>
      </p:pic>
    </p:spTree>
    <p:extLst>
      <p:ext uri="{BB962C8B-B14F-4D97-AF65-F5344CB8AC3E}">
        <p14:creationId xmlns:p14="http://schemas.microsoft.com/office/powerpoint/2010/main" val="402944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599" y="361950"/>
            <a:ext cx="7976561" cy="914400"/>
          </a:xfrm>
        </p:spPr>
        <p:txBody>
          <a:bodyPr/>
          <a:lstStyle/>
          <a:p>
            <a:r>
              <a:rPr lang="en-US" dirty="0"/>
              <a:t>Hurting business both in and outside china</a:t>
            </a:r>
          </a:p>
        </p:txBody>
      </p:sp>
      <p:sp>
        <p:nvSpPr>
          <p:cNvPr id="3" name="Content Placeholder 2"/>
          <p:cNvSpPr>
            <a:spLocks noGrp="1"/>
          </p:cNvSpPr>
          <p:nvPr>
            <p:ph sz="half" idx="1"/>
          </p:nvPr>
        </p:nvSpPr>
        <p:spPr>
          <a:xfrm>
            <a:off x="287985" y="1352551"/>
            <a:ext cx="3252934" cy="3352800"/>
          </a:xfrm>
        </p:spPr>
        <p:txBody>
          <a:bodyPr/>
          <a:lstStyle/>
          <a:p>
            <a:r>
              <a:rPr lang="en-US" dirty="0"/>
              <a:t>Slow traffic</a:t>
            </a:r>
          </a:p>
          <a:p>
            <a:r>
              <a:rPr lang="en-US" dirty="0"/>
              <a:t>VPN bans</a:t>
            </a:r>
          </a:p>
          <a:p>
            <a:r>
              <a:rPr lang="en-US" dirty="0"/>
              <a:t>80 percent of American companies operate in China suffers from the Great Firewall</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[8]</a:t>
            </a:r>
            <a:endParaRPr lang="en-US" sz="1200" dirty="0">
              <a:solidFill>
                <a:schemeClr val="tx1"/>
              </a:solidFill>
            </a:endParaRPr>
          </a:p>
        </p:txBody>
      </p:sp>
      <p:pic>
        <p:nvPicPr>
          <p:cNvPr id="12" name="Picture 11" descr="Screen Shot 2018-04-04 at 4.01.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900" y="1159832"/>
            <a:ext cx="4691651" cy="3545519"/>
          </a:xfrm>
          <a:prstGeom prst="rect">
            <a:avLst/>
          </a:prstGeom>
        </p:spPr>
      </p:pic>
    </p:spTree>
    <p:extLst>
      <p:ext uri="{BB962C8B-B14F-4D97-AF65-F5344CB8AC3E}">
        <p14:creationId xmlns:p14="http://schemas.microsoft.com/office/powerpoint/2010/main" val="2418448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0533" y="-2186"/>
            <a:ext cx="7976561" cy="914400"/>
          </a:xfrm>
        </p:spPr>
        <p:txBody>
          <a:bodyPr/>
          <a:lstStyle/>
          <a:p>
            <a:r>
              <a:rPr lang="en-US" dirty="0"/>
              <a:t>Counter point does exist</a:t>
            </a:r>
          </a:p>
        </p:txBody>
      </p:sp>
      <p:sp>
        <p:nvSpPr>
          <p:cNvPr id="3" name="Content Placeholder 2"/>
          <p:cNvSpPr>
            <a:spLocks noGrp="1"/>
          </p:cNvSpPr>
          <p:nvPr>
            <p:ph sz="half" idx="1"/>
          </p:nvPr>
        </p:nvSpPr>
        <p:spPr>
          <a:xfrm>
            <a:off x="110533" y="955316"/>
            <a:ext cx="2703093" cy="3352800"/>
          </a:xfrm>
        </p:spPr>
        <p:txBody>
          <a:bodyPr/>
          <a:lstStyle/>
          <a:p>
            <a:r>
              <a:rPr lang="en-US" dirty="0"/>
              <a:t>Domestic competitors have a lot more breathing room</a:t>
            </a:r>
          </a:p>
          <a:p>
            <a:r>
              <a:rPr lang="en-US" dirty="0"/>
              <a:t>Example: </a:t>
            </a:r>
            <a:r>
              <a:rPr lang="en-US" dirty="0" err="1"/>
              <a:t>RenRen</a:t>
            </a:r>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[9]</a:t>
            </a:r>
            <a:endParaRPr lang="en-US" sz="1200" dirty="0">
              <a:solidFill>
                <a:schemeClr val="tx1"/>
              </a:solidFill>
            </a:endParaRPr>
          </a:p>
        </p:txBody>
      </p:sp>
      <p:pic>
        <p:nvPicPr>
          <p:cNvPr id="10" name="Picture 9" descr="Screen Shot 2018-04-03 at 9.1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790" y="680114"/>
            <a:ext cx="6274209" cy="4317082"/>
          </a:xfrm>
          <a:prstGeom prst="rect">
            <a:avLst/>
          </a:prstGeom>
        </p:spPr>
      </p:pic>
      <p:pic>
        <p:nvPicPr>
          <p:cNvPr id="9" name="Picture 8" descr="20090804155648507977358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3" y="2631716"/>
            <a:ext cx="2309151" cy="1474530"/>
          </a:xfrm>
          <a:prstGeom prst="rect">
            <a:avLst/>
          </a:prstGeom>
        </p:spPr>
      </p:pic>
    </p:spTree>
    <p:extLst>
      <p:ext uri="{BB962C8B-B14F-4D97-AF65-F5344CB8AC3E}">
        <p14:creationId xmlns:p14="http://schemas.microsoft.com/office/powerpoint/2010/main" val="310749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47500" lnSpcReduction="20000"/>
          </a:bodyPr>
          <a:lstStyle/>
          <a:p>
            <a:pPr marL="0" indent="0">
              <a:buNone/>
            </a:pPr>
            <a:r>
              <a:rPr lang="en-US" dirty="0"/>
              <a:t>[1] Briefing, China. "China’s Great Firewall: Business Implications." China Briefing News., last modified -06-01T16:49:03+08:00, accessed Apr 3, 2018, </a:t>
            </a:r>
            <a:r>
              <a:rPr lang="en-US" dirty="0">
                <a:hlinkClick r:id="rId3"/>
              </a:rPr>
              <a:t>http://www.china-briefing.com/news/2017/06/01/chinas-great-firewall-implications-businesses.html</a:t>
            </a:r>
            <a:r>
              <a:rPr lang="en-US" dirty="0"/>
              <a:t>.</a:t>
            </a:r>
          </a:p>
          <a:p>
            <a:pPr marL="0" indent="0">
              <a:buNone/>
            </a:pPr>
            <a:r>
              <a:rPr lang="en-US" dirty="0"/>
              <a:t>[2] "China Bans the use of Unauthorized VPN Services to Bypass Great Firewall." </a:t>
            </a:r>
            <a:r>
              <a:rPr lang="en-US" dirty="0" err="1"/>
              <a:t>hide.me</a:t>
            </a:r>
            <a:r>
              <a:rPr lang="en-US" dirty="0"/>
              <a:t>., last modified -01-24T16:12:03+00:00, accessed Apr 3, 2018, </a:t>
            </a:r>
            <a:r>
              <a:rPr lang="en-US" dirty="0">
                <a:hlinkClick r:id="rId4"/>
              </a:rPr>
              <a:t>https://hide.me/en/blog/2017/01/china-bans-vpn-use/</a:t>
            </a:r>
            <a:r>
              <a:rPr lang="en-US" dirty="0"/>
              <a:t>.</a:t>
            </a:r>
          </a:p>
          <a:p>
            <a:pPr marL="0" indent="0">
              <a:buNone/>
            </a:pPr>
            <a:r>
              <a:rPr lang="en-US" dirty="0"/>
              <a:t>[3] "China Document Based Questions." </a:t>
            </a:r>
            <a:r>
              <a:rPr lang="en-US" dirty="0" err="1"/>
              <a:t>Smore</a:t>
            </a:r>
            <a:r>
              <a:rPr lang="en-US" dirty="0"/>
              <a:t>., last modified -04-19T14:25:01, accessed Apr 4, 2018, </a:t>
            </a:r>
            <a:r>
              <a:rPr lang="en-US" dirty="0">
                <a:hlinkClick r:id="rId5"/>
              </a:rPr>
              <a:t>https://www.smore.com/5eauw-china-document-based-questions</a:t>
            </a:r>
            <a:r>
              <a:rPr lang="en-US" dirty="0"/>
              <a:t>.</a:t>
            </a:r>
          </a:p>
          <a:p>
            <a:pPr marL="0" indent="0">
              <a:buNone/>
            </a:pPr>
            <a:r>
              <a:rPr lang="en-US" dirty="0"/>
              <a:t>[4] Blogger, Guest. 2015.</a:t>
            </a:r>
            <a:r>
              <a:rPr lang="en-US" i="1" dirty="0"/>
              <a:t> Why Internet Censorship is Bad for Everyone | </a:t>
            </a:r>
            <a:r>
              <a:rPr lang="en-US" i="1" dirty="0" err="1"/>
              <a:t>Techish</a:t>
            </a:r>
            <a:r>
              <a:rPr lang="en-US" dirty="0"/>
              <a:t>. </a:t>
            </a:r>
            <a:r>
              <a:rPr lang="en-US" dirty="0" err="1"/>
              <a:t>Techish</a:t>
            </a:r>
            <a:r>
              <a:rPr lang="en-US" dirty="0"/>
              <a:t> Kenya. </a:t>
            </a:r>
            <a:r>
              <a:rPr lang="en-US" dirty="0">
                <a:hlinkClick r:id="rId6"/>
              </a:rPr>
              <a:t>https://tech-ish.com/2015/09/10/why-internet-censorship-is-bad-for-everyone/</a:t>
            </a:r>
            <a:r>
              <a:rPr lang="en-US" dirty="0"/>
              <a:t>.</a:t>
            </a:r>
          </a:p>
          <a:p>
            <a:pPr marL="0" indent="0">
              <a:buNone/>
            </a:pPr>
            <a:r>
              <a:rPr lang="en-US" dirty="0"/>
              <a:t>[5] Kumar, </a:t>
            </a:r>
            <a:r>
              <a:rPr lang="en-US" dirty="0" err="1"/>
              <a:t>Mohit</a:t>
            </a:r>
            <a:r>
              <a:rPr lang="en-US" dirty="0"/>
              <a:t>. "Indian Government Blocks 32 Sites, Including GitHub, </a:t>
            </a:r>
            <a:r>
              <a:rPr lang="en-US" dirty="0" err="1"/>
              <a:t>Pastebin</a:t>
            </a:r>
            <a:r>
              <a:rPr lang="en-US" dirty="0"/>
              <a:t>, </a:t>
            </a:r>
            <a:r>
              <a:rPr lang="en-US" dirty="0" err="1"/>
              <a:t>Imgur</a:t>
            </a:r>
            <a:r>
              <a:rPr lang="en-US" dirty="0"/>
              <a:t> and </a:t>
            </a:r>
            <a:r>
              <a:rPr lang="en-US" dirty="0" err="1"/>
              <a:t>Vimeo</a:t>
            </a:r>
            <a:r>
              <a:rPr lang="en-US" dirty="0"/>
              <a:t>." The Hacker News., accessed Apr 4, 2018, </a:t>
            </a:r>
            <a:r>
              <a:rPr lang="en-US" dirty="0">
                <a:hlinkClick r:id="rId7"/>
              </a:rPr>
              <a:t>https://thehackernews.com/2015/01/indian-government-blocks-32-sites.html</a:t>
            </a:r>
            <a:r>
              <a:rPr lang="en-US" dirty="0"/>
              <a:t>.</a:t>
            </a:r>
          </a:p>
          <a:p>
            <a:pPr marL="0" indent="0">
              <a:buNone/>
            </a:pPr>
            <a:r>
              <a:rPr lang="en-US" dirty="0"/>
              <a:t>[6] Florida, Richard. "The World’s Leading Nations for Innovation and Technology." </a:t>
            </a:r>
            <a:r>
              <a:rPr lang="en-US" dirty="0" err="1"/>
              <a:t>CityLab</a:t>
            </a:r>
            <a:r>
              <a:rPr lang="en-US" dirty="0"/>
              <a:t>., accessed Apr 4, 2018, </a:t>
            </a:r>
            <a:r>
              <a:rPr lang="en-US" dirty="0">
                <a:hlinkClick r:id="rId8"/>
              </a:rPr>
              <a:t>http://www.theatlanticcities.com/technology/2011/10/worlds-leading-nations-innovation-and-technology/224/</a:t>
            </a:r>
            <a:r>
              <a:rPr lang="en-US" dirty="0"/>
              <a:t>.</a:t>
            </a:r>
          </a:p>
          <a:p>
            <a:pPr marL="0" indent="0">
              <a:buNone/>
            </a:pPr>
            <a:r>
              <a:rPr lang="en-US" dirty="0"/>
              <a:t>[7] "What is Cloud Computing?" | </a:t>
            </a:r>
            <a:r>
              <a:rPr lang="en-US" dirty="0" err="1"/>
              <a:t>Vizteams</a:t>
            </a:r>
            <a:r>
              <a:rPr lang="en-US" dirty="0"/>
              <a:t>., last modified -04-12T13:36:28+00:00, accessed Apr 4, 2018, </a:t>
            </a:r>
            <a:r>
              <a:rPr lang="en-US" dirty="0">
                <a:hlinkClick r:id="rId9"/>
              </a:rPr>
              <a:t>http://www.vizteams.com/blog/what-is-cloud-computing/</a:t>
            </a:r>
            <a:r>
              <a:rPr lang="en-US" dirty="0"/>
              <a:t>.</a:t>
            </a:r>
          </a:p>
          <a:p>
            <a:pPr marL="0" indent="0">
              <a:buNone/>
            </a:pPr>
            <a:r>
              <a:rPr lang="en-US" dirty="0"/>
              <a:t>[8] "79% of American Companies Say China’s Internet Restrictions are Hurting Them." Tech in Asia., last modified -01-20T09:47:48, accessed Apr 4, 2018, </a:t>
            </a:r>
            <a:r>
              <a:rPr lang="en-US" dirty="0">
                <a:hlinkClick r:id="rId10"/>
              </a:rPr>
              <a:t>https://www.techinasia.com/china-amcham-restrictions-internet-survey</a:t>
            </a:r>
            <a:r>
              <a:rPr lang="en-US" dirty="0"/>
              <a:t>.</a:t>
            </a:r>
          </a:p>
          <a:p>
            <a:pPr marL="0" indent="0">
              <a:buNone/>
            </a:pPr>
            <a:r>
              <a:rPr lang="en-US" dirty="0"/>
              <a:t>[9] </a:t>
            </a:r>
            <a:r>
              <a:rPr lang="en-US" dirty="0" err="1"/>
              <a:t>Cakebread</a:t>
            </a:r>
            <a:r>
              <a:rPr lang="en-US" dirty="0"/>
              <a:t>, Caroline. "One Chart shows how Different the Internet Landscape Looks in China." Business Insider., accessed Apr 4, 2018, </a:t>
            </a:r>
            <a:r>
              <a:rPr lang="en-US" dirty="0">
                <a:hlinkClick r:id="rId11"/>
              </a:rPr>
              <a:t>http://www.businessinsider.com/one-chart-shows-the-companies-dominating-the-chinese-internet-2017-8</a:t>
            </a:r>
            <a:r>
              <a:rPr lang="en-US" dirty="0"/>
              <a: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Ming Shen</a:t>
            </a:r>
            <a:endParaRPr lang="en-US" sz="1400" dirty="0">
              <a:solidFill>
                <a:schemeClr val="tx1"/>
              </a:solidFill>
              <a:latin typeface="+mj-lt"/>
            </a:endParaRPr>
          </a:p>
        </p:txBody>
      </p:sp>
    </p:spTree>
    <p:extLst>
      <p:ext uri="{BB962C8B-B14F-4D97-AF65-F5344CB8AC3E}">
        <p14:creationId xmlns:p14="http://schemas.microsoft.com/office/powerpoint/2010/main" val="401735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8" name="Picture 7" descr="993782_10151472937681130_340415500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850" y="844550"/>
            <a:ext cx="6718300" cy="34544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Drones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Henry Dunphy</a:t>
            </a:r>
          </a:p>
        </p:txBody>
      </p:sp>
      <p:sp>
        <p:nvSpPr>
          <p:cNvPr id="8" name="TextBox 7"/>
          <p:cNvSpPr txBox="1"/>
          <p:nvPr/>
        </p:nvSpPr>
        <p:spPr>
          <a:xfrm>
            <a:off x="4419600" y="4726877"/>
            <a:ext cx="4724400" cy="646331"/>
          </a:xfrm>
          <a:prstGeom prst="rect">
            <a:avLst/>
          </a:prstGeom>
          <a:noFill/>
        </p:spPr>
        <p:txBody>
          <a:bodyPr wrap="square" rtlCol="0">
            <a:spAutoFit/>
          </a:bodyPr>
          <a:lstStyle/>
          <a:p>
            <a:r>
              <a:rPr lang="en-US" sz="1200" u="sng" dirty="0">
                <a:hlinkClick r:id="rId3"/>
              </a:rPr>
              <a:t>https://understandingempire.wordpress.com/2-0-a-brief-history-of-u-s-drones/</a:t>
            </a:r>
            <a:r>
              <a:rPr lang="en-US" sz="1200" dirty="0"/>
              <a:t> </a:t>
            </a:r>
          </a:p>
          <a:p>
            <a:endParaRPr lang="en-US" sz="1200" dirty="0">
              <a:solidFill>
                <a:schemeClr val="tx1"/>
              </a:solidFill>
            </a:endParaRPr>
          </a:p>
        </p:txBody>
      </p:sp>
      <p:pic>
        <p:nvPicPr>
          <p:cNvPr id="1028" name="Picture 4" descr="Evolution of Drone Warfare.png"/>
          <p:cNvPicPr>
            <a:picLocks noChangeAspect="1" noChangeArrowheads="1"/>
          </p:cNvPicPr>
          <p:nvPr/>
        </p:nvPicPr>
        <p:blipFill rotWithShape="1">
          <a:blip r:embed="rId4">
            <a:extLst>
              <a:ext uri="{28A0092B-C50C-407E-A947-70E740481C1C}">
                <a14:useLocalDpi xmlns:a14="http://schemas.microsoft.com/office/drawing/2010/main" val="0"/>
              </a:ext>
            </a:extLst>
          </a:blip>
          <a:srcRect l="-171" t="-153" r="695" b="27951"/>
          <a:stretch/>
        </p:blipFill>
        <p:spPr bwMode="auto">
          <a:xfrm>
            <a:off x="1717482" y="1049945"/>
            <a:ext cx="5709036" cy="3676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39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Drones in Law enforcement</a:t>
            </a:r>
          </a:p>
        </p:txBody>
      </p:sp>
      <p:sp>
        <p:nvSpPr>
          <p:cNvPr id="3" name="Content Placeholder 2"/>
          <p:cNvSpPr>
            <a:spLocks noGrp="1"/>
          </p:cNvSpPr>
          <p:nvPr>
            <p:ph sz="half" idx="1"/>
          </p:nvPr>
        </p:nvSpPr>
        <p:spPr/>
        <p:txBody>
          <a:bodyPr/>
          <a:lstStyle/>
          <a:p>
            <a:r>
              <a:rPr lang="en-US" dirty="0"/>
              <a:t>Makes work simpler and safer</a:t>
            </a:r>
          </a:p>
          <a:p>
            <a:r>
              <a:rPr lang="en-US" dirty="0"/>
              <a:t>Able to locate targets and civilians</a:t>
            </a:r>
          </a:p>
          <a:p>
            <a:r>
              <a:rPr lang="en-US" dirty="0"/>
              <a:t>Records the events</a:t>
            </a:r>
          </a:p>
          <a:p>
            <a:endParaRPr lang="en-US" dirty="0"/>
          </a:p>
          <a:p>
            <a:r>
              <a:rPr lang="en-US" dirty="0"/>
              <a:t>1</a:t>
            </a:r>
            <a:r>
              <a:rPr lang="en-US" baseline="30000" dirty="0"/>
              <a:t>st</a:t>
            </a:r>
            <a:r>
              <a:rPr lang="en-US" dirty="0"/>
              <a:t> Arrest in 2011</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Henry Dunphy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https://www.policeone.com/police-products/Police-Drones/</a:t>
            </a:r>
            <a:r>
              <a:rPr lang="en-US" sz="1200" dirty="0"/>
              <a:t> </a:t>
            </a:r>
            <a:endParaRPr lang="en-US" sz="1200" dirty="0">
              <a:solidFill>
                <a:schemeClr val="tx1"/>
              </a:solidFill>
            </a:endParaRPr>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05399" y="1307511"/>
            <a:ext cx="3844071" cy="3388204"/>
          </a:xfrm>
        </p:spPr>
      </p:pic>
    </p:spTree>
    <p:extLst>
      <p:ext uri="{BB962C8B-B14F-4D97-AF65-F5344CB8AC3E}">
        <p14:creationId xmlns:p14="http://schemas.microsoft.com/office/powerpoint/2010/main" val="178021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use</a:t>
            </a:r>
          </a:p>
        </p:txBody>
      </p:sp>
      <p:sp>
        <p:nvSpPr>
          <p:cNvPr id="3" name="Content Placeholder 2"/>
          <p:cNvSpPr>
            <a:spLocks noGrp="1"/>
          </p:cNvSpPr>
          <p:nvPr>
            <p:ph sz="half" idx="1"/>
          </p:nvPr>
        </p:nvSpPr>
        <p:spPr>
          <a:xfrm>
            <a:off x="572494" y="1352551"/>
            <a:ext cx="3847106" cy="3352800"/>
          </a:xfrm>
        </p:spPr>
        <p:txBody>
          <a:bodyPr/>
          <a:lstStyle/>
          <a:p>
            <a:r>
              <a:rPr lang="en-US" dirty="0"/>
              <a:t>1</a:t>
            </a:r>
            <a:r>
              <a:rPr lang="en-US" baseline="30000" dirty="0"/>
              <a:t>st</a:t>
            </a:r>
            <a:r>
              <a:rPr lang="en-US" dirty="0"/>
              <a:t> Arrest in 2011</a:t>
            </a:r>
          </a:p>
          <a:p>
            <a:r>
              <a:rPr lang="en-US" dirty="0"/>
              <a:t>Arlington, Texas Police Department</a:t>
            </a:r>
          </a:p>
          <a:p>
            <a:r>
              <a:rPr lang="en-US" dirty="0"/>
              <a:t>LA Police Department</a:t>
            </a:r>
          </a:p>
          <a:p>
            <a:r>
              <a:rPr lang="en-US" dirty="0"/>
              <a:t>Little Rock Police Department</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Henry Dunphy</a:t>
            </a:r>
          </a:p>
        </p:txBody>
      </p:sp>
      <p:pic>
        <p:nvPicPr>
          <p:cNvPr id="1026" name="Picture 2" descr="Image result for predator dron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38781" y="3028951"/>
            <a:ext cx="2007744" cy="15961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26767" y="4712067"/>
            <a:ext cx="4440842" cy="230832"/>
          </a:xfrm>
          <a:prstGeom prst="rect">
            <a:avLst/>
          </a:prstGeom>
          <a:noFill/>
        </p:spPr>
        <p:txBody>
          <a:bodyPr wrap="square" rtlCol="0">
            <a:spAutoFit/>
          </a:bodyPr>
          <a:lstStyle/>
          <a:p>
            <a:pPr>
              <a:lnSpc>
                <a:spcPct val="90000"/>
              </a:lnSpc>
            </a:pPr>
            <a:r>
              <a:rPr lang="en-US" sz="1000" dirty="0">
                <a:hlinkClick r:id="rId4"/>
              </a:rPr>
              <a:t>https://science.howstuffworks.com/predator.htm</a:t>
            </a:r>
            <a:r>
              <a:rPr lang="en-US" sz="1000" dirty="0"/>
              <a:t> </a:t>
            </a:r>
          </a:p>
        </p:txBody>
      </p:sp>
      <p:pic>
        <p:nvPicPr>
          <p:cNvPr id="11" name="Picture 10"/>
          <p:cNvPicPr>
            <a:picLocks noChangeAspect="1"/>
          </p:cNvPicPr>
          <p:nvPr/>
        </p:nvPicPr>
        <p:blipFill>
          <a:blip r:embed="rId5"/>
          <a:stretch>
            <a:fillRect/>
          </a:stretch>
        </p:blipFill>
        <p:spPr>
          <a:xfrm>
            <a:off x="4594696" y="1330647"/>
            <a:ext cx="4148258" cy="2074129"/>
          </a:xfrm>
          <a:prstGeom prst="rect">
            <a:avLst/>
          </a:prstGeom>
        </p:spPr>
      </p:pic>
      <p:sp>
        <p:nvSpPr>
          <p:cNvPr id="13" name="TextBox 12"/>
          <p:cNvSpPr txBox="1"/>
          <p:nvPr/>
        </p:nvSpPr>
        <p:spPr>
          <a:xfrm>
            <a:off x="4794806" y="3459073"/>
            <a:ext cx="4440842" cy="230832"/>
          </a:xfrm>
          <a:prstGeom prst="rect">
            <a:avLst/>
          </a:prstGeom>
          <a:noFill/>
        </p:spPr>
        <p:txBody>
          <a:bodyPr wrap="square" rtlCol="0">
            <a:spAutoFit/>
          </a:bodyPr>
          <a:lstStyle/>
          <a:p>
            <a:pPr>
              <a:lnSpc>
                <a:spcPct val="90000"/>
              </a:lnSpc>
            </a:pPr>
            <a:r>
              <a:rPr lang="en-US" sz="1000" dirty="0">
                <a:hlinkClick r:id="rId6"/>
              </a:rPr>
              <a:t>http://3dinsider.com/hexacopters-quadcopters-octocopters/</a:t>
            </a:r>
            <a:r>
              <a:rPr lang="en-US" sz="1000" dirty="0"/>
              <a:t> </a:t>
            </a:r>
          </a:p>
        </p:txBody>
      </p:sp>
    </p:spTree>
    <p:extLst>
      <p:ext uri="{BB962C8B-B14F-4D97-AF65-F5344CB8AC3E}">
        <p14:creationId xmlns:p14="http://schemas.microsoft.com/office/powerpoint/2010/main" val="227354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a:t>
            </a:r>
          </a:p>
        </p:txBody>
      </p:sp>
      <p:sp>
        <p:nvSpPr>
          <p:cNvPr id="3" name="Content Placeholder 2"/>
          <p:cNvSpPr>
            <a:spLocks noGrp="1"/>
          </p:cNvSpPr>
          <p:nvPr>
            <p:ph sz="half" idx="1"/>
          </p:nvPr>
        </p:nvSpPr>
        <p:spPr/>
        <p:txBody>
          <a:bodyPr/>
          <a:lstStyle/>
          <a:p>
            <a:r>
              <a:rPr lang="en-US" dirty="0"/>
              <a:t>4</a:t>
            </a:r>
            <a:r>
              <a:rPr lang="en-US" baseline="30000" dirty="0"/>
              <a:t>th</a:t>
            </a:r>
            <a:r>
              <a:rPr lang="en-US" dirty="0"/>
              <a:t> Amendment</a:t>
            </a:r>
          </a:p>
          <a:p>
            <a:r>
              <a:rPr lang="en-US" dirty="0"/>
              <a:t>FAA – Federal Aviation Administration</a:t>
            </a:r>
          </a:p>
          <a:p>
            <a:r>
              <a:rPr lang="en-US" dirty="0"/>
              <a:t>Orwellian society</a:t>
            </a:r>
          </a:p>
          <a:p>
            <a:r>
              <a:rPr lang="en-US" dirty="0"/>
              <a:t>Update privacy laws</a:t>
            </a:r>
          </a:p>
          <a:p>
            <a:endParaRPr lang="en-US" dirty="0"/>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Henry Dunphy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http://www.govtech.com/public-safety/Drones-Offer-New-Advantages-for-Police.html</a:t>
            </a:r>
            <a:r>
              <a:rPr lang="en-US" sz="1200" dirty="0"/>
              <a:t> </a:t>
            </a:r>
            <a:endParaRPr lang="en-US" sz="1200" dirty="0">
              <a:solidFill>
                <a:schemeClr val="tx1"/>
              </a:solidFill>
            </a:endParaRPr>
          </a:p>
        </p:txBody>
      </p:sp>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65024" y="1546670"/>
            <a:ext cx="4164179" cy="2768736"/>
          </a:xfrm>
        </p:spPr>
      </p:pic>
    </p:spTree>
    <p:extLst>
      <p:ext uri="{BB962C8B-B14F-4D97-AF65-F5344CB8AC3E}">
        <p14:creationId xmlns:p14="http://schemas.microsoft.com/office/powerpoint/2010/main" val="12307885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[1] </a:t>
            </a:r>
            <a:r>
              <a:rPr lang="es-ES" dirty="0"/>
              <a:t>Cedar </a:t>
            </a:r>
            <a:r>
              <a:rPr lang="es-ES" dirty="0" err="1"/>
              <a:t>Attanasio</a:t>
            </a:r>
            <a:r>
              <a:rPr lang="es-ES" dirty="0"/>
              <a:t>, “</a:t>
            </a:r>
            <a:r>
              <a:rPr lang="es-ES" dirty="0" err="1"/>
              <a:t>Drones</a:t>
            </a:r>
            <a:r>
              <a:rPr lang="es-ES" dirty="0"/>
              <a:t> </a:t>
            </a:r>
            <a:r>
              <a:rPr lang="es-ES" dirty="0" err="1"/>
              <a:t>Offer</a:t>
            </a:r>
            <a:r>
              <a:rPr lang="es-ES" dirty="0"/>
              <a:t> New </a:t>
            </a:r>
            <a:r>
              <a:rPr lang="es-ES" dirty="0" err="1"/>
              <a:t>Advantages</a:t>
            </a:r>
            <a:r>
              <a:rPr lang="es-ES" dirty="0"/>
              <a:t> </a:t>
            </a:r>
            <a:r>
              <a:rPr lang="es-ES" dirty="0" err="1"/>
              <a:t>for</a:t>
            </a:r>
            <a:r>
              <a:rPr lang="es-ES" dirty="0"/>
              <a:t> </a:t>
            </a:r>
            <a:r>
              <a:rPr lang="es-ES" dirty="0" err="1"/>
              <a:t>Police</a:t>
            </a:r>
            <a:r>
              <a:rPr lang="es-ES" dirty="0"/>
              <a:t>”. </a:t>
            </a:r>
            <a:r>
              <a:rPr lang="es-ES" dirty="0" err="1"/>
              <a:t>Justice</a:t>
            </a:r>
            <a:r>
              <a:rPr lang="es-ES" dirty="0"/>
              <a:t> and </a:t>
            </a:r>
            <a:r>
              <a:rPr lang="es-ES" dirty="0" err="1"/>
              <a:t>Public</a:t>
            </a:r>
            <a:r>
              <a:rPr lang="es-ES" dirty="0"/>
              <a:t> Safety. </a:t>
            </a:r>
            <a:r>
              <a:rPr lang="en-US" dirty="0">
                <a:hlinkClick r:id="rId2"/>
              </a:rPr>
              <a:t>http://www.govtech.com/public-safety/Drones-Offer-New-Advantages-for-Police.html</a:t>
            </a:r>
            <a:r>
              <a:rPr lang="en-US" dirty="0"/>
              <a:t> (4/4/18)</a:t>
            </a:r>
          </a:p>
          <a:p>
            <a:pPr marL="0" indent="0">
              <a:buNone/>
            </a:pPr>
            <a:r>
              <a:rPr lang="en-US" dirty="0"/>
              <a:t>[2] Jason </a:t>
            </a:r>
            <a:r>
              <a:rPr lang="en-US" dirty="0" err="1"/>
              <a:t>Koebler</a:t>
            </a:r>
            <a:r>
              <a:rPr lang="en-US" dirty="0"/>
              <a:t>. "North Dakota Man Sentenced to Jail In Controversial Drone-Arrest Case". US News.  (4/5/18)</a:t>
            </a:r>
          </a:p>
          <a:p>
            <a:pPr marL="0" indent="0">
              <a:buNone/>
            </a:pPr>
            <a:r>
              <a:rPr lang="en-US" dirty="0"/>
              <a:t>[3] </a:t>
            </a:r>
            <a:r>
              <a:rPr lang="en-US" dirty="0" err="1"/>
              <a:t>Anthea</a:t>
            </a:r>
            <a:r>
              <a:rPr lang="en-US" dirty="0"/>
              <a:t> Mitchell, “Should America be Worried about Police Drones?”. The </a:t>
            </a:r>
            <a:r>
              <a:rPr lang="en-US" dirty="0" err="1"/>
              <a:t>CheatSheet</a:t>
            </a:r>
            <a:r>
              <a:rPr lang="en-US" dirty="0"/>
              <a:t>. </a:t>
            </a:r>
            <a:r>
              <a:rPr lang="en-US" dirty="0">
                <a:hlinkClick r:id="rId3"/>
              </a:rPr>
              <a:t>https://www.cheatsheet.com/politics/are-police-drones-a-privacy-nightmare-or-a-safety-advantage.html/?a=viewall</a:t>
            </a:r>
            <a:r>
              <a:rPr lang="en-US" dirty="0"/>
              <a:t> (4/5/18)</a:t>
            </a:r>
          </a:p>
          <a:p>
            <a:pPr marL="0" indent="0">
              <a:buNone/>
            </a:pPr>
            <a:r>
              <a:rPr lang="en-US" dirty="0"/>
              <a:t>[4] U.S. Const. amend. IV.  Retrieved from </a:t>
            </a:r>
            <a:r>
              <a:rPr lang="en-US" dirty="0">
                <a:hlinkClick r:id="rId4"/>
              </a:rPr>
              <a:t>https://www.law.cornell.edu/constitution/fourth_amendment</a:t>
            </a:r>
            <a:r>
              <a:rPr lang="en-US" dirty="0"/>
              <a:t> (4/5/18)</a:t>
            </a:r>
          </a:p>
          <a:p>
            <a:pPr marL="0" indent="0">
              <a:buNone/>
            </a:pPr>
            <a:r>
              <a:rPr lang="en-US" dirty="0"/>
              <a:t>[5] </a:t>
            </a:r>
            <a:r>
              <a:rPr lang="en-US" dirty="0">
                <a:hlinkClick r:id="rId5"/>
              </a:rPr>
              <a:t>https://www.faa.gov/uas/getting_started/</a:t>
            </a:r>
            <a:r>
              <a:rPr lang="en-US" dirty="0"/>
              <a:t> (4/5/18)</a:t>
            </a:r>
          </a:p>
          <a:p>
            <a:pPr marL="0" indent="0">
              <a:buNone/>
            </a:pPr>
            <a:r>
              <a:rPr lang="en-US" dirty="0"/>
              <a:t>[6] </a:t>
            </a:r>
            <a:r>
              <a:rPr lang="es-ES" dirty="0"/>
              <a:t>Florida v. </a:t>
            </a:r>
            <a:r>
              <a:rPr lang="es-ES" dirty="0" err="1"/>
              <a:t>Riley</a:t>
            </a:r>
            <a:r>
              <a:rPr lang="es-ES" dirty="0"/>
              <a:t>, 488 U.S. 445 (1989) (4/5/18)</a:t>
            </a:r>
          </a:p>
          <a:p>
            <a:pPr marL="0" indent="0">
              <a:buNone/>
            </a:pPr>
            <a:r>
              <a:rPr lang="es-ES" dirty="0"/>
              <a:t>[7] </a:t>
            </a:r>
            <a:r>
              <a:rPr lang="es-ES" dirty="0" err="1"/>
              <a:t>Ryan</a:t>
            </a:r>
            <a:r>
              <a:rPr lang="es-ES" dirty="0"/>
              <a:t> Calo. “</a:t>
            </a:r>
            <a:r>
              <a:rPr lang="es-ES" dirty="0" err="1"/>
              <a:t>The</a:t>
            </a:r>
            <a:r>
              <a:rPr lang="es-ES" dirty="0"/>
              <a:t> </a:t>
            </a:r>
            <a:r>
              <a:rPr lang="es-ES" dirty="0" err="1"/>
              <a:t>Drone</a:t>
            </a:r>
            <a:r>
              <a:rPr lang="es-ES" dirty="0"/>
              <a:t> as </a:t>
            </a:r>
            <a:r>
              <a:rPr lang="es-ES" dirty="0" err="1"/>
              <a:t>Privacy</a:t>
            </a:r>
            <a:r>
              <a:rPr lang="es-ES" dirty="0"/>
              <a:t> </a:t>
            </a:r>
            <a:r>
              <a:rPr lang="es-ES" dirty="0" err="1"/>
              <a:t>Catalyst</a:t>
            </a:r>
            <a:r>
              <a:rPr lang="es-ES" dirty="0"/>
              <a:t>”. Stanford </a:t>
            </a:r>
            <a:r>
              <a:rPr lang="es-ES" dirty="0" err="1"/>
              <a:t>Law</a:t>
            </a:r>
            <a:r>
              <a:rPr lang="es-ES" dirty="0"/>
              <a:t> </a:t>
            </a:r>
            <a:r>
              <a:rPr lang="es-ES" dirty="0" err="1"/>
              <a:t>Review</a:t>
            </a:r>
            <a:r>
              <a:rPr lang="es-ES" dirty="0"/>
              <a:t>. </a:t>
            </a:r>
            <a:r>
              <a:rPr lang="es-ES" dirty="0">
                <a:hlinkClick r:id="rId6"/>
              </a:rPr>
              <a:t>https://www.stanfordlawreview.org/online/the-drone-as-privacy-catalyst/</a:t>
            </a:r>
            <a:r>
              <a:rPr lang="es-ES" dirty="0"/>
              <a:t> (4/5/18)</a:t>
            </a:r>
            <a:endParaRPr lang="en-US" dirty="0"/>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Henry Dunphy</a:t>
            </a:r>
          </a:p>
        </p:txBody>
      </p:sp>
    </p:spTree>
    <p:extLst>
      <p:ext uri="{BB962C8B-B14F-4D97-AF65-F5344CB8AC3E}">
        <p14:creationId xmlns:p14="http://schemas.microsoft.com/office/powerpoint/2010/main" val="1741262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2018 Keith A. Pray</a:t>
            </a:r>
            <a:endParaRPr lang="en-US"/>
          </a:p>
        </p:txBody>
      </p:sp>
      <p:pic>
        <p:nvPicPr>
          <p:cNvPr id="5" name="Picture 4" descr="2010111111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268" y="288036"/>
            <a:ext cx="4855464" cy="4855464"/>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443592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lnSpcReduction="10000"/>
          </a:bodyPr>
          <a:lstStyle/>
          <a:p>
            <a:r>
              <a:rPr lang="en-US" dirty="0"/>
              <a:t>pp. 274 Arrests, altering and deleting records are violations of privacy?</a:t>
            </a:r>
          </a:p>
          <a:p>
            <a:r>
              <a:rPr lang="en-US" dirty="0"/>
              <a:t>pp. 275 Why not try to verify and correct records?</a:t>
            </a:r>
          </a:p>
          <a:p>
            <a:r>
              <a:rPr lang="en-US" dirty="0"/>
              <a:t>pp. 276 Figure does not show # cameras increasing.</a:t>
            </a:r>
          </a:p>
          <a:p>
            <a:r>
              <a:rPr lang="en-US" dirty="0"/>
              <a:t>pp. 277 300 times = frames, locations, …? </a:t>
            </a:r>
          </a:p>
          <a:p>
            <a:r>
              <a:rPr lang="en-US" dirty="0"/>
              <a:t>pp. 289 “…don’t want anyone to know…” like seeking medical advice, etc.?</a:t>
            </a:r>
          </a:p>
        </p:txBody>
      </p:sp>
      <p:sp>
        <p:nvSpPr>
          <p:cNvPr id="11" name="Content Placeholder 10"/>
          <p:cNvSpPr>
            <a:spLocks noGrp="1"/>
          </p:cNvSpPr>
          <p:nvPr>
            <p:ph sz="half" idx="2"/>
          </p:nvPr>
        </p:nvSpPr>
        <p:spPr/>
        <p:txBody>
          <a:bodyPr>
            <a:normAutofit lnSpcReduction="10000"/>
          </a:bodyPr>
          <a:lstStyle/>
          <a:p>
            <a:r>
              <a:rPr lang="en-US" dirty="0"/>
              <a:t>pp. 291 Just because it’s been happening for years doesn’t make it right.</a:t>
            </a:r>
          </a:p>
          <a:p>
            <a:r>
              <a:rPr lang="en-US" dirty="0"/>
              <a:t>pp. 297 Wouldn’t it be easy to make and show a fake SSN card?</a:t>
            </a:r>
          </a:p>
          <a:p>
            <a:r>
              <a:rPr lang="en-US" dirty="0"/>
              <a:t>pp. 298 Confusing false positive and negative explanations.</a:t>
            </a:r>
          </a:p>
          <a:p>
            <a:r>
              <a:rPr lang="en-US" dirty="0"/>
              <a:t>End of Chapter questions: 1, 31, 51</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a:bodyPr>
          <a:lstStyle/>
          <a:p>
            <a:r>
              <a:rPr lang="en-US" dirty="0"/>
              <a:t>Before Debate</a:t>
            </a:r>
          </a:p>
          <a:p>
            <a:pPr lvl="1"/>
            <a:r>
              <a:rPr lang="en-US" dirty="0"/>
              <a:t>15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dirty="0"/>
              <a:t>Stand up when speaking</a:t>
            </a:r>
          </a:p>
          <a:p>
            <a:pPr lvl="1"/>
            <a:r>
              <a:rPr lang="en-US" dirty="0"/>
              <a:t>1 turn per person until everyone on your team has spoken</a:t>
            </a:r>
          </a:p>
          <a:p>
            <a:pPr lvl="1"/>
            <a:r>
              <a:rPr lang="en-US" dirty="0"/>
              <a:t>30 second limit</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8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50476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List of computing technologies portrayed in movie</a:t>
            </a:r>
          </a:p>
          <a:p>
            <a:r>
              <a:rPr lang="en-US" dirty="0"/>
              <a:t>Categorize computing technologies as existing, future, emerging, impossible, plausible with rationale</a:t>
            </a:r>
          </a:p>
          <a:p>
            <a:r>
              <a:rPr lang="en-US" dirty="0"/>
              <a:t>Analyze movie for all topics covered to date</a:t>
            </a:r>
          </a:p>
          <a:p>
            <a:r>
              <a:rPr lang="en-US" dirty="0"/>
              <a:t>See group project slide deck for more</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33483580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25163</TotalTime>
  <Words>4479</Words>
  <Application>Microsoft Macintosh PowerPoint</Application>
  <PresentationFormat>On-screen Show (16:9)</PresentationFormat>
  <Paragraphs>500</Paragraphs>
  <Slides>35</Slides>
  <Notes>32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Calibri</vt:lpstr>
      <vt:lpstr>Cambria</vt:lpstr>
      <vt:lpstr>幼圆</vt:lpstr>
      <vt:lpstr>Red Radial 16x9</vt:lpstr>
      <vt:lpstr>Class 7 Privacy and Government</vt:lpstr>
      <vt:lpstr>Overview</vt:lpstr>
      <vt:lpstr>PowerPoint Presentation</vt:lpstr>
      <vt:lpstr>PowerPoint Presentation</vt:lpstr>
      <vt:lpstr>My Reading Notes</vt:lpstr>
      <vt:lpstr>Debate Ground Rules</vt:lpstr>
      <vt:lpstr>Group Quiz</vt:lpstr>
      <vt:lpstr>Overview</vt:lpstr>
      <vt:lpstr>Assignment – Group Project</vt:lpstr>
      <vt:lpstr>Overview</vt:lpstr>
      <vt:lpstr>Social credit scores</vt:lpstr>
      <vt:lpstr>Credit scores</vt:lpstr>
      <vt:lpstr>Social credit scores</vt:lpstr>
      <vt:lpstr>WeChat: the do-it-all super app</vt:lpstr>
      <vt:lpstr>WeChat: data</vt:lpstr>
      <vt:lpstr>Sesame credit</vt:lpstr>
      <vt:lpstr>Reactions and benefits</vt:lpstr>
      <vt:lpstr>conclusion</vt:lpstr>
      <vt:lpstr>References</vt:lpstr>
      <vt:lpstr>drawbacks OF the GREAT FIREWALL IN CHINA   </vt:lpstr>
      <vt:lpstr>Barrier is even getting harder</vt:lpstr>
      <vt:lpstr>INNOVATION in ANCIENT CHINA, great! but........</vt:lpstr>
      <vt:lpstr>Negative impact on innovation in china</vt:lpstr>
      <vt:lpstr>Negative impact on innovation in china</vt:lpstr>
      <vt:lpstr>Negative impact on innovation in china</vt:lpstr>
      <vt:lpstr>Hurting business both in and outside china</vt:lpstr>
      <vt:lpstr>Hurting business both in and outside china</vt:lpstr>
      <vt:lpstr>Counter point does exist</vt:lpstr>
      <vt:lpstr>References</vt:lpstr>
      <vt:lpstr>Evolution of Drones</vt:lpstr>
      <vt:lpstr>Drones in Law enforcement</vt:lpstr>
      <vt:lpstr>Examples of use</vt:lpstr>
      <vt:lpstr>Ethical Considerations</vt:lpstr>
      <vt:lpstr>References</vt:lpstr>
      <vt:lpstr>Class 7 The End</vt:lpstr>
    </vt:vector>
  </TitlesOfParts>
  <Company>WPI</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277</cp:revision>
  <dcterms:created xsi:type="dcterms:W3CDTF">2014-08-25T02:19:16Z</dcterms:created>
  <dcterms:modified xsi:type="dcterms:W3CDTF">2018-04-10T19:03:21Z</dcterms:modified>
</cp:coreProperties>
</file>