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1"/>
  </p:notesMasterIdLst>
  <p:handoutMasterIdLst>
    <p:handoutMasterId r:id="rId52"/>
  </p:handoutMasterIdLst>
  <p:sldIdLst>
    <p:sldId id="256" r:id="rId2"/>
    <p:sldId id="421" r:id="rId3"/>
    <p:sldId id="259" r:id="rId4"/>
    <p:sldId id="261" r:id="rId5"/>
    <p:sldId id="308" r:id="rId6"/>
    <p:sldId id="267" r:id="rId7"/>
    <p:sldId id="330" r:id="rId8"/>
    <p:sldId id="309" r:id="rId9"/>
    <p:sldId id="541" r:id="rId10"/>
    <p:sldId id="542" r:id="rId11"/>
    <p:sldId id="543" r:id="rId12"/>
    <p:sldId id="544" r:id="rId13"/>
    <p:sldId id="545" r:id="rId14"/>
    <p:sldId id="546" r:id="rId15"/>
    <p:sldId id="547" r:id="rId16"/>
    <p:sldId id="548" r:id="rId17"/>
    <p:sldId id="549" r:id="rId18"/>
    <p:sldId id="550" r:id="rId19"/>
    <p:sldId id="551" r:id="rId20"/>
    <p:sldId id="552" r:id="rId21"/>
    <p:sldId id="553" r:id="rId22"/>
    <p:sldId id="554" r:id="rId23"/>
    <p:sldId id="555" r:id="rId24"/>
    <p:sldId id="556" r:id="rId25"/>
    <p:sldId id="557" r:id="rId26"/>
    <p:sldId id="558" r:id="rId27"/>
    <p:sldId id="559" r:id="rId28"/>
    <p:sldId id="560" r:id="rId29"/>
    <p:sldId id="561" r:id="rId30"/>
    <p:sldId id="562" r:id="rId31"/>
    <p:sldId id="563" r:id="rId32"/>
    <p:sldId id="564" r:id="rId33"/>
    <p:sldId id="269" r:id="rId34"/>
    <p:sldId id="500" r:id="rId35"/>
    <p:sldId id="501" r:id="rId36"/>
    <p:sldId id="502" r:id="rId37"/>
    <p:sldId id="503" r:id="rId38"/>
    <p:sldId id="504" r:id="rId39"/>
    <p:sldId id="505" r:id="rId40"/>
    <p:sldId id="506" r:id="rId41"/>
    <p:sldId id="507" r:id="rId42"/>
    <p:sldId id="331" r:id="rId43"/>
    <p:sldId id="332" r:id="rId44"/>
    <p:sldId id="333" r:id="rId45"/>
    <p:sldId id="334" r:id="rId46"/>
    <p:sldId id="335" r:id="rId47"/>
    <p:sldId id="336" r:id="rId48"/>
    <p:sldId id="337" r:id="rId49"/>
    <p:sldId id="338"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DE7BE287-3DE4-C947-AA8E-C91CDAC72794}">
          <p14:sldIdLst>
            <p14:sldId id="256"/>
            <p14:sldId id="421"/>
            <p14:sldId id="259"/>
            <p14:sldId id="261"/>
            <p14:sldId id="308"/>
            <p14:sldId id="267"/>
            <p14:sldId id="330"/>
            <p14:sldId id="309"/>
          </p14:sldIdLst>
        </p14:section>
        <p14:section name="Students" id="{20244982-054D-774B-9E12-24C2D44D25DA}">
          <p14:sldIdLst>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Lst>
        </p14:section>
        <p14:section name="Common" id="{4A019CEC-5F1D-154A-B7D5-1C807EE4A006}">
          <p14:sldIdLst>
            <p14:sldId id="269"/>
            <p14:sldId id="500"/>
            <p14:sldId id="501"/>
            <p14:sldId id="502"/>
            <p14:sldId id="503"/>
            <p14:sldId id="504"/>
            <p14:sldId id="505"/>
            <p14:sldId id="506"/>
            <p14:sldId id="507"/>
            <p14:sldId id="331"/>
            <p14:sldId id="332"/>
            <p14:sldId id="333"/>
            <p14:sldId id="334"/>
            <p14:sldId id="335"/>
            <p14:sldId id="336"/>
            <p14:sldId id="337"/>
            <p14:sldId id="33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84302" autoAdjust="0"/>
  </p:normalViewPr>
  <p:slideViewPr>
    <p:cSldViewPr snapToGrid="0" snapToObjects="1">
      <p:cViewPr varScale="1">
        <p:scale>
          <a:sx n="130" d="100"/>
          <a:sy n="130" d="100"/>
        </p:scale>
        <p:origin x="-408" y="-96"/>
      </p:cViewPr>
      <p:guideLst>
        <p:guide orient="horz" pos="1620"/>
        <p:guide pos="2880"/>
      </p:guideLst>
    </p:cSldViewPr>
  </p:slid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ap:imps:2017-04-3043_mid_course_feedbac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kap:imps:2017-04-3043_mid_course_feedback.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ap:imps:2017-04-3043_mid_course_feedbac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Keep Doing</a:t>
            </a:r>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Sheet1!$A$2:$A$12</c:f>
              <c:strCache>
                <c:ptCount val="10"/>
                <c:pt idx="0">
                  <c:v>Class discussion </c:v>
                </c:pt>
                <c:pt idx="1">
                  <c:v>Engaging lectures</c:v>
                </c:pt>
                <c:pt idx="2">
                  <c:v>Everyone participates</c:v>
                </c:pt>
                <c:pt idx="3">
                  <c:v>Videos</c:v>
                </c:pt>
                <c:pt idx="4">
                  <c:v>You're very positive and engaging</c:v>
                </c:pt>
                <c:pt idx="5">
                  <c:v>Group Quizzes</c:v>
                </c:pt>
                <c:pt idx="6">
                  <c:v>Reading notes</c:v>
                </c:pt>
                <c:pt idx="7">
                  <c:v>Student presentations</c:v>
                </c:pt>
                <c:pt idx="8">
                  <c:v>Readings</c:v>
                </c:pt>
                <c:pt idx="9">
                  <c:v>Nothing</c:v>
                </c:pt>
              </c:strCache>
            </c:strRef>
          </c:cat>
          <c:val>
            <c:numRef>
              <c:f>Sheet1!$B$2:$B$12</c:f>
              <c:numCache>
                <c:formatCode>General</c:formatCode>
                <c:ptCount val="11"/>
                <c:pt idx="0">
                  <c:v>10.0</c:v>
                </c:pt>
                <c:pt idx="1">
                  <c:v>6.0</c:v>
                </c:pt>
                <c:pt idx="2">
                  <c:v>4.0</c:v>
                </c:pt>
                <c:pt idx="3">
                  <c:v>3.0</c:v>
                </c:pt>
                <c:pt idx="4">
                  <c:v>2.0</c:v>
                </c:pt>
                <c:pt idx="5">
                  <c:v>2.0</c:v>
                </c:pt>
                <c:pt idx="6">
                  <c:v>1.0</c:v>
                </c:pt>
                <c:pt idx="7">
                  <c:v>1.0</c:v>
                </c:pt>
                <c:pt idx="8">
                  <c:v>1.0</c:v>
                </c:pt>
                <c:pt idx="9">
                  <c:v>1.0</c:v>
                </c:pt>
              </c:numCache>
            </c:numRef>
          </c:val>
          <c:extLst xmlns:c16r2="http://schemas.microsoft.com/office/drawing/2015/06/chart">
            <c:ext xmlns:c16="http://schemas.microsoft.com/office/drawing/2014/chart" uri="{C3380CC4-5D6E-409C-BE32-E72D297353CC}">
              <c16:uniqueId val="{00000000-49C2-48A9-9E59-7E3AD4ED9E77}"/>
            </c:ext>
          </c:extLst>
        </c:ser>
        <c:dLbls>
          <c:showLegendKey val="0"/>
          <c:showVal val="0"/>
          <c:showCatName val="0"/>
          <c:showSerName val="0"/>
          <c:showPercent val="0"/>
          <c:showBubbleSize val="0"/>
        </c:dLbls>
        <c:gapWidth val="219"/>
        <c:axId val="2113124600"/>
        <c:axId val="2075008536"/>
      </c:barChart>
      <c:catAx>
        <c:axId val="21131246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lgn="r">
              <a:defRPr sz="900" b="0" i="0" u="none" strike="noStrike" kern="1200" baseline="0">
                <a:solidFill>
                  <a:schemeClr val="tx1">
                    <a:lumMod val="65000"/>
                    <a:lumOff val="35000"/>
                  </a:schemeClr>
                </a:solidFill>
                <a:latin typeface="+mn-lt"/>
                <a:ea typeface="+mn-ea"/>
                <a:cs typeface="+mn-cs"/>
              </a:defRPr>
            </a:pPr>
            <a:endParaRPr lang="en-US"/>
          </a:p>
        </c:txPr>
        <c:crossAx val="2075008536"/>
        <c:crosses val="autoZero"/>
        <c:auto val="1"/>
        <c:lblAlgn val="ctr"/>
        <c:lblOffset val="100"/>
        <c:noMultiLvlLbl val="0"/>
      </c:catAx>
      <c:valAx>
        <c:axId val="2075008536"/>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 Students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31246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Student </a:t>
            </a:r>
            <a:r>
              <a:rPr lang="en-US" baseline="0"/>
              <a:t>Improvements</a:t>
            </a:r>
            <a:endParaRPr lang="en-US"/>
          </a:p>
        </c:rich>
      </c:tx>
      <c:layout/>
      <c:overlay val="0"/>
      <c:spPr>
        <a:noFill/>
        <a:ln>
          <a:noFill/>
        </a:ln>
        <a:effectLst/>
      </c:spPr>
    </c:title>
    <c:autoTitleDeleted val="0"/>
    <c:plotArea>
      <c:layout/>
      <c:barChart>
        <c:barDir val="bar"/>
        <c:grouping val="clustered"/>
        <c:varyColors val="0"/>
        <c:ser>
          <c:idx val="0"/>
          <c:order val="0"/>
          <c:tx>
            <c:strRef>
              <c:f>Sheet1!$H$1</c:f>
              <c:strCache>
                <c:ptCount val="1"/>
                <c:pt idx="0">
                  <c:v>Num Students</c:v>
                </c:pt>
              </c:strCache>
            </c:strRef>
          </c:tx>
          <c:spPr>
            <a:solidFill>
              <a:schemeClr val="accent1"/>
            </a:solidFill>
            <a:ln>
              <a:noFill/>
            </a:ln>
            <a:effectLst/>
          </c:spPr>
          <c:invertIfNegative val="0"/>
          <c:cat>
            <c:strRef>
              <c:f>Sheet1!$G$2:$G$7</c:f>
              <c:strCache>
                <c:ptCount val="6"/>
                <c:pt idx="0">
                  <c:v>Timely reading</c:v>
                </c:pt>
                <c:pt idx="1">
                  <c:v>Take reading notes</c:v>
                </c:pt>
                <c:pt idx="2">
                  <c:v>More time on papers</c:v>
                </c:pt>
                <c:pt idx="3">
                  <c:v>Participate more</c:v>
                </c:pt>
                <c:pt idx="4">
                  <c:v>Work more in general</c:v>
                </c:pt>
                <c:pt idx="5">
                  <c:v>Nothing</c:v>
                </c:pt>
              </c:strCache>
            </c:strRef>
          </c:cat>
          <c:val>
            <c:numRef>
              <c:f>Sheet1!$H$2:$H$7</c:f>
              <c:numCache>
                <c:formatCode>General</c:formatCode>
                <c:ptCount val="6"/>
                <c:pt idx="0">
                  <c:v>5.0</c:v>
                </c:pt>
                <c:pt idx="1">
                  <c:v>3.0</c:v>
                </c:pt>
                <c:pt idx="2">
                  <c:v>4.0</c:v>
                </c:pt>
                <c:pt idx="3">
                  <c:v>2.0</c:v>
                </c:pt>
                <c:pt idx="4">
                  <c:v>3.0</c:v>
                </c:pt>
                <c:pt idx="5">
                  <c:v>1.0</c:v>
                </c:pt>
              </c:numCache>
            </c:numRef>
          </c:val>
          <c:extLst xmlns:c16r2="http://schemas.microsoft.com/office/drawing/2015/06/chart">
            <c:ext xmlns:c16="http://schemas.microsoft.com/office/drawing/2014/chart" uri="{C3380CC4-5D6E-409C-BE32-E72D297353CC}">
              <c16:uniqueId val="{00000000-DC4D-4DD4-BEDE-050B8A193E50}"/>
            </c:ext>
          </c:extLst>
        </c:ser>
        <c:dLbls>
          <c:showLegendKey val="0"/>
          <c:showVal val="0"/>
          <c:showCatName val="0"/>
          <c:showSerName val="0"/>
          <c:showPercent val="0"/>
          <c:showBubbleSize val="0"/>
        </c:dLbls>
        <c:gapWidth val="219"/>
        <c:axId val="2126607896"/>
        <c:axId val="2111550184"/>
      </c:barChart>
      <c:catAx>
        <c:axId val="21266078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lgn="r">
              <a:defRPr sz="900" b="0" i="0" u="none" strike="noStrike" kern="1200" baseline="0">
                <a:solidFill>
                  <a:schemeClr val="tx1">
                    <a:lumMod val="65000"/>
                    <a:lumOff val="35000"/>
                  </a:schemeClr>
                </a:solidFill>
                <a:latin typeface="+mn-lt"/>
                <a:ea typeface="+mn-ea"/>
                <a:cs typeface="+mn-cs"/>
              </a:defRPr>
            </a:pPr>
            <a:endParaRPr lang="en-US"/>
          </a:p>
        </c:txPr>
        <c:crossAx val="2111550184"/>
        <c:crosses val="autoZero"/>
        <c:auto val="1"/>
        <c:lblAlgn val="ctr"/>
        <c:lblOffset val="100"/>
        <c:noMultiLvlLbl val="0"/>
      </c:catAx>
      <c:valAx>
        <c:axId val="2111550184"/>
        <c:scaling>
          <c:orientation val="minMax"/>
          <c:max val="12.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 students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6078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Suggestions</a:t>
            </a:r>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Sheet1!$D$2:$D$11</c:f>
              <c:strCache>
                <c:ptCount val="9"/>
                <c:pt idx="0">
                  <c:v>Talking down</c:v>
                </c:pt>
                <c:pt idx="1">
                  <c:v>Tie in current events</c:v>
                </c:pt>
                <c:pt idx="2">
                  <c:v>Motivated students talk more than others</c:v>
                </c:pt>
                <c:pt idx="3">
                  <c:v>Fewer longer papers</c:v>
                </c:pt>
                <c:pt idx="4">
                  <c:v>Fewer paper sources</c:v>
                </c:pt>
                <c:pt idx="5">
                  <c:v>Less work</c:v>
                </c:pt>
                <c:pt idx="8">
                  <c:v>Nothing</c:v>
                </c:pt>
              </c:strCache>
            </c:strRef>
          </c:cat>
          <c:val>
            <c:numRef>
              <c:f>Sheet1!$E$2:$E$11</c:f>
              <c:numCache>
                <c:formatCode>General</c:formatCode>
                <c:ptCount val="10"/>
                <c:pt idx="0">
                  <c:v>2.0</c:v>
                </c:pt>
                <c:pt idx="1">
                  <c:v>1.0</c:v>
                </c:pt>
                <c:pt idx="2">
                  <c:v>1.0</c:v>
                </c:pt>
                <c:pt idx="3">
                  <c:v>2.0</c:v>
                </c:pt>
                <c:pt idx="4">
                  <c:v>1.0</c:v>
                </c:pt>
                <c:pt idx="5">
                  <c:v>2.0</c:v>
                </c:pt>
                <c:pt idx="8">
                  <c:v>3.0</c:v>
                </c:pt>
              </c:numCache>
            </c:numRef>
          </c:val>
          <c:extLst xmlns:c16r2="http://schemas.microsoft.com/office/drawing/2015/06/chart">
            <c:ext xmlns:c16="http://schemas.microsoft.com/office/drawing/2014/chart" uri="{C3380CC4-5D6E-409C-BE32-E72D297353CC}">
              <c16:uniqueId val="{00000000-9D88-4619-9AE4-39AB10AABA55}"/>
            </c:ext>
          </c:extLst>
        </c:ser>
        <c:dLbls>
          <c:showLegendKey val="0"/>
          <c:showVal val="0"/>
          <c:showCatName val="0"/>
          <c:showSerName val="0"/>
          <c:showPercent val="0"/>
          <c:showBubbleSize val="0"/>
        </c:dLbls>
        <c:gapWidth val="219"/>
        <c:axId val="2127398040"/>
        <c:axId val="2129261544"/>
      </c:barChart>
      <c:catAx>
        <c:axId val="21273980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lgn="r">
              <a:defRPr sz="900" b="0" i="0" u="none" strike="noStrike" kern="1200" baseline="0">
                <a:solidFill>
                  <a:schemeClr val="tx1">
                    <a:lumMod val="65000"/>
                    <a:lumOff val="35000"/>
                  </a:schemeClr>
                </a:solidFill>
                <a:latin typeface="+mn-lt"/>
                <a:ea typeface="+mn-ea"/>
                <a:cs typeface="+mn-cs"/>
              </a:defRPr>
            </a:pPr>
            <a:endParaRPr lang="en-US"/>
          </a:p>
        </c:txPr>
        <c:crossAx val="2129261544"/>
        <c:crosses val="autoZero"/>
        <c:auto val="0"/>
        <c:lblAlgn val="ctr"/>
        <c:lblOffset val="100"/>
        <c:noMultiLvlLbl val="0"/>
      </c:catAx>
      <c:valAx>
        <c:axId val="2129261544"/>
        <c:scaling>
          <c:orientation val="minMax"/>
          <c:max val="12.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 Students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7398040"/>
        <c:crosses val="autoZero"/>
        <c:crossBetween val="between"/>
        <c:majorUnit val="2.0"/>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2017-04-10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2017-04-10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loudflare.com/ddos/reflection-attack-1.png" TargetMode="External"/><Relationship Id="rId4" Type="http://schemas.openxmlformats.org/officeDocument/2006/relationships/hyperlink" Target="https://i.imgur.com/lxYv8cF.png" TargetMode="External"/><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ert.org/historical/advisories/CA-1996-21.cfm" TargetMode="External"/><Relationship Id="rId4" Type="http://schemas.openxmlformats.org/officeDocument/2006/relationships/hyperlink" Target="https://www.cert.org/historical/incident_notes/IN-2000-04.cfm" TargetMode="External"/><Relationship Id="rId5" Type="http://schemas.openxmlformats.org/officeDocument/2006/relationships/hyperlink" Target="www.giac.org/paper/gsec/705/egress-filtering-keeping-internet-safe-systems/101588"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Here’s the title slide. Is anyone not excited?</a:t>
            </a:r>
          </a:p>
          <a:p>
            <a:pPr eaLnBrk="1" hangingPunct="1"/>
            <a:r>
              <a:rPr lang="en-US" dirty="0" smtClean="0">
                <a:latin typeface="Arial" pitchFamily="-109" charset="0"/>
                <a:ea typeface="ＭＳ Ｐゴシック" pitchFamily="-109" charset="-128"/>
                <a:cs typeface="ＭＳ Ｐゴシック" pitchFamily="-109" charset="-128"/>
              </a:rPr>
              <a:t>Paper Reminders: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latin typeface="Arial" pitchFamily="-109" charset="0"/>
                <a:ea typeface="ＭＳ Ｐゴシック" pitchFamily="-109" charset="-128"/>
                <a:cs typeface="ＭＳ Ｐゴシック" pitchFamily="-109" charset="-128"/>
              </a:rPr>
              <a:t>Self Search Paper average 6.0</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5 </a:t>
            </a:r>
            <a:r>
              <a:rPr lang="en-US" dirty="0" smtClean="0">
                <a:latin typeface="Arial" pitchFamily="-109" charset="0"/>
                <a:ea typeface="ＭＳ Ｐゴシック" pitchFamily="-109" charset="-128"/>
                <a:cs typeface="ＭＳ Ｐゴシック" pitchFamily="-109" charset="-128"/>
              </a:rPr>
              <a:t>High </a:t>
            </a:r>
            <a:r>
              <a:rPr lang="en-US" dirty="0" smtClean="0">
                <a:latin typeface="Arial" pitchFamily="-109" charset="0"/>
                <a:ea typeface="ＭＳ Ｐゴシック" pitchFamily="-109" charset="-128"/>
                <a:cs typeface="ＭＳ Ｐゴシック" pitchFamily="-109" charset="-128"/>
              </a:rPr>
              <a:t>quality, primary sources, text book and encyclopedias</a:t>
            </a:r>
            <a:r>
              <a:rPr lang="en-US" baseline="0" dirty="0" smtClean="0">
                <a:latin typeface="Arial" pitchFamily="-109" charset="0"/>
                <a:ea typeface="ＭＳ Ｐゴシック" pitchFamily="-109" charset="-128"/>
                <a:cs typeface="ＭＳ Ｐゴシック" pitchFamily="-109" charset="-128"/>
              </a:rPr>
              <a:t> do not count</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Use template</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Conclusion, Argument, Counter</a:t>
            </a:r>
            <a:r>
              <a:rPr lang="en-US" baseline="0" dirty="0" smtClean="0">
                <a:latin typeface="Arial" pitchFamily="-109" charset="0"/>
                <a:ea typeface="ＭＳ Ｐゴシック" pitchFamily="-109" charset="-128"/>
                <a:cs typeface="ＭＳ Ｐゴシック" pitchFamily="-109" charset="-128"/>
              </a:rPr>
              <a:t> </a:t>
            </a:r>
            <a:r>
              <a:rPr lang="en-US" dirty="0" smtClean="0">
                <a:latin typeface="Arial" pitchFamily="-109" charset="0"/>
                <a:ea typeface="ＭＳ Ｐゴシック" pitchFamily="-109" charset="-128"/>
                <a:cs typeface="ＭＳ Ｐゴシック" pitchFamily="-109" charset="-128"/>
              </a:rPr>
              <a:t>Point, Response</a:t>
            </a: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Try</a:t>
            </a:r>
            <a:r>
              <a:rPr lang="en-US" baseline="0" dirty="0" smtClean="0">
                <a:latin typeface="Arial" pitchFamily="-109" charset="0"/>
                <a:ea typeface="ＭＳ Ｐゴシック" pitchFamily="-109" charset="-128"/>
                <a:cs typeface="ＭＳ Ｐゴシック" pitchFamily="-109" charset="-128"/>
              </a:rPr>
              <a:t> reading paper </a:t>
            </a:r>
            <a:r>
              <a:rPr lang="en-US" baseline="0" dirty="0" smtClean="0">
                <a:latin typeface="Arial" pitchFamily="-109" charset="0"/>
                <a:ea typeface="ＭＳ Ｐゴシック" pitchFamily="-109" charset="-128"/>
                <a:cs typeface="ＭＳ Ｐゴシック" pitchFamily="-109" charset="-128"/>
              </a:rPr>
              <a:t>aloud</a:t>
            </a:r>
            <a:endParaRPr lang="en-US" baseline="0"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charset="0"/>
              <a:buChar char="•"/>
            </a:pPr>
            <a:r>
              <a:rPr lang="en-US" sz="1200" b="1" i="0" u="none" strike="noStrike" kern="1200" dirty="0" err="1" smtClean="0">
                <a:solidFill>
                  <a:schemeClr val="tx1"/>
                </a:solidFill>
                <a:effectLst/>
                <a:latin typeface="+mn-lt"/>
                <a:ea typeface="+mn-ea"/>
                <a:cs typeface="+mn-cs"/>
              </a:rPr>
              <a:t>XKeyscore</a:t>
            </a:r>
            <a:r>
              <a:rPr lang="en-US" sz="1200" b="0" i="0" u="none" strike="noStrike" kern="1200" dirty="0" smtClean="0">
                <a:solidFill>
                  <a:schemeClr val="tx1"/>
                </a:solidFill>
                <a:effectLst/>
                <a:latin typeface="+mn-lt"/>
                <a:ea typeface="+mn-ea"/>
                <a:cs typeface="+mn-cs"/>
              </a:rPr>
              <a:t> - person querying software. This program allows the NSA to </a:t>
            </a:r>
            <a:r>
              <a:rPr lang="en-US" sz="1200" b="1" i="0" u="none" strike="noStrike" kern="1200" dirty="0" smtClean="0">
                <a:solidFill>
                  <a:schemeClr val="tx1"/>
                </a:solidFill>
                <a:effectLst/>
                <a:latin typeface="+mn-lt"/>
                <a:ea typeface="+mn-ea"/>
                <a:cs typeface="+mn-cs"/>
              </a:rPr>
              <a:t>query</a:t>
            </a:r>
            <a:r>
              <a:rPr lang="en-US" sz="1200" b="0" i="0" u="none" strike="noStrike" kern="1200" dirty="0" smtClean="0">
                <a:solidFill>
                  <a:schemeClr val="tx1"/>
                </a:solidFill>
                <a:effectLst/>
                <a:latin typeface="+mn-lt"/>
                <a:ea typeface="+mn-ea"/>
                <a:cs typeface="+mn-cs"/>
              </a:rPr>
              <a:t> across billions of collected records ranging from VoIP data, account credentials, personal information, web searches, and private communications. </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1" i="0" u="none" strike="noStrike" kern="1200" dirty="0" smtClean="0">
                <a:solidFill>
                  <a:schemeClr val="tx1"/>
                </a:solidFill>
                <a:effectLst/>
                <a:latin typeface="+mn-lt"/>
                <a:ea typeface="+mn-ea"/>
                <a:cs typeface="+mn-cs"/>
              </a:rPr>
              <a:t>Data collected </a:t>
            </a:r>
            <a:r>
              <a:rPr lang="en-US" sz="1200" b="0" i="0" u="none" strike="noStrike" kern="1200" dirty="0" smtClean="0">
                <a:solidFill>
                  <a:schemeClr val="tx1"/>
                </a:solidFill>
                <a:effectLst/>
                <a:latin typeface="+mn-lt"/>
                <a:ea typeface="+mn-ea"/>
                <a:cs typeface="+mn-cs"/>
              </a:rPr>
              <a:t>was an </a:t>
            </a:r>
            <a:r>
              <a:rPr lang="en-US" sz="1200" b="1" i="0" u="none" strike="noStrike" kern="1200" dirty="0" smtClean="0">
                <a:solidFill>
                  <a:schemeClr val="tx1"/>
                </a:solidFill>
                <a:effectLst/>
                <a:latin typeface="+mn-lt"/>
                <a:ea typeface="+mn-ea"/>
                <a:cs typeface="+mn-cs"/>
              </a:rPr>
              <a:t>aggregate</a:t>
            </a:r>
            <a:r>
              <a:rPr lang="en-US" sz="1200" b="0" i="0" u="none" strike="noStrike" kern="1200" dirty="0" smtClean="0">
                <a:solidFill>
                  <a:schemeClr val="tx1"/>
                </a:solidFill>
                <a:effectLst/>
                <a:latin typeface="+mn-lt"/>
                <a:ea typeface="+mn-ea"/>
                <a:cs typeface="+mn-cs"/>
              </a:rPr>
              <a:t> of government </a:t>
            </a:r>
            <a:r>
              <a:rPr lang="en-US" sz="1200" b="1" i="0" u="none" strike="noStrike" kern="1200" dirty="0" smtClean="0">
                <a:solidFill>
                  <a:schemeClr val="tx1"/>
                </a:solidFill>
                <a:effectLst/>
                <a:latin typeface="+mn-lt"/>
                <a:ea typeface="+mn-ea"/>
                <a:cs typeface="+mn-cs"/>
              </a:rPr>
              <a:t>abused exploits</a:t>
            </a:r>
            <a:r>
              <a:rPr lang="en-US" sz="1200" b="0" i="0" u="none" strike="noStrike" kern="1200" dirty="0" smtClean="0">
                <a:solidFill>
                  <a:schemeClr val="tx1"/>
                </a:solidFill>
                <a:effectLst/>
                <a:latin typeface="+mn-lt"/>
                <a:ea typeface="+mn-ea"/>
                <a:cs typeface="+mn-cs"/>
              </a:rPr>
              <a:t>, data collected through </a:t>
            </a:r>
            <a:r>
              <a:rPr lang="en-US" sz="1200" b="1" i="0" u="none" strike="noStrike" kern="1200" dirty="0" smtClean="0">
                <a:solidFill>
                  <a:schemeClr val="tx1"/>
                </a:solidFill>
                <a:effectLst/>
                <a:latin typeface="+mn-lt"/>
                <a:ea typeface="+mn-ea"/>
                <a:cs typeface="+mn-cs"/>
              </a:rPr>
              <a:t>government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mandated</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backdoors</a:t>
            </a:r>
            <a:r>
              <a:rPr lang="en-US" sz="1200" b="0" i="0" u="none" strike="noStrike" kern="1200" dirty="0" smtClean="0">
                <a:solidFill>
                  <a:schemeClr val="tx1"/>
                </a:solidFill>
                <a:effectLst/>
                <a:latin typeface="+mn-lt"/>
                <a:ea typeface="+mn-ea"/>
                <a:cs typeface="+mn-cs"/>
              </a:rPr>
              <a:t> in </a:t>
            </a:r>
            <a:r>
              <a:rPr lang="en-US" sz="1200" b="1" i="0" u="none" strike="noStrike" kern="1200" dirty="0" smtClean="0">
                <a:solidFill>
                  <a:schemeClr val="tx1"/>
                </a:solidFill>
                <a:effectLst/>
                <a:latin typeface="+mn-lt"/>
                <a:ea typeface="+mn-ea"/>
                <a:cs typeface="+mn-cs"/>
              </a:rPr>
              <a:t>internet</a:t>
            </a:r>
            <a:r>
              <a:rPr lang="en-US" sz="1200" b="0" i="0" u="none" strike="noStrike" kern="1200" dirty="0" smtClean="0">
                <a:solidFill>
                  <a:schemeClr val="tx1"/>
                </a:solidFill>
                <a:effectLst/>
                <a:latin typeface="+mn-lt"/>
                <a:ea typeface="+mn-ea"/>
                <a:cs typeface="+mn-cs"/>
              </a:rPr>
              <a:t> and </a:t>
            </a:r>
            <a:r>
              <a:rPr lang="en-US" sz="1200" b="1" i="0" u="none" strike="noStrike" kern="1200" dirty="0" smtClean="0">
                <a:solidFill>
                  <a:schemeClr val="tx1"/>
                </a:solidFill>
                <a:effectLst/>
                <a:latin typeface="+mn-lt"/>
                <a:ea typeface="+mn-ea"/>
                <a:cs typeface="+mn-cs"/>
              </a:rPr>
              <a:t>telephone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service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providers</a:t>
            </a:r>
            <a:r>
              <a:rPr lang="en-US" sz="1200" b="0" i="0" u="none" strike="noStrike" kern="1200" dirty="0" smtClean="0">
                <a:solidFill>
                  <a:schemeClr val="tx1"/>
                </a:solidFill>
                <a:effectLst/>
                <a:latin typeface="+mn-lt"/>
                <a:ea typeface="+mn-ea"/>
                <a:cs typeface="+mn-cs"/>
              </a:rPr>
              <a:t> and large computer companies like Facebook, Google, Apple, </a:t>
            </a:r>
            <a:r>
              <a:rPr lang="en-US" sz="1200" b="0" i="0" u="none" strike="noStrike" kern="1200" dirty="0" err="1" smtClean="0">
                <a:solidFill>
                  <a:schemeClr val="tx1"/>
                </a:solidFill>
                <a:effectLst/>
                <a:latin typeface="+mn-lt"/>
                <a:ea typeface="+mn-ea"/>
                <a:cs typeface="+mn-cs"/>
              </a:rPr>
              <a:t>etc</a:t>
            </a:r>
            <a:r>
              <a:rPr lang="en-US" sz="1200" b="0" i="0" u="none" strike="noStrike" kern="1200" dirty="0" smtClean="0">
                <a:solidFill>
                  <a:schemeClr val="tx1"/>
                </a:solidFill>
                <a:effectLst/>
                <a:latin typeface="+mn-lt"/>
                <a:ea typeface="+mn-ea"/>
                <a:cs typeface="+mn-cs"/>
              </a:rPr>
              <a:t> [2][9].</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Data is linked once accounts are connected. Credit card to phone, credit card to metro card. Concept - ‘</a:t>
            </a:r>
            <a:r>
              <a:rPr lang="en-US" sz="1200" b="1" i="0" u="none" strike="noStrike" kern="1200" dirty="0" err="1" smtClean="0">
                <a:solidFill>
                  <a:schemeClr val="tx1"/>
                </a:solidFill>
                <a:effectLst/>
                <a:latin typeface="+mn-lt"/>
                <a:ea typeface="+mn-ea"/>
                <a:cs typeface="+mn-cs"/>
              </a:rPr>
              <a:t>Linkability</a:t>
            </a:r>
            <a:r>
              <a:rPr lang="en-US" sz="1200" b="0" i="0" u="none" strike="noStrike" kern="1200" dirty="0" smtClean="0">
                <a:solidFill>
                  <a:schemeClr val="tx1"/>
                </a:solidFill>
                <a:effectLst/>
                <a:latin typeface="+mn-lt"/>
                <a:ea typeface="+mn-ea"/>
                <a:cs typeface="+mn-cs"/>
              </a:rPr>
              <a:t>’ described by Jacob </a:t>
            </a:r>
            <a:r>
              <a:rPr lang="en-US" sz="1200" b="0" i="0" u="none" strike="noStrike" kern="1200" dirty="0" err="1" smtClean="0">
                <a:solidFill>
                  <a:schemeClr val="tx1"/>
                </a:solidFill>
                <a:effectLst/>
                <a:latin typeface="+mn-lt"/>
                <a:ea typeface="+mn-ea"/>
                <a:cs typeface="+mn-cs"/>
              </a:rPr>
              <a:t>Appelbaum</a:t>
            </a:r>
            <a:r>
              <a:rPr lang="en-US" sz="1200" b="0" i="0" u="none" strike="noStrike" kern="1200" dirty="0" smtClean="0">
                <a:solidFill>
                  <a:schemeClr val="tx1"/>
                </a:solidFill>
                <a:effectLst/>
                <a:latin typeface="+mn-lt"/>
                <a:ea typeface="+mn-ea"/>
                <a:cs typeface="+mn-cs"/>
              </a:rPr>
              <a:t> </a:t>
            </a:r>
            <a:endParaRPr lang="en-US" sz="1600" b="0" i="0" u="none" strike="noStrike" kern="1200" dirty="0" smtClean="0">
              <a:solidFill>
                <a:schemeClr val="tx1"/>
              </a:solidFill>
              <a:effectLst/>
              <a:latin typeface="+mn-lt"/>
              <a:ea typeface="+mn-ea"/>
              <a:cs typeface="+mn-cs"/>
            </a:endParaRPr>
          </a:p>
          <a:p>
            <a:pPr marL="1085850" lvl="2" indent="-171450" rtl="0" fontAlgn="base">
              <a:buFont typeface="Arial" charset="0"/>
              <a:buChar char="•"/>
            </a:pPr>
            <a:r>
              <a:rPr lang="en-US" sz="1200" b="0" i="0" u="none" strike="noStrike" kern="1200" dirty="0" smtClean="0">
                <a:solidFill>
                  <a:schemeClr val="tx1"/>
                </a:solidFill>
                <a:effectLst/>
                <a:latin typeface="+mn-lt"/>
                <a:ea typeface="+mn-ea"/>
                <a:cs typeface="+mn-cs"/>
              </a:rPr>
              <a:t>All they need is a person’s email, username, some bit of info that </a:t>
            </a:r>
            <a:r>
              <a:rPr lang="en-US" sz="1200" b="1" i="0" u="none" strike="noStrike" kern="1200" dirty="0" smtClean="0">
                <a:solidFill>
                  <a:schemeClr val="tx1"/>
                </a:solidFill>
                <a:effectLst/>
                <a:latin typeface="+mn-lt"/>
                <a:ea typeface="+mn-ea"/>
                <a:cs typeface="+mn-cs"/>
              </a:rPr>
              <a:t>uniquely identifies you </a:t>
            </a:r>
            <a:r>
              <a:rPr lang="en-US" sz="1200" b="0" i="0" u="none" strike="noStrike" kern="1200" dirty="0" smtClean="0">
                <a:solidFill>
                  <a:schemeClr val="tx1"/>
                </a:solidFill>
                <a:effectLst/>
                <a:latin typeface="+mn-lt"/>
                <a:ea typeface="+mn-ea"/>
                <a:cs typeface="+mn-cs"/>
              </a:rPr>
              <a:t>and they can start to connect the dots.</a:t>
            </a:r>
          </a:p>
          <a:p>
            <a:pPr marL="628650" lvl="1" indent="-171450" rtl="0" fontAlgn="base">
              <a:buFont typeface="Arial" charset="0"/>
              <a:buChar char="•"/>
            </a:pPr>
            <a:r>
              <a:rPr lang="en-US" sz="1600" b="0" i="0" u="none" strike="noStrike" kern="1200" dirty="0" smtClean="0">
                <a:solidFill>
                  <a:schemeClr val="tx1"/>
                </a:solidFill>
                <a:effectLst/>
                <a:latin typeface="+mn-lt"/>
                <a:ea typeface="+mn-ea"/>
                <a:cs typeface="+mn-cs"/>
              </a:rPr>
              <a:t>Violates </a:t>
            </a:r>
            <a:r>
              <a:rPr lang="en-US" sz="1600" b="1" i="0" u="none" strike="noStrike" kern="1200" baseline="0" dirty="0" smtClean="0">
                <a:solidFill>
                  <a:schemeClr val="tx1"/>
                </a:solidFill>
                <a:effectLst/>
                <a:latin typeface="+mn-lt"/>
                <a:ea typeface="+mn-ea"/>
                <a:cs typeface="+mn-cs"/>
              </a:rPr>
              <a:t>Computer Fraud and Abuse Act </a:t>
            </a:r>
            <a:r>
              <a:rPr lang="en-US" sz="1600" b="0" i="0" u="none" strike="noStrike" kern="1200" baseline="0" dirty="0" smtClean="0">
                <a:solidFill>
                  <a:schemeClr val="tx1"/>
                </a:solidFill>
                <a:effectLst/>
                <a:latin typeface="+mn-lt"/>
                <a:ea typeface="+mn-ea"/>
                <a:cs typeface="+mn-cs"/>
              </a:rPr>
              <a:t>(</a:t>
            </a:r>
            <a:r>
              <a:rPr lang="en-US" sz="1600" b="0" i="0" u="none" strike="noStrike" kern="1200" dirty="0" smtClean="0">
                <a:solidFill>
                  <a:schemeClr val="tx1"/>
                </a:solidFill>
                <a:effectLst/>
                <a:latin typeface="+mn-lt"/>
                <a:ea typeface="+mn-ea"/>
                <a:cs typeface="+mn-cs"/>
              </a:rPr>
              <a:t>Trafficking computer passwords</a:t>
            </a:r>
            <a:r>
              <a:rPr lang="en-US" sz="1600" b="0" i="0" u="none" strike="noStrike" kern="1200" baseline="0" dirty="0" smtClean="0">
                <a:solidFill>
                  <a:schemeClr val="tx1"/>
                </a:solidFill>
                <a:effectLst/>
                <a:latin typeface="+mn-lt"/>
                <a:ea typeface="+mn-ea"/>
                <a:cs typeface="+mn-cs"/>
              </a:rPr>
              <a:t>,</a:t>
            </a:r>
            <a:r>
              <a:rPr lang="en-US" sz="1600" b="0" i="0" u="none" strike="noStrike" kern="1200" dirty="0" smtClean="0">
                <a:solidFill>
                  <a:schemeClr val="tx1"/>
                </a:solidFill>
                <a:effectLst/>
                <a:latin typeface="+mn-lt"/>
                <a:ea typeface="+mn-ea"/>
                <a:cs typeface="+mn-cs"/>
              </a:rPr>
              <a:t> computer extortion)</a:t>
            </a:r>
          </a:p>
          <a:p>
            <a:pPr marL="628650" lvl="1" indent="-171450" rtl="0">
              <a:buFont typeface="Arial" charset="0"/>
              <a:buChar char="•"/>
            </a:pPr>
            <a:r>
              <a:rPr lang="en-US" sz="1200" b="1" i="0" u="none" strike="noStrike" kern="1200" dirty="0" smtClean="0">
                <a:solidFill>
                  <a:schemeClr val="tx1"/>
                </a:solidFill>
                <a:effectLst/>
                <a:latin typeface="+mn-lt"/>
                <a:ea typeface="+mn-ea"/>
                <a:cs typeface="+mn-cs"/>
              </a:rPr>
              <a:t>Electronic Communications Privacy Act (</a:t>
            </a:r>
            <a:r>
              <a:rPr lang="en-US" sz="1200" b="0" i="0" u="none" strike="noStrike" kern="1200" dirty="0" smtClean="0">
                <a:solidFill>
                  <a:schemeClr val="tx1"/>
                </a:solidFill>
                <a:effectLst/>
                <a:latin typeface="+mn-lt"/>
                <a:ea typeface="+mn-ea"/>
                <a:cs typeface="+mn-cs"/>
              </a:rPr>
              <a:t>illegal to intercept telephone conversations, email, or any data transmission that isn't yours,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Illegal to access stored email messages without authorization.)</a:t>
            </a:r>
          </a:p>
          <a:p>
            <a:pPr marL="628650" lvl="1" indent="-171450" rtl="0" fontAlgn="base">
              <a:buFont typeface="Arial" charset="0"/>
              <a:buChar char="•"/>
            </a:pPr>
            <a:endParaRPr lang="en-US" sz="1600" b="0" i="0" u="none" strike="noStrike" kern="1200" dirty="0" smtClean="0">
              <a:solidFill>
                <a:schemeClr val="tx1"/>
              </a:solidFill>
              <a:effectLst/>
              <a:latin typeface="+mn-lt"/>
              <a:ea typeface="+mn-ea"/>
              <a:cs typeface="+mn-cs"/>
            </a:endParaRPr>
          </a:p>
          <a:p>
            <a:pPr marL="171450" indent="-171450" rtl="0" fontAlgn="base">
              <a:buFont typeface="Arial" charset="0"/>
              <a:buChar char="•"/>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1" i="0" u="none" strike="noStrike" kern="1200" dirty="0" smtClean="0">
                <a:solidFill>
                  <a:schemeClr val="tx1"/>
                </a:solidFill>
                <a:effectLst/>
                <a:latin typeface="+mn-lt"/>
                <a:ea typeface="+mn-ea"/>
                <a:cs typeface="+mn-cs"/>
              </a:rPr>
              <a:t>TEMPORA</a:t>
            </a:r>
            <a:r>
              <a:rPr lang="en-US" sz="1200" b="0" i="0" u="none" strike="noStrike" kern="1200" dirty="0" smtClean="0">
                <a:solidFill>
                  <a:schemeClr val="tx1"/>
                </a:solidFill>
                <a:effectLst/>
                <a:latin typeface="+mn-lt"/>
                <a:ea typeface="+mn-ea"/>
                <a:cs typeface="+mn-cs"/>
              </a:rPr>
              <a:t> - Britain’s Government Communication Headquarters (</a:t>
            </a:r>
            <a:r>
              <a:rPr lang="en-US" sz="1200" b="1" i="0" u="none" strike="noStrike" kern="1200" dirty="0" smtClean="0">
                <a:solidFill>
                  <a:schemeClr val="tx1"/>
                </a:solidFill>
                <a:effectLst/>
                <a:latin typeface="+mn-lt"/>
                <a:ea typeface="+mn-ea"/>
                <a:cs typeface="+mn-cs"/>
              </a:rPr>
              <a:t>GCHQ</a:t>
            </a:r>
            <a:r>
              <a:rPr lang="en-US" sz="1200" b="0" i="0" u="none" strike="noStrike" kern="1200" dirty="0" smtClean="0">
                <a:solidFill>
                  <a:schemeClr val="tx1"/>
                </a:solidFill>
                <a:effectLst/>
                <a:latin typeface="+mn-lt"/>
                <a:ea typeface="+mn-ea"/>
                <a:cs typeface="+mn-cs"/>
              </a:rPr>
              <a:t>), devised a system that </a:t>
            </a:r>
            <a:r>
              <a:rPr lang="en-US" sz="1200" b="1" i="0" u="none" strike="noStrike" kern="1200" dirty="0" smtClean="0">
                <a:solidFill>
                  <a:schemeClr val="tx1"/>
                </a:solidFill>
                <a:effectLst/>
                <a:latin typeface="+mn-lt"/>
                <a:ea typeface="+mn-ea"/>
                <a:cs typeface="+mn-cs"/>
              </a:rPr>
              <a:t>extracted</a:t>
            </a:r>
            <a:r>
              <a:rPr lang="en-US" sz="1200" b="0" i="0" u="none" strike="noStrike" kern="1200" dirty="0" smtClean="0">
                <a:solidFill>
                  <a:schemeClr val="tx1"/>
                </a:solidFill>
                <a:effectLst/>
                <a:latin typeface="+mn-lt"/>
                <a:ea typeface="+mn-ea"/>
                <a:cs typeface="+mn-cs"/>
              </a:rPr>
              <a:t> internet </a:t>
            </a:r>
            <a:r>
              <a:rPr lang="en-US" sz="1200" b="1" i="0" u="none" strike="noStrike" kern="1200" dirty="0" smtClean="0">
                <a:solidFill>
                  <a:schemeClr val="tx1"/>
                </a:solidFill>
                <a:effectLst/>
                <a:latin typeface="+mn-lt"/>
                <a:ea typeface="+mn-ea"/>
                <a:cs typeface="+mn-cs"/>
              </a:rPr>
              <a:t>communications</a:t>
            </a:r>
            <a:r>
              <a:rPr lang="en-US" sz="1200" b="0" i="0" u="none" strike="noStrike" kern="1200" dirty="0" smtClean="0">
                <a:solidFill>
                  <a:schemeClr val="tx1"/>
                </a:solidFill>
                <a:effectLst/>
                <a:latin typeface="+mn-lt"/>
                <a:ea typeface="+mn-ea"/>
                <a:cs typeface="+mn-cs"/>
              </a:rPr>
              <a:t> through secret </a:t>
            </a:r>
            <a:r>
              <a:rPr lang="en-US" sz="1200" b="1" i="0" u="none" strike="noStrike" kern="1200" dirty="0" smtClean="0">
                <a:solidFill>
                  <a:schemeClr val="tx1"/>
                </a:solidFill>
                <a:effectLst/>
                <a:latin typeface="+mn-lt"/>
                <a:ea typeface="+mn-ea"/>
                <a:cs typeface="+mn-cs"/>
              </a:rPr>
              <a:t>fiber-optic interception points</a:t>
            </a:r>
            <a:r>
              <a:rPr lang="en-US" sz="1200" b="0" i="0" u="none" strike="noStrike" kern="1200" dirty="0" smtClean="0">
                <a:solidFill>
                  <a:schemeClr val="tx1"/>
                </a:solidFill>
                <a:effectLst/>
                <a:latin typeface="+mn-lt"/>
                <a:ea typeface="+mn-ea"/>
                <a:cs typeface="+mn-cs"/>
              </a:rPr>
              <a:t>. The data is stored so that it can later be searched</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Violates same things as above</a:t>
            </a:r>
          </a:p>
          <a:p>
            <a:pPr marL="0" indent="0" rtl="0" fontAlgn="base">
              <a:buFont typeface="Arial" charset="0"/>
              <a:buNone/>
            </a:pPr>
            <a:endParaRPr lang="en-US" sz="16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1" i="0" u="none" strike="noStrike" kern="1200" dirty="0" smtClean="0">
                <a:solidFill>
                  <a:schemeClr val="tx1"/>
                </a:solidFill>
                <a:effectLst/>
                <a:latin typeface="+mn-lt"/>
                <a:ea typeface="+mn-ea"/>
                <a:cs typeface="+mn-cs"/>
              </a:rPr>
              <a:t>Drone Surveillance </a:t>
            </a:r>
            <a:r>
              <a:rPr lang="en-US" sz="1200" b="0" i="0" u="none" strike="noStrike" kern="1200" dirty="0" smtClean="0">
                <a:solidFill>
                  <a:schemeClr val="tx1"/>
                </a:solidFill>
                <a:effectLst/>
                <a:latin typeface="+mn-lt"/>
                <a:ea typeface="+mn-ea"/>
                <a:cs typeface="+mn-cs"/>
              </a:rPr>
              <a:t>- government still has the ability to monitor ‘anyone they deem a threat’ to national security.</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Anyone can get on these government </a:t>
            </a:r>
            <a:r>
              <a:rPr lang="en-US" sz="1200" b="1" i="0" u="none" strike="noStrike" kern="1200" dirty="0" smtClean="0">
                <a:solidFill>
                  <a:schemeClr val="tx1"/>
                </a:solidFill>
                <a:effectLst/>
                <a:latin typeface="+mn-lt"/>
                <a:ea typeface="+mn-ea"/>
                <a:cs typeface="+mn-cs"/>
              </a:rPr>
              <a:t>watch</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lists</a:t>
            </a:r>
            <a:r>
              <a:rPr lang="en-US" sz="1200" b="0" i="0" u="none" strike="noStrike" kern="1200" dirty="0" smtClean="0">
                <a:solidFill>
                  <a:schemeClr val="tx1"/>
                </a:solidFill>
                <a:effectLst/>
                <a:latin typeface="+mn-lt"/>
                <a:ea typeface="+mn-ea"/>
                <a:cs typeface="+mn-cs"/>
              </a:rPr>
              <a:t> and are very difficult to get off of.</a:t>
            </a:r>
            <a:endParaRPr lang="en-US" sz="1600" b="0" i="0" u="none" strike="noStrike" kern="1200" dirty="0" smtClean="0">
              <a:solidFill>
                <a:schemeClr val="tx1"/>
              </a:solidFill>
              <a:effectLst/>
              <a:latin typeface="+mn-lt"/>
              <a:ea typeface="+mn-ea"/>
              <a:cs typeface="+mn-cs"/>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So all of these programs </a:t>
            </a:r>
            <a:r>
              <a:rPr lang="en-US" sz="1200" b="0" i="0" u="none" strike="noStrike" kern="1200" dirty="0" err="1" smtClean="0">
                <a:solidFill>
                  <a:schemeClr val="tx1"/>
                </a:solidFill>
                <a:effectLst/>
                <a:latin typeface="+mn-lt"/>
                <a:ea typeface="+mn-ea"/>
                <a:cs typeface="+mn-cs"/>
              </a:rPr>
              <a:t>obscurify</a:t>
            </a:r>
            <a:r>
              <a:rPr lang="en-US" sz="1200" b="0" i="0" u="none" strike="noStrike" kern="1200" dirty="0" smtClean="0">
                <a:solidFill>
                  <a:schemeClr val="tx1"/>
                </a:solidFill>
                <a:effectLst/>
                <a:latin typeface="+mn-lt"/>
                <a:ea typeface="+mn-ea"/>
                <a:cs typeface="+mn-cs"/>
              </a:rPr>
              <a:t> existing laws - like the </a:t>
            </a:r>
            <a:r>
              <a:rPr lang="en-US" sz="1200" b="1" i="0" u="none" strike="noStrike" kern="1200" dirty="0" smtClean="0">
                <a:solidFill>
                  <a:schemeClr val="tx1"/>
                </a:solidFill>
                <a:effectLst/>
                <a:latin typeface="+mn-lt"/>
                <a:ea typeface="+mn-ea"/>
                <a:cs typeface="+mn-cs"/>
              </a:rPr>
              <a:t>Patriot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Act</a:t>
            </a:r>
            <a:r>
              <a:rPr lang="en-US" sz="1200" b="0" i="0" u="none" strike="noStrike" kern="1200" dirty="0" smtClean="0">
                <a:solidFill>
                  <a:schemeClr val="tx1"/>
                </a:solidFill>
                <a:effectLst/>
                <a:latin typeface="+mn-lt"/>
                <a:ea typeface="+mn-ea"/>
                <a:cs typeface="+mn-cs"/>
              </a:rPr>
              <a:t> which gives </a:t>
            </a:r>
            <a:r>
              <a:rPr lang="en-US" sz="1200" b="1" i="0" u="none" strike="noStrike" kern="1200" dirty="0" smtClean="0">
                <a:solidFill>
                  <a:schemeClr val="tx1"/>
                </a:solidFill>
                <a:effectLst/>
                <a:latin typeface="+mn-lt"/>
                <a:ea typeface="+mn-ea"/>
                <a:cs typeface="+mn-cs"/>
              </a:rPr>
              <a:t>broad provisions</a:t>
            </a:r>
            <a:r>
              <a:rPr lang="en-US" sz="1200" b="0" i="0" u="none" strike="noStrike" kern="1200" dirty="0" smtClean="0">
                <a:solidFill>
                  <a:schemeClr val="tx1"/>
                </a:solidFill>
                <a:effectLst/>
                <a:latin typeface="+mn-lt"/>
                <a:ea typeface="+mn-ea"/>
                <a:cs typeface="+mn-cs"/>
              </a:rPr>
              <a:t> over </a:t>
            </a:r>
            <a:r>
              <a:rPr lang="en-US" sz="1200" b="1" i="0" u="none" strike="noStrike" kern="1200" dirty="0" smtClean="0">
                <a:solidFill>
                  <a:schemeClr val="tx1"/>
                </a:solidFill>
                <a:effectLst/>
                <a:latin typeface="+mn-lt"/>
                <a:ea typeface="+mn-ea"/>
                <a:cs typeface="+mn-cs"/>
              </a:rPr>
              <a:t>surveillance</a:t>
            </a:r>
            <a:r>
              <a:rPr lang="en-US" sz="1200" b="0" i="0" u="none" strike="noStrike" kern="1200" baseline="0" dirty="0" smtClean="0">
                <a:solidFill>
                  <a:schemeClr val="tx1"/>
                </a:solidFill>
                <a:effectLst/>
                <a:latin typeface="+mn-lt"/>
                <a:ea typeface="+mn-ea"/>
                <a:cs typeface="+mn-cs"/>
              </a:rPr>
              <a:t> of</a:t>
            </a:r>
            <a:r>
              <a:rPr lang="en-US" sz="1200" b="0" i="0" u="none" strike="noStrike" kern="1200" dirty="0" smtClean="0">
                <a:solidFill>
                  <a:schemeClr val="tx1"/>
                </a:solidFill>
                <a:effectLst/>
                <a:latin typeface="+mn-lt"/>
                <a:ea typeface="+mn-ea"/>
                <a:cs typeface="+mn-cs"/>
              </a:rPr>
              <a:t> the population (</a:t>
            </a:r>
            <a:r>
              <a:rPr lang="en-US" sz="1200" b="1" i="0" u="none" strike="noStrike" kern="1200" dirty="0" smtClean="0">
                <a:solidFill>
                  <a:schemeClr val="tx1"/>
                </a:solidFill>
                <a:effectLst/>
                <a:latin typeface="+mn-lt"/>
                <a:ea typeface="+mn-ea"/>
                <a:cs typeface="+mn-cs"/>
              </a:rPr>
              <a:t>roving</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wiretapping</a:t>
            </a:r>
            <a:r>
              <a:rPr lang="en-US" sz="1200" b="0" i="0" u="none" strike="noStrike" kern="1200" dirty="0" smtClean="0">
                <a:solidFill>
                  <a:schemeClr val="tx1"/>
                </a:solidFill>
                <a:effectLst/>
                <a:latin typeface="+mn-lt"/>
                <a:ea typeface="+mn-ea"/>
                <a:cs typeface="+mn-cs"/>
              </a:rPr>
              <a:t> - completely </a:t>
            </a:r>
            <a:r>
              <a:rPr lang="en-US" sz="1200" b="1" i="0" u="none" strike="noStrike" kern="1200" dirty="0" smtClean="0">
                <a:solidFill>
                  <a:schemeClr val="tx1"/>
                </a:solidFill>
                <a:effectLst/>
                <a:latin typeface="+mn-lt"/>
                <a:ea typeface="+mn-ea"/>
                <a:cs typeface="+mn-cs"/>
              </a:rPr>
              <a:t>destroy</a:t>
            </a:r>
            <a:r>
              <a:rPr lang="en-US" sz="1200" b="0" i="0" u="none" strike="noStrike" kern="1200" dirty="0" smtClean="0">
                <a:solidFill>
                  <a:schemeClr val="tx1"/>
                </a:solidFill>
                <a:effectLst/>
                <a:latin typeface="+mn-lt"/>
                <a:ea typeface="+mn-ea"/>
                <a:cs typeface="+mn-cs"/>
              </a:rPr>
              <a:t> the concept of </a:t>
            </a:r>
            <a:r>
              <a:rPr lang="en-US" sz="1200" b="1" i="0" u="none" strike="noStrike" kern="1200" dirty="0" smtClean="0">
                <a:solidFill>
                  <a:schemeClr val="tx1"/>
                </a:solidFill>
                <a:effectLst/>
                <a:latin typeface="+mn-lt"/>
                <a:ea typeface="+mn-ea"/>
                <a:cs typeface="+mn-cs"/>
              </a:rPr>
              <a:t>privacy</a:t>
            </a:r>
            <a:r>
              <a:rPr lang="en-US" sz="1200" b="0" i="0" u="none" strike="noStrike" kern="1200" dirty="0" smtClean="0">
                <a:solidFill>
                  <a:schemeClr val="tx1"/>
                </a:solidFill>
                <a:effectLst/>
                <a:latin typeface="+mn-lt"/>
                <a:ea typeface="+mn-ea"/>
                <a:cs typeface="+mn-cs"/>
              </a:rPr>
              <a:t>). When the government </a:t>
            </a:r>
            <a:r>
              <a:rPr lang="en-US" sz="1200" b="1" i="0" u="none" strike="noStrike" kern="1200" dirty="0" smtClean="0">
                <a:solidFill>
                  <a:schemeClr val="tx1"/>
                </a:solidFill>
                <a:effectLst/>
                <a:latin typeface="+mn-lt"/>
                <a:ea typeface="+mn-ea"/>
                <a:cs typeface="+mn-cs"/>
              </a:rPr>
              <a:t>defines</a:t>
            </a:r>
            <a:r>
              <a:rPr lang="en-US" sz="1200" b="0" i="0" u="none" strike="noStrike" kern="1200" dirty="0" smtClean="0">
                <a:solidFill>
                  <a:schemeClr val="tx1"/>
                </a:solidFill>
                <a:effectLst/>
                <a:latin typeface="+mn-lt"/>
                <a:ea typeface="+mn-ea"/>
                <a:cs typeface="+mn-cs"/>
              </a:rPr>
              <a:t> it’s </a:t>
            </a:r>
            <a:r>
              <a:rPr lang="en-US" sz="1200" b="1" i="0" u="none" strike="noStrike" kern="1200" dirty="0" smtClean="0">
                <a:solidFill>
                  <a:schemeClr val="tx1"/>
                </a:solidFill>
                <a:effectLst/>
                <a:latin typeface="+mn-lt"/>
                <a:ea typeface="+mn-ea"/>
                <a:cs typeface="+mn-cs"/>
              </a:rPr>
              <a:t>power</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broadly</a:t>
            </a:r>
            <a:r>
              <a:rPr lang="en-US" sz="1200" b="0" i="0" u="none" strike="noStrike" kern="1200" dirty="0" smtClean="0">
                <a:solidFill>
                  <a:schemeClr val="tx1"/>
                </a:solidFill>
                <a:effectLst/>
                <a:latin typeface="+mn-lt"/>
                <a:ea typeface="+mn-ea"/>
                <a:cs typeface="+mn-cs"/>
              </a:rPr>
              <a:t>, it has the ability to </a:t>
            </a:r>
            <a:r>
              <a:rPr lang="en-US" sz="1200" b="1" i="0" u="none" strike="noStrike" kern="1200" dirty="0" smtClean="0">
                <a:solidFill>
                  <a:schemeClr val="tx1"/>
                </a:solidFill>
                <a:effectLst/>
                <a:latin typeface="+mn-lt"/>
                <a:ea typeface="+mn-ea"/>
                <a:cs typeface="+mn-cs"/>
              </a:rPr>
              <a:t>stretch</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rules</a:t>
            </a:r>
            <a:r>
              <a:rPr lang="en-US" sz="1200" b="0" i="0" u="none" strike="noStrike" kern="1200" dirty="0" smtClean="0">
                <a:solidFill>
                  <a:schemeClr val="tx1"/>
                </a:solidFill>
                <a:effectLst/>
                <a:latin typeface="+mn-lt"/>
                <a:ea typeface="+mn-ea"/>
                <a:cs typeface="+mn-cs"/>
              </a:rPr>
              <a:t> in </a:t>
            </a:r>
            <a:r>
              <a:rPr lang="en-US" sz="1200" b="1" i="0" u="none" strike="noStrike" kern="1200" dirty="0" smtClean="0">
                <a:solidFill>
                  <a:schemeClr val="tx1"/>
                </a:solidFill>
                <a:effectLst/>
                <a:latin typeface="+mn-lt"/>
                <a:ea typeface="+mn-ea"/>
                <a:cs typeface="+mn-cs"/>
              </a:rPr>
              <a:t>their</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favor</a:t>
            </a:r>
            <a:r>
              <a:rPr lang="en-US" sz="1200" b="0" i="0" u="none" strike="noStrike" kern="1200" dirty="0" smtClean="0">
                <a:solidFill>
                  <a:schemeClr val="tx1"/>
                </a:solidFill>
                <a:effectLst/>
                <a:latin typeface="+mn-lt"/>
                <a:ea typeface="+mn-ea"/>
                <a:cs typeface="+mn-cs"/>
              </a:rPr>
              <a:t> - very evident after Snowden released information on the programs just described. These programs </a:t>
            </a:r>
            <a:r>
              <a:rPr lang="en-US" sz="1200" b="1" i="0" u="none" strike="noStrike" kern="1200" dirty="0" smtClean="0">
                <a:solidFill>
                  <a:schemeClr val="tx1"/>
                </a:solidFill>
                <a:effectLst/>
                <a:latin typeface="+mn-lt"/>
                <a:ea typeface="+mn-ea"/>
                <a:cs typeface="+mn-cs"/>
              </a:rPr>
              <a:t>violate</a:t>
            </a:r>
            <a:r>
              <a:rPr lang="en-US" sz="1200" b="0" i="0" u="none" strike="noStrike" kern="1200" baseline="0" dirty="0" smtClean="0">
                <a:solidFill>
                  <a:schemeClr val="tx1"/>
                </a:solidFill>
                <a:effectLst/>
                <a:latin typeface="+mn-lt"/>
                <a:ea typeface="+mn-ea"/>
                <a:cs typeface="+mn-cs"/>
              </a:rPr>
              <a:t> the </a:t>
            </a:r>
            <a:r>
              <a:rPr lang="en-US" sz="1200" b="1" i="0" u="none" strike="noStrike" kern="1200" baseline="0" dirty="0" smtClean="0">
                <a:solidFill>
                  <a:schemeClr val="tx1"/>
                </a:solidFill>
                <a:effectLst/>
                <a:latin typeface="+mn-lt"/>
                <a:ea typeface="+mn-ea"/>
                <a:cs typeface="+mn-cs"/>
              </a:rPr>
              <a:t>Electronic </a:t>
            </a:r>
            <a:r>
              <a:rPr lang="en-US" sz="1200" b="1" i="0" u="none" strike="noStrike" kern="1200" dirty="0" smtClean="0">
                <a:solidFill>
                  <a:schemeClr val="tx1"/>
                </a:solidFill>
                <a:effectLst/>
                <a:latin typeface="+mn-lt"/>
                <a:ea typeface="+mn-ea"/>
                <a:cs typeface="+mn-cs"/>
              </a:rPr>
              <a:t>Communications Privacy</a:t>
            </a:r>
            <a:r>
              <a:rPr lang="en-US" sz="1200" b="1" i="0" u="none" strike="noStrike" kern="1200" baseline="0" dirty="0" smtClean="0">
                <a:solidFill>
                  <a:schemeClr val="tx1"/>
                </a:solidFill>
                <a:effectLst/>
                <a:latin typeface="+mn-lt"/>
                <a:ea typeface="+mn-ea"/>
                <a:cs typeface="+mn-cs"/>
              </a:rPr>
              <a:t> Act </a:t>
            </a:r>
            <a:r>
              <a:rPr lang="en-US" sz="1200" b="0" i="0" u="none" strike="noStrike" kern="1200" baseline="0" dirty="0" smtClean="0">
                <a:solidFill>
                  <a:schemeClr val="tx1"/>
                </a:solidFill>
                <a:effectLst/>
                <a:latin typeface="+mn-lt"/>
                <a:ea typeface="+mn-ea"/>
                <a:cs typeface="+mn-cs"/>
              </a:rPr>
              <a:t>and the </a:t>
            </a:r>
            <a:r>
              <a:rPr lang="en-US" sz="1200" b="1" i="0" u="none" strike="noStrike" kern="1200" baseline="0" dirty="0" smtClean="0">
                <a:solidFill>
                  <a:schemeClr val="tx1"/>
                </a:solidFill>
                <a:effectLst/>
                <a:latin typeface="+mn-lt"/>
                <a:ea typeface="+mn-ea"/>
                <a:cs typeface="+mn-cs"/>
              </a:rPr>
              <a:t>Computer Fraud and Abuse Act.</a:t>
            </a:r>
            <a:endParaRPr lang="en-US" b="1" dirty="0" smtClean="0">
              <a:effectLst/>
            </a:endParaRPr>
          </a:p>
          <a:p>
            <a:pPr rtl="0"/>
            <a:r>
              <a:rPr lang="en-US" b="0" dirty="0" smtClean="0">
                <a:effectLst/>
              </a:rPr>
              <a:t/>
            </a:r>
            <a:br>
              <a:rPr lang="en-US" b="0" dirty="0" smtClean="0">
                <a:effectLst/>
              </a:rPr>
            </a:br>
            <a:r>
              <a:rPr lang="en-US" sz="1200" b="1" i="0" u="none" strike="noStrike" kern="1200" dirty="0" smtClean="0">
                <a:solidFill>
                  <a:schemeClr val="tx1"/>
                </a:solidFill>
                <a:effectLst/>
                <a:latin typeface="+mn-lt"/>
                <a:ea typeface="+mn-ea"/>
                <a:cs typeface="+mn-cs"/>
              </a:rPr>
              <a:t>Snowden</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broke</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law</a:t>
            </a:r>
            <a:r>
              <a:rPr lang="en-US" sz="1200" b="0" i="0" u="none" strike="noStrike" kern="1200" dirty="0" smtClean="0">
                <a:solidFill>
                  <a:schemeClr val="tx1"/>
                </a:solidFill>
                <a:effectLst/>
                <a:latin typeface="+mn-lt"/>
                <a:ea typeface="+mn-ea"/>
                <a:cs typeface="+mn-cs"/>
              </a:rPr>
              <a:t> by releasing government classified documents. But </a:t>
            </a:r>
            <a:r>
              <a:rPr lang="en-US" sz="1200" b="1" i="0" u="none" strike="noStrike" kern="1200" dirty="0" smtClean="0">
                <a:solidFill>
                  <a:schemeClr val="tx1"/>
                </a:solidFill>
                <a:effectLst/>
                <a:latin typeface="+mn-lt"/>
                <a:ea typeface="+mn-ea"/>
                <a:cs typeface="+mn-cs"/>
              </a:rPr>
              <a:t>who</a:t>
            </a:r>
            <a:r>
              <a:rPr lang="en-US" sz="1200" b="0" i="0" u="none" strike="noStrike" kern="1200" dirty="0" smtClean="0">
                <a:solidFill>
                  <a:schemeClr val="tx1"/>
                </a:solidFill>
                <a:effectLst/>
                <a:latin typeface="+mn-lt"/>
                <a:ea typeface="+mn-ea"/>
                <a:cs typeface="+mn-cs"/>
              </a:rPr>
              <a:t> is the </a:t>
            </a:r>
            <a:r>
              <a:rPr lang="en-US" sz="1200" b="1" i="0" u="none" strike="noStrike" kern="1200" dirty="0" smtClean="0">
                <a:solidFill>
                  <a:schemeClr val="tx1"/>
                </a:solidFill>
                <a:effectLst/>
                <a:latin typeface="+mn-lt"/>
                <a:ea typeface="+mn-ea"/>
                <a:cs typeface="+mn-cs"/>
              </a:rPr>
              <a:t>government</a:t>
            </a:r>
            <a:r>
              <a:rPr lang="en-US" sz="1200" b="0" i="0" u="none" strike="noStrike" kern="1200" dirty="0" smtClean="0">
                <a:solidFill>
                  <a:schemeClr val="tx1"/>
                </a:solidFill>
                <a:effectLst/>
                <a:latin typeface="+mn-lt"/>
                <a:ea typeface="+mn-ea"/>
                <a:cs typeface="+mn-cs"/>
              </a:rPr>
              <a:t> really </a:t>
            </a:r>
            <a:r>
              <a:rPr lang="en-US" sz="1200" b="1" i="0" u="none" strike="noStrike" kern="1200" dirty="0" smtClean="0">
                <a:solidFill>
                  <a:schemeClr val="tx1"/>
                </a:solidFill>
                <a:effectLst/>
                <a:latin typeface="+mn-lt"/>
                <a:ea typeface="+mn-ea"/>
                <a:cs typeface="+mn-cs"/>
              </a:rPr>
              <a:t>protecting</a:t>
            </a:r>
            <a:r>
              <a:rPr lang="en-US" sz="1200" b="0" i="0" u="none" strike="noStrike" kern="1200" dirty="0" smtClean="0">
                <a:solidFill>
                  <a:schemeClr val="tx1"/>
                </a:solidFill>
                <a:effectLst/>
                <a:latin typeface="+mn-lt"/>
                <a:ea typeface="+mn-ea"/>
                <a:cs typeface="+mn-cs"/>
              </a:rPr>
              <a:t>? The government sets the laws, and then is breaking them. Who is to </a:t>
            </a:r>
            <a:r>
              <a:rPr lang="en-US" sz="1200" b="1" i="0" u="none" strike="noStrike" kern="1200" dirty="0" smtClean="0">
                <a:solidFill>
                  <a:schemeClr val="tx1"/>
                </a:solidFill>
                <a:effectLst/>
                <a:latin typeface="+mn-lt"/>
                <a:ea typeface="+mn-ea"/>
                <a:cs typeface="+mn-cs"/>
              </a:rPr>
              <a:t>police</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government</a:t>
            </a:r>
            <a:r>
              <a:rPr lang="en-US" sz="1200" b="0" i="0" u="none" strike="noStrike" kern="1200" dirty="0" smtClean="0">
                <a:solidFill>
                  <a:schemeClr val="tx1"/>
                </a:solidFill>
                <a:effectLst/>
                <a:latin typeface="+mn-lt"/>
                <a:ea typeface="+mn-ea"/>
                <a:cs typeface="+mn-cs"/>
              </a:rPr>
              <a:t>? Why</a:t>
            </a:r>
            <a:r>
              <a:rPr lang="en-US" sz="1200" b="0" i="0" u="none" strike="noStrike" kern="1200" baseline="0" dirty="0" smtClean="0">
                <a:solidFill>
                  <a:schemeClr val="tx1"/>
                </a:solidFill>
                <a:effectLst/>
                <a:latin typeface="+mn-lt"/>
                <a:ea typeface="+mn-ea"/>
                <a:cs typeface="+mn-cs"/>
              </a:rPr>
              <a:t> should government get to act in the dark? We fund them..</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&lt;option 1 – </a:t>
            </a:r>
            <a:r>
              <a:rPr lang="en-US" sz="1200" b="1" i="0" u="none" strike="noStrike" kern="1200" dirty="0" smtClean="0">
                <a:solidFill>
                  <a:schemeClr val="tx1"/>
                </a:solidFill>
                <a:effectLst/>
                <a:latin typeface="+mn-lt"/>
                <a:ea typeface="+mn-ea"/>
                <a:cs typeface="+mn-cs"/>
              </a:rPr>
              <a:t>results</a:t>
            </a:r>
            <a:r>
              <a:rPr lang="en-US" sz="1200" b="0" i="0" u="none" strike="noStrike" kern="1200" baseline="0" dirty="0" smtClean="0">
                <a:solidFill>
                  <a:schemeClr val="tx1"/>
                </a:solidFill>
                <a:effectLst/>
                <a:latin typeface="+mn-lt"/>
                <a:ea typeface="+mn-ea"/>
                <a:cs typeface="+mn-cs"/>
              </a:rPr>
              <a:t> of </a:t>
            </a:r>
            <a:r>
              <a:rPr lang="en-US" sz="1200" b="1" i="0" u="none" strike="noStrike" kern="1200" baseline="0" dirty="0" smtClean="0">
                <a:solidFill>
                  <a:schemeClr val="tx1"/>
                </a:solidFill>
                <a:effectLst/>
                <a:latin typeface="+mn-lt"/>
                <a:ea typeface="+mn-ea"/>
                <a:cs typeface="+mn-cs"/>
              </a:rPr>
              <a:t>Snowden</a:t>
            </a:r>
            <a:r>
              <a:rPr lang="en-US" sz="1200" b="0" i="0" u="none" strike="noStrike" kern="1200" dirty="0" smtClean="0">
                <a:solidFill>
                  <a:schemeClr val="tx1"/>
                </a:solidFill>
                <a:effectLst/>
                <a:latin typeface="+mn-lt"/>
                <a:ea typeface="+mn-ea"/>
                <a:cs typeface="+mn-cs"/>
              </a:rPr>
              <a:t>&gt; This</a:t>
            </a:r>
            <a:r>
              <a:rPr lang="en-US" sz="1200" b="0" i="0" u="none" strike="noStrike" kern="1200" baseline="0" dirty="0" smtClean="0">
                <a:solidFill>
                  <a:schemeClr val="tx1"/>
                </a:solidFill>
                <a:effectLst/>
                <a:latin typeface="+mn-lt"/>
                <a:ea typeface="+mn-ea"/>
                <a:cs typeface="+mn-cs"/>
              </a:rPr>
              <a:t> release of information has </a:t>
            </a:r>
            <a:r>
              <a:rPr lang="en-US" sz="1200" b="1" i="0" u="none" strike="noStrike" kern="1200" baseline="0" dirty="0" smtClean="0">
                <a:solidFill>
                  <a:schemeClr val="tx1"/>
                </a:solidFill>
                <a:effectLst/>
                <a:latin typeface="+mn-lt"/>
                <a:ea typeface="+mn-ea"/>
                <a:cs typeface="+mn-cs"/>
              </a:rPr>
              <a:t>negatively</a:t>
            </a:r>
            <a:r>
              <a:rPr lang="en-US" sz="1200" b="0" i="0" u="none" strike="noStrike" kern="1200" baseline="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affected</a:t>
            </a:r>
            <a:r>
              <a:rPr lang="en-US" sz="1200" b="0" i="0" u="none" strike="noStrike" kern="1200" baseline="0" dirty="0" smtClean="0">
                <a:solidFill>
                  <a:schemeClr val="tx1"/>
                </a:solidFill>
                <a:effectLst/>
                <a:latin typeface="+mn-lt"/>
                <a:ea typeface="+mn-ea"/>
                <a:cs typeface="+mn-cs"/>
              </a:rPr>
              <a:t> the </a:t>
            </a:r>
            <a:r>
              <a:rPr lang="en-US" sz="1200" b="1" i="0" u="none" strike="noStrike" kern="1200" baseline="0" dirty="0" smtClean="0">
                <a:solidFill>
                  <a:schemeClr val="tx1"/>
                </a:solidFill>
                <a:effectLst/>
                <a:latin typeface="+mn-lt"/>
                <a:ea typeface="+mn-ea"/>
                <a:cs typeface="+mn-cs"/>
              </a:rPr>
              <a:t>view</a:t>
            </a:r>
            <a:r>
              <a:rPr lang="en-US" sz="1200" b="0" i="0" u="none" strike="noStrike" kern="1200" baseline="0" dirty="0" smtClean="0">
                <a:solidFill>
                  <a:schemeClr val="tx1"/>
                </a:solidFill>
                <a:effectLst/>
                <a:latin typeface="+mn-lt"/>
                <a:ea typeface="+mn-ea"/>
                <a:cs typeface="+mn-cs"/>
              </a:rPr>
              <a:t> upon our </a:t>
            </a:r>
            <a:r>
              <a:rPr lang="en-US" sz="1200" b="1" i="0" u="none" strike="noStrike" kern="1200" baseline="0" dirty="0" smtClean="0">
                <a:solidFill>
                  <a:schemeClr val="tx1"/>
                </a:solidFill>
                <a:effectLst/>
                <a:latin typeface="+mn-lt"/>
                <a:ea typeface="+mn-ea"/>
                <a:cs typeface="+mn-cs"/>
              </a:rPr>
              <a:t>governing</a:t>
            </a:r>
            <a:r>
              <a:rPr lang="en-US" sz="1200" b="0" i="0" u="none" strike="noStrike" kern="1200" baseline="0" dirty="0" smtClean="0">
                <a:solidFill>
                  <a:schemeClr val="tx1"/>
                </a:solidFill>
                <a:effectLst/>
                <a:latin typeface="+mn-lt"/>
                <a:ea typeface="+mn-ea"/>
                <a:cs typeface="+mn-cs"/>
              </a:rPr>
              <a:t> bodies. Although users might be upset about this, they are still dependent on these applications for work and communicating. Fortunately, some companies have </a:t>
            </a:r>
            <a:r>
              <a:rPr lang="en-US" sz="1200" b="1" i="0" u="none" strike="noStrike" kern="1200" baseline="0" dirty="0" smtClean="0">
                <a:solidFill>
                  <a:schemeClr val="tx1"/>
                </a:solidFill>
                <a:effectLst/>
                <a:latin typeface="+mn-lt"/>
                <a:ea typeface="+mn-ea"/>
                <a:cs typeface="+mn-cs"/>
              </a:rPr>
              <a:t>stepped</a:t>
            </a:r>
            <a:r>
              <a:rPr lang="en-US" sz="1200" b="0" i="0" u="none" strike="noStrike" kern="1200" baseline="0" dirty="0" smtClean="0">
                <a:solidFill>
                  <a:schemeClr val="tx1"/>
                </a:solidFill>
                <a:effectLst/>
                <a:latin typeface="+mn-lt"/>
                <a:ea typeface="+mn-ea"/>
                <a:cs typeface="+mn-cs"/>
              </a:rPr>
              <a:t> </a:t>
            </a:r>
            <a:r>
              <a:rPr lang="en-US" sz="1200" b="1" i="0" u="none" strike="noStrike" kern="1200" baseline="0" dirty="0" smtClean="0">
                <a:solidFill>
                  <a:schemeClr val="tx1"/>
                </a:solidFill>
                <a:effectLst/>
                <a:latin typeface="+mn-lt"/>
                <a:ea typeface="+mn-ea"/>
                <a:cs typeface="+mn-cs"/>
              </a:rPr>
              <a:t>up</a:t>
            </a:r>
            <a:r>
              <a:rPr lang="en-US" sz="1200" b="0" i="0" u="none" strike="noStrike" kern="1200" baseline="0" dirty="0" smtClean="0">
                <a:solidFill>
                  <a:schemeClr val="tx1"/>
                </a:solidFill>
                <a:effectLst/>
                <a:latin typeface="+mn-lt"/>
                <a:ea typeface="+mn-ea"/>
                <a:cs typeface="+mn-cs"/>
              </a:rPr>
              <a:t> their </a:t>
            </a:r>
            <a:r>
              <a:rPr lang="en-US" sz="1200" b="1" i="0" u="none" strike="noStrike" kern="1200" baseline="0" dirty="0" smtClean="0">
                <a:solidFill>
                  <a:schemeClr val="tx1"/>
                </a:solidFill>
                <a:effectLst/>
                <a:latin typeface="+mn-lt"/>
                <a:ea typeface="+mn-ea"/>
                <a:cs typeface="+mn-cs"/>
              </a:rPr>
              <a:t>security</a:t>
            </a:r>
            <a:r>
              <a:rPr lang="en-US" sz="1200" b="0" i="0" u="none" strike="noStrike" kern="1200" baseline="0" dirty="0" smtClean="0">
                <a:solidFill>
                  <a:schemeClr val="tx1"/>
                </a:solidFill>
                <a:effectLst/>
                <a:latin typeface="+mn-lt"/>
                <a:ea typeface="+mn-ea"/>
                <a:cs typeface="+mn-cs"/>
              </a:rPr>
              <a:t> by encrypting their data [10]</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-&lt;option 2</a:t>
            </a:r>
            <a:r>
              <a:rPr lang="en-US" sz="1200" b="0" i="0" u="none" strike="noStrike" kern="1200" baseline="0" dirty="0" smtClean="0">
                <a:solidFill>
                  <a:schemeClr val="tx1"/>
                </a:solidFill>
                <a:effectLst/>
                <a:latin typeface="+mn-lt"/>
                <a:ea typeface="+mn-ea"/>
                <a:cs typeface="+mn-cs"/>
              </a:rPr>
              <a:t> - </a:t>
            </a:r>
            <a:r>
              <a:rPr lang="en-US" sz="1200" b="0" i="0" u="none" strike="noStrike" kern="1200" dirty="0" smtClean="0">
                <a:solidFill>
                  <a:schemeClr val="tx1"/>
                </a:solidFill>
                <a:effectLst/>
                <a:latin typeface="+mn-lt"/>
                <a:ea typeface="+mn-ea"/>
                <a:cs typeface="+mn-cs"/>
              </a:rPr>
              <a:t>maybe</a:t>
            </a:r>
            <a:r>
              <a:rPr lang="en-US" sz="1200" b="0" i="0" u="none" strike="noStrike" kern="1200" baseline="0" dirty="0" smtClean="0">
                <a:solidFill>
                  <a:schemeClr val="tx1"/>
                </a:solidFill>
                <a:effectLst/>
                <a:latin typeface="+mn-lt"/>
                <a:ea typeface="+mn-ea"/>
                <a:cs typeface="+mn-cs"/>
              </a:rPr>
              <a:t> say, maybe not – depends on time&gt; </a:t>
            </a:r>
            <a:r>
              <a:rPr lang="en-US" sz="1200" b="0" i="0" u="none" strike="noStrike" kern="1200" dirty="0" smtClean="0">
                <a:solidFill>
                  <a:schemeClr val="tx1"/>
                </a:solidFill>
                <a:effectLst/>
                <a:latin typeface="+mn-lt"/>
                <a:ea typeface="+mn-ea"/>
                <a:cs typeface="+mn-cs"/>
              </a:rPr>
              <a:t>An obscure </a:t>
            </a:r>
            <a:r>
              <a:rPr lang="en-US" sz="1200" b="1" i="0" u="none" strike="noStrike" kern="1200" dirty="0" smtClean="0">
                <a:solidFill>
                  <a:schemeClr val="tx1"/>
                </a:solidFill>
                <a:effectLst/>
                <a:latin typeface="+mn-lt"/>
                <a:ea typeface="+mn-ea"/>
                <a:cs typeface="+mn-cs"/>
              </a:rPr>
              <a:t>analogy</a:t>
            </a:r>
            <a:r>
              <a:rPr lang="en-US" sz="1200" b="0" i="0" u="none" strike="noStrike" kern="1200" dirty="0" smtClean="0">
                <a:solidFill>
                  <a:schemeClr val="tx1"/>
                </a:solidFill>
                <a:effectLst/>
                <a:latin typeface="+mn-lt"/>
                <a:ea typeface="+mn-ea"/>
                <a:cs typeface="+mn-cs"/>
              </a:rPr>
              <a:t> to this is the </a:t>
            </a:r>
            <a:r>
              <a:rPr lang="en-US" sz="1200" b="1" i="0" u="none" strike="noStrike" kern="1200" dirty="0" smtClean="0">
                <a:solidFill>
                  <a:schemeClr val="tx1"/>
                </a:solidFill>
                <a:effectLst/>
                <a:latin typeface="+mn-lt"/>
                <a:ea typeface="+mn-ea"/>
                <a:cs typeface="+mn-cs"/>
              </a:rPr>
              <a:t>2nd</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Amendment</a:t>
            </a:r>
            <a:r>
              <a:rPr lang="en-US" sz="1200" b="0" i="0" u="none" strike="noStrike" kern="1200" dirty="0" smtClean="0">
                <a:solidFill>
                  <a:schemeClr val="tx1"/>
                </a:solidFill>
                <a:effectLst/>
                <a:latin typeface="+mn-lt"/>
                <a:ea typeface="+mn-ea"/>
                <a:cs typeface="+mn-cs"/>
              </a:rPr>
              <a:t>, right to </a:t>
            </a:r>
            <a:r>
              <a:rPr lang="en-US" sz="1200" b="1" i="0" u="none" strike="noStrike" kern="1200" dirty="0" smtClean="0">
                <a:solidFill>
                  <a:schemeClr val="tx1"/>
                </a:solidFill>
                <a:effectLst/>
                <a:latin typeface="+mn-lt"/>
                <a:ea typeface="+mn-ea"/>
                <a:cs typeface="+mn-cs"/>
              </a:rPr>
              <a:t>bare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arms</a:t>
            </a:r>
            <a:r>
              <a:rPr lang="en-US" sz="1200" b="0" i="0" u="none" strike="noStrike" kern="1200" dirty="0" smtClean="0">
                <a:solidFill>
                  <a:schemeClr val="tx1"/>
                </a:solidFill>
                <a:effectLst/>
                <a:latin typeface="+mn-lt"/>
                <a:ea typeface="+mn-ea"/>
                <a:cs typeface="+mn-cs"/>
              </a:rPr>
              <a:t>. It was created with the </a:t>
            </a:r>
            <a:r>
              <a:rPr lang="en-US" sz="1200" b="1" i="0" u="none" strike="noStrike" kern="1200" dirty="0" smtClean="0">
                <a:solidFill>
                  <a:schemeClr val="tx1"/>
                </a:solidFill>
                <a:effectLst/>
                <a:latin typeface="+mn-lt"/>
                <a:ea typeface="+mn-ea"/>
                <a:cs typeface="+mn-cs"/>
              </a:rPr>
              <a:t>intent</a:t>
            </a:r>
            <a:r>
              <a:rPr lang="en-US" sz="1200" b="0" i="0" u="none" strike="noStrike" kern="1200" dirty="0" smtClean="0">
                <a:solidFill>
                  <a:schemeClr val="tx1"/>
                </a:solidFill>
                <a:effectLst/>
                <a:latin typeface="+mn-lt"/>
                <a:ea typeface="+mn-ea"/>
                <a:cs typeface="+mn-cs"/>
              </a:rPr>
              <a:t> to </a:t>
            </a:r>
            <a:r>
              <a:rPr lang="en-US" sz="1200" b="1" i="0" u="none" strike="noStrike" kern="1200" dirty="0" smtClean="0">
                <a:solidFill>
                  <a:schemeClr val="tx1"/>
                </a:solidFill>
                <a:effectLst/>
                <a:latin typeface="+mn-lt"/>
                <a:ea typeface="+mn-ea"/>
                <a:cs typeface="+mn-cs"/>
              </a:rPr>
              <a:t>allow</a:t>
            </a:r>
            <a:r>
              <a:rPr lang="en-US" sz="1200" b="0" i="0" u="none" strike="noStrike" kern="1200" dirty="0" smtClean="0">
                <a:solidFill>
                  <a:schemeClr val="tx1"/>
                </a:solidFill>
                <a:effectLst/>
                <a:latin typeface="+mn-lt"/>
                <a:ea typeface="+mn-ea"/>
                <a:cs typeface="+mn-cs"/>
              </a:rPr>
              <a:t> organization of </a:t>
            </a:r>
            <a:r>
              <a:rPr lang="en-US" sz="1200" b="1" i="0" u="none" strike="noStrike" kern="1200" dirty="0" smtClean="0">
                <a:solidFill>
                  <a:schemeClr val="tx1"/>
                </a:solidFill>
                <a:effectLst/>
                <a:latin typeface="+mn-lt"/>
                <a:ea typeface="+mn-ea"/>
                <a:cs typeface="+mn-cs"/>
              </a:rPr>
              <a:t>citizens</a:t>
            </a:r>
            <a:r>
              <a:rPr lang="en-US" sz="1200" b="0" i="0" u="none" strike="noStrike" kern="1200" dirty="0" smtClean="0">
                <a:solidFill>
                  <a:schemeClr val="tx1"/>
                </a:solidFill>
                <a:effectLst/>
                <a:latin typeface="+mn-lt"/>
                <a:ea typeface="+mn-ea"/>
                <a:cs typeface="+mn-cs"/>
              </a:rPr>
              <a:t> to bare arms to </a:t>
            </a:r>
            <a:r>
              <a:rPr lang="en-US" sz="1200" b="1" i="0" u="none" strike="noStrike" kern="1200" dirty="0" smtClean="0">
                <a:solidFill>
                  <a:schemeClr val="tx1"/>
                </a:solidFill>
                <a:effectLst/>
                <a:latin typeface="+mn-lt"/>
                <a:ea typeface="+mn-ea"/>
                <a:cs typeface="+mn-cs"/>
              </a:rPr>
              <a:t>takedown</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corrupt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governments</a:t>
            </a:r>
            <a:r>
              <a:rPr lang="en-US" sz="1200" b="0" i="0" u="none" strike="noStrike" kern="1200" dirty="0" smtClean="0">
                <a:solidFill>
                  <a:schemeClr val="tx1"/>
                </a:solidFill>
                <a:effectLst/>
                <a:latin typeface="+mn-lt"/>
                <a:ea typeface="+mn-ea"/>
                <a:cs typeface="+mn-cs"/>
              </a:rPr>
              <a:t>. This means it was created with the intent to </a:t>
            </a:r>
            <a:r>
              <a:rPr lang="en-US" sz="1200" b="1" i="0" u="none" strike="noStrike" kern="1200" dirty="0" smtClean="0">
                <a:solidFill>
                  <a:schemeClr val="tx1"/>
                </a:solidFill>
                <a:effectLst/>
                <a:latin typeface="+mn-lt"/>
                <a:ea typeface="+mn-ea"/>
                <a:cs typeface="+mn-cs"/>
              </a:rPr>
              <a:t>allow</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people</a:t>
            </a:r>
            <a:r>
              <a:rPr lang="en-US" sz="1200" b="0" i="0" u="none" strike="noStrike" kern="1200" dirty="0" smtClean="0">
                <a:solidFill>
                  <a:schemeClr val="tx1"/>
                </a:solidFill>
                <a:effectLst/>
                <a:latin typeface="+mn-lt"/>
                <a:ea typeface="+mn-ea"/>
                <a:cs typeface="+mn-cs"/>
              </a:rPr>
              <a:t> to have </a:t>
            </a:r>
            <a:r>
              <a:rPr lang="en-US" sz="1200" b="1" i="0" u="none" strike="noStrike" kern="1200" dirty="0" smtClean="0">
                <a:solidFill>
                  <a:schemeClr val="tx1"/>
                </a:solidFill>
                <a:effectLst/>
                <a:latin typeface="+mn-lt"/>
                <a:ea typeface="+mn-ea"/>
                <a:cs typeface="+mn-cs"/>
              </a:rPr>
              <a:t>power</a:t>
            </a:r>
            <a:r>
              <a:rPr lang="en-US" sz="1200" b="0" i="0" u="none" strike="noStrike" kern="1200" dirty="0" smtClean="0">
                <a:solidFill>
                  <a:schemeClr val="tx1"/>
                </a:solidFill>
                <a:effectLst/>
                <a:latin typeface="+mn-lt"/>
                <a:ea typeface="+mn-ea"/>
                <a:cs typeface="+mn-cs"/>
              </a:rPr>
              <a:t> to </a:t>
            </a:r>
            <a:r>
              <a:rPr lang="en-US" sz="1200" b="1" i="0" u="none" strike="noStrike" kern="1200" dirty="0" smtClean="0">
                <a:solidFill>
                  <a:schemeClr val="tx1"/>
                </a:solidFill>
                <a:effectLst/>
                <a:latin typeface="+mn-lt"/>
                <a:ea typeface="+mn-ea"/>
                <a:cs typeface="+mn-cs"/>
              </a:rPr>
              <a:t>bring</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down</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corrupt</a:t>
            </a:r>
            <a:r>
              <a:rPr lang="en-US" sz="1200" b="0" i="0" u="none" strike="noStrike" kern="1200" dirty="0" smtClean="0">
                <a:solidFill>
                  <a:schemeClr val="tx1"/>
                </a:solidFill>
                <a:effectLst/>
                <a:latin typeface="+mn-lt"/>
                <a:ea typeface="+mn-ea"/>
                <a:cs typeface="+mn-cs"/>
              </a:rPr>
              <a:t> government. Why shouldn’t this </a:t>
            </a:r>
            <a:r>
              <a:rPr lang="en-US" sz="1200" b="1" i="0" u="none" strike="noStrike" kern="1200" dirty="0" smtClean="0">
                <a:solidFill>
                  <a:schemeClr val="tx1"/>
                </a:solidFill>
                <a:effectLst/>
                <a:latin typeface="+mn-lt"/>
                <a:ea typeface="+mn-ea"/>
                <a:cs typeface="+mn-cs"/>
              </a:rPr>
              <a:t>concept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apply</a:t>
            </a:r>
            <a:r>
              <a:rPr lang="en-US" sz="1200" b="0" i="0" u="none" strike="noStrike" kern="1200" dirty="0" smtClean="0">
                <a:solidFill>
                  <a:schemeClr val="tx1"/>
                </a:solidFill>
                <a:effectLst/>
                <a:latin typeface="+mn-lt"/>
                <a:ea typeface="+mn-ea"/>
                <a:cs typeface="+mn-cs"/>
              </a:rPr>
              <a:t> for </a:t>
            </a:r>
            <a:r>
              <a:rPr lang="en-US" sz="1200" b="1" i="0" u="none" strike="noStrike" kern="1200" dirty="0" smtClean="0">
                <a:solidFill>
                  <a:schemeClr val="tx1"/>
                </a:solidFill>
                <a:effectLst/>
                <a:latin typeface="+mn-lt"/>
                <a:ea typeface="+mn-ea"/>
                <a:cs typeface="+mn-cs"/>
              </a:rPr>
              <a:t>things</a:t>
            </a:r>
            <a:r>
              <a:rPr lang="en-US" sz="1200" b="0" i="0" u="none" strike="noStrike" kern="1200" dirty="0" smtClean="0">
                <a:solidFill>
                  <a:schemeClr val="tx1"/>
                </a:solidFill>
                <a:effectLst/>
                <a:latin typeface="+mn-lt"/>
                <a:ea typeface="+mn-ea"/>
                <a:cs typeface="+mn-cs"/>
              </a:rPr>
              <a:t> that happen </a:t>
            </a:r>
            <a:r>
              <a:rPr lang="en-US" sz="1200" b="1" i="0" u="none" strike="noStrike" kern="1200" dirty="0" smtClean="0">
                <a:solidFill>
                  <a:schemeClr val="tx1"/>
                </a:solidFill>
                <a:effectLst/>
                <a:latin typeface="+mn-lt"/>
                <a:ea typeface="+mn-ea"/>
                <a:cs typeface="+mn-cs"/>
              </a:rPr>
              <a:t>online</a:t>
            </a:r>
            <a:r>
              <a:rPr lang="en-US" sz="1200" b="0" i="0" u="none" strike="noStrike" kern="1200" dirty="0" smtClean="0">
                <a:solidFill>
                  <a:schemeClr val="tx1"/>
                </a:solidFill>
                <a:effectLst/>
                <a:latin typeface="+mn-lt"/>
                <a:ea typeface="+mn-ea"/>
                <a:cs typeface="+mn-cs"/>
              </a:rPr>
              <a:t>?</a:t>
            </a:r>
            <a:endParaRPr lang="en-US" b="0" dirty="0" smtClean="0">
              <a:effectLst/>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45412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charset="0"/>
              <a:buChar char="•"/>
            </a:pPr>
            <a:r>
              <a:rPr lang="en-US" sz="1200" b="1" i="0" u="none" strike="noStrike" kern="1200" dirty="0" smtClean="0">
                <a:solidFill>
                  <a:schemeClr val="tx1"/>
                </a:solidFill>
                <a:effectLst/>
                <a:latin typeface="+mn-lt"/>
                <a:ea typeface="+mn-ea"/>
                <a:cs typeface="+mn-cs"/>
              </a:rPr>
              <a:t>FireSheep</a:t>
            </a:r>
            <a:r>
              <a:rPr lang="en-US" sz="1200" b="0" i="0" u="none" strike="noStrike" kern="1200" dirty="0" smtClean="0">
                <a:solidFill>
                  <a:schemeClr val="tx1"/>
                </a:solidFill>
                <a:effectLst/>
                <a:latin typeface="+mn-lt"/>
                <a:ea typeface="+mn-ea"/>
                <a:cs typeface="+mn-cs"/>
              </a:rPr>
              <a:t> – side-jacking - from the textbook</a:t>
            </a:r>
            <a:endParaRPr lang="en-US" b="0" dirty="0" smtClean="0">
              <a:effectLst/>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Eric Butler wanted to raise </a:t>
            </a:r>
            <a:r>
              <a:rPr lang="en-US" sz="1200" b="1" i="0" u="none" strike="noStrike" kern="1200" dirty="0" smtClean="0">
                <a:solidFill>
                  <a:schemeClr val="tx1"/>
                </a:solidFill>
                <a:effectLst/>
                <a:latin typeface="+mn-lt"/>
                <a:ea typeface="+mn-ea"/>
                <a:cs typeface="+mn-cs"/>
              </a:rPr>
              <a:t>awareness</a:t>
            </a:r>
            <a:r>
              <a:rPr lang="en-US" sz="1200" b="0" i="0" u="none" strike="noStrike" kern="1200" dirty="0" smtClean="0">
                <a:solidFill>
                  <a:schemeClr val="tx1"/>
                </a:solidFill>
                <a:effectLst/>
                <a:latin typeface="+mn-lt"/>
                <a:ea typeface="+mn-ea"/>
                <a:cs typeface="+mn-cs"/>
              </a:rPr>
              <a:t> of </a:t>
            </a:r>
            <a:r>
              <a:rPr lang="en-US" sz="1200" b="1" i="0" u="none" strike="noStrike" kern="1200" dirty="0" smtClean="0">
                <a:solidFill>
                  <a:schemeClr val="tx1"/>
                </a:solidFill>
                <a:effectLst/>
                <a:latin typeface="+mn-lt"/>
                <a:ea typeface="+mn-ea"/>
                <a:cs typeface="+mn-cs"/>
              </a:rPr>
              <a:t>unencrypted</a:t>
            </a:r>
            <a:r>
              <a:rPr lang="en-US" sz="1200" b="0" i="0" u="none" strike="noStrike" kern="1200" dirty="0" smtClean="0">
                <a:solidFill>
                  <a:schemeClr val="tx1"/>
                </a:solidFill>
                <a:effectLst/>
                <a:latin typeface="+mn-lt"/>
                <a:ea typeface="+mn-ea"/>
                <a:cs typeface="+mn-cs"/>
              </a:rPr>
              <a:t> http connections from public </a:t>
            </a:r>
            <a:r>
              <a:rPr lang="en-US" sz="1200" b="0" i="0" u="none" strike="noStrike" kern="1200" dirty="0" err="1" smtClean="0">
                <a:solidFill>
                  <a:schemeClr val="tx1"/>
                </a:solidFill>
                <a:effectLst/>
                <a:latin typeface="+mn-lt"/>
                <a:ea typeface="+mn-ea"/>
                <a:cs typeface="+mn-cs"/>
              </a:rPr>
              <a:t>wifis</a:t>
            </a:r>
            <a:r>
              <a:rPr lang="en-US" sz="1200" b="0" i="0" u="none" strike="noStrike" kern="1200" dirty="0" smtClean="0">
                <a:solidFill>
                  <a:schemeClr val="tx1"/>
                </a:solidFill>
                <a:effectLst/>
                <a:latin typeface="+mn-lt"/>
                <a:ea typeface="+mn-ea"/>
                <a:cs typeface="+mn-cs"/>
              </a:rPr>
              <a:t>. Users could easily </a:t>
            </a:r>
            <a:r>
              <a:rPr lang="en-US" sz="1200" b="1" i="0" u="none" strike="noStrike" kern="1200" dirty="0" smtClean="0">
                <a:solidFill>
                  <a:schemeClr val="tx1"/>
                </a:solidFill>
                <a:effectLst/>
                <a:latin typeface="+mn-lt"/>
                <a:ea typeface="+mn-ea"/>
                <a:cs typeface="+mn-cs"/>
              </a:rPr>
              <a:t>steal</a:t>
            </a:r>
            <a:r>
              <a:rPr lang="en-US" sz="1200" b="0" i="0" u="none" strike="noStrike" kern="1200" dirty="0" smtClean="0">
                <a:solidFill>
                  <a:schemeClr val="tx1"/>
                </a:solidFill>
                <a:effectLst/>
                <a:latin typeface="+mn-lt"/>
                <a:ea typeface="+mn-ea"/>
                <a:cs typeface="+mn-cs"/>
              </a:rPr>
              <a:t> other people’s </a:t>
            </a:r>
            <a:r>
              <a:rPr lang="en-US" sz="1200" b="1" i="0" u="none" strike="noStrike" kern="1200" dirty="0" smtClean="0">
                <a:solidFill>
                  <a:schemeClr val="tx1"/>
                </a:solidFill>
                <a:effectLst/>
                <a:latin typeface="+mn-lt"/>
                <a:ea typeface="+mn-ea"/>
                <a:cs typeface="+mn-cs"/>
              </a:rPr>
              <a:t>sessions</a:t>
            </a:r>
            <a:r>
              <a:rPr lang="en-US" sz="1200" b="0" i="0" u="none" strike="noStrike" kern="1200" dirty="0" smtClean="0">
                <a:solidFill>
                  <a:schemeClr val="tx1"/>
                </a:solidFill>
                <a:effectLst/>
                <a:latin typeface="+mn-lt"/>
                <a:ea typeface="+mn-ea"/>
                <a:cs typeface="+mn-cs"/>
              </a:rPr>
              <a:t>. Butler made a tool that made this very easy. </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Claimed to be done with the </a:t>
            </a:r>
            <a:r>
              <a:rPr lang="en-US" sz="1200" b="1" i="0" u="none" strike="noStrike" kern="1200" dirty="0" smtClean="0">
                <a:solidFill>
                  <a:schemeClr val="tx1"/>
                </a:solidFill>
                <a:effectLst/>
                <a:latin typeface="+mn-lt"/>
                <a:ea typeface="+mn-ea"/>
                <a:cs typeface="+mn-cs"/>
              </a:rPr>
              <a:t>intent</a:t>
            </a:r>
            <a:r>
              <a:rPr lang="en-US" sz="1200" b="0" i="0" u="none" strike="noStrike" kern="1200" dirty="0" smtClean="0">
                <a:solidFill>
                  <a:schemeClr val="tx1"/>
                </a:solidFill>
                <a:effectLst/>
                <a:latin typeface="+mn-lt"/>
                <a:ea typeface="+mn-ea"/>
                <a:cs typeface="+mn-cs"/>
              </a:rPr>
              <a:t> to get </a:t>
            </a:r>
            <a:r>
              <a:rPr lang="en-US" sz="1200" b="1" i="0" u="none" strike="noStrike" kern="1200" dirty="0" smtClean="0">
                <a:solidFill>
                  <a:schemeClr val="tx1"/>
                </a:solidFill>
                <a:effectLst/>
                <a:latin typeface="+mn-lt"/>
                <a:ea typeface="+mn-ea"/>
                <a:cs typeface="+mn-cs"/>
              </a:rPr>
              <a:t>companies</a:t>
            </a:r>
            <a:r>
              <a:rPr lang="en-US" sz="1200" b="0" i="0" u="none" strike="noStrike" kern="1200" dirty="0" smtClean="0">
                <a:solidFill>
                  <a:schemeClr val="tx1"/>
                </a:solidFill>
                <a:effectLst/>
                <a:latin typeface="+mn-lt"/>
                <a:ea typeface="+mn-ea"/>
                <a:cs typeface="+mn-cs"/>
              </a:rPr>
              <a:t> to </a:t>
            </a:r>
            <a:r>
              <a:rPr lang="en-US" sz="1200" b="1" i="0" u="none" strike="noStrike" kern="1200" dirty="0" smtClean="0">
                <a:solidFill>
                  <a:schemeClr val="tx1"/>
                </a:solidFill>
                <a:effectLst/>
                <a:latin typeface="+mn-lt"/>
                <a:ea typeface="+mn-ea"/>
                <a:cs typeface="+mn-cs"/>
              </a:rPr>
              <a:t>fix</a:t>
            </a:r>
            <a:r>
              <a:rPr lang="en-US" sz="1200" b="0" i="0" u="none" strike="noStrike" kern="1200" dirty="0" smtClean="0">
                <a:solidFill>
                  <a:schemeClr val="tx1"/>
                </a:solidFill>
                <a:effectLst/>
                <a:latin typeface="+mn-lt"/>
                <a:ea typeface="+mn-ea"/>
                <a:cs typeface="+mn-cs"/>
              </a:rPr>
              <a:t> this </a:t>
            </a:r>
            <a:r>
              <a:rPr lang="en-US" sz="1200" b="1" i="0" u="none" strike="noStrike" kern="1200" dirty="0" smtClean="0">
                <a:solidFill>
                  <a:schemeClr val="tx1"/>
                </a:solidFill>
                <a:effectLst/>
                <a:latin typeface="+mn-lt"/>
                <a:ea typeface="+mn-ea"/>
                <a:cs typeface="+mn-cs"/>
              </a:rPr>
              <a:t>issue</a:t>
            </a:r>
            <a:r>
              <a:rPr lang="en-US" sz="1200" b="0" i="0" u="none" strike="noStrike" kern="1200" dirty="0" smtClean="0">
                <a:solidFill>
                  <a:schemeClr val="tx1"/>
                </a:solidFill>
                <a:effectLst/>
                <a:latin typeface="+mn-lt"/>
                <a:ea typeface="+mn-ea"/>
                <a:cs typeface="+mn-cs"/>
              </a:rPr>
              <a:t>.</a:t>
            </a:r>
          </a:p>
          <a:p>
            <a:pPr marL="1085850" lvl="2" indent="-171450" rtl="0" fontAlgn="base">
              <a:buFont typeface="Arial" charset="0"/>
              <a:buChar char="•"/>
            </a:pPr>
            <a:r>
              <a:rPr lang="en-US" sz="1200" b="0" i="0" u="none" strike="noStrike" kern="1200" dirty="0" smtClean="0">
                <a:solidFill>
                  <a:schemeClr val="tx1"/>
                </a:solidFill>
                <a:effectLst/>
                <a:latin typeface="+mn-lt"/>
                <a:ea typeface="+mn-ea"/>
                <a:cs typeface="+mn-cs"/>
              </a:rPr>
              <a:t>&lt;Optional&gt;Deals with </a:t>
            </a:r>
            <a:r>
              <a:rPr lang="en-US" sz="1600" b="1" i="0" u="none" strike="noStrike" kern="1200" baseline="0" dirty="0" smtClean="0">
                <a:solidFill>
                  <a:schemeClr val="tx1"/>
                </a:solidFill>
                <a:effectLst/>
                <a:latin typeface="+mn-lt"/>
                <a:ea typeface="+mn-ea"/>
                <a:cs typeface="+mn-cs"/>
              </a:rPr>
              <a:t>Computer Fraud and Abuse Act </a:t>
            </a:r>
            <a:r>
              <a:rPr lang="en-US" sz="1600" b="0" i="0" u="none" strike="noStrike" kern="1200" baseline="0" dirty="0" smtClean="0">
                <a:solidFill>
                  <a:schemeClr val="tx1"/>
                </a:solidFill>
                <a:effectLst/>
                <a:latin typeface="+mn-lt"/>
                <a:ea typeface="+mn-ea"/>
                <a:cs typeface="+mn-cs"/>
              </a:rPr>
              <a:t>(</a:t>
            </a:r>
            <a:r>
              <a:rPr lang="en-US" sz="1600" b="0" i="0" u="none" strike="noStrike" kern="1200" dirty="0" smtClean="0">
                <a:solidFill>
                  <a:schemeClr val="tx1"/>
                </a:solidFill>
                <a:effectLst/>
                <a:latin typeface="+mn-lt"/>
                <a:ea typeface="+mn-ea"/>
                <a:cs typeface="+mn-cs"/>
              </a:rPr>
              <a:t>Crime to access computers connected to the internet without authorization</a:t>
            </a:r>
            <a:r>
              <a:rPr lang="en-US" sz="1600" b="0" i="0" u="none" strike="noStrike" kern="1200" baseline="0" dirty="0" smtClean="0">
                <a:solidFill>
                  <a:schemeClr val="tx1"/>
                </a:solidFill>
                <a:effectLst/>
                <a:latin typeface="+mn-lt"/>
                <a:ea typeface="+mn-ea"/>
                <a:cs typeface="+mn-cs"/>
              </a:rPr>
              <a:t>)</a:t>
            </a:r>
            <a:r>
              <a:rPr lang="en-US" sz="1600" b="1" i="0" u="none" strike="noStrike" kern="1200" baseline="0" dirty="0" smtClean="0">
                <a:solidFill>
                  <a:schemeClr val="tx1"/>
                </a:solidFill>
                <a:effectLst/>
                <a:latin typeface="+mn-lt"/>
                <a:ea typeface="+mn-ea"/>
                <a:cs typeface="+mn-cs"/>
              </a:rPr>
              <a:t>, </a:t>
            </a:r>
          </a:p>
          <a:p>
            <a:pPr marL="1085850" lvl="2" indent="-171450" rtl="0" fontAlgn="base">
              <a:buFont typeface="Arial" charset="0"/>
              <a:buChar char="•"/>
            </a:pPr>
            <a:r>
              <a:rPr lang="en-US" sz="1600" b="1" i="0" u="none" strike="noStrike" kern="1200" baseline="0" dirty="0" smtClean="0">
                <a:solidFill>
                  <a:schemeClr val="tx1"/>
                </a:solidFill>
                <a:effectLst/>
                <a:latin typeface="+mn-lt"/>
                <a:ea typeface="+mn-ea"/>
                <a:cs typeface="+mn-cs"/>
              </a:rPr>
              <a:t>Electronic </a:t>
            </a:r>
            <a:r>
              <a:rPr lang="en-US" sz="1600" b="1" i="0" u="none" strike="noStrike" kern="1200" dirty="0" smtClean="0">
                <a:solidFill>
                  <a:schemeClr val="tx1"/>
                </a:solidFill>
                <a:effectLst/>
                <a:latin typeface="+mn-lt"/>
                <a:ea typeface="+mn-ea"/>
                <a:cs typeface="+mn-cs"/>
              </a:rPr>
              <a:t>Communications Privacy</a:t>
            </a:r>
            <a:r>
              <a:rPr lang="en-US" sz="1600" b="1" i="0" u="none" strike="noStrike" kern="1200" baseline="0" dirty="0" smtClean="0">
                <a:solidFill>
                  <a:schemeClr val="tx1"/>
                </a:solidFill>
                <a:effectLst/>
                <a:latin typeface="+mn-lt"/>
                <a:ea typeface="+mn-ea"/>
                <a:cs typeface="+mn-cs"/>
              </a:rPr>
              <a:t> Act (</a:t>
            </a:r>
            <a:r>
              <a:rPr lang="en-US" sz="1600" b="0" i="0" u="none" strike="noStrike" kern="1200" dirty="0" smtClean="0">
                <a:solidFill>
                  <a:schemeClr val="tx1"/>
                </a:solidFill>
                <a:effectLst/>
                <a:latin typeface="+mn-lt"/>
                <a:ea typeface="+mn-ea"/>
                <a:cs typeface="+mn-cs"/>
              </a:rPr>
              <a:t>Illegal to access stored email messages without authorization),</a:t>
            </a:r>
            <a:endParaRPr lang="en-US" sz="1600" b="1" i="0" u="none" strike="noStrike" kern="1200" baseline="0" dirty="0" smtClean="0">
              <a:solidFill>
                <a:schemeClr val="tx1"/>
              </a:solidFill>
              <a:effectLst/>
              <a:latin typeface="+mn-lt"/>
              <a:ea typeface="+mn-ea"/>
              <a:cs typeface="+mn-cs"/>
            </a:endParaRPr>
          </a:p>
          <a:p>
            <a:pPr marL="1085850" lvl="2" indent="-171450" rtl="0" fontAlgn="base">
              <a:buFont typeface="Arial" charset="0"/>
              <a:buChar char="•"/>
            </a:pPr>
            <a:r>
              <a:rPr lang="en-US" sz="1600" b="1" i="0" u="none" strike="noStrike" kern="1200" baseline="0" dirty="0" smtClean="0">
                <a:solidFill>
                  <a:schemeClr val="tx1"/>
                </a:solidFill>
                <a:effectLst/>
                <a:latin typeface="+mn-lt"/>
                <a:ea typeface="+mn-ea"/>
                <a:cs typeface="+mn-cs"/>
              </a:rPr>
              <a:t>National Stolen Property Act </a:t>
            </a:r>
            <a:r>
              <a:rPr lang="en-US" sz="1600" b="0" i="0" u="none" strike="noStrike" kern="1200" baseline="0" dirty="0" smtClean="0">
                <a:solidFill>
                  <a:schemeClr val="tx1"/>
                </a:solidFill>
                <a:effectLst/>
                <a:latin typeface="+mn-lt"/>
                <a:ea typeface="+mn-ea"/>
                <a:cs typeface="+mn-cs"/>
              </a:rPr>
              <a:t>(</a:t>
            </a:r>
            <a:r>
              <a:rPr lang="en-US" sz="1600" b="0" i="0" u="none" strike="noStrike" kern="1200" dirty="0" smtClean="0">
                <a:solidFill>
                  <a:schemeClr val="tx1"/>
                </a:solidFill>
                <a:effectLst/>
                <a:latin typeface="+mn-lt"/>
                <a:ea typeface="+mn-ea"/>
                <a:cs typeface="+mn-cs"/>
              </a:rPr>
              <a:t>Can deal with stealing property related/linked to online accounts)</a:t>
            </a:r>
          </a:p>
          <a:p>
            <a:pPr marL="0" indent="0" rtl="0">
              <a:buFont typeface="Arial" charset="0"/>
              <a:buNone/>
            </a:pPr>
            <a:r>
              <a:rPr lang="en-US" b="0" dirty="0" smtClean="0">
                <a:effectLst/>
              </a:rPr>
              <a:t/>
            </a:r>
            <a:br>
              <a:rPr lang="en-US" b="0" dirty="0" smtClean="0">
                <a:effectLst/>
              </a:rPr>
            </a:br>
            <a:r>
              <a:rPr lang="en-US" sz="1200" b="1" i="0" u="none" strike="noStrike" kern="1200" dirty="0" smtClean="0">
                <a:solidFill>
                  <a:schemeClr val="tx1"/>
                </a:solidFill>
                <a:effectLst/>
                <a:latin typeface="+mn-lt"/>
                <a:ea typeface="+mn-ea"/>
                <a:cs typeface="+mn-cs"/>
              </a:rPr>
              <a:t>FireEye</a:t>
            </a:r>
            <a:r>
              <a:rPr lang="en-US" sz="1200" b="0" i="0" u="none" strike="noStrike" kern="1200" dirty="0" smtClean="0">
                <a:solidFill>
                  <a:schemeClr val="tx1"/>
                </a:solidFill>
                <a:effectLst/>
                <a:latin typeface="+mn-lt"/>
                <a:ea typeface="+mn-ea"/>
                <a:cs typeface="+mn-cs"/>
              </a:rPr>
              <a:t> vs </a:t>
            </a:r>
            <a:r>
              <a:rPr lang="en-US" sz="1200" b="1" i="0" u="none" strike="noStrike" kern="1200" dirty="0" smtClean="0">
                <a:solidFill>
                  <a:schemeClr val="tx1"/>
                </a:solidFill>
                <a:effectLst/>
                <a:latin typeface="+mn-lt"/>
                <a:ea typeface="+mn-ea"/>
                <a:cs typeface="+mn-cs"/>
              </a:rPr>
              <a:t>ERNW</a:t>
            </a:r>
            <a:r>
              <a:rPr lang="en-US" sz="1200" b="0" i="0" u="none" strike="noStrike" kern="1200" dirty="0" smtClean="0">
                <a:solidFill>
                  <a:schemeClr val="tx1"/>
                </a:solidFill>
                <a:effectLst/>
                <a:latin typeface="+mn-lt"/>
                <a:ea typeface="+mn-ea"/>
                <a:cs typeface="+mn-cs"/>
              </a:rPr>
              <a:t> - two security firms</a:t>
            </a:r>
          </a:p>
          <a:p>
            <a:pPr marL="171450" indent="-171450" rtl="0">
              <a:buFont typeface="Arial" charset="0"/>
              <a:buChar char="•"/>
            </a:pPr>
            <a:r>
              <a:rPr lang="en-US" sz="1200" b="0" i="0" u="none" strike="noStrike" kern="1200" dirty="0" smtClean="0">
                <a:solidFill>
                  <a:schemeClr val="tx1"/>
                </a:solidFill>
                <a:effectLst/>
                <a:latin typeface="+mn-lt"/>
                <a:ea typeface="+mn-ea"/>
                <a:cs typeface="+mn-cs"/>
              </a:rPr>
              <a:t>FireEye </a:t>
            </a:r>
            <a:r>
              <a:rPr lang="en-US" sz="1200" b="1" i="0" u="none" strike="noStrike" kern="1200" dirty="0" smtClean="0">
                <a:solidFill>
                  <a:schemeClr val="tx1"/>
                </a:solidFill>
                <a:effectLst/>
                <a:latin typeface="+mn-lt"/>
                <a:ea typeface="+mn-ea"/>
                <a:cs typeface="+mn-cs"/>
              </a:rPr>
              <a:t>hired</a:t>
            </a:r>
            <a:r>
              <a:rPr lang="en-US" sz="1200" b="0" i="0" u="none" strike="noStrike" kern="1200" dirty="0" smtClean="0">
                <a:solidFill>
                  <a:schemeClr val="tx1"/>
                </a:solidFill>
                <a:effectLst/>
                <a:latin typeface="+mn-lt"/>
                <a:ea typeface="+mn-ea"/>
                <a:cs typeface="+mn-cs"/>
              </a:rPr>
              <a:t> ERNW to do security </a:t>
            </a:r>
            <a:r>
              <a:rPr lang="en-US" sz="1200" b="1" i="0" u="none" strike="noStrike" kern="1200" dirty="0" smtClean="0">
                <a:solidFill>
                  <a:schemeClr val="tx1"/>
                </a:solidFill>
                <a:effectLst/>
                <a:latin typeface="+mn-lt"/>
                <a:ea typeface="+mn-ea"/>
                <a:cs typeface="+mn-cs"/>
              </a:rPr>
              <a:t>consulting</a:t>
            </a:r>
            <a:r>
              <a:rPr lang="en-US" sz="1200" b="0" i="0" u="none" strike="noStrike" kern="1200" dirty="0" smtClean="0">
                <a:solidFill>
                  <a:schemeClr val="tx1"/>
                </a:solidFill>
                <a:effectLst/>
                <a:latin typeface="+mn-lt"/>
                <a:ea typeface="+mn-ea"/>
                <a:cs typeface="+mn-cs"/>
              </a:rPr>
              <a:t> on their own security product.</a:t>
            </a:r>
            <a:endParaRPr lang="en-US" b="0" dirty="0" smtClean="0">
              <a:effectLst/>
            </a:endParaRPr>
          </a:p>
          <a:p>
            <a:pPr marL="171450" indent="-171450" rtl="0" fontAlgn="base">
              <a:buFont typeface="Arial" charset="0"/>
              <a:buChar char="•"/>
            </a:pPr>
            <a:r>
              <a:rPr lang="en-US" sz="1200" b="1" i="0" u="none" strike="noStrike" kern="1200" dirty="0" smtClean="0">
                <a:solidFill>
                  <a:schemeClr val="tx1"/>
                </a:solidFill>
                <a:effectLst/>
                <a:latin typeface="+mn-lt"/>
                <a:ea typeface="+mn-ea"/>
                <a:cs typeface="+mn-cs"/>
              </a:rPr>
              <a:t>FireEye</a:t>
            </a:r>
            <a:r>
              <a:rPr lang="en-US" sz="1200" b="0" i="0" u="none" strike="noStrike" kern="1200" dirty="0" smtClean="0">
                <a:solidFill>
                  <a:schemeClr val="tx1"/>
                </a:solidFill>
                <a:effectLst/>
                <a:latin typeface="+mn-lt"/>
                <a:ea typeface="+mn-ea"/>
                <a:cs typeface="+mn-cs"/>
              </a:rPr>
              <a:t> got a </a:t>
            </a:r>
            <a:r>
              <a:rPr lang="en-US" sz="1200" b="1" i="0" u="none" strike="noStrike" kern="1200" dirty="0" smtClean="0">
                <a:solidFill>
                  <a:schemeClr val="tx1"/>
                </a:solidFill>
                <a:effectLst/>
                <a:latin typeface="+mn-lt"/>
                <a:ea typeface="+mn-ea"/>
                <a:cs typeface="+mn-cs"/>
              </a:rPr>
              <a:t>court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order</a:t>
            </a:r>
            <a:r>
              <a:rPr lang="en-US" sz="1200" b="0" i="0" u="none" strike="noStrike" kern="1200" dirty="0" smtClean="0">
                <a:solidFill>
                  <a:schemeClr val="tx1"/>
                </a:solidFill>
                <a:effectLst/>
                <a:latin typeface="+mn-lt"/>
                <a:ea typeface="+mn-ea"/>
                <a:cs typeface="+mn-cs"/>
              </a:rPr>
              <a:t> to prevent researchers from </a:t>
            </a:r>
            <a:r>
              <a:rPr lang="en-US" sz="1200" b="1" i="0" u="none" strike="noStrike" kern="1200" dirty="0" smtClean="0">
                <a:solidFill>
                  <a:schemeClr val="tx1"/>
                </a:solidFill>
                <a:effectLst/>
                <a:latin typeface="+mn-lt"/>
                <a:ea typeface="+mn-ea"/>
                <a:cs typeface="+mn-cs"/>
              </a:rPr>
              <a:t>publicly</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disclosing</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information</a:t>
            </a:r>
            <a:r>
              <a:rPr lang="en-US" sz="1200" b="0" i="0" u="none" strike="noStrike" kern="1200" dirty="0" smtClean="0">
                <a:solidFill>
                  <a:schemeClr val="tx1"/>
                </a:solidFill>
                <a:effectLst/>
                <a:latin typeface="+mn-lt"/>
                <a:ea typeface="+mn-ea"/>
                <a:cs typeface="+mn-cs"/>
              </a:rPr>
              <a:t> about discovered </a:t>
            </a:r>
            <a:r>
              <a:rPr lang="en-US" sz="1200" b="1" i="0" u="none" strike="noStrike" kern="1200" dirty="0" smtClean="0">
                <a:solidFill>
                  <a:schemeClr val="tx1"/>
                </a:solidFill>
                <a:effectLst/>
                <a:latin typeface="+mn-lt"/>
                <a:ea typeface="+mn-ea"/>
                <a:cs typeface="+mn-cs"/>
              </a:rPr>
              <a:t>vulnerabilities</a:t>
            </a:r>
            <a:r>
              <a:rPr lang="en-US" sz="1200" b="0" i="0" u="none" strike="noStrike" kern="1200" dirty="0" smtClean="0">
                <a:solidFill>
                  <a:schemeClr val="tx1"/>
                </a:solidFill>
                <a:effectLst/>
                <a:latin typeface="+mn-lt"/>
                <a:ea typeface="+mn-ea"/>
                <a:cs typeface="+mn-cs"/>
              </a:rPr>
              <a:t> with their product.</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Researchers had found </a:t>
            </a:r>
            <a:r>
              <a:rPr lang="en-US" sz="1200" b="1" i="0" u="none" strike="noStrike" kern="1200" dirty="0" smtClean="0">
                <a:solidFill>
                  <a:schemeClr val="tx1"/>
                </a:solidFill>
                <a:effectLst/>
                <a:latin typeface="+mn-lt"/>
                <a:ea typeface="+mn-ea"/>
                <a:cs typeface="+mn-cs"/>
              </a:rPr>
              <a:t>3</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vulnerabilities</a:t>
            </a:r>
            <a:endParaRPr lang="en-US" sz="1600" b="1"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Although they was </a:t>
            </a:r>
            <a:r>
              <a:rPr lang="en-US" sz="1200" b="1" i="0" u="none" strike="noStrike" kern="1200" dirty="0" smtClean="0">
                <a:solidFill>
                  <a:schemeClr val="tx1"/>
                </a:solidFill>
                <a:effectLst/>
                <a:latin typeface="+mn-lt"/>
                <a:ea typeface="+mn-ea"/>
                <a:cs typeface="+mn-cs"/>
              </a:rPr>
              <a:t>initially</a:t>
            </a:r>
            <a:r>
              <a:rPr lang="en-US" sz="1200" b="0" i="0" u="none" strike="noStrike" kern="1200" dirty="0" smtClean="0">
                <a:solidFill>
                  <a:schemeClr val="tx1"/>
                </a:solidFill>
                <a:effectLst/>
                <a:latin typeface="+mn-lt"/>
                <a:ea typeface="+mn-ea"/>
                <a:cs typeface="+mn-cs"/>
              </a:rPr>
              <a:t> an </a:t>
            </a:r>
            <a:r>
              <a:rPr lang="en-US" sz="1200" b="1" i="0" u="none" strike="noStrike" kern="1200" dirty="0" smtClean="0">
                <a:solidFill>
                  <a:schemeClr val="tx1"/>
                </a:solidFill>
                <a:effectLst/>
                <a:latin typeface="+mn-lt"/>
                <a:ea typeface="+mn-ea"/>
                <a:cs typeface="+mn-cs"/>
              </a:rPr>
              <a:t>agreement</a:t>
            </a:r>
            <a:r>
              <a:rPr lang="en-US" sz="1200" b="0" i="0" u="none" strike="noStrike" kern="1200" dirty="0" smtClean="0">
                <a:solidFill>
                  <a:schemeClr val="tx1"/>
                </a:solidFill>
                <a:effectLst/>
                <a:latin typeface="+mn-lt"/>
                <a:ea typeface="+mn-ea"/>
                <a:cs typeface="+mn-cs"/>
              </a:rPr>
              <a:t> between the two organizations. </a:t>
            </a:r>
            <a:r>
              <a:rPr lang="en-US" sz="1200" b="1" i="0" u="none" strike="noStrike" kern="1200" dirty="0" smtClean="0">
                <a:solidFill>
                  <a:schemeClr val="tx1"/>
                </a:solidFill>
                <a:effectLst/>
                <a:latin typeface="+mn-lt"/>
                <a:ea typeface="+mn-ea"/>
                <a:cs typeface="+mn-cs"/>
              </a:rPr>
              <a:t>FireEye</a:t>
            </a:r>
            <a:r>
              <a:rPr lang="en-US" sz="1200" b="0" i="0" u="none" strike="noStrike" kern="1200" dirty="0" smtClean="0">
                <a:solidFill>
                  <a:schemeClr val="tx1"/>
                </a:solidFill>
                <a:effectLst/>
                <a:latin typeface="+mn-lt"/>
                <a:ea typeface="+mn-ea"/>
                <a:cs typeface="+mn-cs"/>
              </a:rPr>
              <a:t> later </a:t>
            </a:r>
            <a:r>
              <a:rPr lang="en-US" sz="1200" b="1" i="0" u="none" strike="noStrike" kern="1200" dirty="0" smtClean="0">
                <a:solidFill>
                  <a:schemeClr val="tx1"/>
                </a:solidFill>
                <a:effectLst/>
                <a:latin typeface="+mn-lt"/>
                <a:ea typeface="+mn-ea"/>
                <a:cs typeface="+mn-cs"/>
              </a:rPr>
              <a:t>backed</a:t>
            </a:r>
            <a:r>
              <a:rPr lang="en-US" sz="1200" b="0" i="0" u="none" strike="noStrike" kern="1200" dirty="0" smtClean="0">
                <a:solidFill>
                  <a:schemeClr val="tx1"/>
                </a:solidFill>
                <a:effectLst/>
                <a:latin typeface="+mn-lt"/>
                <a:ea typeface="+mn-ea"/>
                <a:cs typeface="+mn-cs"/>
              </a:rPr>
              <a:t> out by taking legal action. </a:t>
            </a:r>
            <a:endParaRPr lang="en-US" sz="16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A </a:t>
            </a:r>
            <a:r>
              <a:rPr lang="en-US" sz="1200" b="1" i="0" u="none" strike="noStrike" kern="1200" dirty="0" smtClean="0">
                <a:solidFill>
                  <a:schemeClr val="tx1"/>
                </a:solidFill>
                <a:effectLst/>
                <a:latin typeface="+mn-lt"/>
                <a:ea typeface="+mn-ea"/>
                <a:cs typeface="+mn-cs"/>
              </a:rPr>
              <a:t>researcher</a:t>
            </a:r>
            <a:r>
              <a:rPr lang="en-US" sz="1200" b="0" i="0" u="none" strike="noStrike" kern="1200" dirty="0" smtClean="0">
                <a:solidFill>
                  <a:schemeClr val="tx1"/>
                </a:solidFill>
                <a:effectLst/>
                <a:latin typeface="+mn-lt"/>
                <a:ea typeface="+mn-ea"/>
                <a:cs typeface="+mn-cs"/>
              </a:rPr>
              <a:t> from ERNW </a:t>
            </a:r>
            <a:r>
              <a:rPr lang="en-US" sz="1200" b="1" i="0" u="none" strike="noStrike" kern="1200" dirty="0" smtClean="0">
                <a:solidFill>
                  <a:schemeClr val="tx1"/>
                </a:solidFill>
                <a:effectLst/>
                <a:latin typeface="+mn-lt"/>
                <a:ea typeface="+mn-ea"/>
                <a:cs typeface="+mn-cs"/>
              </a:rPr>
              <a:t>argued</a:t>
            </a:r>
            <a:r>
              <a:rPr lang="en-US" sz="1200" b="0" i="0" u="none" strike="noStrike" kern="1200" dirty="0" smtClean="0">
                <a:solidFill>
                  <a:schemeClr val="tx1"/>
                </a:solidFill>
                <a:effectLst/>
                <a:latin typeface="+mn-lt"/>
                <a:ea typeface="+mn-ea"/>
                <a:cs typeface="+mn-cs"/>
              </a:rPr>
              <a:t> that bringing upon legal action </a:t>
            </a:r>
            <a:r>
              <a:rPr lang="en-US" sz="1200" b="1" i="0" u="none" strike="noStrike" kern="1200" dirty="0" smtClean="0">
                <a:solidFill>
                  <a:schemeClr val="tx1"/>
                </a:solidFill>
                <a:effectLst/>
                <a:latin typeface="+mn-lt"/>
                <a:ea typeface="+mn-ea"/>
                <a:cs typeface="+mn-cs"/>
              </a:rPr>
              <a:t>discourages</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research</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community</a:t>
            </a:r>
            <a:r>
              <a:rPr lang="en-US" sz="1200" b="0" i="0" u="none" strike="noStrike" kern="1200" dirty="0" smtClean="0">
                <a:solidFill>
                  <a:schemeClr val="tx1"/>
                </a:solidFill>
                <a:effectLst/>
                <a:latin typeface="+mn-lt"/>
                <a:ea typeface="+mn-ea"/>
                <a:cs typeface="+mn-cs"/>
              </a:rPr>
              <a:t> - </a:t>
            </a:r>
            <a:r>
              <a:rPr lang="en-US" sz="1200" b="1" i="0" u="none" strike="noStrike" kern="1200" dirty="0" smtClean="0">
                <a:solidFill>
                  <a:schemeClr val="tx1"/>
                </a:solidFill>
                <a:effectLst/>
                <a:latin typeface="+mn-lt"/>
                <a:ea typeface="+mn-ea"/>
                <a:cs typeface="+mn-cs"/>
              </a:rPr>
              <a:t>negatively</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affects</a:t>
            </a:r>
            <a:r>
              <a:rPr lang="en-US" sz="1200" b="0" i="0" u="none" strike="noStrike" kern="1200" dirty="0" smtClean="0">
                <a:solidFill>
                  <a:schemeClr val="tx1"/>
                </a:solidFill>
                <a:effectLst/>
                <a:latin typeface="+mn-lt"/>
                <a:ea typeface="+mn-ea"/>
                <a:cs typeface="+mn-cs"/>
              </a:rPr>
              <a:t> those who are trying to </a:t>
            </a:r>
            <a:r>
              <a:rPr lang="en-US" sz="1200" b="1" i="0" u="none" strike="noStrike" kern="1200" dirty="0" smtClean="0">
                <a:solidFill>
                  <a:schemeClr val="tx1"/>
                </a:solidFill>
                <a:effectLst/>
                <a:latin typeface="+mn-lt"/>
                <a:ea typeface="+mn-ea"/>
                <a:cs typeface="+mn-cs"/>
              </a:rPr>
              <a:t>help</a:t>
            </a:r>
            <a:r>
              <a:rPr lang="en-US" sz="1200" b="0" i="0" u="none" strike="noStrike" kern="1200" dirty="0" smtClean="0">
                <a:solidFill>
                  <a:schemeClr val="tx1"/>
                </a:solidFill>
                <a:effectLst/>
                <a:latin typeface="+mn-lt"/>
                <a:ea typeface="+mn-ea"/>
                <a:cs typeface="+mn-cs"/>
              </a:rPr>
              <a:t>. </a:t>
            </a:r>
            <a:endParaRPr lang="en-US" sz="1600" b="0" i="0" u="none" strike="noStrike" kern="1200" dirty="0" smtClean="0">
              <a:solidFill>
                <a:schemeClr val="tx1"/>
              </a:solidFill>
              <a:effectLst/>
              <a:latin typeface="+mn-lt"/>
              <a:ea typeface="+mn-ea"/>
              <a:cs typeface="+mn-cs"/>
            </a:endParaRPr>
          </a:p>
          <a:p>
            <a:pPr marL="0" indent="0" rtl="0">
              <a:buFont typeface="Arial" charset="0"/>
              <a:buNone/>
            </a:pPr>
            <a:r>
              <a:rPr lang="en-US" b="0" dirty="0" smtClean="0">
                <a:effectLst/>
              </a:rPr>
              <a:t/>
            </a:r>
            <a:br>
              <a:rPr lang="en-US" b="0" dirty="0" smtClean="0">
                <a:effectLst/>
              </a:rPr>
            </a:br>
            <a:r>
              <a:rPr lang="en-US" sz="1200" b="1" i="0" u="none" strike="noStrike" kern="1200" dirty="0" smtClean="0">
                <a:solidFill>
                  <a:schemeClr val="tx1"/>
                </a:solidFill>
                <a:effectLst/>
                <a:latin typeface="+mn-lt"/>
                <a:ea typeface="+mn-ea"/>
                <a:cs typeface="+mn-cs"/>
              </a:rPr>
              <a:t>MIT VS BOSTON </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MiFare</a:t>
            </a:r>
            <a:r>
              <a:rPr lang="en-US" sz="1200" b="0" i="0" u="none" strike="noStrike" kern="1200" dirty="0" smtClean="0">
                <a:solidFill>
                  <a:schemeClr val="tx1"/>
                </a:solidFill>
                <a:effectLst/>
                <a:latin typeface="+mn-lt"/>
                <a:ea typeface="+mn-ea"/>
                <a:cs typeface="+mn-cs"/>
              </a:rPr>
              <a:t> Classic Card system</a:t>
            </a:r>
            <a:endParaRPr lang="en-US" b="0"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3 undergrad </a:t>
            </a:r>
            <a:r>
              <a:rPr lang="en-US" sz="1200" b="1" i="0" u="none" strike="noStrike" kern="1200" dirty="0" smtClean="0">
                <a:solidFill>
                  <a:schemeClr val="tx1"/>
                </a:solidFill>
                <a:effectLst/>
                <a:latin typeface="+mn-lt"/>
                <a:ea typeface="+mn-ea"/>
                <a:cs typeface="+mn-cs"/>
              </a:rPr>
              <a:t>students </a:t>
            </a:r>
            <a:r>
              <a:rPr lang="en-US" sz="1200" b="0" i="0" u="none" strike="noStrike" kern="1200" dirty="0" smtClean="0">
                <a:solidFill>
                  <a:schemeClr val="tx1"/>
                </a:solidFill>
                <a:effectLst/>
                <a:latin typeface="+mn-lt"/>
                <a:ea typeface="+mn-ea"/>
                <a:cs typeface="+mn-cs"/>
              </a:rPr>
              <a:t>from MIT were going to present </a:t>
            </a:r>
            <a:r>
              <a:rPr lang="en-US" sz="1200" b="1" i="0" u="none" strike="noStrike" kern="1200" dirty="0" smtClean="0">
                <a:solidFill>
                  <a:schemeClr val="tx1"/>
                </a:solidFill>
                <a:effectLst/>
                <a:latin typeface="+mn-lt"/>
                <a:ea typeface="+mn-ea"/>
                <a:cs typeface="+mn-cs"/>
              </a:rPr>
              <a:t>vulnerabilities</a:t>
            </a:r>
            <a:r>
              <a:rPr lang="en-US" sz="1200" b="0" i="0" u="none" strike="noStrike" kern="1200" dirty="0" smtClean="0">
                <a:solidFill>
                  <a:schemeClr val="tx1"/>
                </a:solidFill>
                <a:effectLst/>
                <a:latin typeface="+mn-lt"/>
                <a:ea typeface="+mn-ea"/>
                <a:cs typeface="+mn-cs"/>
              </a:rPr>
              <a:t> they discovered at </a:t>
            </a:r>
            <a:r>
              <a:rPr lang="en-US" sz="1200" b="1" i="0" u="none" strike="noStrike" kern="1200" dirty="0" err="1" smtClean="0">
                <a:solidFill>
                  <a:schemeClr val="tx1"/>
                </a:solidFill>
                <a:effectLst/>
                <a:latin typeface="+mn-lt"/>
                <a:ea typeface="+mn-ea"/>
                <a:cs typeface="+mn-cs"/>
              </a:rPr>
              <a:t>DefCon</a:t>
            </a:r>
            <a:r>
              <a:rPr lang="en-US" sz="1200" b="0" i="0" u="none" strike="noStrike" kern="1200" dirty="0" smtClean="0">
                <a:solidFill>
                  <a:schemeClr val="tx1"/>
                </a:solidFill>
                <a:effectLst/>
                <a:latin typeface="+mn-lt"/>
                <a:ea typeface="+mn-ea"/>
                <a:cs typeface="+mn-cs"/>
              </a:rPr>
              <a:t> (a major hacking conference in Las Vegas) with the Massachusetts Mass Transit System payment system.</a:t>
            </a:r>
            <a:endParaRPr lang="en-US" sz="16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They </a:t>
            </a:r>
            <a:r>
              <a:rPr lang="en-US" sz="1200" b="1" i="0" u="none" strike="noStrike" kern="1200" dirty="0" smtClean="0">
                <a:solidFill>
                  <a:schemeClr val="tx1"/>
                </a:solidFill>
                <a:effectLst/>
                <a:latin typeface="+mn-lt"/>
                <a:ea typeface="+mn-ea"/>
                <a:cs typeface="+mn-cs"/>
              </a:rPr>
              <a:t>reverse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engineered</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RFID</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tags</a:t>
            </a:r>
            <a:r>
              <a:rPr lang="en-US" sz="1200" b="0" i="0" u="none" strike="noStrike" kern="1200" dirty="0" smtClean="0">
                <a:solidFill>
                  <a:schemeClr val="tx1"/>
                </a:solidFill>
                <a:effectLst/>
                <a:latin typeface="+mn-lt"/>
                <a:ea typeface="+mn-ea"/>
                <a:cs typeface="+mn-cs"/>
              </a:rPr>
              <a:t> from a magnetic strip on paper </a:t>
            </a:r>
            <a:r>
              <a:rPr lang="en-US" sz="1200" b="1" i="0" u="none" strike="noStrike" kern="1200" dirty="0" err="1" smtClean="0">
                <a:solidFill>
                  <a:schemeClr val="tx1"/>
                </a:solidFill>
                <a:effectLst/>
                <a:latin typeface="+mn-lt"/>
                <a:ea typeface="+mn-ea"/>
                <a:cs typeface="+mn-cs"/>
              </a:rPr>
              <a:t>CharlieCard</a:t>
            </a:r>
            <a:r>
              <a:rPr lang="en-US" sz="1200" b="0" i="0" u="none" strike="noStrike" kern="1200" dirty="0" smtClean="0">
                <a:solidFill>
                  <a:schemeClr val="tx1"/>
                </a:solidFill>
                <a:effectLst/>
                <a:latin typeface="+mn-lt"/>
                <a:ea typeface="+mn-ea"/>
                <a:cs typeface="+mn-cs"/>
              </a:rPr>
              <a:t> tickets.</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The MBTA claimed this exploit cause </a:t>
            </a:r>
            <a:r>
              <a:rPr lang="en-US" sz="1200" b="1" i="0" u="none" strike="noStrike" kern="1200" dirty="0" smtClean="0">
                <a:solidFill>
                  <a:schemeClr val="tx1"/>
                </a:solidFill>
                <a:effectLst/>
                <a:latin typeface="+mn-lt"/>
                <a:ea typeface="+mn-ea"/>
                <a:cs typeface="+mn-cs"/>
              </a:rPr>
              <a:t>damages</a:t>
            </a:r>
            <a:r>
              <a:rPr lang="en-US" sz="1200" b="0" i="0" u="none" strike="noStrike" kern="1200" dirty="0" smtClean="0">
                <a:solidFill>
                  <a:schemeClr val="tx1"/>
                </a:solidFill>
                <a:effectLst/>
                <a:latin typeface="+mn-lt"/>
                <a:ea typeface="+mn-ea"/>
                <a:cs typeface="+mn-cs"/>
              </a:rPr>
              <a:t> that could not be specified by them.</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They’re </a:t>
            </a:r>
            <a:r>
              <a:rPr lang="en-US" sz="1200" b="1" i="0" u="none" strike="noStrike" kern="1200" dirty="0" smtClean="0">
                <a:solidFill>
                  <a:schemeClr val="tx1"/>
                </a:solidFill>
                <a:effectLst/>
                <a:latin typeface="+mn-lt"/>
                <a:ea typeface="+mn-ea"/>
                <a:cs typeface="+mn-cs"/>
              </a:rPr>
              <a:t>suing</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students</a:t>
            </a:r>
            <a:r>
              <a:rPr lang="en-US" sz="1200" b="0" i="0" u="none" strike="noStrike" kern="1200" dirty="0" smtClean="0">
                <a:solidFill>
                  <a:schemeClr val="tx1"/>
                </a:solidFill>
                <a:effectLst/>
                <a:latin typeface="+mn-lt"/>
                <a:ea typeface="+mn-ea"/>
                <a:cs typeface="+mn-cs"/>
              </a:rPr>
              <a:t> and the university for violating </a:t>
            </a:r>
            <a:r>
              <a:rPr lang="en-US" sz="1200" b="1" i="0" u="none" strike="noStrike" kern="1200" dirty="0" smtClean="0">
                <a:solidFill>
                  <a:schemeClr val="tx1"/>
                </a:solidFill>
                <a:effectLst/>
                <a:latin typeface="+mn-lt"/>
                <a:ea typeface="+mn-ea"/>
                <a:cs typeface="+mn-cs"/>
              </a:rPr>
              <a:t>Computer</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Fraud</a:t>
            </a:r>
            <a:r>
              <a:rPr lang="en-US" sz="1200" b="0" i="0" u="none" strike="noStrike" kern="1200" dirty="0" smtClean="0">
                <a:solidFill>
                  <a:schemeClr val="tx1"/>
                </a:solidFill>
                <a:effectLst/>
                <a:latin typeface="+mn-lt"/>
                <a:ea typeface="+mn-ea"/>
                <a:cs typeface="+mn-cs"/>
              </a:rPr>
              <a:t> and </a:t>
            </a:r>
            <a:r>
              <a:rPr lang="en-US" sz="1200" b="1" i="0" u="none" strike="noStrike" kern="1200" dirty="0" smtClean="0">
                <a:solidFill>
                  <a:schemeClr val="tx1"/>
                </a:solidFill>
                <a:effectLst/>
                <a:latin typeface="+mn-lt"/>
                <a:ea typeface="+mn-ea"/>
                <a:cs typeface="+mn-cs"/>
              </a:rPr>
              <a:t>Abuse</a:t>
            </a:r>
            <a:r>
              <a:rPr lang="en-US" sz="1200" b="0" i="0" u="none" strike="noStrike" kern="1200" dirty="0" smtClean="0">
                <a:solidFill>
                  <a:schemeClr val="tx1"/>
                </a:solidFill>
                <a:effectLst/>
                <a:latin typeface="+mn-lt"/>
                <a:ea typeface="+mn-ea"/>
                <a:cs typeface="+mn-cs"/>
              </a:rPr>
              <a:t> Act.</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Huge legal dispute over whether or not the students should still hold their talk.</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Unfortunately, the </a:t>
            </a:r>
            <a:r>
              <a:rPr lang="en-US" sz="1200" b="1" i="0" u="none" strike="noStrike" kern="1200" dirty="0" smtClean="0">
                <a:solidFill>
                  <a:schemeClr val="tx1"/>
                </a:solidFill>
                <a:effectLst/>
                <a:latin typeface="+mn-lt"/>
                <a:ea typeface="+mn-ea"/>
                <a:cs typeface="+mn-cs"/>
              </a:rPr>
              <a:t>presentation</a:t>
            </a:r>
            <a:r>
              <a:rPr lang="en-US" sz="1200" b="0" i="0" u="none" strike="noStrike" kern="1200" dirty="0" smtClean="0">
                <a:solidFill>
                  <a:schemeClr val="tx1"/>
                </a:solidFill>
                <a:effectLst/>
                <a:latin typeface="+mn-lt"/>
                <a:ea typeface="+mn-ea"/>
                <a:cs typeface="+mn-cs"/>
              </a:rPr>
              <a:t> slides were </a:t>
            </a:r>
            <a:r>
              <a:rPr lang="en-US" sz="1200" b="1" i="0" u="none" strike="noStrike" kern="1200" dirty="0" smtClean="0">
                <a:solidFill>
                  <a:schemeClr val="tx1"/>
                </a:solidFill>
                <a:effectLst/>
                <a:latin typeface="+mn-lt"/>
                <a:ea typeface="+mn-ea"/>
                <a:cs typeface="+mn-cs"/>
              </a:rPr>
              <a:t>already</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distributed</a:t>
            </a:r>
            <a:r>
              <a:rPr lang="en-US" sz="1200" b="0" i="0" u="none" strike="noStrike" kern="1200" dirty="0" smtClean="0">
                <a:solidFill>
                  <a:schemeClr val="tx1"/>
                </a:solidFill>
                <a:effectLst/>
                <a:latin typeface="+mn-lt"/>
                <a:ea typeface="+mn-ea"/>
                <a:cs typeface="+mn-cs"/>
              </a:rPr>
              <a:t> to </a:t>
            </a:r>
            <a:r>
              <a:rPr lang="en-US" sz="1200" b="0" i="0" u="none" strike="noStrike" kern="1200" dirty="0" err="1" smtClean="0">
                <a:solidFill>
                  <a:schemeClr val="tx1"/>
                </a:solidFill>
                <a:effectLst/>
                <a:latin typeface="+mn-lt"/>
                <a:ea typeface="+mn-ea"/>
                <a:cs typeface="+mn-cs"/>
              </a:rPr>
              <a:t>DefCon</a:t>
            </a:r>
            <a:r>
              <a:rPr lang="en-US" sz="1200" b="0" i="0" u="none" strike="noStrike" kern="1200" dirty="0" smtClean="0">
                <a:solidFill>
                  <a:schemeClr val="tx1"/>
                </a:solidFill>
                <a:effectLst/>
                <a:latin typeface="+mn-lt"/>
                <a:ea typeface="+mn-ea"/>
                <a:cs typeface="+mn-cs"/>
              </a:rPr>
              <a:t> attendees before MBTA filed lawsuit.  </a:t>
            </a:r>
          </a:p>
          <a:p>
            <a:pPr marL="457200" lvl="1" indent="0" rtl="0" fontAlgn="base">
              <a:buFont typeface="Arial" charset="0"/>
              <a:buNone/>
            </a:pPr>
            <a:endParaRPr lang="en-US" sz="16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1" i="0" u="none" strike="noStrike" kern="1200" dirty="0" smtClean="0">
                <a:solidFill>
                  <a:schemeClr val="tx1"/>
                </a:solidFill>
                <a:effectLst/>
                <a:latin typeface="+mn-lt"/>
                <a:ea typeface="+mn-ea"/>
                <a:cs typeface="+mn-cs"/>
              </a:rPr>
              <a:t>Benefits</a:t>
            </a:r>
            <a:r>
              <a:rPr lang="en-US" sz="1200" b="0" i="0" u="none" strike="noStrike" kern="1200" dirty="0" smtClean="0">
                <a:solidFill>
                  <a:schemeClr val="tx1"/>
                </a:solidFill>
                <a:effectLst/>
                <a:latin typeface="+mn-lt"/>
                <a:ea typeface="+mn-ea"/>
                <a:cs typeface="+mn-cs"/>
              </a:rPr>
              <a:t>, </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forces product owners to </a:t>
            </a:r>
            <a:r>
              <a:rPr lang="en-US" sz="1200" b="1" i="0" u="none" strike="noStrike" kern="1200" dirty="0" smtClean="0">
                <a:solidFill>
                  <a:schemeClr val="tx1"/>
                </a:solidFill>
                <a:effectLst/>
                <a:latin typeface="+mn-lt"/>
                <a:ea typeface="+mn-ea"/>
                <a:cs typeface="+mn-cs"/>
              </a:rPr>
              <a:t>update</a:t>
            </a:r>
            <a:r>
              <a:rPr lang="en-US" sz="1200" b="0" i="0" u="none" strike="noStrike" kern="1200" dirty="0" smtClean="0">
                <a:solidFill>
                  <a:schemeClr val="tx1"/>
                </a:solidFill>
                <a:effectLst/>
                <a:latin typeface="+mn-lt"/>
                <a:ea typeface="+mn-ea"/>
                <a:cs typeface="+mn-cs"/>
              </a:rPr>
              <a:t> with </a:t>
            </a:r>
            <a:r>
              <a:rPr lang="en-US" sz="1200" b="1" i="0" u="none" strike="noStrike" kern="1200" dirty="0" smtClean="0">
                <a:solidFill>
                  <a:schemeClr val="tx1"/>
                </a:solidFill>
                <a:effectLst/>
                <a:latin typeface="+mn-lt"/>
                <a:ea typeface="+mn-ea"/>
                <a:cs typeface="+mn-cs"/>
              </a:rPr>
              <a:t>patches</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sooner</a:t>
            </a:r>
            <a:r>
              <a:rPr lang="en-US" sz="1200" b="0" i="0" u="none" strike="noStrike" kern="1200" dirty="0" smtClean="0">
                <a:solidFill>
                  <a:schemeClr val="tx1"/>
                </a:solidFill>
                <a:effectLst/>
                <a:latin typeface="+mn-lt"/>
                <a:ea typeface="+mn-ea"/>
                <a:cs typeface="+mn-cs"/>
              </a:rPr>
              <a:t> - </a:t>
            </a:r>
            <a:r>
              <a:rPr lang="en-US" sz="1200" b="1" i="0" u="none" strike="noStrike" kern="1200" dirty="0" smtClean="0">
                <a:solidFill>
                  <a:schemeClr val="tx1"/>
                </a:solidFill>
                <a:effectLst/>
                <a:latin typeface="+mn-lt"/>
                <a:ea typeface="+mn-ea"/>
                <a:cs typeface="+mn-cs"/>
              </a:rPr>
              <a:t>more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people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benefit</a:t>
            </a:r>
            <a:r>
              <a:rPr lang="en-US" sz="1200" b="0" i="0" u="none" strike="noStrike" kern="1200" dirty="0" smtClean="0">
                <a:solidFill>
                  <a:schemeClr val="tx1"/>
                </a:solidFill>
                <a:effectLst/>
                <a:latin typeface="+mn-lt"/>
                <a:ea typeface="+mn-ea"/>
                <a:cs typeface="+mn-cs"/>
              </a:rPr>
              <a:t> from a </a:t>
            </a:r>
            <a:r>
              <a:rPr lang="en-US" sz="1200" b="1" i="0" u="none" strike="noStrike" kern="1200" dirty="0" smtClean="0">
                <a:solidFill>
                  <a:schemeClr val="tx1"/>
                </a:solidFill>
                <a:effectLst/>
                <a:latin typeface="+mn-lt"/>
                <a:ea typeface="+mn-ea"/>
                <a:cs typeface="+mn-cs"/>
              </a:rPr>
              <a:t>secure</a:t>
            </a:r>
            <a:r>
              <a:rPr lang="en-US" sz="1200" b="0" i="0" u="none" strike="noStrike" kern="1200" dirty="0" smtClean="0">
                <a:solidFill>
                  <a:schemeClr val="tx1"/>
                </a:solidFill>
                <a:effectLst/>
                <a:latin typeface="+mn-lt"/>
                <a:ea typeface="+mn-ea"/>
                <a:cs typeface="+mn-cs"/>
              </a:rPr>
              <a:t> product. </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1" i="0" u="none" strike="noStrike" kern="1200" dirty="0" smtClean="0">
                <a:solidFill>
                  <a:schemeClr val="tx1"/>
                </a:solidFill>
                <a:effectLst/>
                <a:latin typeface="+mn-lt"/>
                <a:ea typeface="+mn-ea"/>
                <a:cs typeface="+mn-cs"/>
              </a:rPr>
              <a:t>Prevents</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someone</a:t>
            </a:r>
            <a:r>
              <a:rPr lang="en-US" sz="1200" b="0" i="0" u="none" strike="noStrike" kern="1200" dirty="0" smtClean="0">
                <a:solidFill>
                  <a:schemeClr val="tx1"/>
                </a:solidFill>
                <a:effectLst/>
                <a:latin typeface="+mn-lt"/>
                <a:ea typeface="+mn-ea"/>
                <a:cs typeface="+mn-cs"/>
              </a:rPr>
              <a:t> with </a:t>
            </a:r>
            <a:r>
              <a:rPr lang="en-US" sz="1200" b="1" i="0" u="none" strike="noStrike" kern="1200" dirty="0" smtClean="0">
                <a:solidFill>
                  <a:schemeClr val="tx1"/>
                </a:solidFill>
                <a:effectLst/>
                <a:latin typeface="+mn-lt"/>
                <a:ea typeface="+mn-ea"/>
                <a:cs typeface="+mn-cs"/>
              </a:rPr>
              <a:t>malicious</a:t>
            </a:r>
            <a:r>
              <a:rPr lang="en-US" sz="1200" b="0" i="0" u="none" strike="noStrike" kern="1200" dirty="0" smtClean="0">
                <a:solidFill>
                  <a:schemeClr val="tx1"/>
                </a:solidFill>
                <a:effectLst/>
                <a:latin typeface="+mn-lt"/>
                <a:ea typeface="+mn-ea"/>
                <a:cs typeface="+mn-cs"/>
              </a:rPr>
              <a:t> intent from </a:t>
            </a:r>
            <a:r>
              <a:rPr lang="en-US" sz="1200" b="1" i="0" u="none" strike="noStrike" kern="1200" dirty="0" smtClean="0">
                <a:solidFill>
                  <a:schemeClr val="tx1"/>
                </a:solidFill>
                <a:effectLst/>
                <a:latin typeface="+mn-lt"/>
                <a:ea typeface="+mn-ea"/>
                <a:cs typeface="+mn-cs"/>
              </a:rPr>
              <a:t>discovering/exploiting</a:t>
            </a:r>
            <a:r>
              <a:rPr lang="en-US" sz="1200" b="0" i="0" u="none" strike="noStrike" kern="1200" dirty="0" smtClean="0">
                <a:solidFill>
                  <a:schemeClr val="tx1"/>
                </a:solidFill>
                <a:effectLst/>
                <a:latin typeface="+mn-lt"/>
                <a:ea typeface="+mn-ea"/>
                <a:cs typeface="+mn-cs"/>
              </a:rPr>
              <a:t> it </a:t>
            </a:r>
            <a:r>
              <a:rPr lang="en-US" sz="1200" b="1" i="0" u="none" strike="noStrike" kern="1200" dirty="0" smtClean="0">
                <a:solidFill>
                  <a:schemeClr val="tx1"/>
                </a:solidFill>
                <a:effectLst/>
                <a:latin typeface="+mn-lt"/>
                <a:ea typeface="+mn-ea"/>
                <a:cs typeface="+mn-cs"/>
              </a:rPr>
              <a:t>first</a:t>
            </a:r>
            <a:r>
              <a:rPr lang="en-US" sz="1200" b="0" i="0" u="none" strike="noStrike" kern="1200" dirty="0" smtClean="0">
                <a:solidFill>
                  <a:schemeClr val="tx1"/>
                </a:solidFill>
                <a:effectLst/>
                <a:latin typeface="+mn-lt"/>
                <a:ea typeface="+mn-ea"/>
                <a:cs typeface="+mn-cs"/>
              </a:rPr>
              <a:t>.</a:t>
            </a:r>
            <a:endParaRPr lang="en-US" sz="16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1" i="0" u="none" strike="noStrike" kern="1200" dirty="0" smtClean="0">
                <a:solidFill>
                  <a:schemeClr val="tx1"/>
                </a:solidFill>
                <a:effectLst/>
                <a:latin typeface="+mn-lt"/>
                <a:ea typeface="+mn-ea"/>
                <a:cs typeface="+mn-cs"/>
              </a:rPr>
              <a:t>Drawbacks</a:t>
            </a:r>
            <a:endParaRPr lang="en-US" sz="1600" b="1"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Some of </a:t>
            </a:r>
            <a:r>
              <a:rPr lang="en-US" sz="1200" b="1" i="0" u="none" strike="noStrike" kern="1200" dirty="0" err="1" smtClean="0">
                <a:solidFill>
                  <a:schemeClr val="tx1"/>
                </a:solidFill>
                <a:effectLst/>
                <a:latin typeface="+mn-lt"/>
                <a:ea typeface="+mn-ea"/>
                <a:cs typeface="+mn-cs"/>
              </a:rPr>
              <a:t>FireEye’s</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source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code</a:t>
            </a:r>
            <a:r>
              <a:rPr lang="en-US" sz="1200" b="0" i="0" u="none" strike="noStrike" kern="1200" dirty="0" smtClean="0">
                <a:solidFill>
                  <a:schemeClr val="tx1"/>
                </a:solidFill>
                <a:effectLst/>
                <a:latin typeface="+mn-lt"/>
                <a:ea typeface="+mn-ea"/>
                <a:cs typeface="+mn-cs"/>
              </a:rPr>
              <a:t> would have to be </a:t>
            </a:r>
            <a:r>
              <a:rPr lang="en-US" sz="1200" b="1" i="0" u="none" strike="noStrike" kern="1200" dirty="0" smtClean="0">
                <a:solidFill>
                  <a:schemeClr val="tx1"/>
                </a:solidFill>
                <a:effectLst/>
                <a:latin typeface="+mn-lt"/>
                <a:ea typeface="+mn-ea"/>
                <a:cs typeface="+mn-cs"/>
              </a:rPr>
              <a:t>released</a:t>
            </a:r>
            <a:endParaRPr lang="en-US" sz="1600" b="1"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Hurts their company branding - </a:t>
            </a:r>
            <a:r>
              <a:rPr lang="en-US" sz="1200" b="1" i="0" u="none" strike="noStrike" kern="1200" dirty="0" smtClean="0">
                <a:solidFill>
                  <a:schemeClr val="tx1"/>
                </a:solidFill>
                <a:effectLst/>
                <a:latin typeface="+mn-lt"/>
                <a:ea typeface="+mn-ea"/>
                <a:cs typeface="+mn-cs"/>
              </a:rPr>
              <a:t>showing</a:t>
            </a:r>
            <a:r>
              <a:rPr lang="en-US" sz="1200" b="0" i="0" u="none" strike="noStrike" kern="1200" dirty="0" smtClean="0">
                <a:solidFill>
                  <a:schemeClr val="tx1"/>
                </a:solidFill>
                <a:effectLst/>
                <a:latin typeface="+mn-lt"/>
                <a:ea typeface="+mn-ea"/>
                <a:cs typeface="+mn-cs"/>
              </a:rPr>
              <a:t> that there are </a:t>
            </a:r>
            <a:r>
              <a:rPr lang="en-US" sz="1200" b="1" i="0" u="none" strike="noStrike" kern="1200" dirty="0" smtClean="0">
                <a:solidFill>
                  <a:schemeClr val="tx1"/>
                </a:solidFill>
                <a:effectLst/>
                <a:latin typeface="+mn-lt"/>
                <a:ea typeface="+mn-ea"/>
                <a:cs typeface="+mn-cs"/>
              </a:rPr>
              <a:t>security</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flaws</a:t>
            </a:r>
            <a:r>
              <a:rPr lang="en-US" sz="1200" b="0" i="0" u="none" strike="noStrike" kern="1200" dirty="0" smtClean="0">
                <a:solidFill>
                  <a:schemeClr val="tx1"/>
                </a:solidFill>
                <a:effectLst/>
                <a:latin typeface="+mn-lt"/>
                <a:ea typeface="+mn-ea"/>
                <a:cs typeface="+mn-cs"/>
              </a:rPr>
              <a:t>.</a:t>
            </a:r>
            <a:endParaRPr lang="en-US" sz="16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Malicious hacker could come along and </a:t>
            </a:r>
            <a:r>
              <a:rPr lang="en-US" sz="1200" b="1" i="0" u="none" strike="noStrike" kern="1200" dirty="0" smtClean="0">
                <a:solidFill>
                  <a:schemeClr val="tx1"/>
                </a:solidFill>
                <a:effectLst/>
                <a:latin typeface="+mn-lt"/>
                <a:ea typeface="+mn-ea"/>
                <a:cs typeface="+mn-cs"/>
              </a:rPr>
              <a:t>exploit</a:t>
            </a:r>
            <a:r>
              <a:rPr lang="en-US" sz="1200" b="0" i="0" u="none" strike="noStrike" kern="1200" dirty="0" smtClean="0">
                <a:solidFill>
                  <a:schemeClr val="tx1"/>
                </a:solidFill>
                <a:effectLst/>
                <a:latin typeface="+mn-lt"/>
                <a:ea typeface="+mn-ea"/>
                <a:cs typeface="+mn-cs"/>
              </a:rPr>
              <a:t> the vulnerabilities </a:t>
            </a:r>
            <a:r>
              <a:rPr lang="en-US" sz="1200" b="1" i="0" u="none" strike="noStrike" kern="1200" dirty="0" smtClean="0">
                <a:solidFill>
                  <a:schemeClr val="tx1"/>
                </a:solidFill>
                <a:effectLst/>
                <a:latin typeface="+mn-lt"/>
                <a:ea typeface="+mn-ea"/>
                <a:cs typeface="+mn-cs"/>
              </a:rPr>
              <a:t>before</a:t>
            </a:r>
            <a:r>
              <a:rPr lang="en-US" sz="1200" b="0" i="0" u="none" strike="noStrike" kern="1200" dirty="0" smtClean="0">
                <a:solidFill>
                  <a:schemeClr val="tx1"/>
                </a:solidFill>
                <a:effectLst/>
                <a:latin typeface="+mn-lt"/>
                <a:ea typeface="+mn-ea"/>
                <a:cs typeface="+mn-cs"/>
              </a:rPr>
              <a:t> it’s </a:t>
            </a:r>
            <a:r>
              <a:rPr lang="en-US" sz="1200" b="1" i="0" u="none" strike="noStrike" kern="1200" dirty="0" smtClean="0">
                <a:solidFill>
                  <a:schemeClr val="tx1"/>
                </a:solidFill>
                <a:effectLst/>
                <a:latin typeface="+mn-lt"/>
                <a:ea typeface="+mn-ea"/>
                <a:cs typeface="+mn-cs"/>
              </a:rPr>
              <a:t>patched</a:t>
            </a:r>
            <a:r>
              <a:rPr lang="en-US" sz="1200" b="0" i="0" u="none" strike="noStrike" kern="1200" dirty="0" smtClean="0">
                <a:solidFill>
                  <a:schemeClr val="tx1"/>
                </a:solidFill>
                <a:effectLst/>
                <a:latin typeface="+mn-lt"/>
                <a:ea typeface="+mn-ea"/>
                <a:cs typeface="+mn-cs"/>
              </a:rPr>
              <a:t>.</a:t>
            </a:r>
          </a:p>
          <a:p>
            <a:pPr marL="457200" lvl="1" indent="0" rtl="0" fontAlgn="base">
              <a:buFont typeface="Arial" charset="0"/>
              <a:buNone/>
            </a:pPr>
            <a:endParaRPr lang="en-US" sz="1600" b="0" i="0" u="none" strike="noStrike" kern="1200" dirty="0" smtClean="0">
              <a:solidFill>
                <a:schemeClr val="tx1"/>
              </a:solidFill>
              <a:effectLst/>
              <a:latin typeface="+mn-lt"/>
              <a:ea typeface="+mn-ea"/>
              <a:cs typeface="+mn-cs"/>
            </a:endParaRPr>
          </a:p>
          <a:p>
            <a:pPr marL="171450" indent="-171450" rtl="0">
              <a:buFont typeface="Arial" charset="0"/>
              <a:buChar char="•"/>
            </a:pPr>
            <a:r>
              <a:rPr lang="en-US" sz="1200" b="0" i="0" u="none" strike="noStrike" kern="1200" dirty="0" smtClean="0">
                <a:solidFill>
                  <a:schemeClr val="tx1"/>
                </a:solidFill>
                <a:effectLst/>
                <a:latin typeface="+mn-lt"/>
                <a:ea typeface="+mn-ea"/>
                <a:cs typeface="+mn-cs"/>
              </a:rPr>
              <a:t>A legal gray area for those seeking vulnerabilities. </a:t>
            </a:r>
            <a:endParaRPr lang="en-US" b="0" dirty="0" smtClean="0">
              <a:effectLst/>
            </a:endParaRPr>
          </a:p>
          <a:p>
            <a:pPr marL="0" indent="0">
              <a:buFont typeface="Arial" charset="0"/>
              <a:buNone/>
            </a:pPr>
            <a:r>
              <a:rPr lang="en-US" b="0" dirty="0" smtClean="0">
                <a:effectLst/>
              </a:rPr>
              <a:t/>
            </a:r>
            <a:br>
              <a:rPr lang="en-US" b="0" dirty="0" smtClean="0">
                <a:effectLst/>
              </a:rPr>
            </a:br>
            <a:r>
              <a:rPr lang="en-US" b="0" dirty="0" smtClean="0">
                <a:effectLst/>
              </a:rPr>
              <a:t/>
            </a:r>
            <a:br>
              <a:rPr lang="en-US" b="0" dirty="0" smtClean="0">
                <a:effectLst/>
              </a:rPr>
            </a:br>
            <a:r>
              <a:rPr lang="en-US" b="0" dirty="0" smtClean="0">
                <a:effectLst/>
              </a:rPr>
              <a:t/>
            </a:r>
            <a:br>
              <a:rPr lang="en-US" b="0" dirty="0" smtClean="0">
                <a:effectLst/>
              </a:rPr>
            </a:br>
            <a:r>
              <a:rPr lang="en-US" b="0" dirty="0" smtClean="0">
                <a:effectLst/>
              </a:rPr>
              <a:t/>
            </a:r>
            <a:br>
              <a:rPr lang="en-US" b="0" dirty="0" smtClean="0">
                <a:effectLst/>
              </a:rPr>
            </a:br>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87158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Software is </a:t>
            </a:r>
            <a:r>
              <a:rPr lang="en-US" sz="1200" b="1" i="0" u="none" strike="noStrike" kern="1200" dirty="0" smtClean="0">
                <a:solidFill>
                  <a:schemeClr val="tx1"/>
                </a:solidFill>
                <a:effectLst/>
                <a:latin typeface="+mn-lt"/>
                <a:ea typeface="+mn-ea"/>
                <a:cs typeface="+mn-cs"/>
              </a:rPr>
              <a:t>created</a:t>
            </a:r>
            <a:r>
              <a:rPr lang="en-US" sz="1200" b="0" i="0" u="none" strike="noStrike" kern="1200" dirty="0" smtClean="0">
                <a:solidFill>
                  <a:schemeClr val="tx1"/>
                </a:solidFill>
                <a:effectLst/>
                <a:latin typeface="+mn-lt"/>
                <a:ea typeface="+mn-ea"/>
                <a:cs typeface="+mn-cs"/>
              </a:rPr>
              <a:t> and released with the </a:t>
            </a:r>
            <a:r>
              <a:rPr lang="en-US" sz="1200" b="1" i="0" u="none" strike="noStrike" kern="1200" dirty="0" smtClean="0">
                <a:solidFill>
                  <a:schemeClr val="tx1"/>
                </a:solidFill>
                <a:effectLst/>
                <a:latin typeface="+mn-lt"/>
                <a:ea typeface="+mn-ea"/>
                <a:cs typeface="+mn-cs"/>
              </a:rPr>
              <a:t>intent</a:t>
            </a:r>
            <a:r>
              <a:rPr lang="en-US" sz="1200" b="0" i="0" u="none" strike="noStrike" kern="1200" dirty="0" smtClean="0">
                <a:solidFill>
                  <a:schemeClr val="tx1"/>
                </a:solidFill>
                <a:effectLst/>
                <a:latin typeface="+mn-lt"/>
                <a:ea typeface="+mn-ea"/>
                <a:cs typeface="+mn-cs"/>
              </a:rPr>
              <a:t> on </a:t>
            </a:r>
            <a:r>
              <a:rPr lang="en-US" sz="1200" b="1" i="0" u="none" strike="noStrike" kern="1200" dirty="0" smtClean="0">
                <a:solidFill>
                  <a:schemeClr val="tx1"/>
                </a:solidFill>
                <a:effectLst/>
                <a:latin typeface="+mn-lt"/>
                <a:ea typeface="+mn-ea"/>
                <a:cs typeface="+mn-cs"/>
              </a:rPr>
              <a:t>helping</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people</a:t>
            </a:r>
            <a:r>
              <a:rPr lang="en-US" sz="1200" b="0" i="0" u="none" strike="noStrike" kern="1200" dirty="0" smtClean="0">
                <a:solidFill>
                  <a:schemeClr val="tx1"/>
                </a:solidFill>
                <a:effectLst/>
                <a:latin typeface="+mn-lt"/>
                <a:ea typeface="+mn-ea"/>
                <a:cs typeface="+mn-cs"/>
              </a:rPr>
              <a:t>. If there is a </a:t>
            </a:r>
            <a:r>
              <a:rPr lang="en-US" sz="1200" b="1" i="0" u="none" strike="noStrike" kern="1200" dirty="0" smtClean="0">
                <a:solidFill>
                  <a:schemeClr val="tx1"/>
                </a:solidFill>
                <a:effectLst/>
                <a:latin typeface="+mn-lt"/>
                <a:ea typeface="+mn-ea"/>
                <a:cs typeface="+mn-cs"/>
              </a:rPr>
              <a:t>vulnerability</a:t>
            </a:r>
            <a:r>
              <a:rPr lang="en-US" sz="1200" b="0" i="0" u="none" strike="noStrike" kern="1200" dirty="0" smtClean="0">
                <a:solidFill>
                  <a:schemeClr val="tx1"/>
                </a:solidFill>
                <a:effectLst/>
                <a:latin typeface="+mn-lt"/>
                <a:ea typeface="+mn-ea"/>
                <a:cs typeface="+mn-cs"/>
              </a:rPr>
              <a:t> with that product, it has the </a:t>
            </a:r>
            <a:r>
              <a:rPr lang="en-US" sz="1200" b="1" i="0" u="none" strike="noStrike" kern="1200" dirty="0" smtClean="0">
                <a:solidFill>
                  <a:schemeClr val="tx1"/>
                </a:solidFill>
                <a:effectLst/>
                <a:latin typeface="+mn-lt"/>
                <a:ea typeface="+mn-ea"/>
                <a:cs typeface="+mn-cs"/>
              </a:rPr>
              <a:t>potential</a:t>
            </a:r>
            <a:r>
              <a:rPr lang="en-US" sz="1200" b="0" i="0" u="none" strike="noStrike" kern="1200" dirty="0" smtClean="0">
                <a:solidFill>
                  <a:schemeClr val="tx1"/>
                </a:solidFill>
                <a:effectLst/>
                <a:latin typeface="+mn-lt"/>
                <a:ea typeface="+mn-ea"/>
                <a:cs typeface="+mn-cs"/>
              </a:rPr>
              <a:t> to </a:t>
            </a:r>
            <a:r>
              <a:rPr lang="en-US" sz="1200" b="1" i="0" u="none" strike="noStrike" kern="1200" dirty="0" smtClean="0">
                <a:solidFill>
                  <a:schemeClr val="tx1"/>
                </a:solidFill>
                <a:effectLst/>
                <a:latin typeface="+mn-lt"/>
                <a:ea typeface="+mn-ea"/>
                <a:cs typeface="+mn-cs"/>
              </a:rPr>
              <a:t>harm</a:t>
            </a:r>
            <a:r>
              <a:rPr lang="en-US" sz="1200" b="0" i="0" u="none" strike="noStrike" kern="1200" dirty="0" smtClean="0">
                <a:solidFill>
                  <a:schemeClr val="tx1"/>
                </a:solidFill>
                <a:effectLst/>
                <a:latin typeface="+mn-lt"/>
                <a:ea typeface="+mn-ea"/>
                <a:cs typeface="+mn-cs"/>
              </a:rPr>
              <a:t> those </a:t>
            </a:r>
            <a:r>
              <a:rPr lang="en-US" sz="1200" b="1" i="0" u="none" strike="noStrike" kern="1200" dirty="0" smtClean="0">
                <a:solidFill>
                  <a:schemeClr val="tx1"/>
                </a:solidFill>
                <a:effectLst/>
                <a:latin typeface="+mn-lt"/>
                <a:ea typeface="+mn-ea"/>
                <a:cs typeface="+mn-cs"/>
              </a:rPr>
              <a:t>users</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Patching</a:t>
            </a:r>
            <a:r>
              <a:rPr lang="en-US" sz="1200" b="0" i="0" u="none" strike="noStrike" kern="1200" dirty="0" smtClean="0">
                <a:solidFill>
                  <a:schemeClr val="tx1"/>
                </a:solidFill>
                <a:effectLst/>
                <a:latin typeface="+mn-lt"/>
                <a:ea typeface="+mn-ea"/>
                <a:cs typeface="+mn-cs"/>
              </a:rPr>
              <a:t> a </a:t>
            </a:r>
            <a:r>
              <a:rPr lang="en-US" sz="1200" b="1" i="0" u="none" strike="noStrike" kern="1200" dirty="0" smtClean="0">
                <a:solidFill>
                  <a:schemeClr val="tx1"/>
                </a:solidFill>
                <a:effectLst/>
                <a:latin typeface="+mn-lt"/>
                <a:ea typeface="+mn-ea"/>
                <a:cs typeface="+mn-cs"/>
              </a:rPr>
              <a:t>vulnerability</a:t>
            </a:r>
            <a:r>
              <a:rPr lang="en-US" sz="1200" b="0" i="0" u="none" strike="noStrike" kern="1200" dirty="0" smtClean="0">
                <a:solidFill>
                  <a:schemeClr val="tx1"/>
                </a:solidFill>
                <a:effectLst/>
                <a:latin typeface="+mn-lt"/>
                <a:ea typeface="+mn-ea"/>
                <a:cs typeface="+mn-cs"/>
              </a:rPr>
              <a:t> can </a:t>
            </a:r>
            <a:r>
              <a:rPr lang="en-US" sz="1200" b="1" i="0" u="none" strike="noStrike" kern="1200" dirty="0" smtClean="0">
                <a:solidFill>
                  <a:schemeClr val="tx1"/>
                </a:solidFill>
                <a:effectLst/>
                <a:latin typeface="+mn-lt"/>
                <a:ea typeface="+mn-ea"/>
                <a:cs typeface="+mn-cs"/>
              </a:rPr>
              <a:t>save</a:t>
            </a:r>
            <a:r>
              <a:rPr lang="en-US" sz="1200" b="0" i="0" u="none" strike="noStrike" kern="1200" dirty="0" smtClean="0">
                <a:solidFill>
                  <a:schemeClr val="tx1"/>
                </a:solidFill>
                <a:effectLst/>
                <a:latin typeface="+mn-lt"/>
                <a:ea typeface="+mn-ea"/>
                <a:cs typeface="+mn-cs"/>
              </a:rPr>
              <a:t> millions of users </a:t>
            </a:r>
            <a:r>
              <a:rPr lang="en-US" sz="1200" b="1" i="0" u="none" strike="noStrike" kern="1200" dirty="0" smtClean="0">
                <a:solidFill>
                  <a:schemeClr val="tx1"/>
                </a:solidFill>
                <a:effectLst/>
                <a:latin typeface="+mn-lt"/>
                <a:ea typeface="+mn-ea"/>
                <a:cs typeface="+mn-cs"/>
              </a:rPr>
              <a:t>from</a:t>
            </a:r>
            <a:r>
              <a:rPr lang="en-US" sz="1200" b="0" i="0" u="none" strike="noStrike" kern="1200" dirty="0" smtClean="0">
                <a:solidFill>
                  <a:schemeClr val="tx1"/>
                </a:solidFill>
                <a:effectLst/>
                <a:latin typeface="+mn-lt"/>
                <a:ea typeface="+mn-ea"/>
                <a:cs typeface="+mn-cs"/>
              </a:rPr>
              <a:t> a malicious </a:t>
            </a:r>
            <a:r>
              <a:rPr lang="en-US" sz="1200" b="1" i="0" u="none" strike="noStrike" kern="1200" dirty="0" smtClean="0">
                <a:solidFill>
                  <a:schemeClr val="tx1"/>
                </a:solidFill>
                <a:effectLst/>
                <a:latin typeface="+mn-lt"/>
                <a:ea typeface="+mn-ea"/>
                <a:cs typeface="+mn-cs"/>
              </a:rPr>
              <a:t>attack</a:t>
            </a:r>
            <a:r>
              <a:rPr lang="en-US" sz="1200" b="0" i="0" u="none" strike="noStrike" kern="1200" dirty="0" smtClean="0">
                <a:solidFill>
                  <a:schemeClr val="tx1"/>
                </a:solidFill>
                <a:effectLst/>
                <a:latin typeface="+mn-lt"/>
                <a:ea typeface="+mn-ea"/>
                <a:cs typeface="+mn-cs"/>
              </a:rPr>
              <a:t>. If a company claims to have secure services or allows you to privately communicate, then they should be liable for vulnerabilities in their product. </a:t>
            </a:r>
            <a:endParaRPr lang="en-US" b="0"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Example: If a </a:t>
            </a:r>
            <a:r>
              <a:rPr lang="en-US" sz="1200" b="1" i="0" u="none" strike="noStrike" kern="1200" dirty="0" smtClean="0">
                <a:solidFill>
                  <a:schemeClr val="tx1"/>
                </a:solidFill>
                <a:effectLst/>
                <a:latin typeface="+mn-lt"/>
                <a:ea typeface="+mn-ea"/>
                <a:cs typeface="+mn-cs"/>
              </a:rPr>
              <a:t>food</a:t>
            </a:r>
            <a:r>
              <a:rPr lang="en-US" sz="1200" b="0" i="0" u="none" strike="noStrike" kern="1200" dirty="0" smtClean="0">
                <a:solidFill>
                  <a:schemeClr val="tx1"/>
                </a:solidFill>
                <a:effectLst/>
                <a:latin typeface="+mn-lt"/>
                <a:ea typeface="+mn-ea"/>
                <a:cs typeface="+mn-cs"/>
              </a:rPr>
              <a:t> product has </a:t>
            </a:r>
            <a:r>
              <a:rPr lang="en-US" sz="1200" b="1" i="0" u="none" strike="noStrike" kern="1200" dirty="0" smtClean="0">
                <a:solidFill>
                  <a:schemeClr val="tx1"/>
                </a:solidFill>
                <a:effectLst/>
                <a:latin typeface="+mn-lt"/>
                <a:ea typeface="+mn-ea"/>
                <a:cs typeface="+mn-cs"/>
              </a:rPr>
              <a:t>E.</a:t>
            </a:r>
            <a:r>
              <a:rPr lang="en-US" sz="1200" b="1" i="0" u="none" strike="noStrike" kern="1200" baseline="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coli </a:t>
            </a:r>
            <a:r>
              <a:rPr lang="en-US" sz="1200" b="0" i="0" u="none" strike="noStrike" kern="1200" dirty="0" smtClean="0">
                <a:solidFill>
                  <a:schemeClr val="tx1"/>
                </a:solidFill>
                <a:effectLst/>
                <a:latin typeface="+mn-lt"/>
                <a:ea typeface="+mn-ea"/>
                <a:cs typeface="+mn-cs"/>
              </a:rPr>
              <a:t>in it, the companies </a:t>
            </a:r>
            <a:r>
              <a:rPr lang="en-US" sz="1200" b="1" i="0" u="none" strike="noStrike" kern="1200" dirty="0" smtClean="0">
                <a:solidFill>
                  <a:schemeClr val="tx1"/>
                </a:solidFill>
                <a:effectLst/>
                <a:latin typeface="+mn-lt"/>
                <a:ea typeface="+mn-ea"/>
                <a:cs typeface="+mn-cs"/>
              </a:rPr>
              <a:t>don’t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hush</a:t>
            </a:r>
            <a:r>
              <a:rPr lang="en-US" sz="1200" b="0" i="0" u="none" strike="noStrike" kern="1200" dirty="0" smtClean="0">
                <a:solidFill>
                  <a:schemeClr val="tx1"/>
                </a:solidFill>
                <a:effectLst/>
                <a:latin typeface="+mn-lt"/>
                <a:ea typeface="+mn-ea"/>
                <a:cs typeface="+mn-cs"/>
              </a:rPr>
              <a:t> those</a:t>
            </a:r>
            <a:r>
              <a:rPr lang="en-US" sz="1200" b="0" i="0" u="none" strike="noStrike" kern="1200" baseline="0" dirty="0" smtClean="0">
                <a:solidFill>
                  <a:schemeClr val="tx1"/>
                </a:solidFill>
                <a:effectLst/>
                <a:latin typeface="+mn-lt"/>
                <a:ea typeface="+mn-ea"/>
                <a:cs typeface="+mn-cs"/>
              </a:rPr>
              <a:t> who</a:t>
            </a:r>
            <a:r>
              <a:rPr lang="en-US" sz="1200" b="0" i="0" u="none" strike="noStrike" kern="1200" dirty="0" smtClean="0">
                <a:solidFill>
                  <a:schemeClr val="tx1"/>
                </a:solidFill>
                <a:effectLst/>
                <a:latin typeface="+mn-lt"/>
                <a:ea typeface="+mn-ea"/>
                <a:cs typeface="+mn-cs"/>
              </a:rPr>
              <a:t> discovered it. </a:t>
            </a:r>
            <a:r>
              <a:rPr lang="en-US" sz="1200" b="1" i="0" u="none" strike="noStrike" kern="1200" dirty="0" smtClean="0">
                <a:solidFill>
                  <a:schemeClr val="tx1"/>
                </a:solidFill>
                <a:effectLst/>
                <a:latin typeface="+mn-lt"/>
                <a:ea typeface="+mn-ea"/>
                <a:cs typeface="+mn-cs"/>
              </a:rPr>
              <a:t>They</a:t>
            </a:r>
            <a:r>
              <a:rPr lang="en-US" sz="1200" b="0" i="0" u="none" strike="noStrike" kern="1200" dirty="0" smtClean="0">
                <a:solidFill>
                  <a:schemeClr val="tx1"/>
                </a:solidFill>
                <a:effectLst/>
                <a:latin typeface="+mn-lt"/>
                <a:ea typeface="+mn-ea"/>
                <a:cs typeface="+mn-cs"/>
              </a:rPr>
              <a:t> callback the product and immediately </a:t>
            </a:r>
            <a:r>
              <a:rPr lang="en-US" sz="1200" b="1" i="0" u="none" strike="noStrike" kern="1200" dirty="0" smtClean="0">
                <a:solidFill>
                  <a:schemeClr val="tx1"/>
                </a:solidFill>
                <a:effectLst/>
                <a:latin typeface="+mn-lt"/>
                <a:ea typeface="+mn-ea"/>
                <a:cs typeface="+mn-cs"/>
              </a:rPr>
              <a:t>fix</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problem</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Why</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should</a:t>
            </a:r>
            <a:r>
              <a:rPr lang="en-US" sz="1200" b="0" i="0" u="none" strike="noStrike" kern="1200" dirty="0" smtClean="0">
                <a:solidFill>
                  <a:schemeClr val="tx1"/>
                </a:solidFill>
                <a:effectLst/>
                <a:latin typeface="+mn-lt"/>
                <a:ea typeface="+mn-ea"/>
                <a:cs typeface="+mn-cs"/>
              </a:rPr>
              <a:t> this be </a:t>
            </a:r>
            <a:r>
              <a:rPr lang="en-US" sz="1200" b="1" i="0" u="none" strike="noStrike" kern="1200" dirty="0" smtClean="0">
                <a:solidFill>
                  <a:schemeClr val="tx1"/>
                </a:solidFill>
                <a:effectLst/>
                <a:latin typeface="+mn-lt"/>
                <a:ea typeface="+mn-ea"/>
                <a:cs typeface="+mn-cs"/>
              </a:rPr>
              <a:t>any</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different</a:t>
            </a:r>
            <a:r>
              <a:rPr lang="en-US" sz="1200" b="0" i="0" u="none" strike="noStrike" kern="1200" dirty="0" smtClean="0">
                <a:solidFill>
                  <a:schemeClr val="tx1"/>
                </a:solidFill>
                <a:effectLst/>
                <a:latin typeface="+mn-lt"/>
                <a:ea typeface="+mn-ea"/>
                <a:cs typeface="+mn-cs"/>
              </a:rPr>
              <a:t> with your </a:t>
            </a:r>
            <a:r>
              <a:rPr lang="en-US" sz="1200" b="1" i="0" u="none" strike="noStrike" kern="1200" dirty="0" smtClean="0">
                <a:solidFill>
                  <a:schemeClr val="tx1"/>
                </a:solidFill>
                <a:effectLst/>
                <a:latin typeface="+mn-lt"/>
                <a:ea typeface="+mn-ea"/>
                <a:cs typeface="+mn-cs"/>
              </a:rPr>
              <a:t>personal</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data</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bank</a:t>
            </a:r>
            <a:r>
              <a:rPr lang="en-US" sz="1200" b="0" i="0" u="none" strike="noStrike" kern="1200" dirty="0" smtClean="0">
                <a:solidFill>
                  <a:schemeClr val="tx1"/>
                </a:solidFill>
                <a:effectLst/>
                <a:latin typeface="+mn-lt"/>
                <a:ea typeface="+mn-ea"/>
                <a:cs typeface="+mn-cs"/>
              </a:rPr>
              <a:t> account </a:t>
            </a:r>
            <a:r>
              <a:rPr lang="en-US" sz="1200" b="1" i="0" u="none" strike="noStrike" kern="1200" dirty="0" smtClean="0">
                <a:solidFill>
                  <a:schemeClr val="tx1"/>
                </a:solidFill>
                <a:effectLst/>
                <a:latin typeface="+mn-lt"/>
                <a:ea typeface="+mn-ea"/>
                <a:cs typeface="+mn-cs"/>
              </a:rPr>
              <a:t>information</a:t>
            </a:r>
            <a:r>
              <a:rPr lang="en-US" sz="1200" b="0" i="0" u="none" strike="noStrike" kern="1200" dirty="0" smtClean="0">
                <a:solidFill>
                  <a:schemeClr val="tx1"/>
                </a:solidFill>
                <a:effectLst/>
                <a:latin typeface="+mn-lt"/>
                <a:ea typeface="+mn-ea"/>
                <a:cs typeface="+mn-cs"/>
              </a:rPr>
              <a:t> or </a:t>
            </a:r>
            <a:r>
              <a:rPr lang="en-US" sz="1200" b="1" i="0" u="none" strike="noStrike" kern="1200" dirty="0" smtClean="0">
                <a:solidFill>
                  <a:schemeClr val="tx1"/>
                </a:solidFill>
                <a:effectLst/>
                <a:latin typeface="+mn-lt"/>
                <a:ea typeface="+mn-ea"/>
                <a:cs typeface="+mn-cs"/>
              </a:rPr>
              <a:t>medical</a:t>
            </a:r>
            <a:r>
              <a:rPr lang="en-US" sz="1200" b="0" i="0" u="none" strike="noStrike" kern="1200" dirty="0" smtClean="0">
                <a:solidFill>
                  <a:schemeClr val="tx1"/>
                </a:solidFill>
                <a:effectLst/>
                <a:latin typeface="+mn-lt"/>
                <a:ea typeface="+mn-ea"/>
                <a:cs typeface="+mn-cs"/>
              </a:rPr>
              <a:t> records?</a:t>
            </a: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In the case of Edward Snowden. There </a:t>
            </a:r>
            <a:r>
              <a:rPr lang="en-US" sz="1200" b="1" i="0" u="none" strike="noStrike" kern="1200" dirty="0" smtClean="0">
                <a:solidFill>
                  <a:schemeClr val="tx1"/>
                </a:solidFill>
                <a:effectLst/>
                <a:latin typeface="+mn-lt"/>
                <a:ea typeface="+mn-ea"/>
                <a:cs typeface="+mn-cs"/>
              </a:rPr>
              <a:t>should</a:t>
            </a:r>
            <a:r>
              <a:rPr lang="en-US" sz="1200" b="0" i="0" u="none" strike="noStrike" kern="1200" dirty="0" smtClean="0">
                <a:solidFill>
                  <a:schemeClr val="tx1"/>
                </a:solidFill>
                <a:effectLst/>
                <a:latin typeface="+mn-lt"/>
                <a:ea typeface="+mn-ea"/>
                <a:cs typeface="+mn-cs"/>
              </a:rPr>
              <a:t> be </a:t>
            </a:r>
            <a:r>
              <a:rPr lang="en-US" sz="1200" b="1" i="0" u="none" strike="noStrike" kern="1200" dirty="0" smtClean="0">
                <a:solidFill>
                  <a:schemeClr val="tx1"/>
                </a:solidFill>
                <a:effectLst/>
                <a:latin typeface="+mn-lt"/>
                <a:ea typeface="+mn-ea"/>
                <a:cs typeface="+mn-cs"/>
              </a:rPr>
              <a:t>clarity</a:t>
            </a:r>
            <a:r>
              <a:rPr lang="en-US" sz="1200" b="0" i="0" u="none" strike="noStrike" kern="1200" dirty="0" smtClean="0">
                <a:solidFill>
                  <a:schemeClr val="tx1"/>
                </a:solidFill>
                <a:effectLst/>
                <a:latin typeface="+mn-lt"/>
                <a:ea typeface="+mn-ea"/>
                <a:cs typeface="+mn-cs"/>
              </a:rPr>
              <a:t> in the </a:t>
            </a:r>
            <a:r>
              <a:rPr lang="en-US" sz="1200" b="1" i="0" u="none" strike="noStrike" kern="1200" dirty="0" smtClean="0">
                <a:solidFill>
                  <a:schemeClr val="tx1"/>
                </a:solidFill>
                <a:effectLst/>
                <a:latin typeface="+mn-lt"/>
                <a:ea typeface="+mn-ea"/>
                <a:cs typeface="+mn-cs"/>
              </a:rPr>
              <a:t>government’s</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capabilities</a:t>
            </a:r>
            <a:r>
              <a:rPr lang="en-US" sz="1200" b="0" i="0" u="none" strike="noStrike" kern="1200" dirty="0" smtClean="0">
                <a:solidFill>
                  <a:schemeClr val="tx1"/>
                </a:solidFill>
                <a:effectLst/>
                <a:latin typeface="+mn-lt"/>
                <a:ea typeface="+mn-ea"/>
                <a:cs typeface="+mn-cs"/>
              </a:rPr>
              <a:t>. Laws should </a:t>
            </a:r>
            <a:r>
              <a:rPr lang="en-US" sz="1200" b="1" i="0" u="none" strike="noStrike" kern="1200" dirty="0" smtClean="0">
                <a:solidFill>
                  <a:schemeClr val="tx1"/>
                </a:solidFill>
                <a:effectLst/>
                <a:latin typeface="+mn-lt"/>
                <a:ea typeface="+mn-ea"/>
                <a:cs typeface="+mn-cs"/>
              </a:rPr>
              <a:t>not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broadly</a:t>
            </a:r>
            <a:r>
              <a:rPr lang="en-US" sz="1200" b="0" i="0" u="none" strike="noStrike" kern="1200" dirty="0" smtClean="0">
                <a:solidFill>
                  <a:schemeClr val="tx1"/>
                </a:solidFill>
                <a:effectLst/>
                <a:latin typeface="+mn-lt"/>
                <a:ea typeface="+mn-ea"/>
                <a:cs typeface="+mn-cs"/>
              </a:rPr>
              <a:t> be </a:t>
            </a:r>
            <a:r>
              <a:rPr lang="en-US" sz="1200" b="1" i="0" u="none" strike="noStrike" kern="1200" dirty="0" smtClean="0">
                <a:solidFill>
                  <a:schemeClr val="tx1"/>
                </a:solidFill>
                <a:effectLst/>
                <a:latin typeface="+mn-lt"/>
                <a:ea typeface="+mn-ea"/>
                <a:cs typeface="+mn-cs"/>
              </a:rPr>
              <a:t>defined</a:t>
            </a:r>
            <a:r>
              <a:rPr lang="en-US" sz="1200" b="0" i="0" u="none" strike="noStrike" kern="1200" dirty="0" smtClean="0">
                <a:solidFill>
                  <a:schemeClr val="tx1"/>
                </a:solidFill>
                <a:effectLst/>
                <a:latin typeface="+mn-lt"/>
                <a:ea typeface="+mn-ea"/>
                <a:cs typeface="+mn-cs"/>
              </a:rPr>
              <a:t> so that they can be </a:t>
            </a:r>
            <a:r>
              <a:rPr lang="en-US" sz="1200" b="1" i="0" u="none" strike="noStrike" kern="1200" dirty="0" smtClean="0">
                <a:solidFill>
                  <a:schemeClr val="tx1"/>
                </a:solidFill>
                <a:effectLst/>
                <a:latin typeface="+mn-lt"/>
                <a:ea typeface="+mn-ea"/>
                <a:cs typeface="+mn-cs"/>
              </a:rPr>
              <a:t>exploited</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without</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citizens</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knowing</a:t>
            </a:r>
            <a:r>
              <a:rPr lang="en-US" sz="1200" b="0" i="0" u="none" strike="noStrike" kern="1200" dirty="0" smtClean="0">
                <a:solidFill>
                  <a:schemeClr val="tx1"/>
                </a:solidFill>
                <a:effectLst/>
                <a:latin typeface="+mn-lt"/>
                <a:ea typeface="+mn-ea"/>
                <a:cs typeface="+mn-cs"/>
              </a:rPr>
              <a:t>. </a:t>
            </a:r>
          </a:p>
          <a:p>
            <a:pPr marL="171450" indent="-171450" rtl="0">
              <a:buFont typeface="Arial" charset="0"/>
              <a:buChar char="•"/>
            </a:pPr>
            <a:r>
              <a:rPr lang="en-US" sz="1200" b="0" i="0" u="none" strike="noStrike" kern="1200" dirty="0" smtClean="0">
                <a:solidFill>
                  <a:schemeClr val="tx1"/>
                </a:solidFill>
                <a:effectLst/>
                <a:latin typeface="+mn-lt"/>
                <a:ea typeface="+mn-ea"/>
                <a:cs typeface="+mn-cs"/>
              </a:rPr>
              <a:t>They don’t spy on everyone that buys a gun, so why are they targeting some threats, but not others?</a:t>
            </a:r>
            <a:endParaRPr lang="en-US" b="0" dirty="0" smtClean="0">
              <a:effectLst/>
            </a:endParaRPr>
          </a:p>
          <a:p>
            <a:pPr marL="0" indent="0" rtl="0">
              <a:buFont typeface="Arial" charset="0"/>
              <a:buNone/>
            </a:pPr>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Solutions: </a:t>
            </a:r>
            <a:r>
              <a:rPr lang="en-US" sz="1200" b="1" i="0" u="none" strike="noStrike" kern="1200" dirty="0" smtClean="0">
                <a:solidFill>
                  <a:schemeClr val="tx1"/>
                </a:solidFill>
                <a:effectLst/>
                <a:latin typeface="+mn-lt"/>
                <a:ea typeface="+mn-ea"/>
                <a:cs typeface="+mn-cs"/>
              </a:rPr>
              <a:t>Open source projects</a:t>
            </a:r>
            <a:r>
              <a:rPr lang="en-US" sz="1200" b="0" i="0" u="none" strike="noStrike" kern="1200" dirty="0" smtClean="0">
                <a:solidFill>
                  <a:schemeClr val="tx1"/>
                </a:solidFill>
                <a:effectLst/>
                <a:latin typeface="+mn-lt"/>
                <a:ea typeface="+mn-ea"/>
                <a:cs typeface="+mn-cs"/>
              </a:rPr>
              <a:t>. People want software that works and is secure.</a:t>
            </a:r>
            <a:endParaRPr lang="en-US" b="0" dirty="0" smtClean="0">
              <a:effectLst/>
            </a:endParaRPr>
          </a:p>
          <a:p>
            <a:pPr marL="171450" indent="-171450" rtl="0">
              <a:buFont typeface="Arial" charset="0"/>
              <a:buChar char="•"/>
            </a:pPr>
            <a:r>
              <a:rPr lang="en-US" sz="1200" b="0" i="0" u="none" strike="noStrike" kern="1200" dirty="0" smtClean="0">
                <a:solidFill>
                  <a:schemeClr val="tx1"/>
                </a:solidFill>
                <a:effectLst/>
                <a:latin typeface="+mn-lt"/>
                <a:ea typeface="+mn-ea"/>
                <a:cs typeface="+mn-cs"/>
              </a:rPr>
              <a:t>There are only so many smart people out there, by making </a:t>
            </a:r>
            <a:r>
              <a:rPr lang="en-US" sz="1200" b="1" i="0" u="none" strike="noStrike" kern="1200" dirty="0" smtClean="0">
                <a:solidFill>
                  <a:schemeClr val="tx1"/>
                </a:solidFill>
                <a:effectLst/>
                <a:latin typeface="+mn-lt"/>
                <a:ea typeface="+mn-ea"/>
                <a:cs typeface="+mn-cs"/>
              </a:rPr>
              <a:t>software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proprietary</a:t>
            </a:r>
            <a:r>
              <a:rPr lang="en-US" sz="1200" b="0" i="0" u="none" strike="noStrike" kern="1200" dirty="0" smtClean="0">
                <a:solidFill>
                  <a:schemeClr val="tx1"/>
                </a:solidFill>
                <a:effectLst/>
                <a:latin typeface="+mn-lt"/>
                <a:ea typeface="+mn-ea"/>
                <a:cs typeface="+mn-cs"/>
              </a:rPr>
              <a:t>, it is </a:t>
            </a:r>
            <a:r>
              <a:rPr lang="en-US" sz="1200" b="1" i="0" u="none" strike="noStrike" kern="1200" dirty="0" smtClean="0">
                <a:solidFill>
                  <a:schemeClr val="tx1"/>
                </a:solidFill>
                <a:effectLst/>
                <a:latin typeface="+mn-lt"/>
                <a:ea typeface="+mn-ea"/>
                <a:cs typeface="+mn-cs"/>
              </a:rPr>
              <a:t>limiting</a:t>
            </a:r>
            <a:r>
              <a:rPr lang="en-US" sz="1200" b="0" i="0" u="none" strike="noStrike" kern="1200" dirty="0" smtClean="0">
                <a:solidFill>
                  <a:schemeClr val="tx1"/>
                </a:solidFill>
                <a:effectLst/>
                <a:latin typeface="+mn-lt"/>
                <a:ea typeface="+mn-ea"/>
                <a:cs typeface="+mn-cs"/>
              </a:rPr>
              <a:t> the the </a:t>
            </a:r>
            <a:r>
              <a:rPr lang="en-US" sz="1200" b="1" i="0" u="none" strike="noStrike" kern="1200" dirty="0" smtClean="0">
                <a:solidFill>
                  <a:schemeClr val="tx1"/>
                </a:solidFill>
                <a:effectLst/>
                <a:latin typeface="+mn-lt"/>
                <a:ea typeface="+mn-ea"/>
                <a:cs typeface="+mn-cs"/>
              </a:rPr>
              <a:t>number</a:t>
            </a:r>
            <a:r>
              <a:rPr lang="en-US" sz="1200" b="0" i="0" u="none" strike="noStrike" kern="1200" dirty="0" smtClean="0">
                <a:solidFill>
                  <a:schemeClr val="tx1"/>
                </a:solidFill>
                <a:effectLst/>
                <a:latin typeface="+mn-lt"/>
                <a:ea typeface="+mn-ea"/>
                <a:cs typeface="+mn-cs"/>
              </a:rPr>
              <a:t> of </a:t>
            </a:r>
            <a:r>
              <a:rPr lang="en-US" sz="1200" b="1" i="0" u="none" strike="noStrike" kern="1200" dirty="0" smtClean="0">
                <a:solidFill>
                  <a:schemeClr val="tx1"/>
                </a:solidFill>
                <a:effectLst/>
                <a:latin typeface="+mn-lt"/>
                <a:ea typeface="+mn-ea"/>
                <a:cs typeface="+mn-cs"/>
              </a:rPr>
              <a:t>brains/developers</a:t>
            </a:r>
            <a:r>
              <a:rPr lang="en-US" sz="1200" b="0" i="0" u="none" strike="noStrike" kern="1200" dirty="0" smtClean="0">
                <a:solidFill>
                  <a:schemeClr val="tx1"/>
                </a:solidFill>
                <a:effectLst/>
                <a:latin typeface="+mn-lt"/>
                <a:ea typeface="+mn-ea"/>
                <a:cs typeface="+mn-cs"/>
              </a:rPr>
              <a:t> that could be </a:t>
            </a:r>
            <a:r>
              <a:rPr lang="en-US" sz="1200" b="1" i="0" u="none" strike="noStrike" kern="1200" dirty="0" smtClean="0">
                <a:solidFill>
                  <a:schemeClr val="tx1"/>
                </a:solidFill>
                <a:effectLst/>
                <a:latin typeface="+mn-lt"/>
                <a:ea typeface="+mn-ea"/>
                <a:cs typeface="+mn-cs"/>
              </a:rPr>
              <a:t>contributing</a:t>
            </a:r>
            <a:r>
              <a:rPr lang="en-US" sz="1200" b="0" i="0" u="none" strike="noStrike" kern="1200" dirty="0" smtClean="0">
                <a:solidFill>
                  <a:schemeClr val="tx1"/>
                </a:solidFill>
                <a:effectLst/>
                <a:latin typeface="+mn-lt"/>
                <a:ea typeface="+mn-ea"/>
                <a:cs typeface="+mn-cs"/>
              </a:rPr>
              <a:t> to </a:t>
            </a:r>
            <a:r>
              <a:rPr lang="en-US" sz="1200" b="1" i="0" u="none" strike="noStrike" kern="1200" dirty="0" smtClean="0">
                <a:solidFill>
                  <a:schemeClr val="tx1"/>
                </a:solidFill>
                <a:effectLst/>
                <a:latin typeface="+mn-lt"/>
                <a:ea typeface="+mn-ea"/>
                <a:cs typeface="+mn-cs"/>
              </a:rPr>
              <a:t>it</a:t>
            </a:r>
            <a:r>
              <a:rPr lang="en-US" sz="1200" b="0" i="0" u="none" strike="noStrike" kern="1200" dirty="0" smtClean="0">
                <a:solidFill>
                  <a:schemeClr val="tx1"/>
                </a:solidFill>
                <a:effectLst/>
                <a:latin typeface="+mn-lt"/>
                <a:ea typeface="+mn-ea"/>
                <a:cs typeface="+mn-cs"/>
              </a:rPr>
              <a:t>. Get </a:t>
            </a:r>
            <a:r>
              <a:rPr lang="en-US" sz="1200" b="1" i="0" u="none" strike="noStrike" kern="1200" dirty="0" smtClean="0">
                <a:solidFill>
                  <a:schemeClr val="tx1"/>
                </a:solidFill>
                <a:effectLst/>
                <a:latin typeface="+mn-lt"/>
                <a:ea typeface="+mn-ea"/>
                <a:cs typeface="+mn-cs"/>
              </a:rPr>
              <a:t>different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viewpoints</a:t>
            </a:r>
            <a:r>
              <a:rPr lang="en-US" sz="1200" b="0" i="0" u="none" strike="noStrike" kern="1200" dirty="0" smtClean="0">
                <a:solidFill>
                  <a:schemeClr val="tx1"/>
                </a:solidFill>
                <a:effectLst/>
                <a:latin typeface="+mn-lt"/>
                <a:ea typeface="+mn-ea"/>
                <a:cs typeface="+mn-cs"/>
              </a:rPr>
              <a:t> on how to </a:t>
            </a:r>
            <a:r>
              <a:rPr lang="en-US" sz="1200" b="1" i="0" u="none" strike="noStrike" kern="1200" dirty="0" smtClean="0">
                <a:solidFill>
                  <a:schemeClr val="tx1"/>
                </a:solidFill>
                <a:effectLst/>
                <a:latin typeface="+mn-lt"/>
                <a:ea typeface="+mn-ea"/>
                <a:cs typeface="+mn-cs"/>
              </a:rPr>
              <a:t>solve</a:t>
            </a:r>
            <a:r>
              <a:rPr lang="en-US" sz="1200" b="0" i="0" u="none" strike="noStrike" kern="1200" dirty="0" smtClean="0">
                <a:solidFill>
                  <a:schemeClr val="tx1"/>
                </a:solidFill>
                <a:effectLst/>
                <a:latin typeface="+mn-lt"/>
                <a:ea typeface="+mn-ea"/>
                <a:cs typeface="+mn-cs"/>
              </a:rPr>
              <a:t> problems. This allows researchers and computer scientist from all over the world, a chance to </a:t>
            </a:r>
            <a:r>
              <a:rPr lang="en-US" sz="1200" b="1" i="0" u="none" strike="noStrike" kern="1200" dirty="0" smtClean="0">
                <a:solidFill>
                  <a:schemeClr val="tx1"/>
                </a:solidFill>
                <a:effectLst/>
                <a:latin typeface="+mn-lt"/>
                <a:ea typeface="+mn-ea"/>
                <a:cs typeface="+mn-cs"/>
              </a:rPr>
              <a:t>create</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best/most</a:t>
            </a:r>
            <a:r>
              <a:rPr lang="en-US" sz="1200" b="0" i="0" u="none" strike="noStrike" kern="1200" dirty="0" smtClean="0">
                <a:solidFill>
                  <a:schemeClr val="tx1"/>
                </a:solidFill>
                <a:effectLst/>
                <a:latin typeface="+mn-lt"/>
                <a:ea typeface="+mn-ea"/>
                <a:cs typeface="+mn-cs"/>
              </a:rPr>
              <a:t> safe product. </a:t>
            </a:r>
            <a:endParaRPr lang="en-US" b="0"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Could even </a:t>
            </a:r>
            <a:r>
              <a:rPr lang="en-US" sz="1200" b="1" i="0" u="none" strike="noStrike" kern="1200" dirty="0" smtClean="0">
                <a:solidFill>
                  <a:schemeClr val="tx1"/>
                </a:solidFill>
                <a:effectLst/>
                <a:latin typeface="+mn-lt"/>
                <a:ea typeface="+mn-ea"/>
                <a:cs typeface="+mn-cs"/>
              </a:rPr>
              <a:t>argue</a:t>
            </a:r>
            <a:r>
              <a:rPr lang="en-US" sz="1200" b="0" i="0" u="none" strike="noStrike" kern="1200" dirty="0" smtClean="0">
                <a:solidFill>
                  <a:schemeClr val="tx1"/>
                </a:solidFill>
                <a:effectLst/>
                <a:latin typeface="+mn-lt"/>
                <a:ea typeface="+mn-ea"/>
                <a:cs typeface="+mn-cs"/>
              </a:rPr>
              <a:t> it </a:t>
            </a:r>
            <a:r>
              <a:rPr lang="en-US" sz="1200" b="1" i="0" u="none" strike="noStrike" kern="1200" dirty="0" smtClean="0">
                <a:solidFill>
                  <a:schemeClr val="tx1"/>
                </a:solidFill>
                <a:effectLst/>
                <a:latin typeface="+mn-lt"/>
                <a:ea typeface="+mn-ea"/>
                <a:cs typeface="+mn-cs"/>
              </a:rPr>
              <a:t>saves</a:t>
            </a:r>
            <a:r>
              <a:rPr lang="en-US" sz="1200" b="0" i="0" u="none" strike="noStrike" kern="1200" dirty="0" smtClean="0">
                <a:solidFill>
                  <a:schemeClr val="tx1"/>
                </a:solidFill>
                <a:effectLst/>
                <a:latin typeface="+mn-lt"/>
                <a:ea typeface="+mn-ea"/>
                <a:cs typeface="+mn-cs"/>
              </a:rPr>
              <a:t> companies </a:t>
            </a:r>
            <a:r>
              <a:rPr lang="en-US" sz="1200" b="1" i="0" u="none" strike="noStrike" kern="1200" dirty="0" smtClean="0">
                <a:solidFill>
                  <a:schemeClr val="tx1"/>
                </a:solidFill>
                <a:effectLst/>
                <a:latin typeface="+mn-lt"/>
                <a:ea typeface="+mn-ea"/>
                <a:cs typeface="+mn-cs"/>
              </a:rPr>
              <a:t>money</a:t>
            </a: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If</a:t>
            </a:r>
            <a:r>
              <a:rPr lang="en-US" sz="1200" b="0" i="0" u="none" strike="noStrike" kern="1200" baseline="0" dirty="0" smtClean="0">
                <a:solidFill>
                  <a:schemeClr val="tx1"/>
                </a:solidFill>
                <a:effectLst/>
                <a:latin typeface="+mn-lt"/>
                <a:ea typeface="+mn-ea"/>
                <a:cs typeface="+mn-cs"/>
              </a:rPr>
              <a:t> code is </a:t>
            </a:r>
            <a:r>
              <a:rPr lang="en-US" sz="1200" b="1" i="0" u="none" strike="noStrike" kern="1200" baseline="0" dirty="0" smtClean="0">
                <a:solidFill>
                  <a:schemeClr val="tx1"/>
                </a:solidFill>
                <a:effectLst/>
                <a:latin typeface="+mn-lt"/>
                <a:ea typeface="+mn-ea"/>
                <a:cs typeface="+mn-cs"/>
              </a:rPr>
              <a:t>proprietary</a:t>
            </a:r>
            <a:r>
              <a:rPr lang="en-US" sz="1200" b="0" i="0" u="none" strike="noStrike" kern="1200" baseline="0" dirty="0" smtClean="0">
                <a:solidFill>
                  <a:schemeClr val="tx1"/>
                </a:solidFill>
                <a:effectLst/>
                <a:latin typeface="+mn-lt"/>
                <a:ea typeface="+mn-ea"/>
                <a:cs typeface="+mn-cs"/>
              </a:rPr>
              <a:t>, </a:t>
            </a:r>
          </a:p>
          <a:p>
            <a:pPr marL="628650" lvl="1" indent="-171450" rtl="0" fontAlgn="base">
              <a:buFont typeface="Arial" charset="0"/>
              <a:buChar char="•"/>
            </a:pPr>
            <a:r>
              <a:rPr lang="en-US" sz="1200" b="0" i="0" u="none" strike="noStrike" kern="1200" baseline="0" dirty="0" smtClean="0">
                <a:solidFill>
                  <a:schemeClr val="tx1"/>
                </a:solidFill>
                <a:effectLst/>
                <a:latin typeface="+mn-lt"/>
                <a:ea typeface="+mn-ea"/>
                <a:cs typeface="+mn-cs"/>
              </a:rPr>
              <a:t>open source </a:t>
            </a:r>
            <a:r>
              <a:rPr lang="en-US" sz="1200" b="1" i="0" u="none" strike="noStrike" kern="1200" baseline="0" dirty="0" smtClean="0">
                <a:solidFill>
                  <a:schemeClr val="tx1"/>
                </a:solidFill>
                <a:effectLst/>
                <a:latin typeface="+mn-lt"/>
                <a:ea typeface="+mn-ea"/>
                <a:cs typeface="+mn-cs"/>
              </a:rPr>
              <a:t>parts</a:t>
            </a:r>
            <a:r>
              <a:rPr lang="en-US" sz="1200" b="0" i="0" u="none" strike="noStrike" kern="1200" baseline="0" dirty="0" smtClean="0">
                <a:solidFill>
                  <a:schemeClr val="tx1"/>
                </a:solidFill>
                <a:effectLst/>
                <a:latin typeface="+mn-lt"/>
                <a:ea typeface="+mn-ea"/>
                <a:cs typeface="+mn-cs"/>
              </a:rPr>
              <a:t> of the </a:t>
            </a:r>
            <a:r>
              <a:rPr lang="en-US" sz="1200" b="1" i="0" u="none" strike="noStrike" kern="1200" baseline="0" dirty="0" smtClean="0">
                <a:solidFill>
                  <a:schemeClr val="tx1"/>
                </a:solidFill>
                <a:effectLst/>
                <a:latin typeface="+mn-lt"/>
                <a:ea typeface="+mn-ea"/>
                <a:cs typeface="+mn-cs"/>
              </a:rPr>
              <a:t>code</a:t>
            </a:r>
            <a:r>
              <a:rPr lang="en-US" sz="1200" b="0" i="0" u="none" strike="noStrike" kern="1200" baseline="0" dirty="0" smtClean="0">
                <a:solidFill>
                  <a:schemeClr val="tx1"/>
                </a:solidFill>
                <a:effectLst/>
                <a:latin typeface="+mn-lt"/>
                <a:ea typeface="+mn-ea"/>
                <a:cs typeface="+mn-cs"/>
              </a:rPr>
              <a:t> that need protecting</a:t>
            </a:r>
          </a:p>
          <a:p>
            <a:pPr marL="628650" lvl="1" indent="-171450" rtl="0" fontAlgn="base">
              <a:buFont typeface="Arial" charset="0"/>
              <a:buChar char="•"/>
            </a:pPr>
            <a:r>
              <a:rPr lang="en-US" sz="1200" b="0" i="0" u="none" strike="noStrike" kern="1200" baseline="0" dirty="0" smtClean="0">
                <a:solidFill>
                  <a:schemeClr val="tx1"/>
                </a:solidFill>
                <a:effectLst/>
                <a:latin typeface="+mn-lt"/>
                <a:ea typeface="+mn-ea"/>
                <a:cs typeface="+mn-cs"/>
              </a:rPr>
              <a:t>Or </a:t>
            </a:r>
            <a:r>
              <a:rPr lang="en-US" sz="1200" b="1" i="0" u="none" strike="noStrike" kern="1200" baseline="0" dirty="0" smtClean="0">
                <a:solidFill>
                  <a:schemeClr val="tx1"/>
                </a:solidFill>
                <a:effectLst/>
                <a:latin typeface="+mn-lt"/>
                <a:ea typeface="+mn-ea"/>
                <a:cs typeface="+mn-cs"/>
              </a:rPr>
              <a:t>abstract</a:t>
            </a:r>
            <a:r>
              <a:rPr lang="en-US" sz="1200" b="0" i="0" u="none" strike="noStrike" kern="1200" baseline="0" dirty="0" smtClean="0">
                <a:solidFill>
                  <a:schemeClr val="tx1"/>
                </a:solidFill>
                <a:effectLst/>
                <a:latin typeface="+mn-lt"/>
                <a:ea typeface="+mn-ea"/>
                <a:cs typeface="+mn-cs"/>
              </a:rPr>
              <a:t> the </a:t>
            </a:r>
            <a:r>
              <a:rPr lang="en-US" sz="1200" b="1" i="0" u="none" strike="noStrike" kern="1200" baseline="0" dirty="0" smtClean="0">
                <a:solidFill>
                  <a:schemeClr val="tx1"/>
                </a:solidFill>
                <a:effectLst/>
                <a:latin typeface="+mn-lt"/>
                <a:ea typeface="+mn-ea"/>
                <a:cs typeface="+mn-cs"/>
              </a:rPr>
              <a:t>context</a:t>
            </a:r>
            <a:r>
              <a:rPr lang="en-US" sz="1200" b="0" i="0" u="none" strike="noStrike" kern="1200" baseline="0" dirty="0" smtClean="0">
                <a:solidFill>
                  <a:schemeClr val="tx1"/>
                </a:solidFill>
                <a:effectLst/>
                <a:latin typeface="+mn-lt"/>
                <a:ea typeface="+mn-ea"/>
                <a:cs typeface="+mn-cs"/>
              </a:rPr>
              <a:t> of the code</a:t>
            </a: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a:t>
            </a:r>
            <a:r>
              <a:rPr lang="en-US" sz="1200" b="1" i="0" u="none" strike="noStrike" kern="1200" dirty="0" smtClean="0">
                <a:solidFill>
                  <a:schemeClr val="tx1"/>
                </a:solidFill>
                <a:effectLst/>
                <a:latin typeface="+mn-lt"/>
                <a:ea typeface="+mn-ea"/>
                <a:cs typeface="+mn-cs"/>
              </a:rPr>
              <a:t>government</a:t>
            </a:r>
            <a:r>
              <a:rPr lang="en-US" sz="1200" b="0" i="0" u="none" strike="noStrike" kern="1200" dirty="0" smtClean="0">
                <a:solidFill>
                  <a:schemeClr val="tx1"/>
                </a:solidFill>
                <a:effectLst/>
                <a:latin typeface="+mn-lt"/>
                <a:ea typeface="+mn-ea"/>
                <a:cs typeface="+mn-cs"/>
              </a:rPr>
              <a:t> and </a:t>
            </a:r>
            <a:r>
              <a:rPr lang="en-US" sz="1200" b="1" i="0" u="none" strike="noStrike" kern="1200" dirty="0" smtClean="0">
                <a:solidFill>
                  <a:schemeClr val="tx1"/>
                </a:solidFill>
                <a:effectLst/>
                <a:latin typeface="+mn-lt"/>
                <a:ea typeface="+mn-ea"/>
                <a:cs typeface="+mn-cs"/>
              </a:rPr>
              <a:t>companies</a:t>
            </a:r>
            <a:r>
              <a:rPr lang="en-US" sz="1200" b="0" i="0" u="none" strike="noStrike" kern="1200" dirty="0" smtClean="0">
                <a:solidFill>
                  <a:schemeClr val="tx1"/>
                </a:solidFill>
                <a:effectLst/>
                <a:latin typeface="+mn-lt"/>
                <a:ea typeface="+mn-ea"/>
                <a:cs typeface="+mn-cs"/>
              </a:rPr>
              <a:t> should be about </a:t>
            </a:r>
            <a:r>
              <a:rPr lang="en-US" sz="1200" b="1" i="0" u="none" strike="noStrike" kern="1200" dirty="0" smtClean="0">
                <a:solidFill>
                  <a:schemeClr val="tx1"/>
                </a:solidFill>
                <a:effectLst/>
                <a:latin typeface="+mn-lt"/>
                <a:ea typeface="+mn-ea"/>
                <a:cs typeface="+mn-cs"/>
              </a:rPr>
              <a:t>protecting</a:t>
            </a:r>
            <a:r>
              <a:rPr lang="en-US" sz="1200" b="0" i="0" u="none" strike="noStrike" kern="1200" dirty="0" smtClean="0">
                <a:solidFill>
                  <a:schemeClr val="tx1"/>
                </a:solidFill>
                <a:effectLst/>
                <a:latin typeface="+mn-lt"/>
                <a:ea typeface="+mn-ea"/>
                <a:cs typeface="+mn-cs"/>
              </a:rPr>
              <a:t> the </a:t>
            </a:r>
            <a:r>
              <a:rPr lang="en-US" sz="1200" b="1" i="0" u="none" strike="noStrike" kern="1200" dirty="0" smtClean="0">
                <a:solidFill>
                  <a:schemeClr val="tx1"/>
                </a:solidFill>
                <a:effectLst/>
                <a:latin typeface="+mn-lt"/>
                <a:ea typeface="+mn-ea"/>
                <a:cs typeface="+mn-cs"/>
              </a:rPr>
              <a:t>people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not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themselves</a:t>
            </a:r>
            <a:r>
              <a:rPr lang="en-US" sz="1200" b="0" i="0" u="none" strike="noStrike" kern="1200" dirty="0" smtClean="0">
                <a:solidFill>
                  <a:schemeClr val="tx1"/>
                </a:solidFill>
                <a:effectLst/>
                <a:latin typeface="+mn-lt"/>
                <a:ea typeface="+mn-ea"/>
                <a:cs typeface="+mn-cs"/>
              </a:rPr>
              <a:t>. Regardless of what they </a:t>
            </a:r>
            <a:r>
              <a:rPr lang="en-US" sz="1200" b="1" i="0" u="none" strike="noStrike" kern="1200" dirty="0" smtClean="0">
                <a:solidFill>
                  <a:schemeClr val="tx1"/>
                </a:solidFill>
                <a:effectLst/>
                <a:latin typeface="+mn-lt"/>
                <a:ea typeface="+mn-ea"/>
                <a:cs typeface="+mn-cs"/>
              </a:rPr>
              <a:t>deem</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legal</a:t>
            </a:r>
            <a:r>
              <a:rPr lang="en-US" sz="1200" b="0" i="0" u="none" strike="noStrike" kern="1200" dirty="0" smtClean="0">
                <a:solidFill>
                  <a:schemeClr val="tx1"/>
                </a:solidFill>
                <a:effectLst/>
                <a:latin typeface="+mn-lt"/>
                <a:ea typeface="+mn-ea"/>
                <a:cs typeface="+mn-cs"/>
              </a:rPr>
              <a:t>’ because sometimes the </a:t>
            </a:r>
            <a:r>
              <a:rPr lang="en-US" sz="1200" b="1" i="0" u="none" strike="noStrike" kern="1200" dirty="0" smtClean="0">
                <a:solidFill>
                  <a:schemeClr val="tx1"/>
                </a:solidFill>
                <a:effectLst/>
                <a:latin typeface="+mn-lt"/>
                <a:ea typeface="+mn-ea"/>
                <a:cs typeface="+mn-cs"/>
              </a:rPr>
              <a:t>law</a:t>
            </a:r>
            <a:r>
              <a:rPr lang="en-US" sz="1200" b="0" i="0" u="none" strike="noStrike" kern="1200" dirty="0" smtClean="0">
                <a:solidFill>
                  <a:schemeClr val="tx1"/>
                </a:solidFill>
                <a:effectLst/>
                <a:latin typeface="+mn-lt"/>
                <a:ea typeface="+mn-ea"/>
                <a:cs typeface="+mn-cs"/>
              </a:rPr>
              <a:t> can </a:t>
            </a:r>
            <a:r>
              <a:rPr lang="en-US" sz="1200" b="1" i="0" u="none" strike="noStrike" kern="1200" dirty="0" smtClean="0">
                <a:solidFill>
                  <a:schemeClr val="tx1"/>
                </a:solidFill>
                <a:effectLst/>
                <a:latin typeface="+mn-lt"/>
                <a:ea typeface="+mn-ea"/>
                <a:cs typeface="+mn-cs"/>
              </a:rPr>
              <a:t>hurt</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people</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too</a:t>
            </a:r>
            <a:r>
              <a:rPr lang="en-US" sz="1200" b="0" i="0" u="none" strike="noStrike" kern="1200" dirty="0" smtClean="0">
                <a:solidFill>
                  <a:schemeClr val="tx1"/>
                </a:solidFill>
                <a:effectLst/>
                <a:latin typeface="+mn-lt"/>
                <a:ea typeface="+mn-ea"/>
                <a:cs typeface="+mn-cs"/>
              </a:rPr>
              <a:t>.</a:t>
            </a:r>
            <a:endParaRPr lang="en-US" b="0" dirty="0" smtClean="0">
              <a:effectLst/>
            </a:endParaRPr>
          </a:p>
          <a:p>
            <a:r>
              <a:rPr lang="en-US" b="0" dirty="0" smtClean="0">
                <a:effectLst/>
              </a:rPr>
              <a:t/>
            </a:r>
            <a:br>
              <a:rPr lang="en-US" b="0" dirty="0" smtClean="0">
                <a:effectLst/>
              </a:rPr>
            </a:br>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42000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6814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My conclusion</a:t>
            </a:r>
            <a:r>
              <a:rPr lang="en-US" baseline="0" dirty="0" smtClean="0"/>
              <a:t> after doing research was </a:t>
            </a:r>
            <a:r>
              <a:rPr lang="en-US" sz="1200" dirty="0" smtClean="0"/>
              <a:t>that factors that open the world of Medical Devices to vulnerabilities make defense a more challenging endeavor than other </a:t>
            </a:r>
            <a:r>
              <a:rPr lang="en-US" sz="1200" dirty="0" err="1" smtClean="0"/>
              <a:t>IoT</a:t>
            </a:r>
            <a:r>
              <a:rPr lang="en-US" sz="1200" dirty="0" smtClean="0"/>
              <a:t> devices. The image here illustrates</a:t>
            </a:r>
            <a:r>
              <a:rPr lang="en-US" sz="1200" baseline="0" dirty="0" smtClean="0"/>
              <a:t> how even machines used during surgeries may be infected with malware.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2851515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people use medical devices.</a:t>
            </a:r>
          </a:p>
          <a:p>
            <a:r>
              <a:rPr lang="en-US" dirty="0" smtClean="0"/>
              <a:t>-In 2015, </a:t>
            </a:r>
            <a:r>
              <a:rPr lang="en-US" sz="1200" dirty="0" smtClean="0"/>
              <a:t>2.5 million people relied on medical devices ranging from MRI machines</a:t>
            </a:r>
            <a:r>
              <a:rPr lang="en-US" sz="1200" baseline="0" dirty="0" smtClean="0"/>
              <a:t> to pacemakers. </a:t>
            </a:r>
          </a:p>
          <a:p>
            <a:r>
              <a:rPr lang="en-US" sz="1200" baseline="0" dirty="0" smtClean="0"/>
              <a:t>-To facilitate efficient use of medical devices, various devices support everything from Wi-Fi to Bluetooth. For example, one device that I will talk about communicates with an implanted pacemaker to read the patient’s data.</a:t>
            </a:r>
          </a:p>
          <a:p>
            <a:r>
              <a:rPr lang="en-US" sz="1200" baseline="0" dirty="0" smtClean="0"/>
              <a:t>-However, these devices are subject to unauthorized access from cyber adversaries.</a:t>
            </a:r>
            <a:r>
              <a:rPr lang="en-US" sz="1200" dirty="0" smtClean="0"/>
              <a:t> 655,000 healthcare records stolen in June 2016.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-Between 2006 and 2011, 5,294 recalls and approximately 1.2 million adverse events of medical devices were reported to the FDA’s Manufacturer and User Facility Device Experience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(MAUDE) </a:t>
            </a:r>
            <a:r>
              <a:rPr lang="en-US" sz="1200" kern="1200" smtClean="0">
                <a:solidFill>
                  <a:schemeClr val="tx1"/>
                </a:solidFill>
                <a:effectLst/>
                <a:latin typeface="+mn-lt"/>
                <a:ea typeface="+mn-ea"/>
                <a:cs typeface="+mn-cs"/>
              </a:rPr>
              <a:t>database.</a:t>
            </a:r>
            <a:endParaRPr lang="en-US" sz="1200" dirty="0" smtClean="0"/>
          </a:p>
          <a:p>
            <a:r>
              <a:rPr lang="en-US" sz="1200" dirty="0" smtClean="0"/>
              <a:t>-The image on the right lists some hospitals that had data breaches because the hacker</a:t>
            </a:r>
            <a:r>
              <a:rPr lang="en-US" sz="1200" baseline="0" dirty="0" smtClean="0"/>
              <a:t> was able to either steal information or encrypt the information to ransom.</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755312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Merlin@Home</a:t>
            </a:r>
            <a:r>
              <a:rPr lang="en-US" baseline="0" dirty="0" smtClean="0"/>
              <a:t> allows for operations like </a:t>
            </a:r>
          </a:p>
          <a:p>
            <a:pPr marL="171450" indent="-171450">
              <a:buFont typeface="Arial" panose="020B0604020202020204" pitchFamily="34" charset="0"/>
              <a:buChar char="•"/>
            </a:pPr>
            <a:r>
              <a:rPr lang="en-US" baseline="0" dirty="0" smtClean="0"/>
              <a:t>vibrating Pacemaker</a:t>
            </a:r>
          </a:p>
          <a:p>
            <a:pPr marL="171450" indent="-171450">
              <a:buFont typeface="Arial" panose="020B0604020202020204" pitchFamily="34" charset="0"/>
              <a:buChar char="•"/>
            </a:pPr>
            <a:r>
              <a:rPr lang="en-US" baseline="0" dirty="0" smtClean="0"/>
              <a:t>shocking patients</a:t>
            </a:r>
          </a:p>
          <a:p>
            <a:pPr marL="171450" indent="-171450">
              <a:buFont typeface="Arial" panose="020B0604020202020204" pitchFamily="34" charset="0"/>
              <a:buChar char="•"/>
            </a:pPr>
            <a:r>
              <a:rPr lang="en-US" baseline="0" dirty="0" smtClean="0"/>
              <a:t>drain battery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M</a:t>
            </a:r>
            <a:r>
              <a:rPr lang="en-US" dirty="0" smtClean="0"/>
              <a:t>ake the pacemaker enable or disable therapies (i.e., shock at will)</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This</a:t>
            </a:r>
            <a:r>
              <a:rPr lang="en-US" baseline="0" dirty="0" smtClean="0"/>
              <a:t> attack is possible because there is no authentication between </a:t>
            </a:r>
            <a:r>
              <a:rPr lang="en-US" baseline="0" dirty="0" err="1" smtClean="0"/>
              <a:t>Merlin@Home</a:t>
            </a:r>
            <a:r>
              <a:rPr lang="en-US" baseline="0" dirty="0" smtClean="0"/>
              <a:t> and cardiac device and reverse engineering code is easy.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The top image is the implantable pacemaker and the two bottom images are the transmitters. One can be connected via USB.</a:t>
            </a:r>
            <a:endParaRPr lang="en-US" dirty="0" smtClean="0"/>
          </a:p>
          <a:p>
            <a:pPr marL="0" indent="0">
              <a:buFont typeface="Arial" panose="020B0604020202020204" pitchFamily="34" charset="0"/>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infusion</a:t>
            </a:r>
            <a:r>
              <a:rPr lang="en-US" baseline="0" dirty="0" smtClean="0"/>
              <a:t> system, shown in the image on the right, was a computerized pump design for the continuous delivery of general infusion therapy.</a:t>
            </a:r>
          </a:p>
          <a:p>
            <a:r>
              <a:rPr lang="en-US" baseline="0" dirty="0" smtClean="0"/>
              <a:t>It was confirmed that the system could be remotely accessed through the hospital’s network.</a:t>
            </a:r>
          </a:p>
          <a:p>
            <a:endParaRPr lang="en-US" baseline="0" dirty="0" smtClean="0"/>
          </a:p>
          <a:p>
            <a:r>
              <a:rPr lang="en-US" dirty="0" smtClean="0"/>
              <a:t>Due to recent cyber security concerns, the FDA strongly encourages health care facilities to begin transitioning to alternative infusion systems as soon as possible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499851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defense and cyber</a:t>
            </a:r>
            <a:r>
              <a:rPr lang="en-US" baseline="0" dirty="0" smtClean="0"/>
              <a:t> security to work, there must be focus on the policy side in order to employees to help prevent cyber attacks. In healthcare, we see a contrast between efficiency and security. Nurses or doctors do not log out of their accounts when finished (led to prescription delivery to wrong patient), writing passwords down and leaving them on the screen, and one person have authorization under multiple departments according to 2015 study.</a:t>
            </a:r>
          </a:p>
          <a:p>
            <a:endParaRPr lang="en-US" baseline="0" dirty="0" smtClean="0"/>
          </a:p>
          <a:p>
            <a:r>
              <a:rPr lang="en-US" baseline="0" dirty="0" smtClean="0"/>
              <a:t>This allows for attacks and insider threats to easily take over a system. </a:t>
            </a:r>
          </a:p>
          <a:p>
            <a:r>
              <a:rPr lang="en-US" baseline="0" dirty="0" smtClean="0"/>
              <a:t>The image here represents how healthcare professionals needs come into contrast security needs.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1499851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Researchers from </a:t>
            </a:r>
            <a:r>
              <a:rPr lang="en-US" dirty="0" err="1" smtClean="0"/>
              <a:t>TrapX</a:t>
            </a:r>
            <a:r>
              <a:rPr lang="en-US" dirty="0" smtClean="0"/>
              <a:t> Labs discovered attackers targeting unpatched medical equipment running Windows XP and Windows 7 with variations of attacks such as the </a:t>
            </a:r>
            <a:r>
              <a:rPr lang="en-US" dirty="0" err="1" smtClean="0"/>
              <a:t>Conficker</a:t>
            </a:r>
            <a:r>
              <a:rPr lang="en-US" dirty="0" smtClean="0"/>
              <a:t> worm, long thought obsolete [7].</a:t>
            </a:r>
          </a:p>
          <a:p>
            <a:endParaRPr lang="en-US" dirty="0" smtClean="0"/>
          </a:p>
          <a:p>
            <a:r>
              <a:rPr lang="en-US" dirty="0" smtClean="0"/>
              <a:t>The image here outlines how malicious</a:t>
            </a:r>
            <a:r>
              <a:rPr lang="en-US" baseline="0" dirty="0" smtClean="0"/>
              <a:t> software can bypass medical devices supporting older operating systems and laterally moving in the network to its target.</a:t>
            </a:r>
            <a:endParaRPr lang="en-US"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499851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 sincerely apologize to anyone who has felt like I’ve talked down to them, made fun of opinions, or have shown negative favoritism. This was not intended. Please speak up if you believe this is happening so I may correct it promptly.</a:t>
            </a:r>
          </a:p>
          <a:p>
            <a:pPr marL="171450" indent="-171450">
              <a:buFontTx/>
              <a:buChar char="-"/>
            </a:pPr>
            <a:r>
              <a:rPr lang="en-US" baseline="0" dirty="0" smtClean="0"/>
              <a:t>Please </a:t>
            </a:r>
            <a:r>
              <a:rPr lang="en-US" baseline="0" dirty="0" smtClean="0"/>
              <a:t>bring current events into the class discussion</a:t>
            </a:r>
            <a:r>
              <a:rPr lang="en-US" baseline="0" dirty="0" smtClean="0"/>
              <a:t>.</a:t>
            </a:r>
          </a:p>
          <a:p>
            <a:pPr marL="171450" indent="-171450">
              <a:buFontTx/>
              <a:buChar char="-"/>
            </a:pPr>
            <a:r>
              <a:rPr lang="en-US" baseline="0" dirty="0" smtClean="0"/>
              <a:t>Everyone will have the same opportunities to speak. I’m happy to discuss topics further during office hours.</a:t>
            </a:r>
          </a:p>
          <a:p>
            <a:pPr marL="171450" indent="-171450">
              <a:buFontTx/>
              <a:buChar char="-"/>
            </a:pPr>
            <a:r>
              <a:rPr lang="en-US" baseline="0" dirty="0" smtClean="0"/>
              <a:t>Review 5 sources rationale at: http://</a:t>
            </a:r>
            <a:r>
              <a:rPr lang="en-US" baseline="0" dirty="0" err="1" smtClean="0"/>
              <a:t>socialimps.keithpray.net</a:t>
            </a:r>
            <a:r>
              <a:rPr lang="en-US" baseline="0" dirty="0" smtClean="0"/>
              <a:t>/assignments/paper-guidelines/</a:t>
            </a:r>
          </a:p>
          <a:p>
            <a:pPr marL="171450" indent="-171450">
              <a:buFontTx/>
              <a:buChar char="-"/>
            </a:pPr>
            <a:r>
              <a:rPr lang="en-US" baseline="0" dirty="0" smtClean="0"/>
              <a:t>Back to back papers: I’d love suggestions on interesting papers I can assign every other class. There’s even a discussion board open for paper ideas.</a:t>
            </a: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1872950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these factors contribute to the current situation of medical devices and the security flaws associated </a:t>
            </a:r>
            <a:r>
              <a:rPr lang="en-US" smtClean="0"/>
              <a:t>with them.</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49985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1388504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Greeting</a:t>
            </a:r>
          </a:p>
          <a:p>
            <a:r>
              <a:rPr lang="en-US" dirty="0" smtClean="0"/>
              <a:t>We will be discussing…</a:t>
            </a:r>
          </a:p>
          <a:p>
            <a:r>
              <a:rPr lang="en-US" baseline="0" dirty="0" smtClean="0"/>
              <a:t>As a quick definition, an </a:t>
            </a:r>
            <a:r>
              <a:rPr lang="en-US" baseline="0" dirty="0" err="1" smtClean="0"/>
              <a:t>IoT</a:t>
            </a:r>
            <a:r>
              <a:rPr lang="en-US" baseline="0" dirty="0" smtClean="0"/>
              <a:t> device is…</a:t>
            </a:r>
          </a:p>
          <a:p>
            <a:r>
              <a:rPr lang="en-US" baseline="0" dirty="0" smtClean="0"/>
              <a:t>You can buy an </a:t>
            </a:r>
            <a:r>
              <a:rPr lang="en-US" baseline="0" dirty="0" err="1" smtClean="0"/>
              <a:t>IoT</a:t>
            </a:r>
            <a:r>
              <a:rPr lang="en-US" baseline="0" dirty="0" smtClean="0"/>
              <a:t> device for just about anything these days.</a:t>
            </a:r>
          </a:p>
          <a:p>
            <a:r>
              <a:rPr lang="en-US" baseline="0" dirty="0" smtClean="0"/>
              <a:t>Some make more sense than others as to why you would connect them to the internet but we’re really here to talk about…</a:t>
            </a:r>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…security.</a:t>
            </a:r>
            <a:endParaRPr lang="en-US" baseline="0" dirty="0" smtClean="0"/>
          </a:p>
          <a:p>
            <a:r>
              <a:rPr lang="en-US" baseline="0" dirty="0" smtClean="0"/>
              <a:t>If something is convenient to you, question what security you could be giving up.</a:t>
            </a:r>
          </a:p>
          <a:p>
            <a:r>
              <a:rPr lang="en-US" baseline="0" dirty="0" smtClean="0"/>
              <a:t>Consumer and developer.</a:t>
            </a:r>
          </a:p>
          <a:p>
            <a:r>
              <a:rPr lang="en-US" baseline="0" dirty="0" smtClean="0"/>
              <a:t>App to turn off your lights from work because you forgot to this morning.</a:t>
            </a:r>
          </a:p>
          <a:p>
            <a:r>
              <a:rPr lang="en-US" baseline="0" dirty="0" smtClean="0"/>
              <a:t>Increased convenience = increased attack surfaces = reduced security</a:t>
            </a:r>
          </a:p>
          <a:p>
            <a:r>
              <a:rPr lang="en-US" baseline="0" dirty="0" smtClean="0"/>
              <a:t>Flick your lights on and off and blast Katy Perry, why?…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2372259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you like scaring </a:t>
            </a:r>
            <a:r>
              <a:rPr lang="en-US" baseline="0" dirty="0" smtClean="0"/>
              <a:t>your cat.</a:t>
            </a:r>
          </a:p>
          <a:p>
            <a:r>
              <a:rPr lang="en-US" baseline="0" dirty="0" smtClean="0"/>
              <a:t>Keeping it light,</a:t>
            </a:r>
          </a:p>
          <a:p>
            <a:r>
              <a:rPr lang="en-US" baseline="0" dirty="0" smtClean="0"/>
              <a:t>if you can, someone else can scare you.</a:t>
            </a:r>
          </a:p>
          <a:p>
            <a:r>
              <a:rPr lang="en-US" baseline="0" dirty="0" smtClean="0"/>
              <a:t>So remember, DON’T SCARE THE KITTY!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814421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moving parts, but always a device.</a:t>
            </a:r>
          </a:p>
          <a:p>
            <a:r>
              <a:rPr lang="en-US" baseline="0" dirty="0" smtClean="0"/>
              <a:t>Most use System-on-a-Chips or prototyping boards.</a:t>
            </a:r>
          </a:p>
          <a:p>
            <a:r>
              <a:rPr lang="en-US" baseline="0" dirty="0" smtClean="0"/>
              <a:t>UART pins allow full control of the board, often with a root shell.</a:t>
            </a:r>
          </a:p>
          <a:p>
            <a:r>
              <a:rPr lang="en-US" baseline="0" dirty="0" smtClean="0"/>
              <a:t>Guess what aren’t removed? (Not many exceptions) [1]</a:t>
            </a:r>
          </a:p>
          <a:p>
            <a:endParaRPr lang="en-US" baseline="0" dirty="0" smtClean="0"/>
          </a:p>
          <a:p>
            <a:r>
              <a:rPr lang="en-US" baseline="0" dirty="0" smtClean="0"/>
              <a:t>Using the same </a:t>
            </a:r>
            <a:r>
              <a:rPr lang="en-US" baseline="0" dirty="0" err="1" smtClean="0"/>
              <a:t>SoC</a:t>
            </a:r>
            <a:r>
              <a:rPr lang="en-US" baseline="0" dirty="0" smtClean="0"/>
              <a:t> is a convenience.</a:t>
            </a:r>
          </a:p>
          <a:p>
            <a:r>
              <a:rPr lang="en-US" baseline="0" dirty="0" smtClean="0"/>
              <a:t>But one vulnerability = entire product line now botnet [1].</a:t>
            </a:r>
          </a:p>
          <a:p>
            <a:endParaRPr lang="en-US" dirty="0" smtClean="0"/>
          </a:p>
          <a:p>
            <a:r>
              <a:rPr lang="en-US" dirty="0" smtClean="0"/>
              <a:t>Bed </a:t>
            </a:r>
            <a:r>
              <a:rPr lang="en-US" baseline="0" dirty="0" smtClean="0"/>
              <a:t>and breakfast, one guest knows a thing or two about embedded devices.</a:t>
            </a:r>
            <a:endParaRPr lang="en-US" dirty="0" smtClean="0"/>
          </a:p>
          <a:p>
            <a:r>
              <a:rPr lang="en-US" dirty="0" smtClean="0"/>
              <a:t>Suddenly you</a:t>
            </a:r>
            <a:r>
              <a:rPr lang="en-US" baseline="0" dirty="0" smtClean="0"/>
              <a:t> can’t turn down the thermostat or your door locks are permanently shut and…</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2554344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cat is locked outside and scared! DON’T SCARE THE KITTY!</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3914134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 your life easier at the networking level includes… </a:t>
            </a:r>
          </a:p>
          <a:p>
            <a:r>
              <a:rPr lang="en-US" baseline="0" dirty="0" smtClean="0"/>
              <a:t>Telnet open can make it easy to remotely support the devices, but notoriously hard to secure.</a:t>
            </a:r>
          </a:p>
          <a:p>
            <a:r>
              <a:rPr lang="en-US" baseline="0" dirty="0" smtClean="0"/>
              <a:t>Convenient web interface sometimes use default/support accounts </a:t>
            </a:r>
          </a:p>
          <a:p>
            <a:r>
              <a:rPr lang="en-US" baseline="0" dirty="0" smtClean="0"/>
              <a:t>or are vulnerable to any number of other web attacks.</a:t>
            </a:r>
          </a:p>
          <a:p>
            <a:r>
              <a:rPr lang="en-US" baseline="0" dirty="0" smtClean="0"/>
              <a:t>A lot of problems such as software updates and web interfaces are due to “Me write C good someday”</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network doesn’t stop at your walls.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neighbor, mad that your cat has been</a:t>
            </a:r>
            <a:r>
              <a:rPr lang="en-US" baseline="0" dirty="0" smtClean="0"/>
              <a:t> sitting on THEIR fence,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watches through your webcam until your cat is next to the fridge and suddenly the fridge is dispensing ice cubes and…. </a:t>
            </a:r>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349565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Just…. don’t scare the kitty.</a:t>
            </a: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924809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one of the big draws of </a:t>
            </a:r>
            <a:r>
              <a:rPr lang="en-US" dirty="0" err="1" smtClean="0"/>
              <a:t>IoT</a:t>
            </a:r>
            <a:r>
              <a:rPr lang="en-US" dirty="0" smtClean="0"/>
              <a:t> is availability</a:t>
            </a:r>
            <a:r>
              <a:rPr lang="en-US" baseline="0" dirty="0" smtClean="0"/>
              <a:t> from any distance away.</a:t>
            </a:r>
          </a:p>
          <a:p>
            <a:r>
              <a:rPr lang="en-US" baseline="0" dirty="0" smtClean="0"/>
              <a:t>If you can touch them over the internet, so can others.</a:t>
            </a:r>
            <a:endParaRPr lang="en-US" dirty="0" smtClean="0"/>
          </a:p>
          <a:p>
            <a:r>
              <a:rPr lang="en-US" baseline="0" dirty="0" smtClean="0"/>
              <a:t>Cloud service “APIs” may be HTTP requests with no authentication or default credentials [1].</a:t>
            </a:r>
          </a:p>
          <a:p>
            <a:r>
              <a:rPr lang="en-US" baseline="0" dirty="0" smtClean="0"/>
              <a:t>Convenient to develop for and can be accessed anywhere, but it’s a security nightmare.</a:t>
            </a:r>
          </a:p>
          <a:p>
            <a:r>
              <a:rPr lang="en-US" baseline="0" dirty="0" smtClean="0"/>
              <a:t>Why not SSL? Why not encrypted data storage?</a:t>
            </a:r>
          </a:p>
          <a:p>
            <a:r>
              <a:rPr lang="en-US" baseline="0" dirty="0" smtClean="0"/>
              <a:t>Amazon storage example.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Using secure libraries include their own baggage, such as OpenSSL </a:t>
            </a:r>
            <a:r>
              <a:rPr lang="en-US" baseline="0" dirty="0" err="1" smtClean="0"/>
              <a:t>heartbleed</a:t>
            </a:r>
            <a:endParaRPr lang="en-US" baseline="0" dirty="0" smtClean="0"/>
          </a:p>
          <a:p>
            <a:r>
              <a:rPr lang="en-US" baseline="0" dirty="0" err="1" smtClean="0"/>
              <a:t>TRENDnet</a:t>
            </a:r>
            <a:r>
              <a:rPr lang="en-US" baseline="0" dirty="0" smtClean="0"/>
              <a:t> sold cameras in 2013 that let allowed live feeds via a IP+URL (</a:t>
            </a:r>
            <a:r>
              <a:rPr lang="en-US" baseline="0" dirty="0" err="1" smtClean="0"/>
              <a:t>Shodan</a:t>
            </a:r>
            <a:r>
              <a:rPr lang="en-US" baseline="0" dirty="0" smtClean="0"/>
              <a:t>/Google) [1].</a:t>
            </a:r>
          </a:p>
          <a:p>
            <a:r>
              <a:rPr lang="en-US" baseline="0" dirty="0" smtClean="0"/>
              <a:t>Why? Bug but allowing you to see a feed remotely is the convenience to you as the consumer.</a:t>
            </a:r>
          </a:p>
          <a:p>
            <a:endParaRPr lang="en-US" dirty="0" smtClean="0"/>
          </a:p>
          <a:p>
            <a:r>
              <a:rPr lang="en-US" dirty="0" smtClean="0"/>
              <a:t>Your house is part botnet attacking</a:t>
            </a:r>
            <a:r>
              <a:rPr lang="en-US" baseline="0" dirty="0" smtClean="0"/>
              <a:t> government websites or DNS like October of last year [4],</a:t>
            </a:r>
          </a:p>
          <a:p>
            <a:r>
              <a:rPr lang="en-US" baseline="0" dirty="0" smtClean="0"/>
              <a:t>FBI agents show up asking you to take your home off the internet…</a:t>
            </a:r>
          </a:p>
          <a:p>
            <a:endParaRPr lang="en-US" baseline="0" dirty="0" smtClean="0"/>
          </a:p>
          <a:p>
            <a:r>
              <a:rPr lang="en-US" baseline="0" dirty="0" smtClean="0"/>
              <a:t>-If asked about it-</a:t>
            </a:r>
          </a:p>
          <a:p>
            <a:r>
              <a:rPr lang="en-US" baseline="0" dirty="0" smtClean="0"/>
              <a:t>&lt;Example of cloud system data storage: There was a camera that sent the video clips to Amazon S3, all stored in one bucket, and only protected by being able to guess the filename. Also, no SSL so anyone in the same coffee shop could watch the same home feed you were [1]&gt;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254778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any questions on the assigned reading?</a:t>
            </a:r>
          </a:p>
          <a:p>
            <a:r>
              <a:rPr lang="en-US" dirty="0" smtClean="0"/>
              <a:t>Use the slides ahead to explain any of the attack methods from</a:t>
            </a:r>
            <a:r>
              <a:rPr lang="en-US" baseline="0" dirty="0" smtClean="0"/>
              <a:t> the text. </a:t>
            </a:r>
          </a:p>
          <a:p>
            <a:r>
              <a:rPr lang="en-US" baseline="0" dirty="0" smtClean="0"/>
              <a:t>If there are no questions you can skip those slides.</a:t>
            </a:r>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kitty gets scared. </a:t>
            </a:r>
            <a:r>
              <a:rPr lang="en-US" baseline="0" dirty="0" smtClean="0"/>
              <a:t>Oh and the agents saw how good the leftovers in your fridge look and they’ll be taking those as evidence.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4289111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aren’t companies</a:t>
            </a:r>
            <a:r>
              <a:rPr lang="en-US" baseline="0" dirty="0" smtClean="0"/>
              <a:t> using good security practices?</a:t>
            </a:r>
          </a:p>
          <a:p>
            <a:r>
              <a:rPr lang="en-US" baseline="0" dirty="0" smtClean="0"/>
              <a:t>It’s easier not to. </a:t>
            </a:r>
          </a:p>
          <a:p>
            <a:r>
              <a:rPr lang="en-US" baseline="0" dirty="0" smtClean="0"/>
              <a:t>It’s more convenient to not use encryption, hardcode credentials, and to leave the UART headers on the board.</a:t>
            </a:r>
          </a:p>
          <a:p>
            <a:r>
              <a:rPr lang="en-US" baseline="0" dirty="0" smtClean="0"/>
              <a:t>Examples of good design:</a:t>
            </a:r>
          </a:p>
          <a:p>
            <a:r>
              <a:rPr lang="en-US" baseline="0" dirty="0" smtClean="0"/>
              <a:t>Ikea </a:t>
            </a:r>
            <a:r>
              <a:rPr lang="en-US" baseline="0" dirty="0" err="1" smtClean="0"/>
              <a:t>IoT</a:t>
            </a:r>
            <a:r>
              <a:rPr lang="en-US" baseline="0" dirty="0" smtClean="0"/>
              <a:t> lighting solution = minimal design and functionality = relative security [7].</a:t>
            </a:r>
          </a:p>
          <a:p>
            <a:endParaRPr lang="en-US" baseline="0" dirty="0" smtClean="0"/>
          </a:p>
          <a:p>
            <a:r>
              <a:rPr lang="en-US" baseline="0" dirty="0" smtClean="0"/>
              <a:t>Very little economic incentive for security.</a:t>
            </a:r>
          </a:p>
          <a:p>
            <a:r>
              <a:rPr lang="en-US" baseline="0" dirty="0" smtClean="0"/>
              <a:t>It costs money and yet cheaper devices often sell well.</a:t>
            </a:r>
          </a:p>
          <a:p>
            <a:r>
              <a:rPr lang="en-US" baseline="0" dirty="0" smtClean="0"/>
              <a:t>Would you pick the $50 </a:t>
            </a:r>
            <a:r>
              <a:rPr lang="en-US" baseline="0" dirty="0" err="1" smtClean="0"/>
              <a:t>Phillups</a:t>
            </a:r>
            <a:r>
              <a:rPr lang="en-US" baseline="0" dirty="0" smtClean="0"/>
              <a:t> bulb that is probably secure or $15 off-brand?</a:t>
            </a:r>
          </a:p>
          <a:p>
            <a:endParaRPr lang="en-US" baseline="0" dirty="0" smtClean="0"/>
          </a:p>
          <a:p>
            <a:r>
              <a:rPr lang="en-US" baseline="0" dirty="0" smtClean="0"/>
              <a:t>Not to say there’s no incentive,</a:t>
            </a:r>
          </a:p>
          <a:p>
            <a:r>
              <a:rPr lang="en-US" baseline="0" dirty="0" smtClean="0"/>
              <a:t>FTC came down on </a:t>
            </a:r>
            <a:r>
              <a:rPr lang="en-US" baseline="0" dirty="0" err="1" smtClean="0"/>
              <a:t>TRENDnet</a:t>
            </a:r>
            <a:r>
              <a:rPr lang="en-US" baseline="0" dirty="0" smtClean="0"/>
              <a:t> for leaving vulnerabilities open on webcam [8].</a:t>
            </a:r>
          </a:p>
          <a:p>
            <a:r>
              <a:rPr lang="en-US" baseline="0" dirty="0" smtClean="0"/>
              <a:t>Very recently, a botnet called </a:t>
            </a:r>
            <a:r>
              <a:rPr lang="en-US" baseline="0" dirty="0" err="1" smtClean="0"/>
              <a:t>BrickerBot</a:t>
            </a:r>
            <a:r>
              <a:rPr lang="en-US" baseline="0" dirty="0" smtClean="0"/>
              <a:t> has been attempting to “brick” or destroy insecure </a:t>
            </a:r>
            <a:r>
              <a:rPr lang="en-US" baseline="0" dirty="0" err="1" smtClean="0"/>
              <a:t>IoT</a:t>
            </a:r>
            <a:r>
              <a:rPr lang="en-US" baseline="0" dirty="0" smtClean="0"/>
              <a:t> devices.</a:t>
            </a:r>
          </a:p>
          <a:p>
            <a:r>
              <a:rPr lang="en-US" baseline="0" dirty="0" smtClean="0"/>
              <a:t>It may be unfair to the consumer, inefficient, and not the best way of solving security, but it provides a serious incentive for manufactures to improve [6].</a:t>
            </a:r>
          </a:p>
          <a:p>
            <a:r>
              <a:rPr lang="en-US" baseline="0" dirty="0" smtClean="0"/>
              <a:t>Almost similar to </a:t>
            </a:r>
            <a:r>
              <a:rPr lang="en-US" baseline="0" dirty="0" err="1" smtClean="0"/>
              <a:t>Firesheep</a:t>
            </a:r>
            <a:r>
              <a:rPr lang="en-US" baseline="0" dirty="0" smtClean="0"/>
              <a:t> in reading but more destructive.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709005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ea typeface="ＭＳ Ｐゴシック" charset="-128"/>
                <a:cs typeface="ＭＳ Ｐゴシック" charset="-128"/>
              </a:rPr>
              <a:t>Retire slide. Most students have this in depth from new class now.</a:t>
            </a:r>
          </a:p>
          <a:p>
            <a:endParaRPr lang="en-US" dirty="0" smtClean="0">
              <a:latin typeface="Arial" charset="0"/>
              <a:ea typeface="ＭＳ Ｐゴシック" charset="-128"/>
              <a:cs typeface="ＭＳ Ｐゴシック" charset="-128"/>
            </a:endParaRPr>
          </a:p>
          <a:p>
            <a:r>
              <a:rPr lang="en-US" dirty="0" smtClean="0">
                <a:latin typeface="Arial" charset="0"/>
                <a:ea typeface="ＭＳ Ｐゴシック" charset="-128"/>
                <a:cs typeface="ＭＳ Ｐゴシック" charset="-128"/>
              </a:rPr>
              <a:t>When a function call is made, local variables, return address, parameters stored on run time stack. Local variables occupy lower memory addresses.</a:t>
            </a:r>
          </a:p>
          <a:p>
            <a:r>
              <a:rPr lang="en-US" b="1" dirty="0" smtClean="0">
                <a:latin typeface="Arial" charset="0"/>
                <a:ea typeface="ＭＳ Ｐゴシック" charset="-128"/>
                <a:cs typeface="ＭＳ Ｐゴシック" charset="-128"/>
              </a:rPr>
              <a:t>Variable attack </a:t>
            </a:r>
            <a:r>
              <a:rPr lang="en-US" dirty="0" smtClean="0">
                <a:latin typeface="Arial" charset="0"/>
                <a:ea typeface="ＭＳ Ｐゴシック" charset="-128"/>
                <a:cs typeface="ＭＳ Ｐゴシック" charset="-128"/>
              </a:rPr>
              <a:t>– change variable value. Program expects user to input character and allocates a buffer for them. Attacker supplies too many characters and ends up over writing a variable.</a:t>
            </a:r>
          </a:p>
          <a:p>
            <a:r>
              <a:rPr lang="en-US" b="1" dirty="0" smtClean="0">
                <a:latin typeface="Arial" charset="0"/>
                <a:ea typeface="ＭＳ Ｐゴシック" charset="-128"/>
                <a:cs typeface="ＭＳ Ｐゴシック" charset="-128"/>
              </a:rPr>
              <a:t>Stack Attack </a:t>
            </a:r>
            <a:r>
              <a:rPr lang="en-US" dirty="0" smtClean="0">
                <a:latin typeface="Arial" charset="0"/>
                <a:ea typeface="ＭＳ Ｐゴシック" charset="-128"/>
                <a:cs typeface="ＭＳ Ｐゴシック" charset="-128"/>
              </a:rPr>
              <a:t>– goal is to change value of return address so execution control goes to code which the attacker has provided in the input buffer.</a:t>
            </a:r>
          </a:p>
          <a:p>
            <a:r>
              <a:rPr lang="en-US" b="1" dirty="0" smtClean="0">
                <a:latin typeface="Arial" charset="0"/>
                <a:ea typeface="ＭＳ Ｐゴシック" charset="-128"/>
                <a:cs typeface="ＭＳ Ｐゴシック" charset="-128"/>
              </a:rPr>
              <a:t>Prevention</a:t>
            </a:r>
            <a:r>
              <a:rPr lang="en-US" dirty="0" smtClean="0">
                <a:latin typeface="Arial" charset="0"/>
                <a:ea typeface="ＭＳ Ｐゴシック" charset="-128"/>
                <a:cs typeface="ＭＳ Ｐゴシック" charset="-128"/>
              </a:rPr>
              <a:t> – add checks against array bounds being exceeded, or modify operating system to not execute instructions stored on run time stack.</a:t>
            </a: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1433126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ＭＳ Ｐゴシック" charset="-128"/>
                <a:cs typeface="ＭＳ Ｐゴシック" charset="-128"/>
              </a:rPr>
              <a:t>Retire demonstration. Most students have this in depth from new class now.</a:t>
            </a:r>
          </a:p>
          <a:p>
            <a:endParaRPr lang="en-US" dirty="0" smtClean="0"/>
          </a:p>
          <a:p>
            <a:r>
              <a:rPr lang="en-US" dirty="0" smtClean="0"/>
              <a:t>&gt;</a:t>
            </a:r>
            <a:r>
              <a:rPr lang="en-US" baseline="0" dirty="0" smtClean="0"/>
              <a:t> i</a:t>
            </a:r>
            <a:r>
              <a:rPr lang="en-US" dirty="0" smtClean="0"/>
              <a:t>mps</a:t>
            </a:r>
          </a:p>
          <a:p>
            <a:r>
              <a:rPr lang="en-US" dirty="0" smtClean="0"/>
              <a:t>&gt; assembly</a:t>
            </a:r>
          </a:p>
          <a:p>
            <a:r>
              <a:rPr lang="en-US" dirty="0" smtClean="0"/>
              <a:t>&gt; </a:t>
            </a:r>
            <a:r>
              <a:rPr lang="de-DE" sz="1200" kern="1200" dirty="0" smtClean="0">
                <a:solidFill>
                  <a:schemeClr val="tx1"/>
                </a:solidFill>
                <a:latin typeface="+mn-lt"/>
                <a:ea typeface="+mn-ea"/>
                <a:cs typeface="+mn-cs"/>
              </a:rPr>
              <a:t>123456789qwerty1</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3228197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ＭＳ Ｐゴシック" charset="-128"/>
                <a:cs typeface="ＭＳ Ｐゴシック" charset="-128"/>
              </a:rPr>
              <a:t>Retire slide. Most students have this in depth from new class now.</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2311368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ＭＳ Ｐゴシック" charset="-128"/>
                <a:cs typeface="ＭＳ Ｐゴシック" charset="-128"/>
              </a:rPr>
              <a:t>Retire slide. Most students have this in depth from new class now.</a:t>
            </a:r>
          </a:p>
          <a:p>
            <a:endParaRPr lang="en-US" dirty="0" smtClean="0"/>
          </a:p>
          <a:p>
            <a:r>
              <a:rPr lang="en-US" dirty="0" err="1" smtClean="0"/>
              <a:t>SYNchronize</a:t>
            </a:r>
            <a:endParaRPr lang="en-US" dirty="0" smtClean="0"/>
          </a:p>
          <a:p>
            <a:r>
              <a:rPr lang="en-US" dirty="0" err="1" smtClean="0"/>
              <a:t>SYNchronize</a:t>
            </a:r>
            <a:r>
              <a:rPr lang="en-US" dirty="0" smtClean="0"/>
              <a:t> </a:t>
            </a:r>
            <a:r>
              <a:rPr lang="en-US" dirty="0" err="1" smtClean="0"/>
              <a:t>ACKnowledgement</a:t>
            </a:r>
            <a:r>
              <a:rPr lang="en-US" dirty="0" smtClean="0"/>
              <a:t> (socket reserved awaiting ACK)</a:t>
            </a:r>
            <a:endParaRPr lang="en-US" baseline="0" dirty="0" smtClean="0"/>
          </a:p>
          <a:p>
            <a:r>
              <a:rPr lang="en-US" dirty="0" err="1" smtClean="0"/>
              <a:t>ACKnowledgement</a:t>
            </a:r>
            <a:r>
              <a:rPr lang="en-US" dirty="0" smtClean="0"/>
              <a:t> </a:t>
            </a:r>
          </a:p>
          <a:p>
            <a:r>
              <a:rPr lang="en-US" dirty="0" smtClean="0"/>
              <a:t>TCP socket connection established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742556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ＭＳ Ｐゴシック" charset="-128"/>
                <a:cs typeface="ＭＳ Ｐゴシック" charset="-128"/>
              </a:rPr>
              <a:t>Retire slide. Most students have this in depth from new class now.</a:t>
            </a:r>
          </a:p>
          <a:p>
            <a:endParaRPr lang="en-US" dirty="0" smtClean="0">
              <a:latin typeface="Arial" charset="0"/>
              <a:ea typeface="ＭＳ Ｐゴシック" charset="-128"/>
              <a:cs typeface="ＭＳ Ｐゴシック" charset="-128"/>
            </a:endParaRPr>
          </a:p>
          <a:p>
            <a:r>
              <a:rPr lang="en-US" dirty="0" smtClean="0">
                <a:latin typeface="Arial" charset="0"/>
                <a:ea typeface="ＭＳ Ｐゴシック" charset="-128"/>
                <a:cs typeface="ＭＳ Ｐゴシック" charset="-128"/>
              </a:rPr>
              <a:t>Attacker spoofs the IP address so the SYN-ACK is sent to a different machine that cannot respond to the SYN-ACK. </a:t>
            </a:r>
          </a:p>
          <a:p>
            <a:r>
              <a:rPr lang="en-US" dirty="0" smtClean="0">
                <a:latin typeface="Arial" charset="0"/>
                <a:ea typeface="ＭＳ Ｐゴシック" charset="-128"/>
                <a:cs typeface="ＭＳ Ｐゴシック" charset="-128"/>
              </a:rPr>
              <a:t>This leaves the connection half open on the server machine decreasing the resources (sockets, memory, threads/processes) available to respond to legitimate clients. </a:t>
            </a:r>
          </a:p>
          <a:p>
            <a:r>
              <a:rPr lang="en-US" dirty="0" smtClean="0">
                <a:latin typeface="Arial" charset="0"/>
                <a:ea typeface="ＭＳ Ｐゴシック" charset="-128"/>
                <a:cs typeface="ＭＳ Ｐゴシック" charset="-128"/>
              </a:rPr>
              <a:t>The attacker send many such spoofed SYN messages.</a:t>
            </a:r>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742556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ＭＳ Ｐゴシック" charset="-128"/>
                <a:cs typeface="ＭＳ Ｐゴシック" charset="-128"/>
              </a:rPr>
              <a:t>Retire slide. Most students have this in depth from new class now.</a:t>
            </a:r>
          </a:p>
          <a:p>
            <a:endParaRPr lang="en-US" dirty="0" smtClean="0">
              <a:latin typeface="Arial" charset="0"/>
              <a:ea typeface="ＭＳ Ｐゴシック" charset="-128"/>
              <a:cs typeface="ＭＳ Ｐゴシック" charset="-128"/>
            </a:endParaRPr>
          </a:p>
          <a:p>
            <a:r>
              <a:rPr lang="en-US" dirty="0" smtClean="0">
                <a:latin typeface="Arial" charset="0"/>
                <a:ea typeface="ＭＳ Ｐゴシック" charset="-128"/>
                <a:cs typeface="ＭＳ Ｐゴシック" charset="-128"/>
              </a:rPr>
              <a:t>Attacker finds routers that support broadcasting messages to all computers on their local area networks. </a:t>
            </a:r>
          </a:p>
          <a:p>
            <a:r>
              <a:rPr lang="en-US" dirty="0" smtClean="0">
                <a:latin typeface="Arial" charset="0"/>
                <a:ea typeface="ＭＳ Ｐゴシック" charset="-128"/>
                <a:cs typeface="ＭＳ Ｐゴシック" charset="-128"/>
              </a:rPr>
              <a:t>The attacker sends a spoofed ping message, which the routers echo to the spoofed address.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1426812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Contributed by Brett </a:t>
            </a:r>
            <a:r>
              <a:rPr lang="en-US" dirty="0" err="1" smtClean="0"/>
              <a:t>Ammeson</a:t>
            </a:r>
            <a:r>
              <a:rPr lang="en-US" dirty="0" smtClean="0"/>
              <a:t>.</a:t>
            </a:r>
          </a:p>
          <a:p>
            <a:pPr lvl="0">
              <a:spcBef>
                <a:spcPts val="0"/>
              </a:spcBef>
              <a:buNone/>
            </a:pPr>
            <a:r>
              <a:rPr lang="en" u="sng" dirty="0" smtClean="0">
                <a:solidFill>
                  <a:schemeClr val="hlink"/>
                </a:solidFill>
                <a:hlinkClick r:id="rId3"/>
              </a:rPr>
              <a:t>https://www.cloudflare.com/ddos/reflection-attack-1.png</a:t>
            </a:r>
          </a:p>
          <a:p>
            <a:pPr lvl="0">
              <a:spcBef>
                <a:spcPts val="0"/>
              </a:spcBef>
              <a:buNone/>
            </a:pPr>
            <a:r>
              <a:rPr lang="en" u="sng" dirty="0" smtClean="0">
                <a:solidFill>
                  <a:schemeClr val="hlink"/>
                </a:solidFill>
                <a:hlinkClick r:id="rId4"/>
              </a:rPr>
              <a:t>https://i.imgur.com/lxYv8cF.png</a:t>
            </a:r>
          </a:p>
          <a:p>
            <a:pPr lvl="0">
              <a:spcBef>
                <a:spcPts val="0"/>
              </a:spcBef>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Contributed by Brett </a:t>
            </a:r>
            <a:r>
              <a:rPr lang="en-US" dirty="0" err="1" smtClean="0"/>
              <a:t>Ammeson</a:t>
            </a:r>
            <a:r>
              <a:rPr lang="en-US" dirty="0" smtClean="0"/>
              <a:t>.</a:t>
            </a:r>
          </a:p>
          <a:p>
            <a:pPr lvl="0">
              <a:spcBef>
                <a:spcPts val="0"/>
              </a:spcBef>
              <a:buNone/>
            </a:pPr>
            <a:r>
              <a:rPr lang="en" dirty="0" smtClean="0"/>
              <a:t>TCP SYN: </a:t>
            </a:r>
            <a:r>
              <a:rPr lang="en" u="sng" dirty="0" smtClean="0">
                <a:solidFill>
                  <a:schemeClr val="hlink"/>
                </a:solidFill>
                <a:hlinkClick r:id="rId3"/>
              </a:rPr>
              <a:t>https://www.cert.org/historical/advisories/CA-1996-21.cfm</a:t>
            </a:r>
          </a:p>
          <a:p>
            <a:pPr lvl="0">
              <a:spcBef>
                <a:spcPts val="0"/>
              </a:spcBef>
              <a:buNone/>
            </a:pPr>
            <a:r>
              <a:rPr lang="en" dirty="0" smtClean="0"/>
              <a:t>DNS amplification: </a:t>
            </a:r>
            <a:r>
              <a:rPr lang="en" u="sng" dirty="0" smtClean="0">
                <a:solidFill>
                  <a:schemeClr val="hlink"/>
                </a:solidFill>
                <a:hlinkClick r:id="rId4"/>
              </a:rPr>
              <a:t>https://www.cert.org/historical/incident_notes/IN-2000-04.cfm</a:t>
            </a:r>
          </a:p>
          <a:p>
            <a:pPr lvl="0">
              <a:spcBef>
                <a:spcPts val="0"/>
              </a:spcBef>
              <a:buNone/>
            </a:pPr>
            <a:r>
              <a:rPr lang="en" dirty="0" smtClean="0"/>
              <a:t>Ingress/egress: </a:t>
            </a:r>
            <a:r>
              <a:rPr lang="en" u="sng" dirty="0" smtClean="0">
                <a:solidFill>
                  <a:schemeClr val="hlink"/>
                </a:solidFill>
                <a:hlinkClick r:id="rId5"/>
              </a:rPr>
              <a:t>www.giac.org/paper/gsec/705/egress-filtering-keeping-internet-safe-systems/101588</a:t>
            </a:r>
          </a:p>
          <a:p>
            <a:pPr lvl="0">
              <a:spcBef>
                <a:spcPts val="0"/>
              </a:spcBef>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idx="1"/>
          </p:nvPr>
        </p:nvSpPr>
        <p:spPr>
          <a:noFill/>
        </p:spPr>
        <p:txBody>
          <a:bodyPr/>
          <a:lstStyle/>
          <a:p>
            <a:fld id="{A3718B9F-EDEF-CF4A-846B-EA0EB275322B}" type="datetime1">
              <a:rPr lang="en-US"/>
              <a:pPr/>
              <a:t>2017-04-10</a:t>
            </a:fld>
            <a:endParaRPr lang="en-US"/>
          </a:p>
        </p:txBody>
      </p:sp>
      <p:sp>
        <p:nvSpPr>
          <p:cNvPr id="46083" name="Rectangle 7"/>
          <p:cNvSpPr>
            <a:spLocks noGrp="1" noChangeArrowheads="1"/>
          </p:cNvSpPr>
          <p:nvPr>
            <p:ph type="sldNum" sz="quarter" idx="5"/>
          </p:nvPr>
        </p:nvSpPr>
        <p:spPr>
          <a:noFill/>
        </p:spPr>
        <p:txBody>
          <a:bodyPr/>
          <a:lstStyle/>
          <a:p>
            <a:fld id="{AA88732D-BCAF-4E47-9213-CEF2CAB2E2DA}" type="slidenum">
              <a:rPr lang="en-US"/>
              <a:pPr/>
              <a:t>42</a:t>
            </a:fld>
            <a:endParaRPr lang="en-US"/>
          </a:p>
        </p:txBody>
      </p:sp>
      <p:sp>
        <p:nvSpPr>
          <p:cNvPr id="46084" name="Rectangle 2"/>
          <p:cNvSpPr>
            <a:spLocks noGrp="1" noRot="1" noChangeAspect="1" noChangeArrowheads="1"/>
          </p:cNvSpPr>
          <p:nvPr>
            <p:ph type="sldImg"/>
          </p:nvPr>
        </p:nvSpPr>
        <p:spPr>
          <a:solidFill>
            <a:srgbClr val="FFFFFF"/>
          </a:solidFill>
          <a:ln/>
        </p:spPr>
      </p:sp>
      <p:sp>
        <p:nvSpPr>
          <p:cNvPr id="46085" name="Rectangle 3"/>
          <p:cNvSpPr>
            <a:spLocks noGrp="1" noChangeArrowheads="1"/>
          </p:cNvSpPr>
          <p:nvPr>
            <p:ph type="body" idx="1"/>
          </p:nvPr>
        </p:nvSpPr>
        <p:spPr>
          <a:solidFill>
            <a:srgbClr val="FFFFFF"/>
          </a:solidFill>
          <a:ln>
            <a:solidFill>
              <a:srgbClr val="000000"/>
            </a:solidFill>
          </a:ln>
        </p:spPr>
        <p:txBody>
          <a:bodyPr/>
          <a:lstStyle/>
          <a:p>
            <a:pPr lvl="0" algn="l" eaLnBrk="1" hangingPunct="1">
              <a:lnSpc>
                <a:spcPct val="90000"/>
              </a:lnSpc>
            </a:pPr>
            <a:r>
              <a:rPr lang="en-US" dirty="0" smtClean="0">
                <a:latin typeface="Arial" charset="0"/>
              </a:rPr>
              <a:t>Exploit security holes, Break encryption, Spoofing</a:t>
            </a:r>
          </a:p>
          <a:p>
            <a:pPr eaLnBrk="1" hangingPunct="1"/>
            <a:r>
              <a:rPr lang="en-US" dirty="0" smtClean="0">
                <a:latin typeface="Arial" charset="0"/>
                <a:ea typeface="ＭＳ Ｐゴシック" charset="-128"/>
                <a:cs typeface="ＭＳ Ｐゴシック" charset="-128"/>
              </a:rPr>
              <a:t>Social Engineering: Guess passwords, Find out passwords and procedures</a:t>
            </a:r>
          </a:p>
          <a:p>
            <a:pPr eaLnBrk="1" hangingPunct="1">
              <a:lnSpc>
                <a:spcPct val="90000"/>
              </a:lnSpc>
            </a:pPr>
            <a:r>
              <a:rPr lang="en-US" dirty="0" smtClean="0">
                <a:latin typeface="Arial" charset="0"/>
                <a:ea typeface="ＭＳ Ｐゴシック" charset="-128"/>
                <a:cs typeface="ＭＳ Ｐゴシック" charset="-128"/>
              </a:rPr>
              <a:t>Poor </a:t>
            </a:r>
            <a:r>
              <a:rPr lang="en-US" dirty="0">
                <a:latin typeface="Arial" charset="0"/>
                <a:ea typeface="ＭＳ Ｐゴシック" charset="-128"/>
                <a:cs typeface="ＭＳ Ｐゴシック" charset="-128"/>
              </a:rPr>
              <a:t>passwords, Insecure protocols, Program limitations (buffer overruns), Eavesdropping (Email, Interactive), Insecure files</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dt" sz="quarter" idx="1"/>
          </p:nvPr>
        </p:nvSpPr>
        <p:spPr>
          <a:noFill/>
        </p:spPr>
        <p:txBody>
          <a:bodyPr/>
          <a:lstStyle/>
          <a:p>
            <a:fld id="{F259C308-743B-B74B-A085-56FE5F7E9065}" type="datetime1">
              <a:rPr lang="en-US"/>
              <a:pPr/>
              <a:t>2017-04-10</a:t>
            </a:fld>
            <a:endParaRPr lang="en-US"/>
          </a:p>
        </p:txBody>
      </p:sp>
      <p:sp>
        <p:nvSpPr>
          <p:cNvPr id="48131" name="Rectangle 7"/>
          <p:cNvSpPr>
            <a:spLocks noGrp="1" noChangeArrowheads="1"/>
          </p:cNvSpPr>
          <p:nvPr>
            <p:ph type="sldNum" sz="quarter" idx="5"/>
          </p:nvPr>
        </p:nvSpPr>
        <p:spPr>
          <a:noFill/>
        </p:spPr>
        <p:txBody>
          <a:bodyPr/>
          <a:lstStyle/>
          <a:p>
            <a:fld id="{AB05F7EA-FC72-4041-BDE8-E3F03A90F709}" type="slidenum">
              <a:rPr lang="en-US"/>
              <a:pPr/>
              <a:t>43</a:t>
            </a:fld>
            <a:endParaRPr lang="en-US"/>
          </a:p>
        </p:txBody>
      </p:sp>
      <p:sp>
        <p:nvSpPr>
          <p:cNvPr id="48132" name="Rectangle 2"/>
          <p:cNvSpPr>
            <a:spLocks noGrp="1" noRot="1" noChangeAspect="1" noChangeArrowheads="1"/>
          </p:cNvSpPr>
          <p:nvPr>
            <p:ph type="sldImg"/>
          </p:nvPr>
        </p:nvSpPr>
        <p:spPr>
          <a:solidFill>
            <a:srgbClr val="FFFFFF"/>
          </a:solidFill>
          <a:ln/>
        </p:spPr>
      </p:sp>
      <p:sp>
        <p:nvSpPr>
          <p:cNvPr id="481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dt" sz="quarter" idx="1"/>
          </p:nvPr>
        </p:nvSpPr>
        <p:spPr>
          <a:noFill/>
        </p:spPr>
        <p:txBody>
          <a:bodyPr/>
          <a:lstStyle/>
          <a:p>
            <a:fld id="{A9D6C982-4C2A-1C45-A0FC-ACACFA435DE7}" type="datetime1">
              <a:rPr lang="en-US"/>
              <a:pPr/>
              <a:t>2017-04-10</a:t>
            </a:fld>
            <a:endParaRPr lang="en-US"/>
          </a:p>
        </p:txBody>
      </p:sp>
      <p:sp>
        <p:nvSpPr>
          <p:cNvPr id="57347" name="Rectangle 7"/>
          <p:cNvSpPr>
            <a:spLocks noGrp="1" noChangeArrowheads="1"/>
          </p:cNvSpPr>
          <p:nvPr>
            <p:ph type="sldNum" sz="quarter" idx="5"/>
          </p:nvPr>
        </p:nvSpPr>
        <p:spPr>
          <a:noFill/>
        </p:spPr>
        <p:txBody>
          <a:bodyPr/>
          <a:lstStyle/>
          <a:p>
            <a:fld id="{32B222BE-0034-BE45-8492-E0AADFD7E131}" type="slidenum">
              <a:rPr lang="en-US"/>
              <a:pPr/>
              <a:t>44</a:t>
            </a:fld>
            <a:endParaRPr lang="en-US"/>
          </a:p>
        </p:txBody>
      </p:sp>
      <p:sp>
        <p:nvSpPr>
          <p:cNvPr id="57348"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57349" name="Rectangle 3"/>
          <p:cNvSpPr>
            <a:spLocks noGrp="1" noChangeArrowheads="1"/>
          </p:cNvSpPr>
          <p:nvPr>
            <p:ph type="body" idx="1"/>
          </p:nvPr>
        </p:nvSpPr>
        <p:spPr>
          <a:xfrm>
            <a:off x="912813" y="4343400"/>
            <a:ext cx="5032375" cy="4116388"/>
          </a:xfrm>
          <a:solidFill>
            <a:srgbClr val="FFFFFF"/>
          </a:solidFill>
          <a:ln>
            <a:solidFill>
              <a:srgbClr val="000000"/>
            </a:solidFill>
          </a:ln>
        </p:spPr>
        <p:txBody>
          <a:bodyPr lIns="87682" tIns="43841" rIns="87682" bIns="43841"/>
          <a:lstStyle/>
          <a:p>
            <a:pPr eaLnBrk="1" hangingPunct="1"/>
            <a:r>
              <a:rPr lang="en-US">
                <a:latin typeface="Arial" charset="0"/>
                <a:ea typeface="ＭＳ Ｐゴシック" charset="-128"/>
                <a:cs typeface="ＭＳ Ｐゴシック" charset="-128"/>
              </a:rPr>
              <a:t>Money: stolen credit cards, change records, stolen property.</a:t>
            </a:r>
          </a:p>
          <a:p>
            <a:pPr eaLnBrk="1" hangingPunct="1"/>
            <a:r>
              <a:rPr lang="en-US">
                <a:latin typeface="Arial" charset="0"/>
                <a:ea typeface="ＭＳ Ｐゴシック" charset="-128"/>
                <a:cs typeface="ＭＳ Ｐゴシック" charset="-128"/>
              </a:rPr>
              <a:t>Political, military, economic.</a:t>
            </a:r>
          </a:p>
          <a:p>
            <a:pPr eaLnBrk="1" hangingPunct="1"/>
            <a:r>
              <a:rPr lang="en-US">
                <a:latin typeface="Arial" charset="0"/>
                <a:ea typeface="ＭＳ Ｐゴシック" charset="-128"/>
                <a:cs typeface="ＭＳ Ｐゴシック" charset="-128"/>
              </a:rPr>
              <a:t>Challenge, Revenge, Mean</a:t>
            </a:r>
          </a:p>
          <a:p>
            <a:pPr eaLnBrk="1" hangingPunct="1"/>
            <a:r>
              <a:rPr lang="en-US">
                <a:latin typeface="Arial" charset="0"/>
                <a:ea typeface="ＭＳ Ｐゴシック" charset="-128"/>
                <a:cs typeface="ＭＳ Ｐゴシック" charset="-128"/>
              </a:rPr>
              <a:t>Why do at all? Have motivation, think about it, think it will help, think it’s acceptable.</a:t>
            </a:r>
          </a:p>
          <a:p>
            <a:pPr eaLnBrk="1" hangingPunct="1"/>
            <a:r>
              <a:rPr lang="en-US">
                <a:latin typeface="Arial" charset="0"/>
                <a:ea typeface="ＭＳ Ｐゴシック" charset="-128"/>
                <a:cs typeface="ＭＳ Ｐゴシック" charset="-128"/>
              </a:rPr>
              <a:t>Feel forced. Don’t agree. Don’t care.</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dt" sz="quarter" idx="1"/>
          </p:nvPr>
        </p:nvSpPr>
        <p:spPr>
          <a:noFill/>
        </p:spPr>
        <p:txBody>
          <a:bodyPr/>
          <a:lstStyle/>
          <a:p>
            <a:fld id="{13AFCE52-CAFD-9F4E-9284-D2AEBB6DF65B}" type="datetime1">
              <a:rPr lang="en-US"/>
              <a:pPr/>
              <a:t>2017-04-10</a:t>
            </a:fld>
            <a:endParaRPr lang="en-US"/>
          </a:p>
        </p:txBody>
      </p:sp>
      <p:sp>
        <p:nvSpPr>
          <p:cNvPr id="59395" name="Rectangle 7"/>
          <p:cNvSpPr>
            <a:spLocks noGrp="1" noChangeArrowheads="1"/>
          </p:cNvSpPr>
          <p:nvPr>
            <p:ph type="sldNum" sz="quarter" idx="5"/>
          </p:nvPr>
        </p:nvSpPr>
        <p:spPr>
          <a:noFill/>
        </p:spPr>
        <p:txBody>
          <a:bodyPr/>
          <a:lstStyle/>
          <a:p>
            <a:fld id="{0A572A9B-4E8D-E748-B6B5-7CB401A4AE31}" type="slidenum">
              <a:rPr lang="en-US"/>
              <a:pPr/>
              <a:t>45</a:t>
            </a:fld>
            <a:endParaRPr lang="en-US"/>
          </a:p>
        </p:txBody>
      </p:sp>
      <p:sp>
        <p:nvSpPr>
          <p:cNvPr id="59396" name="Rectangle 2"/>
          <p:cNvSpPr>
            <a:spLocks noGrp="1" noRot="1" noChangeAspect="1" noChangeArrowheads="1"/>
          </p:cNvSpPr>
          <p:nvPr>
            <p:ph type="sldImg"/>
          </p:nvPr>
        </p:nvSpPr>
        <p:spPr>
          <a:solidFill>
            <a:srgbClr val="FFFFFF"/>
          </a:solidFill>
          <a:ln/>
        </p:spPr>
      </p:sp>
      <p:sp>
        <p:nvSpPr>
          <p:cNvPr id="5939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More computers. Unsophisticated owners. More complex software. Greater connectivity. Easy access to cracking tools. Incentives. File-sharing</a:t>
            </a:r>
          </a:p>
          <a:p>
            <a:pPr eaLnBrk="1" hangingPunct="1"/>
            <a:r>
              <a:rPr lang="en-US">
                <a:latin typeface="Arial" charset="0"/>
                <a:ea typeface="ＭＳ Ｐゴシック" charset="-128"/>
                <a:cs typeface="ＭＳ Ｐゴシック" charset="-128"/>
              </a:rPr>
              <a:t>In ’60s and ’70s, access was mostly localized.</a:t>
            </a:r>
          </a:p>
          <a:p>
            <a:pPr eaLnBrk="1" hangingPunct="1"/>
            <a:r>
              <a:rPr lang="en-US">
                <a:latin typeface="Arial" charset="0"/>
                <a:ea typeface="ＭＳ Ｐゴシック" charset="-128"/>
                <a:cs typeface="ＭＳ Ｐゴシック" charset="-128"/>
              </a:rPr>
              <a:t>Modems. Wardialing.</a:t>
            </a:r>
          </a:p>
          <a:p>
            <a:pPr eaLnBrk="1" hangingPunct="1"/>
            <a:r>
              <a:rPr lang="en-US">
                <a:latin typeface="Arial" charset="0"/>
                <a:ea typeface="ＭＳ Ｐゴシック" charset="-128"/>
                <a:cs typeface="ＭＳ Ｐゴシック" charset="-128"/>
              </a:rPr>
              <a:t>Some Arpanet and Usenet.</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dt" sz="quarter" idx="1"/>
          </p:nvPr>
        </p:nvSpPr>
        <p:spPr>
          <a:noFill/>
        </p:spPr>
        <p:txBody>
          <a:bodyPr/>
          <a:lstStyle/>
          <a:p>
            <a:fld id="{31E81670-4D1A-C746-ACE7-E7FE8A6A94A5}" type="datetime1">
              <a:rPr lang="en-US"/>
              <a:pPr/>
              <a:t>2017-04-10</a:t>
            </a:fld>
            <a:endParaRPr lang="en-US"/>
          </a:p>
        </p:txBody>
      </p:sp>
      <p:sp>
        <p:nvSpPr>
          <p:cNvPr id="61443" name="Rectangle 7"/>
          <p:cNvSpPr>
            <a:spLocks noGrp="1" noChangeArrowheads="1"/>
          </p:cNvSpPr>
          <p:nvPr>
            <p:ph type="sldNum" sz="quarter" idx="5"/>
          </p:nvPr>
        </p:nvSpPr>
        <p:spPr>
          <a:noFill/>
        </p:spPr>
        <p:txBody>
          <a:bodyPr/>
          <a:lstStyle/>
          <a:p>
            <a:fld id="{95595B30-617C-4D41-8CEF-627F36A62CFE}" type="slidenum">
              <a:rPr lang="en-US"/>
              <a:pPr/>
              <a:t>46</a:t>
            </a:fld>
            <a:endParaRPr lang="en-US"/>
          </a:p>
        </p:txBody>
      </p:sp>
      <p:sp>
        <p:nvSpPr>
          <p:cNvPr id="61444" name="Rectangle 2"/>
          <p:cNvSpPr>
            <a:spLocks noGrp="1" noRot="1" noChangeAspect="1" noChangeArrowheads="1"/>
          </p:cNvSpPr>
          <p:nvPr>
            <p:ph type="sldImg"/>
          </p:nvPr>
        </p:nvSpPr>
        <p:spPr>
          <a:solidFill>
            <a:srgbClr val="FFFFFF"/>
          </a:solidFill>
          <a:ln/>
        </p:spPr>
      </p:sp>
      <p:sp>
        <p:nvSpPr>
          <p:cNvPr id="614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128"/>
                <a:cs typeface="ＭＳ Ｐゴシック" charset="-128"/>
              </a:rPr>
              <a:t>Script kiddies</a:t>
            </a:r>
          </a:p>
          <a:p>
            <a:pPr eaLnBrk="1" hangingPunct="1"/>
            <a:r>
              <a:rPr lang="en-US" dirty="0" err="1">
                <a:latin typeface="Arial" charset="0"/>
                <a:ea typeface="ＭＳ Ｐゴシック" charset="-128"/>
                <a:cs typeface="ＭＳ Ｐゴシック" charset="-128"/>
              </a:rPr>
              <a:t>Phreakers</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Security analysts</a:t>
            </a:r>
          </a:p>
          <a:p>
            <a:pPr eaLnBrk="1" hangingPunct="1"/>
            <a:r>
              <a:rPr lang="en-US" dirty="0">
                <a:latin typeface="Arial" charset="0"/>
                <a:ea typeface="ＭＳ Ｐゴシック" charset="-128"/>
                <a:cs typeface="ＭＳ Ｐゴシック" charset="-128"/>
              </a:rPr>
              <a:t>Packet monkey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dt" sz="quarter" idx="1"/>
          </p:nvPr>
        </p:nvSpPr>
        <p:spPr>
          <a:noFill/>
        </p:spPr>
        <p:txBody>
          <a:bodyPr/>
          <a:lstStyle/>
          <a:p>
            <a:fld id="{1802CC8B-0F5C-E04E-A805-AD8ED888C008}" type="datetime1">
              <a:rPr lang="en-US"/>
              <a:pPr/>
              <a:t>2017-04-10</a:t>
            </a:fld>
            <a:endParaRPr lang="en-US"/>
          </a:p>
        </p:txBody>
      </p:sp>
      <p:sp>
        <p:nvSpPr>
          <p:cNvPr id="63491" name="Rectangle 7"/>
          <p:cNvSpPr>
            <a:spLocks noGrp="1" noChangeArrowheads="1"/>
          </p:cNvSpPr>
          <p:nvPr>
            <p:ph type="sldNum" sz="quarter" idx="5"/>
          </p:nvPr>
        </p:nvSpPr>
        <p:spPr>
          <a:noFill/>
        </p:spPr>
        <p:txBody>
          <a:bodyPr/>
          <a:lstStyle/>
          <a:p>
            <a:fld id="{384A2750-F4F5-0045-9F65-BCFCF81AE8DD}" type="slidenum">
              <a:rPr lang="en-US"/>
              <a:pPr/>
              <a:t>47</a:t>
            </a:fld>
            <a:endParaRPr lang="en-US"/>
          </a:p>
        </p:txBody>
      </p:sp>
      <p:sp>
        <p:nvSpPr>
          <p:cNvPr id="63492" name="Rectangle 2"/>
          <p:cNvSpPr>
            <a:spLocks noGrp="1" noRot="1" noChangeAspect="1" noChangeArrowheads="1"/>
          </p:cNvSpPr>
          <p:nvPr>
            <p:ph type="sldImg"/>
          </p:nvPr>
        </p:nvSpPr>
        <p:spPr>
          <a:solidFill>
            <a:srgbClr val="FFFFFF"/>
          </a:solidFill>
          <a:ln/>
        </p:spPr>
      </p:sp>
      <p:sp>
        <p:nvSpPr>
          <p:cNvPr id="6349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Machines are unused. No harm done. Education. Exposes security holes. Exposes abuses.</a:t>
            </a:r>
          </a:p>
          <a:p>
            <a:pPr eaLnBrk="1" hangingPunct="1"/>
            <a:r>
              <a:rPr lang="en-US">
                <a:latin typeface="Arial" charset="0"/>
                <a:ea typeface="ＭＳ Ｐゴシック" charset="-128"/>
                <a:cs typeface="ＭＳ Ｐゴシック" charset="-128"/>
              </a:rPr>
              <a:t>Use computer and/or resources. Take data. Destroy data. Alter data. Lock out others. Attack other computers.</a:t>
            </a:r>
          </a:p>
          <a:p>
            <a:pPr eaLnBrk="1" hangingPunct="1"/>
            <a:r>
              <a:rPr lang="en-US">
                <a:latin typeface="Arial" charset="0"/>
                <a:ea typeface="ＭＳ Ｐゴシック" charset="-128"/>
                <a:cs typeface="ＭＳ Ｐゴシック" charset="-128"/>
              </a:rPr>
              <a:t>Equipment, Processor Time, Disk space, Printer time / paper, Bandwidth</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dt" sz="quarter" idx="1"/>
          </p:nvPr>
        </p:nvSpPr>
        <p:spPr>
          <a:noFill/>
        </p:spPr>
        <p:txBody>
          <a:bodyPr/>
          <a:lstStyle/>
          <a:p>
            <a:fld id="{76926696-22C3-0C40-B085-938139E437AF}" type="datetime1">
              <a:rPr lang="en-US"/>
              <a:pPr/>
              <a:t>2017-04-10</a:t>
            </a:fld>
            <a:endParaRPr lang="en-US"/>
          </a:p>
        </p:txBody>
      </p:sp>
      <p:sp>
        <p:nvSpPr>
          <p:cNvPr id="65539" name="Rectangle 7"/>
          <p:cNvSpPr>
            <a:spLocks noGrp="1" noChangeArrowheads="1"/>
          </p:cNvSpPr>
          <p:nvPr>
            <p:ph type="sldNum" sz="quarter" idx="5"/>
          </p:nvPr>
        </p:nvSpPr>
        <p:spPr>
          <a:noFill/>
        </p:spPr>
        <p:txBody>
          <a:bodyPr/>
          <a:lstStyle/>
          <a:p>
            <a:fld id="{A6AFFA11-F2F9-C047-AAA1-508A65DD45D5}" type="slidenum">
              <a:rPr lang="en-US"/>
              <a:pPr/>
              <a:t>48</a:t>
            </a:fld>
            <a:endParaRPr lang="en-US"/>
          </a:p>
        </p:txBody>
      </p:sp>
      <p:sp>
        <p:nvSpPr>
          <p:cNvPr id="65540" name="Rectangle 2"/>
          <p:cNvSpPr>
            <a:spLocks noGrp="1" noRot="1" noChangeAspect="1" noChangeArrowheads="1"/>
          </p:cNvSpPr>
          <p:nvPr>
            <p:ph type="sldImg"/>
          </p:nvPr>
        </p:nvSpPr>
        <p:spPr>
          <a:solidFill>
            <a:srgbClr val="FFFFFF"/>
          </a:solidFill>
          <a:ln/>
        </p:spPr>
      </p:sp>
      <p:sp>
        <p:nvSpPr>
          <p:cNvPr id="6554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Are either of these laws still in effect? Have they been changed?</a:t>
            </a:r>
          </a:p>
          <a:p>
            <a:pPr eaLnBrk="1" hangingPunct="1"/>
            <a:r>
              <a:rPr lang="en-US">
                <a:latin typeface="Arial" charset="0"/>
                <a:ea typeface="ＭＳ Ｐゴシック" charset="-128"/>
                <a:cs typeface="ＭＳ Ｐゴシック" charset="-128"/>
              </a:rPr>
              <a:t>For additional legislation ask for presenting volunteers to brief recent incidents/cases.</a:t>
            </a:r>
          </a:p>
          <a:p>
            <a:pPr eaLnBrk="1" hangingPunct="1"/>
            <a:r>
              <a:rPr lang="en-US">
                <a:latin typeface="Arial" charset="0"/>
                <a:ea typeface="ＭＳ Ｐゴシック" charset="-128"/>
                <a:cs typeface="ＭＳ Ｐゴシック" charset="-128"/>
              </a:rPr>
              <a:t>Also ask for volunteers to find out laws from their home country/state.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dt" sz="quarter" idx="1"/>
          </p:nvPr>
        </p:nvSpPr>
        <p:spPr>
          <a:noFill/>
        </p:spPr>
        <p:txBody>
          <a:bodyPr/>
          <a:lstStyle/>
          <a:p>
            <a:fld id="{C4DCDDFD-C10C-5C4E-AF41-68B2FC935340}" type="datetime1">
              <a:rPr lang="en-US"/>
              <a:pPr/>
              <a:t>2017-04-10</a:t>
            </a:fld>
            <a:endParaRPr lang="en-US"/>
          </a:p>
        </p:txBody>
      </p:sp>
      <p:sp>
        <p:nvSpPr>
          <p:cNvPr id="67587" name="Rectangle 7"/>
          <p:cNvSpPr>
            <a:spLocks noGrp="1" noChangeArrowheads="1"/>
          </p:cNvSpPr>
          <p:nvPr>
            <p:ph type="sldNum" sz="quarter" idx="5"/>
          </p:nvPr>
        </p:nvSpPr>
        <p:spPr>
          <a:noFill/>
        </p:spPr>
        <p:txBody>
          <a:bodyPr/>
          <a:lstStyle/>
          <a:p>
            <a:fld id="{ABB49B77-8A72-294C-8C73-60CEADD5AAAC}" type="slidenum">
              <a:rPr lang="en-US"/>
              <a:pPr/>
              <a:t>49</a:t>
            </a:fld>
            <a:endParaRPr lang="en-US"/>
          </a:p>
        </p:txBody>
      </p:sp>
      <p:sp>
        <p:nvSpPr>
          <p:cNvPr id="67588" name="Rectangle 2"/>
          <p:cNvSpPr>
            <a:spLocks noGrp="1" noRot="1" noChangeAspect="1" noChangeArrowheads="1"/>
          </p:cNvSpPr>
          <p:nvPr>
            <p:ph type="sldImg"/>
          </p:nvPr>
        </p:nvSpPr>
        <p:spPr>
          <a:solidFill>
            <a:srgbClr val="FFFFFF"/>
          </a:solidFill>
          <a:ln/>
        </p:spPr>
      </p:sp>
      <p:sp>
        <p:nvSpPr>
          <p:cNvPr id="675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128"/>
                <a:cs typeface="ＭＳ Ｐゴシック" charset="-128"/>
              </a:rPr>
              <a:t>Encryption, Authentication, Biometrics, Anti-virus, File integrity checking (E.g. Tripwire), Virtual private networks, Point-to-point networking (Twisted-pair Ethernet vs. Coax vs. wireless)</a:t>
            </a:r>
          </a:p>
          <a:p>
            <a:pPr eaLnBrk="1" hangingPunct="1"/>
            <a:r>
              <a:rPr lang="en-US" dirty="0">
                <a:latin typeface="Arial" charset="0"/>
                <a:ea typeface="ＭＳ Ｐゴシック" charset="-128"/>
                <a:cs typeface="ＭＳ Ｐゴシック" charset="-128"/>
              </a:rPr>
              <a:t>Security through obscurity, physical access required, not on network, behind locked doors.</a:t>
            </a:r>
          </a:p>
          <a:p>
            <a:pPr eaLnBrk="1" hangingPunct="1"/>
            <a:r>
              <a:rPr lang="en-US" dirty="0">
                <a:latin typeface="Arial" charset="0"/>
                <a:ea typeface="ＭＳ Ｐゴシック" charset="-128"/>
                <a:cs typeface="ＭＳ Ｐゴシック" charset="-128"/>
              </a:rPr>
              <a:t>Remove desire, remove incentives</a:t>
            </a:r>
          </a:p>
          <a:p>
            <a:pPr eaLnBrk="1" hangingPunct="1"/>
            <a:r>
              <a:rPr lang="en-US" dirty="0">
                <a:latin typeface="Arial" charset="0"/>
                <a:ea typeface="ＭＳ Ｐゴシック" charset="-128"/>
                <a:cs typeface="ＭＳ Ｐゴシック" charset="-128"/>
              </a:rPr>
              <a:t>Legalize, increase penalties, increase chance of getting caught.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Works well as small </a:t>
            </a:r>
            <a:r>
              <a:rPr lang="en-US" smtClean="0"/>
              <a:t>group exercise.</a:t>
            </a:r>
          </a:p>
          <a:p>
            <a:endParaRPr lang="en-US" smtClean="0"/>
          </a:p>
          <a:p>
            <a:r>
              <a:rPr lang="en-US" dirty="0" smtClean="0"/>
              <a:t>Note:</a:t>
            </a:r>
            <a:r>
              <a:rPr lang="en-US" baseline="0" dirty="0" smtClean="0"/>
              <a:t> short answer format expected.</a:t>
            </a:r>
          </a:p>
          <a:p>
            <a:r>
              <a:rPr lang="en-US" baseline="0" dirty="0" smtClean="0"/>
              <a:t>Note: 2. only one argument needed, should include logic for all parties</a:t>
            </a:r>
          </a:p>
          <a:p>
            <a:r>
              <a:rPr lang="en-US" baseline="0" dirty="0" smtClean="0"/>
              <a:t>Note: 3. same law(s) should be applicable to all parties</a:t>
            </a:r>
            <a:endParaRPr lang="en-US"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39599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The online working example source code is best not viewed with IE though looking at the source for the page will reveal the implementation.</a:t>
            </a:r>
          </a:p>
          <a:p>
            <a:pPr eaLnBrk="1" hangingPunct="1"/>
            <a:r>
              <a:rPr lang="en-US" dirty="0" smtClean="0">
                <a:latin typeface="Arial" pitchFamily="-109" charset="0"/>
                <a:ea typeface="ＭＳ Ｐゴシック" pitchFamily="-109" charset="-128"/>
                <a:cs typeface="ＭＳ Ｐゴシック" pitchFamily="-109" charset="-128"/>
              </a:rPr>
              <a:t>If guest</a:t>
            </a:r>
            <a:r>
              <a:rPr lang="en-US" baseline="0" dirty="0" smtClean="0">
                <a:latin typeface="Arial" pitchFamily="-109" charset="0"/>
                <a:ea typeface="ＭＳ Ｐゴシック" pitchFamily="-109" charset="-128"/>
                <a:cs typeface="ＭＳ Ｐゴシック" pitchFamily="-109" charset="-128"/>
              </a:rPr>
              <a:t> presenter coming next class remind students to prepare questions for him.</a:t>
            </a:r>
          </a:p>
          <a:p>
            <a:pPr eaLnBrk="1" hangingPunct="1"/>
            <a:r>
              <a:rPr lang="en-US" baseline="0" dirty="0" smtClean="0">
                <a:latin typeface="Arial" pitchFamily="-109" charset="0"/>
                <a:ea typeface="ＭＳ Ｐゴシック" pitchFamily="-109" charset="-128"/>
                <a:cs typeface="ＭＳ Ｐゴシック" pitchFamily="-109" charset="-128"/>
              </a:rPr>
              <a:t>Remember to work on groups projects.</a:t>
            </a:r>
          </a:p>
          <a:p>
            <a:pPr eaLnBrk="1" hangingPunct="1"/>
            <a:r>
              <a:rPr lang="en-US" baseline="0" dirty="0" smtClean="0">
                <a:latin typeface="Arial" pitchFamily="-109" charset="0"/>
                <a:ea typeface="ＭＳ Ｐゴシック" pitchFamily="-109" charset="-128"/>
                <a:cs typeface="ＭＳ Ｐゴシック" pitchFamily="-109" charset="-128"/>
              </a:rPr>
              <a:t>Each group should have material on their sites for the topics we’ve covered so far.</a:t>
            </a:r>
          </a:p>
          <a:p>
            <a:pPr eaLnBrk="1" hangingPunct="1"/>
            <a:endParaRPr lang="en-US" baseline="0" dirty="0" smtClean="0">
              <a:latin typeface="Arial" pitchFamily="-109" charset="0"/>
              <a:ea typeface="ＭＳ Ｐゴシック" pitchFamily="-109" charset="-128"/>
              <a:cs typeface="ＭＳ Ｐゴシック" pitchFamily="-109" charset="-128"/>
            </a:endParaRPr>
          </a:p>
          <a:p>
            <a:pPr eaLnBrk="1" hangingPunct="1"/>
            <a:r>
              <a:rPr lang="en-US" baseline="0" dirty="0" smtClean="0">
                <a:latin typeface="Arial" pitchFamily="-109" charset="0"/>
                <a:ea typeface="ＭＳ Ｐゴシック" pitchFamily="-109" charset="-128"/>
                <a:cs typeface="ＭＳ Ｐゴシック" pitchFamily="-109" charset="-128"/>
              </a:rPr>
              <a:t>OLD Prompt:</a:t>
            </a:r>
          </a:p>
          <a:p>
            <a:r>
              <a:rPr lang="en-US" dirty="0" smtClean="0"/>
              <a:t>Design tests for the code on the following slide.</a:t>
            </a:r>
          </a:p>
          <a:p>
            <a:r>
              <a:rPr lang="en-US" dirty="0" smtClean="0"/>
              <a:t>Contains at least one major defect and several minor ones.</a:t>
            </a:r>
          </a:p>
          <a:p>
            <a:r>
              <a:rPr lang="en-US" dirty="0" smtClean="0"/>
              <a:t>Write a paper (1 page not counting any source code) including :</a:t>
            </a:r>
          </a:p>
          <a:p>
            <a:pPr lvl="1"/>
            <a:r>
              <a:rPr lang="en-US" dirty="0" smtClean="0"/>
              <a:t>Did you choose a good test strategy? (This is your conclusion.)</a:t>
            </a:r>
          </a:p>
          <a:p>
            <a:pPr lvl="1"/>
            <a:r>
              <a:rPr lang="en-US" dirty="0" smtClean="0"/>
              <a:t>The inputs and expected outputs</a:t>
            </a:r>
          </a:p>
          <a:p>
            <a:pPr lvl="1"/>
            <a:r>
              <a:rPr lang="en-US" dirty="0" smtClean="0"/>
              <a:t>What defects you found</a:t>
            </a:r>
          </a:p>
          <a:p>
            <a:pPr lvl="1"/>
            <a:r>
              <a:rPr lang="en-US" dirty="0" smtClean="0"/>
              <a:t>How you would fix the defects (you may include fixed source)</a:t>
            </a:r>
          </a:p>
          <a:p>
            <a:pPr lvl="1"/>
            <a:r>
              <a:rPr lang="en-US" dirty="0" smtClean="0"/>
              <a:t>Why would that fix the problems?</a:t>
            </a:r>
          </a:p>
          <a:p>
            <a:pPr lvl="1"/>
            <a:r>
              <a:rPr lang="en-US" dirty="0" smtClean="0"/>
              <a:t>What could happen if the defects are not found before the code is put into production?</a:t>
            </a:r>
          </a:p>
          <a:p>
            <a:pPr eaLnBrk="1" hangingPunct="1"/>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r>
              <a:rPr lang="en-US" dirty="0" smtClean="0">
                <a:latin typeface="Arial" pitchFamily="-109" charset="0"/>
                <a:ea typeface="ＭＳ Ｐゴシック" pitchFamily="-109" charset="-128"/>
                <a:cs typeface="ＭＳ Ｐゴシック" pitchFamily="-109" charset="-128"/>
              </a:rPr>
              <a:t>Bold lines are real</a:t>
            </a:r>
            <a:r>
              <a:rPr lang="en-US" baseline="0" dirty="0" smtClean="0">
                <a:latin typeface="Arial" pitchFamily="-109" charset="0"/>
                <a:ea typeface="ＭＳ Ｐゴシック" pitchFamily="-109" charset="-128"/>
                <a:cs typeface="ＭＳ Ｐゴシック" pitchFamily="-109" charset="-128"/>
              </a:rPr>
              <a:t> focus.</a:t>
            </a:r>
            <a:endParaRPr lang="en-US" dirty="0" smtClean="0">
              <a:latin typeface="Arial" pitchFamily="-109" charset="0"/>
              <a:ea typeface="ＭＳ Ｐゴシック" pitchFamily="-109" charset="-128"/>
              <a:cs typeface="ＭＳ Ｐゴシック" pitchFamily="-109" charset="-128"/>
            </a:endParaRPr>
          </a:p>
          <a:p>
            <a:pPr marL="514350" indent="-514350"/>
            <a:endParaRPr lang="en-US" dirty="0" smtClean="0">
              <a:latin typeface="Arial" pitchFamily="-109" charset="0"/>
              <a:ea typeface="ＭＳ Ｐゴシック" pitchFamily="-109" charset="-128"/>
              <a:cs typeface="ＭＳ Ｐゴシック" pitchFamily="-109" charset="-128"/>
            </a:endParaRPr>
          </a:p>
          <a:p>
            <a:pPr marL="514350" indent="-514350"/>
            <a:r>
              <a:rPr lang="en-US" dirty="0" smtClean="0">
                <a:latin typeface="Arial" pitchFamily="-109" charset="0"/>
                <a:ea typeface="ＭＳ Ｐゴシック" pitchFamily="-109" charset="-128"/>
                <a:cs typeface="ＭＳ Ｐゴシック" pitchFamily="-109" charset="-128"/>
              </a:rPr>
              <a:t>Example input:</a:t>
            </a:r>
          </a:p>
          <a:p>
            <a:pPr marL="514350" indent="-514350"/>
            <a:endParaRPr lang="en-US" dirty="0" smtClean="0">
              <a:latin typeface="Arial" pitchFamily="-109" charset="0"/>
              <a:ea typeface="ＭＳ Ｐゴシック" pitchFamily="-109" charset="-128"/>
              <a:cs typeface="ＭＳ Ｐゴシック" pitchFamily="-109" charset="-128"/>
            </a:endParaRPr>
          </a:p>
          <a:p>
            <a:pPr marL="514350" indent="-514350"/>
            <a:r>
              <a:rPr lang="en-US" dirty="0" smtClean="0">
                <a:latin typeface="Arial" pitchFamily="-109" charset="0"/>
                <a:ea typeface="ＭＳ Ｐゴシック" pitchFamily="-109" charset="-128"/>
                <a:cs typeface="ＭＳ Ｐゴシック" pitchFamily="-109" charset="-128"/>
              </a:rPr>
              <a:t>amount = 100.05; </a:t>
            </a:r>
          </a:p>
          <a:p>
            <a:pPr marL="514350" indent="-514350"/>
            <a:r>
              <a:rPr lang="en-US" dirty="0" err="1" smtClean="0">
                <a:latin typeface="Arial" pitchFamily="-109" charset="0"/>
                <a:ea typeface="ＭＳ Ｐゴシック" pitchFamily="-109" charset="-128"/>
                <a:cs typeface="ＭＳ Ｐゴシック" pitchFamily="-109" charset="-128"/>
              </a:rPr>
              <a:t>discountRate</a:t>
            </a:r>
            <a:r>
              <a:rPr lang="en-US" dirty="0" smtClean="0">
                <a:latin typeface="Arial" pitchFamily="-109" charset="0"/>
                <a:ea typeface="ＭＳ Ｐゴシック" pitchFamily="-109" charset="-128"/>
                <a:cs typeface="ＭＳ Ｐゴシック" pitchFamily="-109" charset="-128"/>
              </a:rPr>
              <a:t> = 0.10; </a:t>
            </a:r>
          </a:p>
          <a:p>
            <a:pPr marL="514350" indent="-514350"/>
            <a:r>
              <a:rPr lang="en-US" dirty="0" err="1" smtClean="0">
                <a:latin typeface="Arial" pitchFamily="-109" charset="0"/>
                <a:ea typeface="ＭＳ Ｐゴシック" pitchFamily="-109" charset="-128"/>
                <a:cs typeface="ＭＳ Ｐゴシック" pitchFamily="-109" charset="-128"/>
              </a:rPr>
              <a:t>taxRate</a:t>
            </a:r>
            <a:r>
              <a:rPr lang="en-US" dirty="0" smtClean="0">
                <a:latin typeface="Arial" pitchFamily="-109" charset="0"/>
                <a:ea typeface="ＭＳ Ｐゴシック" pitchFamily="-109" charset="-128"/>
                <a:cs typeface="ＭＳ Ｐゴシック" pitchFamily="-109" charset="-128"/>
              </a:rPr>
              <a:t> = 0.05; </a:t>
            </a:r>
          </a:p>
          <a:p>
            <a:pPr marL="514350" indent="-514350">
              <a:buFontTx/>
              <a:buChar char="•"/>
            </a:pPr>
            <a:endParaRPr lang="en-US" dirty="0" smtClean="0">
              <a:latin typeface="Arial" pitchFamily="-109" charset="0"/>
              <a:ea typeface="ＭＳ Ｐゴシック" pitchFamily="-109" charset="-128"/>
              <a:cs typeface="ＭＳ Ｐゴシック" pitchFamily="-109" charset="-128"/>
            </a:endParaRPr>
          </a:p>
          <a:p>
            <a:pPr marL="514350" indent="-514350"/>
            <a:r>
              <a:rPr lang="en-US" dirty="0" smtClean="0">
                <a:latin typeface="Arial" pitchFamily="-109" charset="0"/>
                <a:ea typeface="ＭＳ Ｐゴシック" pitchFamily="-109" charset="-128"/>
                <a:cs typeface="ＭＳ Ｐゴシック" pitchFamily="-109" charset="-128"/>
              </a:rPr>
              <a:t>OR</a:t>
            </a:r>
          </a:p>
          <a:p>
            <a:pPr marL="514350" indent="-514350">
              <a:buFontTx/>
              <a:buChar char="•"/>
            </a:pPr>
            <a:endParaRPr lang="en-US" dirty="0" smtClean="0">
              <a:latin typeface="Arial" pitchFamily="-109" charset="0"/>
              <a:ea typeface="ＭＳ Ｐゴシック" pitchFamily="-109" charset="-128"/>
              <a:cs typeface="ＭＳ Ｐゴシック" pitchFamily="-109" charset="-128"/>
            </a:endParaRPr>
          </a:p>
          <a:p>
            <a:pPr marL="514350" indent="-514350"/>
            <a:r>
              <a:rPr lang="en-US" smtClean="0">
                <a:latin typeface="Arial" pitchFamily="-109" charset="0"/>
                <a:ea typeface="ＭＳ Ｐゴシック" pitchFamily="-109" charset="-128"/>
                <a:cs typeface="ＭＳ Ｐゴシック" pitchFamily="-109" charset="-128"/>
              </a:rPr>
              <a:t>0.70</a:t>
            </a:r>
            <a:r>
              <a:rPr lang="en-US" dirty="0" smtClean="0">
                <a:latin typeface="Arial" pitchFamily="-109" charset="0"/>
                <a:ea typeface="ＭＳ Ｐゴシック" pitchFamily="-109" charset="-128"/>
                <a:cs typeface="ＭＳ Ｐゴシック" pitchFamily="-109" charset="-128"/>
              </a:rPr>
              <a:t>, 0.0, 0.05</a:t>
            </a:r>
          </a:p>
          <a:p>
            <a:pPr marL="514350" indent="-514350"/>
            <a:endParaRPr lang="en-US" dirty="0" smtClean="0">
              <a:latin typeface="Arial" pitchFamily="-109" charset="0"/>
              <a:ea typeface="ＭＳ Ｐゴシック" pitchFamily="-109" charset="-128"/>
              <a:cs typeface="ＭＳ Ｐゴシック" pitchFamily="-109" charset="-128"/>
            </a:endParaRPr>
          </a:p>
          <a:p>
            <a:pPr marL="514350" indent="-514350"/>
            <a:r>
              <a:rPr lang="en-US" dirty="0" smtClean="0">
                <a:latin typeface="Arial" pitchFamily="-109" charset="0"/>
                <a:ea typeface="ＭＳ Ｐゴシック" pitchFamily="-109" charset="-128"/>
                <a:cs typeface="ＭＳ Ｐゴシック" pitchFamily="-109" charset="-128"/>
              </a:rPr>
              <a:t>95.67, 0.20, 0.7</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Here is a brief </a:t>
            </a:r>
            <a:r>
              <a:rPr lang="en-US" sz="1200" b="1" i="0" u="none" strike="noStrike" kern="1200" dirty="0" smtClean="0">
                <a:solidFill>
                  <a:schemeClr val="tx1"/>
                </a:solidFill>
                <a:effectLst/>
                <a:latin typeface="+mn-lt"/>
                <a:ea typeface="+mn-ea"/>
                <a:cs typeface="+mn-cs"/>
              </a:rPr>
              <a:t>overview</a:t>
            </a:r>
            <a:r>
              <a:rPr lang="en-US" sz="1200" b="0" i="0" u="none" strike="noStrike" kern="1200" dirty="0" smtClean="0">
                <a:solidFill>
                  <a:schemeClr val="tx1"/>
                </a:solidFill>
                <a:effectLst/>
                <a:latin typeface="+mn-lt"/>
                <a:ea typeface="+mn-ea"/>
                <a:cs typeface="+mn-cs"/>
              </a:rPr>
              <a:t> of my </a:t>
            </a:r>
            <a:r>
              <a:rPr lang="en-US" sz="1200" b="1" i="0" u="none" strike="noStrike" kern="1200" dirty="0" smtClean="0">
                <a:solidFill>
                  <a:schemeClr val="tx1"/>
                </a:solidFill>
                <a:effectLst/>
                <a:latin typeface="+mn-lt"/>
                <a:ea typeface="+mn-ea"/>
                <a:cs typeface="+mn-cs"/>
              </a:rPr>
              <a:t>presentation</a:t>
            </a:r>
            <a:r>
              <a:rPr lang="en-US" sz="1200" b="0" i="0" u="none" strike="noStrike" kern="1200" dirty="0" smtClean="0">
                <a:solidFill>
                  <a:schemeClr val="tx1"/>
                </a:solidFill>
                <a:effectLst/>
                <a:latin typeface="+mn-lt"/>
                <a:ea typeface="+mn-ea"/>
                <a:cs typeface="+mn-cs"/>
              </a:rPr>
              <a:t>.</a:t>
            </a:r>
            <a:endParaRPr lang="en-US" b="0" dirty="0" smtClean="0">
              <a:effectLst/>
            </a:endParaRPr>
          </a:p>
          <a:p>
            <a:pPr rtl="0"/>
            <a:r>
              <a:rPr lang="en-US" sz="1200" b="0" i="0" u="none" strike="noStrike" kern="1200" dirty="0" smtClean="0">
                <a:solidFill>
                  <a:schemeClr val="tx1"/>
                </a:solidFill>
                <a:effectLst/>
                <a:latin typeface="+mn-lt"/>
                <a:ea typeface="+mn-ea"/>
                <a:cs typeface="+mn-cs"/>
              </a:rPr>
              <a:t>I will touch upon laws and ethics </a:t>
            </a:r>
            <a:r>
              <a:rPr lang="en-US" sz="1200" b="1" i="0" u="none" strike="noStrike" kern="1200" dirty="0" smtClean="0">
                <a:solidFill>
                  <a:schemeClr val="tx1"/>
                </a:solidFill>
                <a:effectLst/>
                <a:latin typeface="+mn-lt"/>
                <a:ea typeface="+mn-ea"/>
                <a:cs typeface="+mn-cs"/>
              </a:rPr>
              <a:t>pertaining</a:t>
            </a:r>
            <a:r>
              <a:rPr lang="en-US" sz="1200" b="0" i="0" u="none" strike="noStrike" kern="1200" dirty="0" smtClean="0">
                <a:solidFill>
                  <a:schemeClr val="tx1"/>
                </a:solidFill>
                <a:effectLst/>
                <a:latin typeface="+mn-lt"/>
                <a:ea typeface="+mn-ea"/>
                <a:cs typeface="+mn-cs"/>
              </a:rPr>
              <a:t> to </a:t>
            </a:r>
            <a:r>
              <a:rPr lang="en-US" sz="1200" b="1" i="0" u="none" strike="noStrike" kern="1200" dirty="0" smtClean="0">
                <a:solidFill>
                  <a:schemeClr val="tx1"/>
                </a:solidFill>
                <a:effectLst/>
                <a:latin typeface="+mn-lt"/>
                <a:ea typeface="+mn-ea"/>
                <a:cs typeface="+mn-cs"/>
              </a:rPr>
              <a:t>cybercrime</a:t>
            </a:r>
            <a:r>
              <a:rPr lang="en-US" sz="1200" b="0" i="0" u="none" strike="noStrike" kern="1200" baseline="0" dirty="0" smtClean="0">
                <a:solidFill>
                  <a:schemeClr val="tx1"/>
                </a:solidFill>
                <a:effectLst/>
                <a:latin typeface="+mn-lt"/>
                <a:ea typeface="+mn-ea"/>
                <a:cs typeface="+mn-cs"/>
              </a:rPr>
              <a:t> in regards to</a:t>
            </a:r>
            <a:r>
              <a:rPr lang="en-US" sz="1200" b="0" i="0" u="none" strike="noStrike" kern="1200" dirty="0" smtClean="0">
                <a:solidFill>
                  <a:schemeClr val="tx1"/>
                </a:solidFill>
                <a:effectLst/>
                <a:latin typeface="+mn-lt"/>
                <a:ea typeface="+mn-ea"/>
                <a:cs typeface="+mn-cs"/>
              </a:rPr>
              <a:t> Edward </a:t>
            </a:r>
            <a:r>
              <a:rPr lang="en-US" sz="1200" b="1" i="0" u="none" strike="noStrike" kern="1200" dirty="0" smtClean="0">
                <a:solidFill>
                  <a:schemeClr val="tx1"/>
                </a:solidFill>
                <a:effectLst/>
                <a:latin typeface="+mn-lt"/>
                <a:ea typeface="+mn-ea"/>
                <a:cs typeface="+mn-cs"/>
              </a:rPr>
              <a:t>Snowden</a:t>
            </a:r>
            <a:r>
              <a:rPr lang="en-US" sz="1200" b="0" i="0" u="none" strike="noStrike" kern="1200" dirty="0" smtClean="0">
                <a:solidFill>
                  <a:schemeClr val="tx1"/>
                </a:solidFill>
                <a:effectLst/>
                <a:latin typeface="+mn-lt"/>
                <a:ea typeface="+mn-ea"/>
                <a:cs typeface="+mn-cs"/>
              </a:rPr>
              <a:t> and the </a:t>
            </a:r>
            <a:r>
              <a:rPr lang="en-US" sz="1200" b="1" i="0" u="none" strike="noStrike" kern="1200" dirty="0" smtClean="0">
                <a:solidFill>
                  <a:schemeClr val="tx1"/>
                </a:solidFill>
                <a:effectLst/>
                <a:latin typeface="+mn-lt"/>
                <a:ea typeface="+mn-ea"/>
                <a:cs typeface="+mn-cs"/>
              </a:rPr>
              <a:t>NSA</a:t>
            </a:r>
            <a:r>
              <a:rPr lang="en-US" sz="1200" b="0" i="0" u="none" strike="noStrike" kern="1200" dirty="0" smtClean="0">
                <a:solidFill>
                  <a:schemeClr val="tx1"/>
                </a:solidFill>
                <a:effectLst/>
                <a:latin typeface="+mn-lt"/>
                <a:ea typeface="+mn-ea"/>
                <a:cs typeface="+mn-cs"/>
              </a:rPr>
              <a:t> leaks and then about some </a:t>
            </a:r>
            <a:r>
              <a:rPr lang="en-US" sz="1200" b="1" i="0" u="none" strike="noStrike" kern="1200" dirty="0" smtClean="0">
                <a:solidFill>
                  <a:schemeClr val="tx1"/>
                </a:solidFill>
                <a:effectLst/>
                <a:latin typeface="+mn-lt"/>
                <a:ea typeface="+mn-ea"/>
                <a:cs typeface="+mn-cs"/>
              </a:rPr>
              <a:t>cases</a:t>
            </a:r>
            <a:r>
              <a:rPr lang="en-US" sz="1200" b="0" i="0" u="none" strike="noStrike" kern="1200" dirty="0" smtClean="0">
                <a:solidFill>
                  <a:schemeClr val="tx1"/>
                </a:solidFill>
                <a:effectLst/>
                <a:latin typeface="+mn-lt"/>
                <a:ea typeface="+mn-ea"/>
                <a:cs typeface="+mn-cs"/>
              </a:rPr>
              <a:t> of </a:t>
            </a:r>
            <a:r>
              <a:rPr lang="en-US" sz="1200" b="1" i="0" u="none" strike="noStrike" kern="1200" dirty="0" smtClean="0">
                <a:solidFill>
                  <a:schemeClr val="tx1"/>
                </a:solidFill>
                <a:effectLst/>
                <a:latin typeface="+mn-lt"/>
                <a:ea typeface="+mn-ea"/>
                <a:cs typeface="+mn-cs"/>
              </a:rPr>
              <a:t>vulnerability</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disclosures</a:t>
            </a:r>
            <a:r>
              <a:rPr lang="en-US" sz="1200" b="0" i="0" u="none" strike="noStrike" kern="1200" dirty="0" smtClean="0">
                <a:solidFill>
                  <a:schemeClr val="tx1"/>
                </a:solidFill>
                <a:effectLst/>
                <a:latin typeface="+mn-lt"/>
                <a:ea typeface="+mn-ea"/>
                <a:cs typeface="+mn-cs"/>
              </a:rPr>
              <a:t>.</a:t>
            </a:r>
            <a:endParaRPr lang="en-US" b="0" dirty="0" smtClean="0">
              <a:effectLst/>
            </a:endParaRPr>
          </a:p>
          <a:p>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We have a lot of </a:t>
            </a:r>
            <a:r>
              <a:rPr lang="en-US" sz="1200" b="1" i="0" u="none" strike="noStrike" kern="1200" dirty="0" smtClean="0">
                <a:solidFill>
                  <a:schemeClr val="tx1"/>
                </a:solidFill>
                <a:effectLst/>
                <a:latin typeface="+mn-lt"/>
                <a:ea typeface="+mn-ea"/>
                <a:cs typeface="+mn-cs"/>
              </a:rPr>
              <a:t>grey</a:t>
            </a:r>
            <a:r>
              <a:rPr lang="en-US" sz="1200" b="0" i="0" u="none" strike="noStrike"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areas</a:t>
            </a:r>
            <a:r>
              <a:rPr lang="en-US" sz="1200" b="0" i="0" u="none" strike="noStrike" kern="1200" dirty="0" smtClean="0">
                <a:solidFill>
                  <a:schemeClr val="tx1"/>
                </a:solidFill>
                <a:effectLst/>
                <a:latin typeface="+mn-lt"/>
                <a:ea typeface="+mn-ea"/>
                <a:cs typeface="+mn-cs"/>
              </a:rPr>
              <a:t> around what is </a:t>
            </a:r>
            <a:r>
              <a:rPr lang="en-US" sz="1200" b="1" i="0" u="none" strike="noStrike" kern="1200" dirty="0" smtClean="0">
                <a:solidFill>
                  <a:schemeClr val="tx1"/>
                </a:solidFill>
                <a:effectLst/>
                <a:latin typeface="+mn-lt"/>
                <a:ea typeface="+mn-ea"/>
                <a:cs typeface="+mn-cs"/>
              </a:rPr>
              <a:t>ethical</a:t>
            </a:r>
            <a:r>
              <a:rPr lang="en-US" sz="1200" b="0" i="0" u="none" strike="noStrike" kern="1200" dirty="0" smtClean="0">
                <a:solidFill>
                  <a:schemeClr val="tx1"/>
                </a:solidFill>
                <a:effectLst/>
                <a:latin typeface="+mn-lt"/>
                <a:ea typeface="+mn-ea"/>
                <a:cs typeface="+mn-cs"/>
              </a:rPr>
              <a:t> and what is </a:t>
            </a:r>
            <a:r>
              <a:rPr lang="en-US" sz="1200" b="1" i="0" u="none" strike="noStrike" kern="1200" dirty="0" smtClean="0">
                <a:solidFill>
                  <a:schemeClr val="tx1"/>
                </a:solidFill>
                <a:effectLst/>
                <a:latin typeface="+mn-lt"/>
                <a:ea typeface="+mn-ea"/>
                <a:cs typeface="+mn-cs"/>
              </a:rPr>
              <a:t>legal</a:t>
            </a:r>
            <a:r>
              <a:rPr lang="en-US" sz="1200" b="0" i="0" u="none" strike="noStrike" kern="1200" dirty="0" smtClean="0">
                <a:solidFill>
                  <a:schemeClr val="tx1"/>
                </a:solidFill>
                <a:effectLst/>
                <a:latin typeface="+mn-lt"/>
                <a:ea typeface="+mn-ea"/>
                <a:cs typeface="+mn-cs"/>
              </a:rPr>
              <a:t> with these things.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---------------Saving</a:t>
            </a:r>
            <a:r>
              <a:rPr lang="en-US" sz="1200" b="0" i="0" u="none" strike="noStrike" kern="1200" baseline="0" dirty="0" smtClean="0">
                <a:solidFill>
                  <a:schemeClr val="tx1"/>
                </a:solidFill>
                <a:effectLst/>
                <a:latin typeface="+mn-lt"/>
                <a:ea typeface="+mn-ea"/>
                <a:cs typeface="+mn-cs"/>
              </a:rPr>
              <a:t> this content here incase I need to talk about later---------------</a:t>
            </a: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Check out Computer Fraud and Abuse Act</a:t>
            </a:r>
            <a:endParaRPr lang="en-US" b="0"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Crime to access computers connected to the internet without authorization.</a:t>
            </a: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Transmitting government classified information</a:t>
            </a: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Trafficking computer passwords.</a:t>
            </a: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General, computer fraud (phishing), computer extortion.</a:t>
            </a:r>
          </a:p>
          <a:p>
            <a:pPr rtl="0"/>
            <a:r>
              <a:rPr lang="en-US" sz="1200" b="0" i="0" u="none" strike="noStrike" kern="1200" dirty="0" smtClean="0">
                <a:solidFill>
                  <a:schemeClr val="tx1"/>
                </a:solidFill>
                <a:effectLst/>
                <a:latin typeface="+mn-lt"/>
                <a:ea typeface="+mn-ea"/>
                <a:cs typeface="+mn-cs"/>
              </a:rPr>
              <a:t>Electronic Communications Privacy Act </a:t>
            </a:r>
            <a:endParaRPr lang="en-US" b="0"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illegal to intercept telephone conversations, email, or any data transmission that isn't yours.</a:t>
            </a: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Illegal to access stored email messages without authorization.</a:t>
            </a:r>
          </a:p>
          <a:p>
            <a:pPr rtl="0"/>
            <a:r>
              <a:rPr lang="en-US" sz="1200" b="0" i="0" u="none" strike="noStrike" kern="1200" dirty="0" smtClean="0">
                <a:solidFill>
                  <a:schemeClr val="tx1"/>
                </a:solidFill>
                <a:effectLst/>
                <a:latin typeface="+mn-lt"/>
                <a:ea typeface="+mn-ea"/>
                <a:cs typeface="+mn-cs"/>
              </a:rPr>
              <a:t>Wire Fraud Act</a:t>
            </a:r>
            <a:endParaRPr lang="en-US" b="0"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Deals with falsifying banking transactions.</a:t>
            </a:r>
          </a:p>
          <a:p>
            <a:pPr rtl="0"/>
            <a:r>
              <a:rPr lang="en-US" sz="1200" b="0" i="0" u="none" strike="noStrike" kern="1200" dirty="0" smtClean="0">
                <a:solidFill>
                  <a:schemeClr val="tx1"/>
                </a:solidFill>
                <a:effectLst/>
                <a:latin typeface="+mn-lt"/>
                <a:ea typeface="+mn-ea"/>
                <a:cs typeface="+mn-cs"/>
              </a:rPr>
              <a:t>National Stolen Property Act</a:t>
            </a:r>
            <a:endParaRPr lang="en-US" b="0"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Can deal with stealing property related/linked to online accounts.</a:t>
            </a:r>
          </a:p>
          <a:p>
            <a:pPr rtl="0"/>
            <a:r>
              <a:rPr lang="en-US" sz="1200" b="0" i="0" u="none" strike="noStrike" kern="1200" dirty="0" smtClean="0">
                <a:solidFill>
                  <a:schemeClr val="tx1"/>
                </a:solidFill>
                <a:effectLst/>
                <a:latin typeface="+mn-lt"/>
                <a:ea typeface="+mn-ea"/>
                <a:cs typeface="+mn-cs"/>
              </a:rPr>
              <a:t>Patriot Act</a:t>
            </a:r>
            <a:endParaRPr lang="en-US" b="0"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Created after 9/11 which gives broad powers to prevent against threats to the united states.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8010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smtClean="0"/>
              <a:t>© 2017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55884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smtClean="0"/>
              <a:t>© 2017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smtClean="0"/>
              <a:t>© 2017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smtClean="0"/>
              <a:t>© 2017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smtClean="0"/>
              <a:t>© 2017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smtClean="0"/>
              <a:t>© 2017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s://www.wired.com/2008/08/injunction-requ/" TargetMode="External"/><Relationship Id="rId4" Type="http://schemas.openxmlformats.org/officeDocument/2006/relationships/hyperlink" Target="http://www.thetruthaboutguns.com/2014/09/daniel-zimmerman/second-amendment-founders/" TargetMode="External"/><Relationship Id="rId5" Type="http://schemas.openxmlformats.org/officeDocument/2006/relationships/hyperlink" Target="https://www.wired.com/2015/09/fireeye-enrw-injunction-bizarre-twist-in-the-debate-over-vulnerability-disclosures/" TargetMode="External"/><Relationship Id="rId6" Type="http://schemas.openxmlformats.org/officeDocument/2006/relationships/hyperlink" Target="http://codebutler.com/firesheep" TargetMode="External"/><Relationship Id="rId7" Type="http://schemas.openxmlformats.org/officeDocument/2006/relationships/hyperlink" Target="https://2minds1sky.wordpress.com/2016/04/11/subway-ticketing/" TargetMode="External"/><Relationship Id="rId8" Type="http://schemas.openxmlformats.org/officeDocument/2006/relationships/hyperlink" Target="http://dronecenter.bard.edu/weekly-roundup-210/" TargetMode="External"/><Relationship Id="rId9" Type="http://schemas.openxmlformats.org/officeDocument/2006/relationships/hyperlink" Target="https://guides.github.com/introduction/getting-your-project-on-github/" TargetMode="External"/><Relationship Id="rId10" Type="http://schemas.openxmlformats.org/officeDocument/2006/relationships/hyperlink" Target="https://www.illustrationsource.com/stock/image/126479/man-covering-his-mouth-with-an-american-flag/?&amp;results_per_page=1&amp;detail=TRUE&amp;page=8" TargetMode="External"/><Relationship Id="rId11" Type="http://schemas.openxmlformats.org/officeDocument/2006/relationships/hyperlink" Target="http://www.nydailynews.com/news/world/5-ways-edward-snowden-impacted-world-nsa-leaks-article-1.2381980"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doi.org/10.2147/MDER.S50048" TargetMode="External"/><Relationship Id="rId4" Type="http://schemas.openxmlformats.org/officeDocument/2006/relationships/hyperlink" Target="https://threatpost.com/iot-medical-devices-a-prescription-for-disaster/119155/"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ocialimps.keithpray.net/assignments/index.jsp?content=Code_Test.js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8</a:t>
            </a:r>
            <a:br>
              <a:rPr lang="en-US" dirty="0" smtClean="0"/>
            </a:br>
            <a:r>
              <a:rPr lang="en-US" dirty="0" smtClean="0"/>
              <a:t>Crime</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Edward Snowden and NSA Leaks [2]</a:t>
            </a:r>
            <a:br>
              <a:rPr lang="en-US" dirty="0"/>
            </a:b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a:t>Leaked information about government programs used to surveillance the population</a:t>
            </a:r>
            <a:r>
              <a:rPr lang="en-US" dirty="0" smtClean="0"/>
              <a:t>.</a:t>
            </a:r>
            <a:endParaRPr lang="en-US" dirty="0"/>
          </a:p>
          <a:p>
            <a:pPr fontAlgn="base"/>
            <a:r>
              <a:rPr lang="en-US" dirty="0" err="1" smtClean="0"/>
              <a:t>XKeyscore</a:t>
            </a:r>
            <a:endParaRPr lang="en-US" dirty="0"/>
          </a:p>
          <a:p>
            <a:pPr fontAlgn="base"/>
            <a:r>
              <a:rPr lang="en-US" dirty="0" smtClean="0"/>
              <a:t>TEMPORA</a:t>
            </a:r>
            <a:endParaRPr lang="en-US" dirty="0"/>
          </a:p>
          <a:p>
            <a:pPr fontAlgn="base"/>
            <a:r>
              <a:rPr lang="en-US" dirty="0" smtClean="0"/>
              <a:t>Drone Surveillance </a:t>
            </a:r>
            <a:endParaRPr lang="en-US" dirty="0"/>
          </a:p>
          <a:p>
            <a:pPr marL="0" indent="0">
              <a:buNone/>
            </a:pPr>
            <a:r>
              <a:rPr lang="en-US" dirty="0" smtClean="0"/>
              <a:t>Results: </a:t>
            </a:r>
          </a:p>
          <a:p>
            <a:r>
              <a:rPr lang="en-US" dirty="0" smtClean="0">
                <a:solidFill>
                  <a:srgbClr val="92D050"/>
                </a:solidFill>
              </a:rPr>
              <a:t>Skepticism of government</a:t>
            </a:r>
          </a:p>
          <a:p>
            <a:r>
              <a:rPr lang="en-US" dirty="0" smtClean="0">
                <a:solidFill>
                  <a:srgbClr val="92D050"/>
                </a:solidFill>
              </a:rPr>
              <a:t>Companies increasing their security </a:t>
            </a:r>
            <a:r>
              <a:rPr lang="en-US" dirty="0" smtClean="0"/>
              <a:t>[11]</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pic>
        <p:nvPicPr>
          <p:cNvPr id="1026" name="Picture 2" descr="https://lh3.googleusercontent.com/lKisL2YRqf7iNTu_4kjNnUysch9c3NtVC6UGUF6-92yc0IhHxacsqwUbTAoyHqoS-kuUIGIA3jag5ycELhNoRqXzPn4P3yUUlTrzhCpWriOBZMP48NErq5L8XGQ1ka4NHOs2UyJuxY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568195"/>
            <a:ext cx="3733800" cy="248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17119" y="4089798"/>
            <a:ext cx="3441081" cy="1785104"/>
          </a:xfrm>
          <a:prstGeom prst="rect">
            <a:avLst/>
          </a:prstGeom>
          <a:noFill/>
        </p:spPr>
        <p:txBody>
          <a:bodyPr wrap="square" rtlCol="0">
            <a:spAutoFit/>
          </a:bodyPr>
          <a:lstStyle/>
          <a:p>
            <a:r>
              <a:rPr lang="en-US" dirty="0"/>
              <a:t>[7] Drone surveillance </a:t>
            </a:r>
            <a:r>
              <a:rPr lang="en-US" dirty="0" smtClean="0"/>
              <a:t>camera, allows complete roving surveillance of someone.</a:t>
            </a:r>
            <a:endParaRPr lang="en-US" dirty="0"/>
          </a:p>
          <a:p>
            <a:r>
              <a:rPr lang="en-US" sz="2800" dirty="0"/>
              <a:t/>
            </a:r>
            <a:br>
              <a:rPr lang="en-US" sz="2800" dirty="0"/>
            </a:br>
            <a:endParaRPr lang="en-US" sz="2800" dirty="0"/>
          </a:p>
        </p:txBody>
      </p:sp>
      <p:sp>
        <p:nvSpPr>
          <p:cNvPr id="9" name="TextBox 8"/>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a:t>
            </a:r>
            <a:r>
              <a:rPr lang="en-US" sz="1400" dirty="0" err="1" smtClean="0">
                <a:solidFill>
                  <a:schemeClr val="tx1"/>
                </a:solidFill>
                <a:latin typeface="+mj-lt"/>
              </a:rPr>
              <a:t>Rottier</a:t>
            </a:r>
            <a:endParaRPr lang="en-US" sz="1400" dirty="0">
              <a:solidFill>
                <a:schemeClr val="tx1"/>
              </a:solidFill>
              <a:latin typeface="+mj-lt"/>
            </a:endParaRPr>
          </a:p>
        </p:txBody>
      </p:sp>
    </p:spTree>
    <p:extLst>
      <p:ext uri="{BB962C8B-B14F-4D97-AF65-F5344CB8AC3E}">
        <p14:creationId xmlns:p14="http://schemas.microsoft.com/office/powerpoint/2010/main" val="3857997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Vulnerability Disclosure   [1]</a:t>
            </a:r>
            <a:br>
              <a:rPr lang="en-US" dirty="0"/>
            </a:br>
            <a:endParaRPr lang="en-US" dirty="0"/>
          </a:p>
        </p:txBody>
      </p:sp>
      <p:sp>
        <p:nvSpPr>
          <p:cNvPr id="3" name="Content Placeholder 2"/>
          <p:cNvSpPr>
            <a:spLocks noGrp="1"/>
          </p:cNvSpPr>
          <p:nvPr>
            <p:ph sz="half" idx="1"/>
          </p:nvPr>
        </p:nvSpPr>
        <p:spPr>
          <a:xfrm>
            <a:off x="629646" y="1075481"/>
            <a:ext cx="4932954" cy="1910194"/>
          </a:xfrm>
        </p:spPr>
        <p:txBody>
          <a:bodyPr/>
          <a:lstStyle/>
          <a:p>
            <a:pPr fontAlgn="base"/>
            <a:r>
              <a:rPr lang="en-US" dirty="0"/>
              <a:t>FireSheep </a:t>
            </a:r>
            <a:r>
              <a:rPr lang="en-US" dirty="0" smtClean="0"/>
              <a:t>– Side-jacking [</a:t>
            </a:r>
            <a:r>
              <a:rPr lang="en-US" dirty="0"/>
              <a:t>9] -from book</a:t>
            </a:r>
          </a:p>
          <a:p>
            <a:pPr fontAlgn="base"/>
            <a:r>
              <a:rPr lang="en-US" dirty="0"/>
              <a:t>FireEye vs ERNW [4]</a:t>
            </a:r>
          </a:p>
          <a:p>
            <a:pPr fontAlgn="base"/>
            <a:r>
              <a:rPr lang="en-US" dirty="0"/>
              <a:t>Boston Subway Officials vs MIT students [6]</a:t>
            </a:r>
          </a:p>
          <a:p>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pic>
        <p:nvPicPr>
          <p:cNvPr id="2050" name="Picture 2" descr="https://lh3.googleusercontent.com/QaW3uR9jLQ5UsCXFDnzISWXSNz4g-oSdyVS8J3XILZOdVV0Vn-dv25r-NXYGRw7YqxIKIh-lvRwDzLjL0tNEg5eTk-Ww_QvFwwPrItBinp8PJklWkRLsis1K5EK3mpAcXIP8pOJo1_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974" y="2481758"/>
            <a:ext cx="4027603" cy="24348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63596" y="4701016"/>
            <a:ext cx="3144130" cy="769441"/>
          </a:xfrm>
          <a:prstGeom prst="rect">
            <a:avLst/>
          </a:prstGeom>
          <a:noFill/>
        </p:spPr>
        <p:txBody>
          <a:bodyPr wrap="none" rtlCol="0">
            <a:spAutoFit/>
          </a:bodyPr>
          <a:lstStyle/>
          <a:p>
            <a:r>
              <a:rPr lang="en-US" sz="1600" dirty="0"/>
              <a:t>[5] FireSheep </a:t>
            </a:r>
            <a:r>
              <a:rPr lang="en-US" sz="1600" dirty="0" smtClean="0"/>
              <a:t>Side-jacking </a:t>
            </a:r>
            <a:r>
              <a:rPr lang="en-US" sz="1600" dirty="0"/>
              <a:t>add-on</a:t>
            </a:r>
          </a:p>
          <a:p>
            <a:r>
              <a:rPr lang="en-US" sz="1400" dirty="0"/>
              <a:t/>
            </a:r>
            <a:br>
              <a:rPr lang="en-US" sz="1400" dirty="0"/>
            </a:br>
            <a:endParaRPr lang="en-US" sz="1400" dirty="0"/>
          </a:p>
        </p:txBody>
      </p:sp>
      <p:pic>
        <p:nvPicPr>
          <p:cNvPr id="2052" name="Picture 4" descr="https://lh3.googleusercontent.com/78NG0XyLKA1GYa0LyvfsWXT9QlYA5ntOefd-S36Bbkk_oV_OmPr8U6X2Xo9F2uVtAgEeu4HxqfgX59PuU6Dllg0DiJ9pgwxLu-_Gr7ORwl8u_WSqlrol_13XAprl4lkidBdZrjF40M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79154" y="702713"/>
            <a:ext cx="2235200"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56222" y="4034731"/>
            <a:ext cx="2942305" cy="1508105"/>
          </a:xfrm>
          <a:prstGeom prst="rect">
            <a:avLst/>
          </a:prstGeom>
          <a:noFill/>
        </p:spPr>
        <p:txBody>
          <a:bodyPr wrap="square" rtlCol="0">
            <a:spAutoFit/>
          </a:bodyPr>
          <a:lstStyle/>
          <a:p>
            <a:r>
              <a:rPr lang="en-US" sz="1600" dirty="0"/>
              <a:t>[6] </a:t>
            </a:r>
            <a:r>
              <a:rPr lang="en-US" sz="1600" dirty="0" err="1"/>
              <a:t>MiFare</a:t>
            </a:r>
            <a:r>
              <a:rPr lang="en-US" sz="1600" dirty="0"/>
              <a:t> Card </a:t>
            </a:r>
            <a:r>
              <a:rPr lang="en-US" sz="1600" dirty="0" smtClean="0"/>
              <a:t>Exploit – MIT students create open source tools for users to exploit MBTA payment system.</a:t>
            </a:r>
            <a:endParaRPr lang="en-US" sz="1600" dirty="0"/>
          </a:p>
          <a:p>
            <a:r>
              <a:rPr lang="en-US" sz="1400" dirty="0"/>
              <a:t/>
            </a:r>
            <a:br>
              <a:rPr lang="en-US" sz="1400" dirty="0"/>
            </a:br>
            <a:endParaRPr lang="en-US" sz="1400" dirty="0"/>
          </a:p>
        </p:txBody>
      </p:sp>
      <p:sp>
        <p:nvSpPr>
          <p:cNvPr id="11" name="TextBox 10"/>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a:t>
            </a:r>
            <a:r>
              <a:rPr lang="en-US" sz="1400" dirty="0" err="1" smtClean="0">
                <a:solidFill>
                  <a:schemeClr val="tx1"/>
                </a:solidFill>
                <a:latin typeface="+mj-lt"/>
              </a:rPr>
              <a:t>Rottier</a:t>
            </a:r>
            <a:endParaRPr lang="en-US" sz="1400" dirty="0">
              <a:solidFill>
                <a:schemeClr val="tx1"/>
              </a:solidFill>
              <a:latin typeface="+mj-lt"/>
            </a:endParaRPr>
          </a:p>
        </p:txBody>
      </p:sp>
    </p:spTree>
    <p:extLst>
      <p:ext uri="{BB962C8B-B14F-4D97-AF65-F5344CB8AC3E}">
        <p14:creationId xmlns:p14="http://schemas.microsoft.com/office/powerpoint/2010/main" val="2928615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these actions okay?</a:t>
            </a:r>
            <a:br>
              <a:rPr lang="en-US" dirty="0"/>
            </a:br>
            <a:endParaRPr lang="en-US" dirty="0"/>
          </a:p>
        </p:txBody>
      </p:sp>
      <p:sp>
        <p:nvSpPr>
          <p:cNvPr id="3" name="Content Placeholder 2"/>
          <p:cNvSpPr>
            <a:spLocks noGrp="1"/>
          </p:cNvSpPr>
          <p:nvPr>
            <p:ph sz="half" idx="1"/>
          </p:nvPr>
        </p:nvSpPr>
        <p:spPr/>
        <p:txBody>
          <a:bodyPr/>
          <a:lstStyle/>
          <a:p>
            <a:r>
              <a:rPr lang="en-US" dirty="0"/>
              <a:t>Yes. </a:t>
            </a:r>
          </a:p>
          <a:p>
            <a:pPr marL="0" indent="0">
              <a:buNone/>
            </a:pPr>
            <a:endParaRPr lang="en-US" dirty="0" smtClean="0"/>
          </a:p>
          <a:p>
            <a:pPr marL="0" indent="0">
              <a:buNone/>
            </a:pPr>
            <a:r>
              <a:rPr lang="en-US" dirty="0"/>
              <a:t/>
            </a:r>
            <a:br>
              <a:rPr lang="en-US" dirty="0"/>
            </a:br>
            <a:r>
              <a:rPr lang="en-US" dirty="0"/>
              <a:t>Anything to be done to protect the good of the people should be done.</a:t>
            </a:r>
          </a:p>
          <a:p>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pic>
        <p:nvPicPr>
          <p:cNvPr id="3074" name="Picture 2" descr="https://lh3.googleusercontent.com/ChVdfMMZJgoIlGUvcYC1Q27orwmy3LLB33C1W1niEaAN_w0c5LteYsdDElMZSL_9aP-qDBARagrpliA609Lh2TmtBJuf4ttXS8IXBMTrmN34SlNbgJCz4rX_hqlvYyr2ZBw_SkhGTM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399" y="1352551"/>
            <a:ext cx="4213565" cy="30100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63197" y="4239038"/>
            <a:ext cx="2803564" cy="1323439"/>
          </a:xfrm>
          <a:prstGeom prst="rect">
            <a:avLst/>
          </a:prstGeom>
          <a:noFill/>
        </p:spPr>
        <p:txBody>
          <a:bodyPr wrap="square" rtlCol="0">
            <a:spAutoFit/>
          </a:bodyPr>
          <a:lstStyle/>
          <a:p>
            <a:r>
              <a:rPr lang="en-US" sz="1600" dirty="0"/>
              <a:t>[8] </a:t>
            </a:r>
            <a:r>
              <a:rPr lang="en-US" sz="1600" dirty="0" smtClean="0"/>
              <a:t>Open source tools should be used to create more secure products</a:t>
            </a:r>
            <a:endParaRPr lang="en-US" sz="1600" dirty="0"/>
          </a:p>
          <a:p>
            <a:r>
              <a:rPr lang="en-US" sz="1600" dirty="0"/>
              <a:t/>
            </a:r>
            <a:br>
              <a:rPr lang="en-US" sz="1600" dirty="0"/>
            </a:br>
            <a:endParaRPr lang="en-US" sz="1600" dirty="0"/>
          </a:p>
        </p:txBody>
      </p:sp>
      <p:sp>
        <p:nvSpPr>
          <p:cNvPr id="9" name="TextBox 8"/>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a:t>
            </a:r>
            <a:r>
              <a:rPr lang="en-US" sz="1400" dirty="0" err="1" smtClean="0">
                <a:solidFill>
                  <a:schemeClr val="tx1"/>
                </a:solidFill>
                <a:latin typeface="+mj-lt"/>
              </a:rPr>
              <a:t>Rottier</a:t>
            </a:r>
            <a:endParaRPr lang="en-US" sz="1400" dirty="0">
              <a:solidFill>
                <a:schemeClr val="tx1"/>
              </a:solidFill>
              <a:latin typeface="+mj-lt"/>
            </a:endParaRPr>
          </a:p>
        </p:txBody>
      </p:sp>
    </p:spTree>
    <p:extLst>
      <p:ext uri="{BB962C8B-B14F-4D97-AF65-F5344CB8AC3E}">
        <p14:creationId xmlns:p14="http://schemas.microsoft.com/office/powerpoint/2010/main" val="2255439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7500" lnSpcReduction="20000"/>
          </a:bodyPr>
          <a:lstStyle/>
          <a:p>
            <a:r>
              <a:rPr lang="en-US" dirty="0"/>
              <a:t>[1]  </a:t>
            </a:r>
            <a:r>
              <a:rPr lang="en-US" u="sng" dirty="0">
                <a:hlinkClick r:id="rId3"/>
              </a:rPr>
              <a:t>https://www.wired.com/2008/08/injunction-requ/</a:t>
            </a:r>
            <a:r>
              <a:rPr lang="en-US" dirty="0"/>
              <a:t> </a:t>
            </a:r>
            <a:r>
              <a:rPr lang="en-US" dirty="0" smtClean="0"/>
              <a:t> (Accessed, April 9, 2017)</a:t>
            </a:r>
            <a:endParaRPr lang="en-US" dirty="0"/>
          </a:p>
          <a:p>
            <a:r>
              <a:rPr lang="en-US" dirty="0"/>
              <a:t>[2] </a:t>
            </a:r>
            <a:r>
              <a:rPr lang="en-US" dirty="0" err="1"/>
              <a:t>Poitras</a:t>
            </a:r>
            <a:r>
              <a:rPr lang="en-US" dirty="0"/>
              <a:t>, L. (Director), &amp; </a:t>
            </a:r>
            <a:r>
              <a:rPr lang="en-US" dirty="0" err="1"/>
              <a:t>Bonnefoy</a:t>
            </a:r>
            <a:r>
              <a:rPr lang="en-US" dirty="0"/>
              <a:t>, M. (Producer). (2014). </a:t>
            </a:r>
            <a:r>
              <a:rPr lang="en-US" i="1" dirty="0" err="1"/>
              <a:t>Citizenfour</a:t>
            </a:r>
            <a:r>
              <a:rPr lang="en-US" dirty="0"/>
              <a:t> [Video file]. United States: Radius-TWC. Retrieved April 1, 2017.</a:t>
            </a:r>
          </a:p>
          <a:p>
            <a:r>
              <a:rPr lang="en-US" dirty="0"/>
              <a:t>[3] </a:t>
            </a:r>
            <a:r>
              <a:rPr lang="en-US" u="sng" dirty="0">
                <a:hlinkClick r:id="rId4"/>
              </a:rPr>
              <a:t>http://www.thetruthaboutguns.com/2014/09/daniel-zimmerman/second-amendment-founders</a:t>
            </a:r>
            <a:r>
              <a:rPr lang="en-US" u="sng" dirty="0" smtClean="0">
                <a:hlinkClick r:id="rId4"/>
              </a:rPr>
              <a:t>/</a:t>
            </a:r>
            <a:r>
              <a:rPr lang="en-US" u="sng" dirty="0" smtClean="0"/>
              <a:t> </a:t>
            </a:r>
            <a:r>
              <a:rPr lang="en-US" dirty="0"/>
              <a:t>(Accessed, April </a:t>
            </a:r>
            <a:r>
              <a:rPr lang="en-US" dirty="0" smtClean="0"/>
              <a:t>8, </a:t>
            </a:r>
            <a:r>
              <a:rPr lang="en-US" dirty="0"/>
              <a:t>2017)</a:t>
            </a:r>
          </a:p>
          <a:p>
            <a:r>
              <a:rPr lang="en-US" dirty="0"/>
              <a:t>[4] </a:t>
            </a:r>
            <a:r>
              <a:rPr lang="en-US" u="sng" dirty="0">
                <a:hlinkClick r:id="rId5"/>
              </a:rPr>
              <a:t>https://www.wired.com/2015/09/fireeye-enrw-injunction-bizarre-twist-in-the-debate-over-vulnerability-disclosures/</a:t>
            </a:r>
            <a:r>
              <a:rPr lang="en-US" dirty="0"/>
              <a:t> (Accessed, April 9, 2017)</a:t>
            </a:r>
          </a:p>
          <a:p>
            <a:r>
              <a:rPr lang="en-US" dirty="0"/>
              <a:t>[5] </a:t>
            </a:r>
            <a:r>
              <a:rPr lang="en-US" u="sng" dirty="0">
                <a:hlinkClick r:id="rId6"/>
              </a:rPr>
              <a:t>http://codebutler.com/firesheep</a:t>
            </a:r>
            <a:r>
              <a:rPr lang="en-US" dirty="0"/>
              <a:t> (Accessed, April 9, 2017)</a:t>
            </a:r>
          </a:p>
          <a:p>
            <a:r>
              <a:rPr lang="en-US" dirty="0"/>
              <a:t>[6] </a:t>
            </a:r>
            <a:r>
              <a:rPr lang="en-US" u="sng" dirty="0">
                <a:hlinkClick r:id="rId7"/>
              </a:rPr>
              <a:t>https://2minds1sky.wordpress.com/2016/04/11/subway-ticketing/</a:t>
            </a:r>
            <a:r>
              <a:rPr lang="en-US" dirty="0"/>
              <a:t> (Accessed, April 9, 2017)</a:t>
            </a:r>
          </a:p>
          <a:p>
            <a:r>
              <a:rPr lang="en-US" dirty="0"/>
              <a:t>[7] </a:t>
            </a:r>
            <a:r>
              <a:rPr lang="en-US" u="sng" dirty="0">
                <a:hlinkClick r:id="rId8"/>
              </a:rPr>
              <a:t>http://dronecenter.bard.edu/weekly-roundup-210/</a:t>
            </a:r>
            <a:r>
              <a:rPr lang="en-US" dirty="0"/>
              <a:t> (Accessed, April 9, 2017)</a:t>
            </a:r>
          </a:p>
          <a:p>
            <a:r>
              <a:rPr lang="en-US" dirty="0"/>
              <a:t>[8] </a:t>
            </a:r>
            <a:r>
              <a:rPr lang="en-US" u="sng" dirty="0">
                <a:hlinkClick r:id="rId9"/>
              </a:rPr>
              <a:t>https://guides.github.com/introduction/getting-your-project-on-github/</a:t>
            </a:r>
            <a:r>
              <a:rPr lang="en-US" dirty="0"/>
              <a:t> (Accessed, April 9, 2017)</a:t>
            </a:r>
          </a:p>
          <a:p>
            <a:r>
              <a:rPr lang="en-US" dirty="0"/>
              <a:t>[9] Quinn, M. J. (2005). </a:t>
            </a:r>
            <a:r>
              <a:rPr lang="en-US" i="1" dirty="0"/>
              <a:t>Ethics for the information age</a:t>
            </a:r>
            <a:r>
              <a:rPr lang="en-US" dirty="0"/>
              <a:t>. Boston: Pearson/Addison-Wesley. </a:t>
            </a:r>
            <a:endParaRPr lang="en-US" dirty="0" smtClean="0"/>
          </a:p>
          <a:p>
            <a:r>
              <a:rPr lang="en-US" dirty="0"/>
              <a:t>[10] </a:t>
            </a:r>
            <a:r>
              <a:rPr lang="en-US" dirty="0">
                <a:hlinkClick r:id="rId10"/>
              </a:rPr>
              <a:t>https://www.illustrationsource.com/stock/image/126479/man-covering-his-mouth-with-an-american-flag/?&amp;</a:t>
            </a:r>
            <a:r>
              <a:rPr lang="en-US" dirty="0" smtClean="0">
                <a:hlinkClick r:id="rId10"/>
              </a:rPr>
              <a:t>results_per_page=1&amp;detail=TRUE&amp;page=8</a:t>
            </a:r>
            <a:r>
              <a:rPr lang="en-US" dirty="0" smtClean="0"/>
              <a:t> (Accessed, April10, 2017)</a:t>
            </a:r>
          </a:p>
          <a:p>
            <a:r>
              <a:rPr lang="en-US" dirty="0"/>
              <a:t>[11] </a:t>
            </a:r>
            <a:r>
              <a:rPr lang="en-US" dirty="0">
                <a:hlinkClick r:id="rId11"/>
              </a:rPr>
              <a:t>http://</a:t>
            </a:r>
            <a:r>
              <a:rPr lang="en-US" dirty="0" smtClean="0">
                <a:hlinkClick r:id="rId11"/>
              </a:rPr>
              <a:t>www.nydailynews.com/news/world/5-ways-edward-snowden-impacted-world-nsa-leaks-article-1.2381980</a:t>
            </a:r>
            <a:r>
              <a:rPr lang="en-US" dirty="0" smtClean="0"/>
              <a:t> (Accessed, April 10, 2017)</a:t>
            </a:r>
            <a:endParaRPr lang="en-US" dirty="0"/>
          </a:p>
          <a:p>
            <a:endParaRPr lang="en-US" dirty="0"/>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a:t>
            </a:r>
            <a:r>
              <a:rPr lang="en-US" sz="1400" dirty="0" err="1" smtClean="0">
                <a:solidFill>
                  <a:schemeClr val="tx1"/>
                </a:solidFill>
                <a:latin typeface="+mj-lt"/>
              </a:rPr>
              <a:t>Rottier</a:t>
            </a:r>
            <a:endParaRPr lang="en-US" sz="1400" dirty="0">
              <a:solidFill>
                <a:schemeClr val="tx1"/>
              </a:solidFill>
              <a:latin typeface="+mj-lt"/>
            </a:endParaRPr>
          </a:p>
        </p:txBody>
      </p:sp>
    </p:spTree>
    <p:extLst>
      <p:ext uri="{BB962C8B-B14F-4D97-AF65-F5344CB8AC3E}">
        <p14:creationId xmlns:p14="http://schemas.microsoft.com/office/powerpoint/2010/main" val="8346050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Devices</a:t>
            </a:r>
            <a:endParaRPr lang="en-US" dirty="0"/>
          </a:p>
        </p:txBody>
      </p:sp>
      <p:sp>
        <p:nvSpPr>
          <p:cNvPr id="3" name="Content Placeholder 2"/>
          <p:cNvSpPr>
            <a:spLocks noGrp="1"/>
          </p:cNvSpPr>
          <p:nvPr>
            <p:ph sz="half" idx="1"/>
          </p:nvPr>
        </p:nvSpPr>
        <p:spPr>
          <a:xfrm>
            <a:off x="685800" y="1352551"/>
            <a:ext cx="3733800" cy="3352800"/>
          </a:xfrm>
        </p:spPr>
        <p:txBody>
          <a:bodyPr>
            <a:normAutofit/>
          </a:bodyPr>
          <a:lstStyle/>
          <a:p>
            <a:r>
              <a:rPr lang="en-US" sz="2000" dirty="0" smtClean="0"/>
              <a:t>Conclusion: The factors that open the world of Medical Devices to vulnerabilitie</a:t>
            </a:r>
            <a:r>
              <a:rPr lang="en-US" sz="2000" dirty="0"/>
              <a:t>s</a:t>
            </a:r>
            <a:r>
              <a:rPr lang="en-US" sz="2000" dirty="0" smtClean="0"/>
              <a:t> make defense a more challenging endeavor than with other </a:t>
            </a:r>
            <a:r>
              <a:rPr lang="en-US" sz="2000" dirty="0" err="1" smtClean="0"/>
              <a:t>IoT</a:t>
            </a:r>
            <a:r>
              <a:rPr lang="en-US" sz="2000" dirty="0" smtClean="0"/>
              <a:t> devices.</a:t>
            </a:r>
            <a:endParaRPr lang="en-US" sz="2000"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James Chow</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Source: </a:t>
            </a:r>
            <a:r>
              <a:rPr lang="en-US" sz="1200" dirty="0"/>
              <a:t>http://www.zdnet.com/article/new-exploit-targets-hospital-devices-places-patients-at-risk/</a:t>
            </a:r>
            <a:endParaRPr lang="en-US" sz="1200" dirty="0">
              <a:solidFill>
                <a:schemeClr val="tx1"/>
              </a:solidFill>
            </a:endParaRPr>
          </a:p>
        </p:txBody>
      </p:sp>
      <p:pic>
        <p:nvPicPr>
          <p:cNvPr id="1026" name="Picture 2" descr="http://zdnet1.cbsistatic.com/hub/i/2016/06/22/92b93a7c-58cb-46cd-8354-8fa9de772ff9/fad86e63d9f072ba62449dd9addd3ead/screen-shot-2016-06-22-at-15-33-48.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819150"/>
            <a:ext cx="4326486" cy="333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734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sz="half" idx="1"/>
          </p:nvPr>
        </p:nvSpPr>
        <p:spPr/>
        <p:txBody>
          <a:bodyPr>
            <a:normAutofit/>
          </a:bodyPr>
          <a:lstStyle/>
          <a:p>
            <a:r>
              <a:rPr lang="en-US" sz="2000" dirty="0" smtClean="0"/>
              <a:t>Much Usage [6]</a:t>
            </a:r>
          </a:p>
          <a:p>
            <a:r>
              <a:rPr lang="en-US" sz="2000" dirty="0" smtClean="0"/>
              <a:t>Wi-Fi and Bluetooth</a:t>
            </a:r>
            <a:endParaRPr lang="en-US" sz="1600" dirty="0" smtClean="0"/>
          </a:p>
          <a:p>
            <a:r>
              <a:rPr lang="en-US" sz="2000" dirty="0" smtClean="0"/>
              <a:t>Security not </a:t>
            </a:r>
            <a:r>
              <a:rPr lang="en-US" sz="2000" dirty="0"/>
              <a:t>i</a:t>
            </a:r>
            <a:r>
              <a:rPr lang="en-US" sz="2000" dirty="0" smtClean="0"/>
              <a:t>nherent in design [6]</a:t>
            </a:r>
          </a:p>
          <a:p>
            <a:pPr marL="411534" lvl="2">
              <a:spcBef>
                <a:spcPts val="1200"/>
              </a:spcBef>
            </a:pPr>
            <a:r>
              <a:rPr lang="en-US" sz="1900" dirty="0" smtClean="0"/>
              <a:t>Result: Stolen Records[7]</a:t>
            </a:r>
          </a:p>
          <a:p>
            <a:pPr marL="411534" lvl="2">
              <a:spcBef>
                <a:spcPts val="1200"/>
              </a:spcBef>
            </a:pPr>
            <a:r>
              <a:rPr lang="en-US" sz="1900" dirty="0" smtClean="0"/>
              <a:t>Result: Injury or Death [8]</a:t>
            </a:r>
          </a:p>
          <a:p>
            <a:pPr marL="205767" lvl="1">
              <a:spcBef>
                <a:spcPts val="1200"/>
              </a:spcBef>
              <a:buFont typeface="Arial" pitchFamily="34" charset="0"/>
              <a:buChar char="•"/>
            </a:pPr>
            <a:endParaRPr lang="en-US" sz="2000" dirty="0" smtClean="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James Chow</a:t>
            </a:r>
            <a:endParaRPr lang="en-US" sz="1400" dirty="0">
              <a:solidFill>
                <a:schemeClr val="tx1"/>
              </a:solidFill>
              <a:latin typeface="+mj-lt"/>
            </a:endParaRPr>
          </a:p>
        </p:txBody>
      </p:sp>
      <p:sp>
        <p:nvSpPr>
          <p:cNvPr id="8" name="TextBox 7"/>
          <p:cNvSpPr txBox="1"/>
          <p:nvPr/>
        </p:nvSpPr>
        <p:spPr>
          <a:xfrm>
            <a:off x="0" y="4610026"/>
            <a:ext cx="9144000" cy="230832"/>
          </a:xfrm>
          <a:prstGeom prst="rect">
            <a:avLst/>
          </a:prstGeom>
          <a:noFill/>
        </p:spPr>
        <p:txBody>
          <a:bodyPr wrap="square" rtlCol="0">
            <a:spAutoFit/>
          </a:bodyPr>
          <a:lstStyle/>
          <a:p>
            <a:r>
              <a:rPr lang="en-US" sz="900" dirty="0" smtClean="0"/>
              <a:t>Top: https</a:t>
            </a:r>
            <a:r>
              <a:rPr lang="en-US" sz="900" dirty="0"/>
              <a:t>://</a:t>
            </a:r>
            <a:r>
              <a:rPr lang="en-US" sz="900" dirty="0" err="1"/>
              <a:t>trtpost-wpengine.netdna-ssl.com</a:t>
            </a:r>
            <a:r>
              <a:rPr lang="en-US" sz="900" dirty="0"/>
              <a:t>/files/2016/07/TrapX_Graphic_Impacted-By-Cyber-Attacks-In-2016_MedJack.png</a:t>
            </a:r>
            <a:endParaRPr lang="en-US" sz="900" dirty="0" smtClean="0"/>
          </a:p>
        </p:txBody>
      </p:sp>
      <p:pic>
        <p:nvPicPr>
          <p:cNvPr id="4" name="Picture 3"/>
          <p:cNvPicPr>
            <a:picLocks noChangeAspect="1"/>
          </p:cNvPicPr>
          <p:nvPr/>
        </p:nvPicPr>
        <p:blipFill rotWithShape="1">
          <a:blip r:embed="rId3"/>
          <a:srcRect b="42776"/>
          <a:stretch/>
        </p:blipFill>
        <p:spPr>
          <a:xfrm>
            <a:off x="4419600" y="680114"/>
            <a:ext cx="4482370" cy="3929912"/>
          </a:xfrm>
          <a:prstGeom prst="rect">
            <a:avLst/>
          </a:prstGeom>
        </p:spPr>
      </p:pic>
    </p:spTree>
    <p:extLst>
      <p:ext uri="{BB962C8B-B14F-4D97-AF65-F5344CB8AC3E}">
        <p14:creationId xmlns:p14="http://schemas.microsoft.com/office/powerpoint/2010/main" val="23593090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Jude’s Cardiac Devices</a:t>
            </a:r>
            <a:endParaRPr lang="en-US" dirty="0"/>
          </a:p>
        </p:txBody>
      </p:sp>
      <p:sp>
        <p:nvSpPr>
          <p:cNvPr id="3" name="Content Placeholder 2"/>
          <p:cNvSpPr>
            <a:spLocks noGrp="1"/>
          </p:cNvSpPr>
          <p:nvPr>
            <p:ph sz="half" idx="1"/>
          </p:nvPr>
        </p:nvSpPr>
        <p:spPr/>
        <p:txBody>
          <a:bodyPr/>
          <a:lstStyle/>
          <a:p>
            <a:r>
              <a:rPr lang="en-US" dirty="0" smtClean="0"/>
              <a:t>Devices include pacemakers, defibrillators</a:t>
            </a:r>
          </a:p>
          <a:p>
            <a:r>
              <a:rPr lang="en-US" dirty="0" err="1"/>
              <a:t>Merlin@home</a:t>
            </a:r>
            <a:r>
              <a:rPr lang="en-US" dirty="0"/>
              <a:t> allows </a:t>
            </a:r>
            <a:r>
              <a:rPr lang="en-US" dirty="0" smtClean="0"/>
              <a:t>wireless communication</a:t>
            </a:r>
          </a:p>
          <a:p>
            <a:r>
              <a:rPr lang="en-US" dirty="0" smtClean="0"/>
              <a:t>Attack</a:t>
            </a:r>
          </a:p>
          <a:p>
            <a:pPr lvl="1"/>
            <a:r>
              <a:rPr lang="en-US" dirty="0" smtClean="0"/>
              <a:t>Connect </a:t>
            </a:r>
            <a:r>
              <a:rPr lang="en-US" dirty="0"/>
              <a:t>laptop to </a:t>
            </a:r>
            <a:r>
              <a:rPr lang="en-US" dirty="0" err="1"/>
              <a:t>Merlin@Home</a:t>
            </a:r>
            <a:r>
              <a:rPr lang="en-US" dirty="0"/>
              <a:t> </a:t>
            </a:r>
            <a:r>
              <a:rPr lang="en-US" dirty="0" smtClean="0"/>
              <a:t>via </a:t>
            </a:r>
            <a:r>
              <a:rPr lang="en-US" dirty="0"/>
              <a:t>USB or </a:t>
            </a:r>
            <a:r>
              <a:rPr lang="en-US" dirty="0" smtClean="0"/>
              <a:t>Ethernet </a:t>
            </a:r>
          </a:p>
          <a:p>
            <a:pPr lvl="1"/>
            <a:r>
              <a:rPr lang="en-US" dirty="0" smtClean="0"/>
              <a:t>Send Remote Commands</a:t>
            </a:r>
            <a:endParaRPr lang="en-US" dirty="0"/>
          </a:p>
          <a:p>
            <a:endParaRPr lang="en-US" dirty="0" smtClean="0"/>
          </a:p>
          <a:p>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James Chow</a:t>
            </a:r>
            <a:endParaRPr lang="en-US" sz="1400" dirty="0">
              <a:solidFill>
                <a:schemeClr val="tx1"/>
              </a:solidFill>
              <a:latin typeface="+mj-lt"/>
            </a:endParaRPr>
          </a:p>
        </p:txBody>
      </p:sp>
      <p:sp>
        <p:nvSpPr>
          <p:cNvPr id="8" name="TextBox 7"/>
          <p:cNvSpPr txBox="1"/>
          <p:nvPr/>
        </p:nvSpPr>
        <p:spPr>
          <a:xfrm>
            <a:off x="0" y="4474518"/>
            <a:ext cx="9144000" cy="461665"/>
          </a:xfrm>
          <a:prstGeom prst="rect">
            <a:avLst/>
          </a:prstGeom>
          <a:noFill/>
        </p:spPr>
        <p:txBody>
          <a:bodyPr wrap="square" rtlCol="0">
            <a:spAutoFit/>
          </a:bodyPr>
          <a:lstStyle/>
          <a:p>
            <a:pPr algn="r"/>
            <a:r>
              <a:rPr lang="en-US" sz="1200" dirty="0"/>
              <a:t>Source: https://</a:t>
            </a:r>
            <a:r>
              <a:rPr lang="en-US" sz="1200" dirty="0" err="1"/>
              <a:t>www.sjm.com</a:t>
            </a:r>
            <a:r>
              <a:rPr lang="en-US" sz="1200" dirty="0"/>
              <a:t>/en/professionals/featured-products/cardiac-rhythm-management/remote-care/remote-care/</a:t>
            </a:r>
            <a:r>
              <a:rPr lang="en-US" sz="1200" dirty="0" err="1"/>
              <a:t>merlin-home-transmitter?clset</a:t>
            </a:r>
            <a:r>
              <a:rPr lang="en-US" sz="1200" dirty="0"/>
              <a:t>=af584191-45c9-4201-8740-5409f4cf8bdd%3ab20716c1-c2a6-4e4c-844b-d0dd6899eb3a</a:t>
            </a:r>
            <a:endParaRPr lang="en-US" sz="1200" dirty="0">
              <a:solidFill>
                <a:schemeClr val="tx1"/>
              </a:solidFill>
            </a:endParaRPr>
          </a:p>
        </p:txBody>
      </p:sp>
      <p:pic>
        <p:nvPicPr>
          <p:cNvPr id="3074" name="Picture 2" descr="https://www.sjm.com/~/media/galaxy/hcp/featured-products/crm/merlin-at-home-transmitter/merlin-at-home-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31619" y="2657676"/>
            <a:ext cx="1797048" cy="15822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6341624" y="1261103"/>
            <a:ext cx="1570892" cy="1399705"/>
          </a:xfrm>
          <a:prstGeom prst="rect">
            <a:avLst/>
          </a:prstGeom>
        </p:spPr>
      </p:pic>
      <p:pic>
        <p:nvPicPr>
          <p:cNvPr id="3076" name="Picture 4" descr="https://www.sjm.com/~/media/galaxy/hcp/featured-products/crm/merlin-at-home-transmitter/merlin-at-hom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8667" y="2657675"/>
            <a:ext cx="1616575" cy="158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962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Symbiq</a:t>
            </a:r>
            <a:r>
              <a:rPr lang="en-US" dirty="0" smtClean="0"/>
              <a:t> Infusion System</a:t>
            </a:r>
            <a:endParaRPr lang="en-US" dirty="0"/>
          </a:p>
        </p:txBody>
      </p:sp>
      <p:sp>
        <p:nvSpPr>
          <p:cNvPr id="3" name="Content Placeholder 2"/>
          <p:cNvSpPr>
            <a:spLocks noGrp="1"/>
          </p:cNvSpPr>
          <p:nvPr>
            <p:ph sz="half" idx="1"/>
          </p:nvPr>
        </p:nvSpPr>
        <p:spPr/>
        <p:txBody>
          <a:bodyPr/>
          <a:lstStyle/>
          <a:p>
            <a:r>
              <a:rPr lang="en-US" dirty="0" smtClean="0"/>
              <a:t>Computerized pump</a:t>
            </a:r>
          </a:p>
          <a:p>
            <a:r>
              <a:rPr lang="en-US" dirty="0" smtClean="0"/>
              <a:t>Problem – Remote access of System</a:t>
            </a:r>
          </a:p>
          <a:p>
            <a:pPr lvl="1"/>
            <a:r>
              <a:rPr lang="en-US" dirty="0" smtClean="0"/>
              <a:t>Control dosage of pump delivery</a:t>
            </a:r>
            <a:endParaRPr lang="en-US" dirty="0"/>
          </a:p>
          <a:p>
            <a:r>
              <a:rPr lang="en-US" dirty="0" smtClean="0"/>
              <a:t>Transition to other infusion systems</a:t>
            </a:r>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James Chow</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Source: https://</a:t>
            </a:r>
            <a:r>
              <a:rPr lang="en-US" sz="1200" dirty="0" err="1"/>
              <a:t>s.aolcdn.com</a:t>
            </a:r>
            <a:r>
              <a:rPr lang="en-US" sz="1200" dirty="0"/>
              <a:t>/</a:t>
            </a:r>
            <a:r>
              <a:rPr lang="en-US" sz="1200" dirty="0" err="1"/>
              <a:t>hss</a:t>
            </a:r>
            <a:r>
              <a:rPr lang="en-US" sz="1200" dirty="0"/>
              <a:t>/storage/</a:t>
            </a:r>
            <a:r>
              <a:rPr lang="en-US" sz="1200" dirty="0" err="1"/>
              <a:t>midas</a:t>
            </a:r>
            <a:r>
              <a:rPr lang="en-US" sz="1200" dirty="0"/>
              <a:t>/239e8f0528391a77703cf4b1daf62ac/202405502/</a:t>
            </a:r>
            <a:r>
              <a:rPr lang="en-US" sz="1200" dirty="0" err="1"/>
              <a:t>symbiq</a:t>
            </a:r>
            <a:r>
              <a:rPr lang="en-US" sz="1200" dirty="0"/>
              <a:t>-infusion-</a:t>
            </a:r>
            <a:r>
              <a:rPr lang="en-US" sz="1200" dirty="0" err="1"/>
              <a:t>pump.jpg</a:t>
            </a:r>
            <a:endParaRPr lang="en-US" sz="1200" dirty="0">
              <a:solidFill>
                <a:schemeClr val="tx1"/>
              </a:solidFill>
            </a:endParaRPr>
          </a:p>
        </p:txBody>
      </p:sp>
      <p:pic>
        <p:nvPicPr>
          <p:cNvPr id="12" name="Picture 11"/>
          <p:cNvPicPr>
            <a:picLocks noChangeAspect="1"/>
          </p:cNvPicPr>
          <p:nvPr/>
        </p:nvPicPr>
        <p:blipFill>
          <a:blip r:embed="rId3"/>
          <a:stretch>
            <a:fillRect/>
          </a:stretch>
        </p:blipFill>
        <p:spPr>
          <a:xfrm>
            <a:off x="4778494" y="1276350"/>
            <a:ext cx="4137239" cy="2877559"/>
          </a:xfrm>
          <a:prstGeom prst="rect">
            <a:avLst/>
          </a:prstGeom>
        </p:spPr>
      </p:pic>
    </p:spTree>
    <p:extLst>
      <p:ext uri="{BB962C8B-B14F-4D97-AF65-F5344CB8AC3E}">
        <p14:creationId xmlns:p14="http://schemas.microsoft.com/office/powerpoint/2010/main" val="7436099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Security Practices</a:t>
            </a:r>
            <a:endParaRPr lang="en-US" dirty="0"/>
          </a:p>
        </p:txBody>
      </p:sp>
      <p:sp>
        <p:nvSpPr>
          <p:cNvPr id="3" name="Content Placeholder 2"/>
          <p:cNvSpPr>
            <a:spLocks noGrp="1"/>
          </p:cNvSpPr>
          <p:nvPr>
            <p:ph sz="half" idx="1"/>
          </p:nvPr>
        </p:nvSpPr>
        <p:spPr/>
        <p:txBody>
          <a:bodyPr/>
          <a:lstStyle/>
          <a:p>
            <a:r>
              <a:rPr lang="en-US" dirty="0" smtClean="0"/>
              <a:t>Healthcare workers observe security as annoyance</a:t>
            </a:r>
          </a:p>
          <a:p>
            <a:r>
              <a:rPr lang="en-US" dirty="0" smtClean="0"/>
              <a:t>Security workarounds normal</a:t>
            </a:r>
          </a:p>
          <a:p>
            <a:pPr lvl="1"/>
            <a:r>
              <a:rPr lang="en-US" dirty="0" smtClean="0"/>
              <a:t>Persistent Sessions</a:t>
            </a:r>
          </a:p>
          <a:p>
            <a:pPr lvl="1"/>
            <a:r>
              <a:rPr lang="en-US" dirty="0" smtClean="0"/>
              <a:t>Written Passwords </a:t>
            </a:r>
          </a:p>
          <a:p>
            <a:pPr lvl="1"/>
            <a:r>
              <a:rPr lang="en-US" dirty="0" smtClean="0"/>
              <a:t>Permission Management</a:t>
            </a:r>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James Chow</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[3]</a:t>
            </a:r>
            <a:endParaRPr lang="en-US" sz="1200" dirty="0">
              <a:solidFill>
                <a:schemeClr val="tx1"/>
              </a:solidFill>
            </a:endParaRPr>
          </a:p>
        </p:txBody>
      </p:sp>
      <p:pic>
        <p:nvPicPr>
          <p:cNvPr id="9" name="Picture 8"/>
          <p:cNvPicPr>
            <a:picLocks noChangeAspect="1"/>
          </p:cNvPicPr>
          <p:nvPr/>
        </p:nvPicPr>
        <p:blipFill>
          <a:blip r:embed="rId3"/>
          <a:stretch>
            <a:fillRect/>
          </a:stretch>
        </p:blipFill>
        <p:spPr>
          <a:xfrm>
            <a:off x="4751024" y="1276350"/>
            <a:ext cx="3989150" cy="3168381"/>
          </a:xfrm>
          <a:prstGeom prst="rect">
            <a:avLst/>
          </a:prstGeom>
        </p:spPr>
      </p:pic>
    </p:spTree>
    <p:extLst>
      <p:ext uri="{BB962C8B-B14F-4D97-AF65-F5344CB8AC3E}">
        <p14:creationId xmlns:p14="http://schemas.microsoft.com/office/powerpoint/2010/main" val="11285222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Legacy Systems</a:t>
            </a:r>
            <a:endParaRPr lang="en-US" dirty="0"/>
          </a:p>
        </p:txBody>
      </p:sp>
      <p:sp>
        <p:nvSpPr>
          <p:cNvPr id="3" name="Content Placeholder 2"/>
          <p:cNvSpPr>
            <a:spLocks noGrp="1"/>
          </p:cNvSpPr>
          <p:nvPr>
            <p:ph sz="half" idx="1"/>
          </p:nvPr>
        </p:nvSpPr>
        <p:spPr>
          <a:xfrm>
            <a:off x="283404" y="1260960"/>
            <a:ext cx="3733800" cy="3352800"/>
          </a:xfrm>
        </p:spPr>
        <p:txBody>
          <a:bodyPr/>
          <a:lstStyle/>
          <a:p>
            <a:r>
              <a:rPr lang="en-US" dirty="0" smtClean="0"/>
              <a:t>Medical Devices with outdated software</a:t>
            </a:r>
          </a:p>
          <a:p>
            <a:pPr lvl="1"/>
            <a:r>
              <a:rPr lang="en-US" dirty="0" smtClean="0"/>
              <a:t>Still operational</a:t>
            </a:r>
          </a:p>
          <a:p>
            <a:pPr lvl="1"/>
            <a:r>
              <a:rPr lang="en-US" dirty="0" smtClean="0"/>
              <a:t>Expensive to Upgrade</a:t>
            </a:r>
          </a:p>
          <a:p>
            <a:r>
              <a:rPr lang="en-US" dirty="0" smtClean="0"/>
              <a:t>Leads to Vulnerabilities</a:t>
            </a:r>
          </a:p>
          <a:p>
            <a:pPr lvl="1"/>
            <a:r>
              <a:rPr lang="en-US" dirty="0" smtClean="0"/>
              <a:t>Security Backdoors</a:t>
            </a:r>
          </a:p>
          <a:p>
            <a:pPr lvl="1"/>
            <a:r>
              <a:rPr lang="en-US" dirty="0" smtClean="0"/>
              <a:t>Misconfigurations</a:t>
            </a:r>
          </a:p>
          <a:p>
            <a:pPr lvl="1"/>
            <a:r>
              <a:rPr lang="en-US" dirty="0" smtClean="0"/>
              <a:t>Unauthorized access</a:t>
            </a:r>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James Chow</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Source: http://</a:t>
            </a:r>
            <a:r>
              <a:rPr lang="en-US" sz="1200" dirty="0" err="1"/>
              <a:t>deceive.trapx.com</a:t>
            </a:r>
            <a:r>
              <a:rPr lang="en-US" sz="1200" dirty="0"/>
              <a:t>/</a:t>
            </a:r>
            <a:r>
              <a:rPr lang="en-US" sz="1200" dirty="0" err="1"/>
              <a:t>rs</a:t>
            </a:r>
            <a:r>
              <a:rPr lang="en-US" sz="1200" dirty="0"/>
              <a:t>/929-JEW-675/images/AOA_Report_TrapX_MEDJACK.2.pdf</a:t>
            </a:r>
            <a:endParaRPr lang="en-US" sz="1200" dirty="0">
              <a:solidFill>
                <a:schemeClr val="tx1"/>
              </a:solidFill>
            </a:endParaRPr>
          </a:p>
        </p:txBody>
      </p:sp>
      <p:pic>
        <p:nvPicPr>
          <p:cNvPr id="4" name="Picture 3"/>
          <p:cNvPicPr>
            <a:picLocks noChangeAspect="1"/>
          </p:cNvPicPr>
          <p:nvPr/>
        </p:nvPicPr>
        <p:blipFill>
          <a:blip r:embed="rId3"/>
          <a:stretch>
            <a:fillRect/>
          </a:stretch>
        </p:blipFill>
        <p:spPr>
          <a:xfrm>
            <a:off x="3728812" y="680114"/>
            <a:ext cx="5297984" cy="3933646"/>
          </a:xfrm>
          <a:prstGeom prst="rect">
            <a:avLst/>
          </a:prstGeom>
        </p:spPr>
      </p:pic>
    </p:spTree>
    <p:extLst>
      <p:ext uri="{BB962C8B-B14F-4D97-AF65-F5344CB8AC3E}">
        <p14:creationId xmlns:p14="http://schemas.microsoft.com/office/powerpoint/2010/main" val="510427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2</a:t>
            </a:fld>
            <a:endParaRPr lang="en-US"/>
          </a:p>
        </p:txBody>
      </p:sp>
      <p:graphicFrame>
        <p:nvGraphicFramePr>
          <p:cNvPr id="8" name="Chart 7">
            <a:extLst>
              <a:ext uri="{FF2B5EF4-FFF2-40B4-BE49-F238E27FC236}">
                <a16:creationId xmlns:xdr="http://schemas.openxmlformats.org/drawingml/2006/spreadsheetDrawing" xmlns="" xmlns:a16="http://schemas.microsoft.com/office/drawing/2014/main" xmlns:lc="http://schemas.openxmlformats.org/drawingml/2006/lockedCanvas" id="{00000000-0008-0000-0000-000004000000}"/>
              </a:ext>
            </a:extLst>
          </p:cNvPr>
          <p:cNvGraphicFramePr>
            <a:graphicFrameLocks/>
          </p:cNvGraphicFramePr>
          <p:nvPr>
            <p:extLst>
              <p:ext uri="{D42A27DB-BD31-4B8C-83A1-F6EECF244321}">
                <p14:modId xmlns:p14="http://schemas.microsoft.com/office/powerpoint/2010/main" val="2455117379"/>
              </p:ext>
            </p:extLst>
          </p:nvPr>
        </p:nvGraphicFramePr>
        <p:xfrm>
          <a:off x="115220" y="1308149"/>
          <a:ext cx="2739519" cy="36293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xdr="http://schemas.openxmlformats.org/drawingml/2006/spreadsheetDrawing" xmlns="" xmlns:a16="http://schemas.microsoft.com/office/drawing/2014/main" xmlns:lc="http://schemas.openxmlformats.org/drawingml/2006/lockedCanvas" id="{00000000-0008-0000-0000-000006000000}"/>
              </a:ext>
            </a:extLst>
          </p:cNvPr>
          <p:cNvGraphicFramePr>
            <a:graphicFrameLocks/>
          </p:cNvGraphicFramePr>
          <p:nvPr>
            <p:extLst>
              <p:ext uri="{D42A27DB-BD31-4B8C-83A1-F6EECF244321}">
                <p14:modId xmlns:p14="http://schemas.microsoft.com/office/powerpoint/2010/main" val="213115199"/>
              </p:ext>
            </p:extLst>
          </p:nvPr>
        </p:nvGraphicFramePr>
        <p:xfrm>
          <a:off x="5828379" y="406601"/>
          <a:ext cx="3200400" cy="45382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xdr="http://schemas.openxmlformats.org/drawingml/2006/spreadsheetDrawing" xmlns="" xmlns:a16="http://schemas.microsoft.com/office/drawing/2014/main" xmlns:lc="http://schemas.openxmlformats.org/drawingml/2006/lockedCanvas" id="{00000000-0008-0000-0000-000005000000}"/>
              </a:ext>
            </a:extLst>
          </p:cNvPr>
          <p:cNvGraphicFramePr>
            <a:graphicFrameLocks/>
          </p:cNvGraphicFramePr>
          <p:nvPr>
            <p:extLst>
              <p:ext uri="{D42A27DB-BD31-4B8C-83A1-F6EECF244321}">
                <p14:modId xmlns:p14="http://schemas.microsoft.com/office/powerpoint/2010/main" val="13939477"/>
              </p:ext>
            </p:extLst>
          </p:nvPr>
        </p:nvGraphicFramePr>
        <p:xfrm>
          <a:off x="2969959" y="1314375"/>
          <a:ext cx="2743200" cy="36304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51141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half" idx="1"/>
          </p:nvPr>
        </p:nvSpPr>
        <p:spPr>
          <a:xfrm>
            <a:off x="685800" y="1352551"/>
            <a:ext cx="7772400" cy="3352800"/>
          </a:xfrm>
        </p:spPr>
        <p:txBody>
          <a:bodyPr/>
          <a:lstStyle/>
          <a:p>
            <a:r>
              <a:rPr lang="en-US" dirty="0" smtClean="0"/>
              <a:t>Medical Devices lack security features</a:t>
            </a:r>
          </a:p>
          <a:p>
            <a:r>
              <a:rPr lang="en-US" dirty="0" smtClean="0"/>
              <a:t>Lack of software updates and patches</a:t>
            </a:r>
          </a:p>
          <a:p>
            <a:r>
              <a:rPr lang="en-US" dirty="0" smtClean="0"/>
              <a:t>Lack of security awareness and enforcement</a:t>
            </a:r>
          </a:p>
          <a:p>
            <a:r>
              <a:rPr lang="en-US" dirty="0" smtClean="0"/>
              <a:t>Legacy System and Software</a:t>
            </a:r>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James Chow</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[4]</a:t>
            </a:r>
            <a:endParaRPr lang="en-US" sz="1200" dirty="0">
              <a:solidFill>
                <a:schemeClr val="tx1"/>
              </a:solidFill>
            </a:endParaRPr>
          </a:p>
        </p:txBody>
      </p:sp>
    </p:spTree>
    <p:extLst>
      <p:ext uri="{BB962C8B-B14F-4D97-AF65-F5344CB8AC3E}">
        <p14:creationId xmlns:p14="http://schemas.microsoft.com/office/powerpoint/2010/main" val="249842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685800" y="1056366"/>
            <a:ext cx="7772400" cy="3940829"/>
          </a:xfrm>
        </p:spPr>
        <p:txBody>
          <a:bodyPr>
            <a:normAutofit fontScale="70000" lnSpcReduction="20000"/>
          </a:bodyPr>
          <a:lstStyle/>
          <a:p>
            <a:pPr marL="0" indent="0">
              <a:buNone/>
            </a:pPr>
            <a:r>
              <a:rPr lang="en-US" sz="1600" dirty="0" smtClean="0"/>
              <a:t>[1] United States Food and Drug </a:t>
            </a:r>
            <a:r>
              <a:rPr lang="en-US" sz="1600" dirty="0" err="1" smtClean="0"/>
              <a:t>Adminstration</a:t>
            </a:r>
            <a:r>
              <a:rPr lang="en-US" sz="1600" dirty="0" smtClean="0"/>
              <a:t>. (2017). </a:t>
            </a:r>
            <a:r>
              <a:rPr lang="en-US" sz="1600" i="1" dirty="0" err="1" smtClean="0"/>
              <a:t>Cybersecurity</a:t>
            </a:r>
            <a:r>
              <a:rPr lang="en-US" sz="1600" i="1" dirty="0" smtClean="0"/>
              <a:t> Vulnerabilities Identified in St. Jude Medical's Implantable </a:t>
            </a:r>
            <a:r>
              <a:rPr lang="en-US" sz="1800" i="1" dirty="0" smtClean="0"/>
              <a:t>Cardiac Devices and </a:t>
            </a:r>
            <a:r>
              <a:rPr lang="en-US" sz="1800" i="1" dirty="0" err="1" smtClean="0"/>
              <a:t>Merlin@home</a:t>
            </a:r>
            <a:r>
              <a:rPr lang="en-US" sz="1800" i="1" dirty="0" smtClean="0"/>
              <a:t> Transmitter: FDA Safety Communication</a:t>
            </a:r>
            <a:r>
              <a:rPr lang="en-US" sz="1800" dirty="0" smtClean="0"/>
              <a:t>. Retrieved from https://</a:t>
            </a:r>
            <a:r>
              <a:rPr lang="en-US" sz="1800" dirty="0" err="1" smtClean="0"/>
              <a:t>www.fda.gov</a:t>
            </a:r>
            <a:r>
              <a:rPr lang="en-US" sz="1800" dirty="0" smtClean="0"/>
              <a:t>/</a:t>
            </a:r>
            <a:r>
              <a:rPr lang="en-US" sz="1800" dirty="0" err="1" smtClean="0"/>
              <a:t>MedicalDevices</a:t>
            </a:r>
            <a:r>
              <a:rPr lang="en-US" sz="1800" dirty="0" smtClean="0"/>
              <a:t>/Safety/</a:t>
            </a:r>
            <a:r>
              <a:rPr lang="en-US" sz="1800" dirty="0" err="1" smtClean="0"/>
              <a:t>AlertsandNotices</a:t>
            </a:r>
            <a:r>
              <a:rPr lang="en-US" sz="1800" dirty="0" smtClean="0"/>
              <a:t>/ucm535843.htm. Date Accessed: April 8, 2017.</a:t>
            </a:r>
          </a:p>
          <a:p>
            <a:pPr marL="0" indent="0">
              <a:buNone/>
            </a:pPr>
            <a:r>
              <a:rPr lang="en-US" sz="1800" dirty="0" smtClean="0"/>
              <a:t>[2] </a:t>
            </a:r>
            <a:r>
              <a:rPr lang="en-US" sz="1800" dirty="0"/>
              <a:t>United States Food and Drug </a:t>
            </a:r>
            <a:r>
              <a:rPr lang="en-US" sz="1800" dirty="0" err="1"/>
              <a:t>Adminstration</a:t>
            </a:r>
            <a:r>
              <a:rPr lang="en-US" sz="1800" dirty="0"/>
              <a:t>. (</a:t>
            </a:r>
            <a:r>
              <a:rPr lang="en-US" sz="1800" dirty="0" smtClean="0"/>
              <a:t>2015)</a:t>
            </a:r>
            <a:r>
              <a:rPr lang="en-US" sz="1800" dirty="0"/>
              <a:t>. </a:t>
            </a:r>
            <a:r>
              <a:rPr lang="en-US" sz="1800" i="1" dirty="0" err="1"/>
              <a:t>Cybersecurity</a:t>
            </a:r>
            <a:r>
              <a:rPr lang="en-US" sz="1800" i="1" dirty="0"/>
              <a:t> Vulnerabilities of </a:t>
            </a:r>
            <a:r>
              <a:rPr lang="en-US" sz="1800" i="1" dirty="0" err="1"/>
              <a:t>Hospira</a:t>
            </a:r>
            <a:r>
              <a:rPr lang="en-US" sz="1800" i="1" dirty="0"/>
              <a:t> </a:t>
            </a:r>
            <a:r>
              <a:rPr lang="en-US" sz="1800" i="1" dirty="0" err="1"/>
              <a:t>Symbiq</a:t>
            </a:r>
            <a:r>
              <a:rPr lang="en-US" sz="1800" i="1" dirty="0"/>
              <a:t> Infusion System: FDA Safety </a:t>
            </a:r>
            <a:r>
              <a:rPr lang="en-US" sz="1800" i="1" dirty="0" smtClean="0"/>
              <a:t>Communication</a:t>
            </a:r>
            <a:r>
              <a:rPr lang="en-US" sz="1800" dirty="0" smtClean="0"/>
              <a:t>. </a:t>
            </a:r>
            <a:r>
              <a:rPr lang="en-US" sz="1800" dirty="0"/>
              <a:t>Retrieved from https://</a:t>
            </a:r>
            <a:r>
              <a:rPr lang="en-US" sz="1800" dirty="0" err="1"/>
              <a:t>www.fda.gov</a:t>
            </a:r>
            <a:r>
              <a:rPr lang="en-US" sz="1800" dirty="0"/>
              <a:t>/</a:t>
            </a:r>
            <a:r>
              <a:rPr lang="en-US" sz="1800" dirty="0" err="1"/>
              <a:t>MedicalDevices</a:t>
            </a:r>
            <a:r>
              <a:rPr lang="en-US" sz="1800" dirty="0"/>
              <a:t>/Safety/</a:t>
            </a:r>
            <a:r>
              <a:rPr lang="en-US" sz="1800" dirty="0" err="1"/>
              <a:t>AlertsandNotices</a:t>
            </a:r>
            <a:r>
              <a:rPr lang="en-US" sz="1800" dirty="0"/>
              <a:t>/ucm456815.htm. Date Accessed: April 8, 2017</a:t>
            </a:r>
            <a:r>
              <a:rPr lang="en-US" sz="1800" dirty="0" smtClean="0"/>
              <a:t>.</a:t>
            </a:r>
          </a:p>
          <a:p>
            <a:pPr marL="0" indent="0">
              <a:buNone/>
            </a:pPr>
            <a:r>
              <a:rPr lang="en-US" sz="1800" dirty="0" smtClean="0"/>
              <a:t>[3] </a:t>
            </a:r>
            <a:r>
              <a:rPr lang="en-US" sz="1800" dirty="0"/>
              <a:t>Koppel, R., Smith, S. W., Blythe, J., &amp; Kothari, V. (2015). </a:t>
            </a:r>
            <a:r>
              <a:rPr lang="en-US" sz="1800" i="1" dirty="0"/>
              <a:t>Workarounds to computer access in healthcare organizations: you want my password or a dead patient?</a:t>
            </a:r>
            <a:r>
              <a:rPr lang="en-US" sz="1800" dirty="0"/>
              <a:t>. In </a:t>
            </a:r>
            <a:r>
              <a:rPr lang="en-US" sz="1800" i="1" dirty="0"/>
              <a:t>ITCH</a:t>
            </a:r>
            <a:r>
              <a:rPr lang="en-US" sz="1800" dirty="0"/>
              <a:t> (pp. 215-220).</a:t>
            </a:r>
          </a:p>
          <a:p>
            <a:pPr marL="0" indent="0">
              <a:buNone/>
            </a:pPr>
            <a:r>
              <a:rPr lang="en-US" sz="1800" dirty="0" smtClean="0"/>
              <a:t>[4] </a:t>
            </a:r>
            <a:r>
              <a:rPr lang="en-US" sz="1800" dirty="0"/>
              <a:t>Williams, P. A., &amp; Woodward, A. J. (2015). </a:t>
            </a:r>
            <a:r>
              <a:rPr lang="en-US" sz="1800" dirty="0" err="1"/>
              <a:t>Cybersecurity</a:t>
            </a:r>
            <a:r>
              <a:rPr lang="en-US" sz="1800" dirty="0"/>
              <a:t> vulnerabilities in medical devices: a complex environment and multifaceted problem. </a:t>
            </a:r>
            <a:r>
              <a:rPr lang="en-US" sz="1800" i="1" dirty="0"/>
              <a:t>Medical Devices (Auckland, N.Z.)</a:t>
            </a:r>
            <a:r>
              <a:rPr lang="en-US" sz="1800" dirty="0"/>
              <a:t>, </a:t>
            </a:r>
            <a:r>
              <a:rPr lang="en-US" sz="1800" i="1" dirty="0"/>
              <a:t>8</a:t>
            </a:r>
            <a:r>
              <a:rPr lang="en-US" sz="1800" dirty="0"/>
              <a:t>, 305–316. </a:t>
            </a:r>
            <a:r>
              <a:rPr lang="en-US" sz="1800" dirty="0">
                <a:hlinkClick r:id="rId3"/>
              </a:rPr>
              <a:t>http://doi.org/10.2147/</a:t>
            </a:r>
            <a:r>
              <a:rPr lang="en-US" sz="1800" dirty="0" smtClean="0">
                <a:hlinkClick r:id="rId3"/>
              </a:rPr>
              <a:t>MDER.S50048</a:t>
            </a:r>
            <a:r>
              <a:rPr lang="en-US" sz="1800" dirty="0" smtClean="0"/>
              <a:t>. Date Accessed: April 9, 2017.</a:t>
            </a:r>
          </a:p>
          <a:p>
            <a:pPr marL="0" indent="0">
              <a:buNone/>
            </a:pPr>
            <a:r>
              <a:rPr lang="en-US" sz="1800" dirty="0" smtClean="0"/>
              <a:t>[5] </a:t>
            </a:r>
            <a:r>
              <a:rPr lang="en-US" sz="1800" dirty="0"/>
              <a:t>Ayala, L. (2016). </a:t>
            </a:r>
            <a:r>
              <a:rPr lang="en-US" sz="1800" dirty="0" err="1"/>
              <a:t>Cybersecurity</a:t>
            </a:r>
            <a:r>
              <a:rPr lang="en-US" sz="1800" dirty="0"/>
              <a:t> for Hospitals and Healthcare Facilities</a:t>
            </a:r>
            <a:r>
              <a:rPr lang="en-US" sz="1800" dirty="0" smtClean="0"/>
              <a:t>.</a:t>
            </a:r>
          </a:p>
          <a:p>
            <a:pPr marL="0" indent="0">
              <a:buNone/>
            </a:pPr>
            <a:r>
              <a:rPr lang="en-US" sz="1800" dirty="0" smtClean="0"/>
              <a:t>[6] </a:t>
            </a:r>
            <a:r>
              <a:rPr lang="en-US" sz="1800" dirty="0" err="1"/>
              <a:t>Middaugh</a:t>
            </a:r>
            <a:r>
              <a:rPr lang="en-US" sz="1800" dirty="0"/>
              <a:t>, D. J. (2016). Do security flaws put your patients' health at risk?. </a:t>
            </a:r>
            <a:r>
              <a:rPr lang="en-US" sz="1800" i="1" dirty="0" err="1"/>
              <a:t>MedSurg</a:t>
            </a:r>
            <a:r>
              <a:rPr lang="en-US" sz="1800" i="1" dirty="0"/>
              <a:t> Nursing</a:t>
            </a:r>
            <a:r>
              <a:rPr lang="en-US" sz="1800" dirty="0"/>
              <a:t>, </a:t>
            </a:r>
            <a:r>
              <a:rPr lang="en-US" sz="1800" i="1" dirty="0"/>
              <a:t>25</a:t>
            </a:r>
            <a:r>
              <a:rPr lang="en-US" sz="1800" dirty="0"/>
              <a:t>(2), 131-133</a:t>
            </a:r>
            <a:r>
              <a:rPr lang="en-US" sz="1800" dirty="0" smtClean="0"/>
              <a:t>.</a:t>
            </a:r>
          </a:p>
          <a:p>
            <a:pPr marL="0" indent="0">
              <a:buNone/>
            </a:pPr>
            <a:r>
              <a:rPr lang="en-US" sz="1800" dirty="0" smtClean="0"/>
              <a:t>[7] Spring, Tom (11 July 2016). </a:t>
            </a:r>
            <a:r>
              <a:rPr lang="en-US" sz="1800" i="1" dirty="0" err="1"/>
              <a:t>IoT</a:t>
            </a:r>
            <a:r>
              <a:rPr lang="en-US" sz="1800" i="1" dirty="0"/>
              <a:t> Medical Devices: A Prescription for </a:t>
            </a:r>
            <a:r>
              <a:rPr lang="en-US" sz="1800" i="1" dirty="0" smtClean="0"/>
              <a:t>Disaster. </a:t>
            </a:r>
            <a:r>
              <a:rPr lang="en-US" sz="1800" dirty="0" err="1" smtClean="0"/>
              <a:t>ThreatPost</a:t>
            </a:r>
            <a:r>
              <a:rPr lang="en-US" sz="1800" dirty="0" smtClean="0"/>
              <a:t>. </a:t>
            </a:r>
            <a:r>
              <a:rPr lang="en-US" sz="1800" dirty="0"/>
              <a:t>Retrieved from </a:t>
            </a:r>
            <a:r>
              <a:rPr lang="en-US" sz="1800" dirty="0">
                <a:hlinkClick r:id="rId4"/>
              </a:rPr>
              <a:t>https://threatpost.com/iot-medical-devices-a-prescription-for-disaster/119155</a:t>
            </a:r>
            <a:r>
              <a:rPr lang="en-US" sz="1800" dirty="0" smtClean="0">
                <a:hlinkClick r:id="rId4"/>
              </a:rPr>
              <a:t>/</a:t>
            </a:r>
            <a:r>
              <a:rPr lang="en-US" sz="1800" dirty="0" smtClean="0"/>
              <a:t>. Date Accessed: April 8, 2017</a:t>
            </a:r>
          </a:p>
          <a:p>
            <a:pPr marL="0" indent="0">
              <a:buNone/>
            </a:pPr>
            <a:r>
              <a:rPr lang="en-US" sz="1800" i="1" dirty="0" smtClean="0"/>
              <a:t>[8] </a:t>
            </a:r>
            <a:r>
              <a:rPr lang="en-US" sz="1800" dirty="0"/>
              <a:t>Fu, K., &amp; Blum, J. (2013). Controlling for </a:t>
            </a:r>
            <a:r>
              <a:rPr lang="en-US" sz="1800" dirty="0" err="1"/>
              <a:t>cybersecurity</a:t>
            </a:r>
            <a:r>
              <a:rPr lang="en-US" sz="1800" dirty="0"/>
              <a:t> risks of medical device software. </a:t>
            </a:r>
            <a:r>
              <a:rPr lang="en-US" sz="1800" i="1" dirty="0"/>
              <a:t>Communications of the ACM</a:t>
            </a:r>
            <a:r>
              <a:rPr lang="en-US" sz="1800" dirty="0"/>
              <a:t>, </a:t>
            </a:r>
            <a:r>
              <a:rPr lang="en-US" sz="1800" i="1" dirty="0"/>
              <a:t>56</a:t>
            </a:r>
            <a:r>
              <a:rPr lang="en-US" sz="1800" dirty="0"/>
              <a:t>(10), 35-37.</a:t>
            </a:r>
          </a:p>
          <a:p>
            <a:pPr marL="0" indent="0">
              <a:buNone/>
            </a:pPr>
            <a:endParaRPr lang="en-US" sz="1600" i="1" dirty="0" smtClean="0"/>
          </a:p>
          <a:p>
            <a:pPr marL="0" indent="0">
              <a:buNone/>
            </a:pPr>
            <a:endParaRPr lang="en-US" sz="1600" dirty="0"/>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James Chow</a:t>
            </a:r>
            <a:endParaRPr lang="en-US" sz="1400" dirty="0">
              <a:solidFill>
                <a:schemeClr val="tx1"/>
              </a:solidFill>
              <a:latin typeface="+mj-lt"/>
            </a:endParaRPr>
          </a:p>
        </p:txBody>
      </p:sp>
    </p:spTree>
    <p:extLst>
      <p:ext uri="{BB962C8B-B14F-4D97-AF65-F5344CB8AC3E}">
        <p14:creationId xmlns:p14="http://schemas.microsoft.com/office/powerpoint/2010/main" val="6385463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51005" y="300567"/>
            <a:ext cx="3766085" cy="4717619"/>
          </a:xfrm>
          <a:prstGeom prst="rect">
            <a:avLst/>
          </a:prstGeom>
          <a:solidFill>
            <a:schemeClr val="bg2">
              <a:lumMod val="75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69001" y="4964764"/>
            <a:ext cx="9144000" cy="215444"/>
          </a:xfrm>
          <a:prstGeom prst="rect">
            <a:avLst/>
          </a:prstGeom>
          <a:noFill/>
        </p:spPr>
        <p:txBody>
          <a:bodyPr wrap="square" rtlCol="0">
            <a:spAutoFit/>
          </a:bodyPr>
          <a:lstStyle/>
          <a:p>
            <a:pPr algn="r"/>
            <a:r>
              <a:rPr lang="en-US" sz="800" dirty="0" smtClean="0"/>
              <a:t>icdn6.digitaltrends.com/image/quirky-egg-minder-phone-691x395.jpg &amp; imgflip.com/</a:t>
            </a:r>
            <a:r>
              <a:rPr lang="en-US" sz="800" dirty="0" err="1" smtClean="0"/>
              <a:t>i</a:t>
            </a:r>
            <a:r>
              <a:rPr lang="en-US" sz="800" dirty="0" smtClean="0"/>
              <a:t>/1n05hs</a:t>
            </a:r>
          </a:p>
        </p:txBody>
      </p:sp>
      <p:sp>
        <p:nvSpPr>
          <p:cNvPr id="4" name="Down Arrow 3"/>
          <p:cNvSpPr/>
          <p:nvPr/>
        </p:nvSpPr>
        <p:spPr>
          <a:xfrm rot="10800000">
            <a:off x="218639" y="1130046"/>
            <a:ext cx="493159" cy="3350916"/>
          </a:xfrm>
          <a:prstGeom prst="downArrow">
            <a:avLst/>
          </a:prstGeom>
          <a:gradFill flip="none" rotWithShape="1">
            <a:gsLst>
              <a:gs pos="24000">
                <a:srgbClr val="92D050"/>
              </a:gs>
              <a:gs pos="100000">
                <a:srgbClr val="FF0000"/>
              </a:gs>
            </a:gsLst>
            <a:lin ang="16200000" scaled="1"/>
            <a:tileRect/>
          </a:gra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IOT Security</a:t>
            </a:r>
            <a:endParaRPr lang="en-US" dirty="0"/>
          </a:p>
        </p:txBody>
      </p:sp>
      <p:sp>
        <p:nvSpPr>
          <p:cNvPr id="3" name="Content Placeholder 2"/>
          <p:cNvSpPr>
            <a:spLocks noGrp="1"/>
          </p:cNvSpPr>
          <p:nvPr>
            <p:ph sz="half" idx="1"/>
          </p:nvPr>
        </p:nvSpPr>
        <p:spPr/>
        <p:txBody>
          <a:bodyPr/>
          <a:lstStyle/>
          <a:p>
            <a:r>
              <a:rPr lang="en-US" dirty="0" smtClean="0"/>
              <a:t>Security camera</a:t>
            </a:r>
          </a:p>
          <a:p>
            <a:r>
              <a:rPr lang="en-US" dirty="0" smtClean="0"/>
              <a:t>Lights</a:t>
            </a:r>
          </a:p>
          <a:p>
            <a:r>
              <a:rPr lang="en-US" dirty="0" smtClean="0"/>
              <a:t>Thermostat</a:t>
            </a:r>
          </a:p>
          <a:p>
            <a:r>
              <a:rPr lang="en-US" dirty="0" smtClean="0"/>
              <a:t>Alexa/Google home</a:t>
            </a:r>
          </a:p>
          <a:p>
            <a:r>
              <a:rPr lang="en-US" dirty="0" smtClean="0"/>
              <a:t>Outlets</a:t>
            </a:r>
          </a:p>
          <a:p>
            <a:r>
              <a:rPr lang="en-US" dirty="0"/>
              <a:t>Fridge</a:t>
            </a:r>
            <a:endParaRPr lang="en-US" dirty="0" smtClean="0"/>
          </a:p>
          <a:p>
            <a:r>
              <a:rPr lang="en-US" dirty="0" smtClean="0"/>
              <a:t>Door locks</a:t>
            </a:r>
          </a:p>
          <a:p>
            <a:r>
              <a:rPr lang="en-US" dirty="0" smtClean="0"/>
              <a:t>Egg carton</a:t>
            </a:r>
          </a:p>
          <a:p>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710" y="2423164"/>
            <a:ext cx="3654961" cy="2595022"/>
          </a:xfrm>
          <a:prstGeom prst="rect">
            <a:avLst/>
          </a:prstGeom>
        </p:spPr>
      </p:pic>
      <p:sp>
        <p:nvSpPr>
          <p:cNvPr id="16" name="TextBox 15"/>
          <p:cNvSpPr txBox="1"/>
          <p:nvPr/>
        </p:nvSpPr>
        <p:spPr>
          <a:xfrm rot="16200000">
            <a:off x="-335748" y="2698258"/>
            <a:ext cx="1100295" cy="313932"/>
          </a:xfrm>
          <a:prstGeom prst="rect">
            <a:avLst/>
          </a:prstGeom>
          <a:noFill/>
        </p:spPr>
        <p:txBody>
          <a:bodyPr wrap="square" rtlCol="0">
            <a:spAutoFit/>
          </a:bodyPr>
          <a:lstStyle/>
          <a:p>
            <a:pPr>
              <a:lnSpc>
                <a:spcPct val="90000"/>
              </a:lnSpc>
            </a:pPr>
            <a:r>
              <a:rPr lang="en-US" sz="1600" dirty="0" smtClean="0"/>
              <a:t>Sensibility</a:t>
            </a:r>
            <a:endParaRPr lang="en-US" sz="16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8711" y="333859"/>
            <a:ext cx="3654961" cy="2089305"/>
          </a:xfrm>
          <a:prstGeom prst="rect">
            <a:avLst/>
          </a:prstGeom>
        </p:spPr>
      </p:pic>
    </p:spTree>
    <p:extLst>
      <p:ext uri="{BB962C8B-B14F-4D97-AF65-F5344CB8AC3E}">
        <p14:creationId xmlns:p14="http://schemas.microsoft.com/office/powerpoint/2010/main" val="2960388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 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426377" y="2116475"/>
                <a:ext cx="8198777" cy="2782993"/>
              </a:xfrm>
            </p:spPr>
            <p:txBody>
              <a:bodyPr>
                <a:normAutofit/>
              </a:bodyPr>
              <a:lstStyle/>
              <a:p>
                <a:pPr marL="0" indent="0">
                  <a:buNone/>
                </a:pPr>
                <a14:m>
                  <m:oMathPara xmlns:m="http://schemas.openxmlformats.org/officeDocument/2006/math" xmlns="">
                    <m:oMathParaPr>
                      <m:jc m:val="centerGroup"/>
                    </m:oMathParaPr>
                    <m:oMath xmlns:m="http://schemas.openxmlformats.org/officeDocument/2006/math">
                      <m:r>
                        <a:rPr lang="en-US" sz="4400" b="0" i="1" smtClean="0">
                          <a:latin typeface="Cambria Math" panose="02040503050406030204" pitchFamily="18" charset="0"/>
                        </a:rPr>
                        <m:t>𝑠𝑒𝑐𝑢𝑟𝑖𝑡𝑦</m:t>
                      </m:r>
                      <m:r>
                        <a:rPr lang="en-US" sz="4400" b="0" i="1" smtClean="0">
                          <a:latin typeface="Cambria Math" panose="02040503050406030204" pitchFamily="18" charset="0"/>
                        </a:rPr>
                        <m:t>=</m:t>
                      </m:r>
                      <m:f>
                        <m:fPr>
                          <m:ctrlPr>
                            <a:rPr lang="en-US" sz="4400" b="0" i="1" smtClean="0">
                              <a:latin typeface="Cambria Math" panose="02040503050406030204" pitchFamily="18" charset="0"/>
                            </a:rPr>
                          </m:ctrlPr>
                        </m:fPr>
                        <m:num>
                          <m:r>
                            <a:rPr lang="en-US" sz="4400" b="0" i="1" smtClean="0">
                              <a:latin typeface="Cambria Math" panose="02040503050406030204" pitchFamily="18" charset="0"/>
                            </a:rPr>
                            <m:t>1</m:t>
                          </m:r>
                        </m:num>
                        <m:den>
                          <m:r>
                            <a:rPr lang="en-US" sz="4400" b="0" i="1" smtClean="0">
                              <a:latin typeface="Cambria Math" panose="02040503050406030204" pitchFamily="18" charset="0"/>
                            </a:rPr>
                            <m:t>𝑐𝑜𝑛𝑣𝑒𝑛𝑖𝑒𝑛𝑐𝑒</m:t>
                          </m:r>
                        </m:den>
                      </m:f>
                    </m:oMath>
                  </m:oMathPara>
                </a14:m>
                <a:endParaRPr lang="en-US" sz="4400" b="0" dirty="0" smtClean="0"/>
              </a:p>
              <a:p>
                <a:pPr marL="0" indent="0">
                  <a:buNone/>
                </a:pPr>
                <a:endParaRPr lang="en-US" sz="44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426377" y="2116475"/>
                <a:ext cx="8198777" cy="2782993"/>
              </a:xfrm>
              <a:blipFill>
                <a:blip r:embed="rId3"/>
                <a:stretch>
                  <a:fillRect/>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Tree>
    <p:extLst>
      <p:ext uri="{BB962C8B-B14F-4D97-AF65-F5344CB8AC3E}">
        <p14:creationId xmlns:p14="http://schemas.microsoft.com/office/powerpoint/2010/main" val="27821069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 2</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c1.staticflickr.com/1/137/407007831_a550c6319c.jpg</a:t>
            </a:r>
            <a:endParaRPr lang="en-US" sz="1200" dirty="0">
              <a:solidFill>
                <a:schemeClr val="tx1"/>
              </a:solidFill>
            </a:endParaRPr>
          </a:p>
        </p:txBody>
      </p:sp>
      <p:grpSp>
        <p:nvGrpSpPr>
          <p:cNvPr id="14" name="Group 13"/>
          <p:cNvGrpSpPr/>
          <p:nvPr/>
        </p:nvGrpSpPr>
        <p:grpSpPr>
          <a:xfrm>
            <a:off x="2907588" y="1006510"/>
            <a:ext cx="3375060" cy="3693560"/>
            <a:chOff x="2907588" y="1089060"/>
            <a:chExt cx="3375060" cy="3693560"/>
          </a:xfrm>
        </p:grpSpPr>
        <p:sp>
          <p:nvSpPr>
            <p:cNvPr id="12" name="Rectangle 11"/>
            <p:cNvSpPr/>
            <p:nvPr/>
          </p:nvSpPr>
          <p:spPr>
            <a:xfrm>
              <a:off x="2907588" y="1089060"/>
              <a:ext cx="3375060" cy="3693560"/>
            </a:xfrm>
            <a:prstGeom prst="rect">
              <a:avLst/>
            </a:prstGeom>
            <a:solidFill>
              <a:schemeClr val="bg2">
                <a:lumMod val="75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168" y="1150063"/>
              <a:ext cx="3267108" cy="3581718"/>
            </a:xfrm>
            <a:prstGeom prst="rect">
              <a:avLst/>
            </a:prstGeom>
          </p:spPr>
        </p:pic>
      </p:grpSp>
    </p:spTree>
    <p:extLst>
      <p:ext uri="{BB962C8B-B14F-4D97-AF65-F5344CB8AC3E}">
        <p14:creationId xmlns:p14="http://schemas.microsoft.com/office/powerpoint/2010/main" val="1392979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5996841" y="3575315"/>
            <a:ext cx="3001945" cy="876105"/>
          </a:xfrm>
          <a:prstGeom prst="roundRect">
            <a:avLst/>
          </a:prstGeom>
          <a:solidFill>
            <a:schemeClr val="accent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Device layer</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
        <p:nvSpPr>
          <p:cNvPr id="23" name="Flowchart: Magnetic Disk 22"/>
          <p:cNvSpPr/>
          <p:nvPr/>
        </p:nvSpPr>
        <p:spPr>
          <a:xfrm>
            <a:off x="6115419" y="3889196"/>
            <a:ext cx="559942" cy="416103"/>
          </a:xfrm>
          <a:prstGeom prst="flowChartMagneticDisk">
            <a:avLst/>
          </a:prstGeom>
          <a:solidFill>
            <a:schemeClr val="accent5">
              <a:lumMod val="40000"/>
              <a:lumOff val="6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gnetic Disk 23"/>
          <p:cNvSpPr/>
          <p:nvPr/>
        </p:nvSpPr>
        <p:spPr>
          <a:xfrm>
            <a:off x="6857972" y="3889196"/>
            <a:ext cx="559942" cy="416103"/>
          </a:xfrm>
          <a:prstGeom prst="flowChartMagneticDisk">
            <a:avLst/>
          </a:prstGeom>
          <a:solidFill>
            <a:schemeClr val="accent5">
              <a:lumMod val="40000"/>
              <a:lumOff val="6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gnetic Disk 24"/>
          <p:cNvSpPr/>
          <p:nvPr/>
        </p:nvSpPr>
        <p:spPr>
          <a:xfrm>
            <a:off x="7600525" y="3889195"/>
            <a:ext cx="559942" cy="416103"/>
          </a:xfrm>
          <a:prstGeom prst="flowChartMagneticDisk">
            <a:avLst/>
          </a:prstGeom>
          <a:solidFill>
            <a:schemeClr val="accent5">
              <a:lumMod val="40000"/>
              <a:lumOff val="6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gnetic Disk 25"/>
          <p:cNvSpPr/>
          <p:nvPr/>
        </p:nvSpPr>
        <p:spPr>
          <a:xfrm>
            <a:off x="8343078" y="3894762"/>
            <a:ext cx="559942" cy="416103"/>
          </a:xfrm>
          <a:prstGeom prst="flowChartMagneticDisk">
            <a:avLst/>
          </a:prstGeom>
          <a:solidFill>
            <a:schemeClr val="accent5">
              <a:lumMod val="40000"/>
              <a:lumOff val="6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a:off x="6932735" y="2352782"/>
            <a:ext cx="1130157" cy="806521"/>
          </a:xfrm>
          <a:prstGeom prst="cloud">
            <a:avLst/>
          </a:prstGeom>
          <a:solidFill>
            <a:schemeClr val="accent5">
              <a:lumMod val="60000"/>
              <a:lumOff val="4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248418" y="805759"/>
            <a:ext cx="498789" cy="788051"/>
          </a:xfrm>
          <a:prstGeom prst="roundRect">
            <a:avLst/>
          </a:prstGeom>
          <a:solidFill>
            <a:schemeClr val="bg1">
              <a:lumMod val="50000"/>
              <a:lumOff val="5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304601" y="905097"/>
            <a:ext cx="386426" cy="589374"/>
          </a:xfrm>
          <a:prstGeom prst="rect">
            <a:avLst/>
          </a:prstGeom>
          <a:solidFill>
            <a:schemeClr val="bg1">
              <a:lumMod val="75000"/>
              <a:lumOff val="25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Down Arrow 30"/>
          <p:cNvSpPr/>
          <p:nvPr/>
        </p:nvSpPr>
        <p:spPr>
          <a:xfrm>
            <a:off x="7356622" y="3185913"/>
            <a:ext cx="323803" cy="676671"/>
          </a:xfrm>
          <a:prstGeom prst="upDownArrow">
            <a:avLst/>
          </a:prstGeom>
          <a:solidFill>
            <a:schemeClr val="accent5">
              <a:lumMod val="20000"/>
              <a:lumOff val="80000"/>
              <a:alpha val="50000"/>
            </a:schemeClr>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Down Arrow 31"/>
          <p:cNvSpPr/>
          <p:nvPr/>
        </p:nvSpPr>
        <p:spPr>
          <a:xfrm>
            <a:off x="7347120" y="1649500"/>
            <a:ext cx="323803" cy="676671"/>
          </a:xfrm>
          <a:prstGeom prst="upDownArrow">
            <a:avLst/>
          </a:prstGeom>
          <a:solidFill>
            <a:schemeClr val="accent5">
              <a:lumMod val="20000"/>
              <a:lumOff val="80000"/>
              <a:alpha val="50000"/>
            </a:schemeClr>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2"/>
          <p:cNvSpPr>
            <a:spLocks noGrp="1"/>
          </p:cNvSpPr>
          <p:nvPr>
            <p:ph sz="half" idx="1"/>
          </p:nvPr>
        </p:nvSpPr>
        <p:spPr>
          <a:xfrm>
            <a:off x="685800" y="1352551"/>
            <a:ext cx="5081954" cy="3352800"/>
          </a:xfrm>
        </p:spPr>
        <p:txBody>
          <a:bodyPr/>
          <a:lstStyle/>
          <a:p>
            <a:r>
              <a:rPr lang="en-US" dirty="0" smtClean="0"/>
              <a:t>Universal Asynchronous Receiver/Transmitter (UART) [3]</a:t>
            </a:r>
          </a:p>
          <a:p>
            <a:r>
              <a:rPr lang="en-US" dirty="0" smtClean="0"/>
              <a:t>Same System-on-a-Chip (</a:t>
            </a:r>
            <a:r>
              <a:rPr lang="en-US" dirty="0" err="1" smtClean="0"/>
              <a:t>SoC</a:t>
            </a:r>
            <a:r>
              <a:rPr lang="en-US" dirty="0" smtClean="0"/>
              <a:t>) [1]</a:t>
            </a:r>
          </a:p>
        </p:txBody>
      </p:sp>
      <p:sp>
        <p:nvSpPr>
          <p:cNvPr id="37" name="Content Placeholder 2"/>
          <p:cNvSpPr>
            <a:spLocks noGrp="1"/>
          </p:cNvSpPr>
          <p:nvPr>
            <p:ph sz="half" idx="1"/>
          </p:nvPr>
        </p:nvSpPr>
        <p:spPr>
          <a:xfrm>
            <a:off x="6393268" y="4494781"/>
            <a:ext cx="2240139" cy="229649"/>
          </a:xfrm>
        </p:spPr>
        <p:txBody>
          <a:bodyPr>
            <a:noAutofit/>
          </a:bodyPr>
          <a:lstStyle/>
          <a:p>
            <a:pPr marL="0" indent="0">
              <a:buNone/>
            </a:pPr>
            <a:r>
              <a:rPr lang="en-US" sz="1600" dirty="0" smtClean="0"/>
              <a:t>IOT Network Structure</a:t>
            </a:r>
            <a:endParaRPr lang="en-US" sz="1600" dirty="0"/>
          </a:p>
        </p:txBody>
      </p:sp>
      <p:sp>
        <p:nvSpPr>
          <p:cNvPr id="18" name="TextBox 17"/>
          <p:cNvSpPr txBox="1"/>
          <p:nvPr/>
        </p:nvSpPr>
        <p:spPr>
          <a:xfrm>
            <a:off x="0" y="4790485"/>
            <a:ext cx="9144000" cy="215444"/>
          </a:xfrm>
          <a:prstGeom prst="rect">
            <a:avLst/>
          </a:prstGeom>
          <a:noFill/>
        </p:spPr>
        <p:txBody>
          <a:bodyPr wrap="square" rtlCol="0">
            <a:spAutoFit/>
          </a:bodyPr>
          <a:lstStyle/>
          <a:p>
            <a:pPr algn="r"/>
            <a:r>
              <a:rPr lang="en-US" sz="800" dirty="0" smtClean="0"/>
              <a:t>upload.wikimedia.org/</a:t>
            </a:r>
            <a:r>
              <a:rPr lang="en-US" sz="800" dirty="0" err="1" smtClean="0"/>
              <a:t>wikipedia</a:t>
            </a:r>
            <a:r>
              <a:rPr lang="en-US" sz="800" dirty="0" smtClean="0"/>
              <a:t>/commons/e/e6/Raspberry-Pi-3-Flat-Top.jpg</a:t>
            </a:r>
            <a:endParaRPr lang="en-US" sz="80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310" y="2352781"/>
            <a:ext cx="4055544" cy="2780945"/>
          </a:xfrm>
          <a:prstGeom prst="rect">
            <a:avLst/>
          </a:prstGeom>
        </p:spPr>
      </p:pic>
      <p:sp>
        <p:nvSpPr>
          <p:cNvPr id="4" name="Oval 3"/>
          <p:cNvSpPr/>
          <p:nvPr/>
        </p:nvSpPr>
        <p:spPr>
          <a:xfrm>
            <a:off x="2171700" y="2508250"/>
            <a:ext cx="374650" cy="254000"/>
          </a:xfrm>
          <a:prstGeom prst="ellipse">
            <a:avLst/>
          </a:prstGeom>
          <a:noFill/>
          <a:ln w="698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6442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pixabay.com/p-455529/</a:t>
            </a:r>
            <a:endParaRPr lang="en-US" sz="1200" dirty="0">
              <a:solidFill>
                <a:schemeClr val="tx1"/>
              </a:solidFill>
            </a:endParaRPr>
          </a:p>
        </p:txBody>
      </p:sp>
      <p:sp>
        <p:nvSpPr>
          <p:cNvPr id="12" name="Rectangle 11"/>
          <p:cNvSpPr/>
          <p:nvPr/>
        </p:nvSpPr>
        <p:spPr>
          <a:xfrm>
            <a:off x="3323691" y="900341"/>
            <a:ext cx="2506894" cy="3692208"/>
          </a:xfrm>
          <a:prstGeom prst="rect">
            <a:avLst/>
          </a:prstGeom>
          <a:solidFill>
            <a:schemeClr val="bg2">
              <a:lumMod val="75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194" y="963236"/>
            <a:ext cx="2377611" cy="3566417"/>
          </a:xfrm>
          <a:prstGeom prst="rect">
            <a:avLst/>
          </a:prstGeom>
        </p:spPr>
      </p:pic>
    </p:spTree>
    <p:extLst>
      <p:ext uri="{BB962C8B-B14F-4D97-AF65-F5344CB8AC3E}">
        <p14:creationId xmlns:p14="http://schemas.microsoft.com/office/powerpoint/2010/main" val="37306292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6784412" y="2962275"/>
            <a:ext cx="1449218" cy="1439372"/>
          </a:xfrm>
          <a:prstGeom prst="roundRect">
            <a:avLst/>
          </a:prstGeom>
          <a:solidFill>
            <a:schemeClr val="accent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Local-network layer</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
        <p:nvSpPr>
          <p:cNvPr id="9" name="Flowchart: Magnetic Disk 8"/>
          <p:cNvSpPr/>
          <p:nvPr/>
        </p:nvSpPr>
        <p:spPr>
          <a:xfrm>
            <a:off x="6114932" y="3884111"/>
            <a:ext cx="559942" cy="416103"/>
          </a:xfrm>
          <a:prstGeom prst="flowChartMagneticDisk">
            <a:avLst/>
          </a:prstGeom>
          <a:solidFill>
            <a:schemeClr val="accent5">
              <a:lumMod val="40000"/>
              <a:lumOff val="6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gnetic Disk 9"/>
          <p:cNvSpPr/>
          <p:nvPr/>
        </p:nvSpPr>
        <p:spPr>
          <a:xfrm>
            <a:off x="6857485" y="3884111"/>
            <a:ext cx="559942" cy="416103"/>
          </a:xfrm>
          <a:prstGeom prst="flowChartMagneticDisk">
            <a:avLst/>
          </a:prstGeom>
          <a:solidFill>
            <a:schemeClr val="accent5">
              <a:lumMod val="40000"/>
              <a:lumOff val="6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gnetic Disk 10"/>
          <p:cNvSpPr/>
          <p:nvPr/>
        </p:nvSpPr>
        <p:spPr>
          <a:xfrm>
            <a:off x="7600038" y="3884110"/>
            <a:ext cx="559942" cy="416103"/>
          </a:xfrm>
          <a:prstGeom prst="flowChartMagneticDisk">
            <a:avLst/>
          </a:prstGeom>
          <a:solidFill>
            <a:schemeClr val="accent5">
              <a:lumMod val="40000"/>
              <a:lumOff val="6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gnetic Disk 11"/>
          <p:cNvSpPr/>
          <p:nvPr/>
        </p:nvSpPr>
        <p:spPr>
          <a:xfrm>
            <a:off x="8342591" y="3889677"/>
            <a:ext cx="559942" cy="416103"/>
          </a:xfrm>
          <a:prstGeom prst="flowChartMagneticDisk">
            <a:avLst/>
          </a:prstGeom>
          <a:solidFill>
            <a:schemeClr val="accent5">
              <a:lumMod val="40000"/>
              <a:lumOff val="6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6932735" y="2352782"/>
            <a:ext cx="1130157" cy="806521"/>
          </a:xfrm>
          <a:prstGeom prst="cloud">
            <a:avLst/>
          </a:prstGeom>
          <a:solidFill>
            <a:schemeClr val="accent5">
              <a:lumMod val="20000"/>
              <a:lumOff val="8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248418" y="805759"/>
            <a:ext cx="498789" cy="788051"/>
          </a:xfrm>
          <a:prstGeom prst="roundRect">
            <a:avLst/>
          </a:prstGeom>
          <a:solidFill>
            <a:schemeClr val="bg1">
              <a:lumMod val="50000"/>
              <a:lumOff val="5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304601" y="905097"/>
            <a:ext cx="386426" cy="589374"/>
          </a:xfrm>
          <a:prstGeom prst="rect">
            <a:avLst/>
          </a:prstGeom>
          <a:solidFill>
            <a:schemeClr val="bg1">
              <a:lumMod val="75000"/>
              <a:lumOff val="25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Down Arrow 16"/>
          <p:cNvSpPr/>
          <p:nvPr/>
        </p:nvSpPr>
        <p:spPr>
          <a:xfrm>
            <a:off x="7356622" y="3185913"/>
            <a:ext cx="323803" cy="676671"/>
          </a:xfrm>
          <a:prstGeom prst="upDownArrow">
            <a:avLst/>
          </a:prstGeom>
          <a:solidFill>
            <a:schemeClr val="accent5">
              <a:lumMod val="20000"/>
              <a:lumOff val="80000"/>
            </a:schemeClr>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Down Arrow 17"/>
          <p:cNvSpPr/>
          <p:nvPr/>
        </p:nvSpPr>
        <p:spPr>
          <a:xfrm>
            <a:off x="7347120" y="1649500"/>
            <a:ext cx="323803" cy="676671"/>
          </a:xfrm>
          <a:prstGeom prst="upDownArrow">
            <a:avLst/>
          </a:prstGeom>
          <a:solidFill>
            <a:schemeClr val="accent5">
              <a:lumMod val="20000"/>
              <a:lumOff val="80000"/>
              <a:alpha val="50000"/>
            </a:schemeClr>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a:spLocks noGrp="1"/>
          </p:cNvSpPr>
          <p:nvPr>
            <p:ph sz="half" idx="1"/>
          </p:nvPr>
        </p:nvSpPr>
        <p:spPr>
          <a:xfrm>
            <a:off x="685800" y="1141499"/>
            <a:ext cx="3043362" cy="962142"/>
          </a:xfrm>
        </p:spPr>
        <p:txBody>
          <a:bodyPr/>
          <a:lstStyle/>
          <a:p>
            <a:r>
              <a:rPr lang="en-US" dirty="0"/>
              <a:t>Local access </a:t>
            </a:r>
            <a:r>
              <a:rPr lang="en-US" dirty="0" smtClean="0"/>
              <a:t>point [1]</a:t>
            </a:r>
          </a:p>
          <a:p>
            <a:r>
              <a:rPr lang="en-US" dirty="0" smtClean="0"/>
              <a:t>Software updates [1,9]</a:t>
            </a:r>
          </a:p>
        </p:txBody>
      </p:sp>
      <p:sp>
        <p:nvSpPr>
          <p:cNvPr id="24" name="Content Placeholder 2"/>
          <p:cNvSpPr>
            <a:spLocks noGrp="1"/>
          </p:cNvSpPr>
          <p:nvPr>
            <p:ph sz="half" idx="1"/>
          </p:nvPr>
        </p:nvSpPr>
        <p:spPr>
          <a:xfrm>
            <a:off x="6398453" y="4401647"/>
            <a:ext cx="2240139" cy="229649"/>
          </a:xfrm>
        </p:spPr>
        <p:txBody>
          <a:bodyPr>
            <a:noAutofit/>
          </a:bodyPr>
          <a:lstStyle/>
          <a:p>
            <a:pPr marL="0" indent="0">
              <a:buNone/>
            </a:pPr>
            <a:r>
              <a:rPr lang="en-US" sz="1600" dirty="0" smtClean="0"/>
              <a:t>IOT Network Structure</a:t>
            </a:r>
            <a:endParaRPr lang="en-US"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610" y="2007047"/>
            <a:ext cx="4646705" cy="3122005"/>
          </a:xfrm>
          <a:prstGeom prst="rect">
            <a:avLst/>
          </a:prstGeom>
        </p:spPr>
      </p:pic>
      <p:sp>
        <p:nvSpPr>
          <p:cNvPr id="22" name="Content Placeholder 2"/>
          <p:cNvSpPr>
            <a:spLocks noGrp="1"/>
          </p:cNvSpPr>
          <p:nvPr>
            <p:ph sz="half" idx="1"/>
          </p:nvPr>
        </p:nvSpPr>
        <p:spPr>
          <a:xfrm>
            <a:off x="3498956" y="1153393"/>
            <a:ext cx="3043362" cy="962142"/>
          </a:xfrm>
        </p:spPr>
        <p:txBody>
          <a:bodyPr>
            <a:normAutofit/>
          </a:bodyPr>
          <a:lstStyle/>
          <a:p>
            <a:r>
              <a:rPr lang="en-US" dirty="0" smtClean="0"/>
              <a:t>Telnet [3,10]</a:t>
            </a:r>
          </a:p>
          <a:p>
            <a:r>
              <a:rPr lang="en-US" dirty="0" smtClean="0"/>
              <a:t>Web interface [9]</a:t>
            </a:r>
          </a:p>
        </p:txBody>
      </p:sp>
      <p:sp>
        <p:nvSpPr>
          <p:cNvPr id="23" name="TextBox 22"/>
          <p:cNvSpPr txBox="1"/>
          <p:nvPr/>
        </p:nvSpPr>
        <p:spPr>
          <a:xfrm>
            <a:off x="0" y="4726877"/>
            <a:ext cx="9144000" cy="215444"/>
          </a:xfrm>
          <a:prstGeom prst="rect">
            <a:avLst/>
          </a:prstGeom>
          <a:noFill/>
        </p:spPr>
        <p:txBody>
          <a:bodyPr wrap="square" rtlCol="0">
            <a:spAutoFit/>
          </a:bodyPr>
          <a:lstStyle/>
          <a:p>
            <a:pPr algn="r"/>
            <a:r>
              <a:rPr lang="en-US" sz="800" dirty="0" smtClean="0"/>
              <a:t>static.securityintelligence.com/uploads/2016/11/telnet-ipsources.jpg</a:t>
            </a:r>
            <a:endParaRPr lang="en-US" sz="800" dirty="0">
              <a:solidFill>
                <a:schemeClr val="tx1"/>
              </a:solidFill>
            </a:endParaRPr>
          </a:p>
        </p:txBody>
      </p:sp>
    </p:spTree>
    <p:extLst>
      <p:ext uri="{BB962C8B-B14F-4D97-AF65-F5344CB8AC3E}">
        <p14:creationId xmlns:p14="http://schemas.microsoft.com/office/powerpoint/2010/main" val="40689101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c1.staticflickr.com/5/4058/4553277701_32fefab169_b.jpg</a:t>
            </a:r>
            <a:endParaRPr lang="en-US" sz="1200" dirty="0">
              <a:solidFill>
                <a:schemeClr val="tx1"/>
              </a:solidFill>
            </a:endParaRPr>
          </a:p>
        </p:txBody>
      </p:sp>
      <p:sp>
        <p:nvSpPr>
          <p:cNvPr id="12" name="Rectangle 11"/>
          <p:cNvSpPr/>
          <p:nvPr/>
        </p:nvSpPr>
        <p:spPr>
          <a:xfrm>
            <a:off x="1928812" y="866775"/>
            <a:ext cx="5300663" cy="3567113"/>
          </a:xfrm>
          <a:prstGeom prst="rect">
            <a:avLst/>
          </a:prstGeom>
          <a:solidFill>
            <a:schemeClr val="bg2">
              <a:lumMod val="75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848" y="942873"/>
            <a:ext cx="5160303" cy="3426763"/>
          </a:xfrm>
          <a:prstGeom prst="rect">
            <a:avLst/>
          </a:prstGeom>
        </p:spPr>
      </p:pic>
    </p:spTree>
    <p:extLst>
      <p:ext uri="{BB962C8B-B14F-4D97-AF65-F5344CB8AC3E}">
        <p14:creationId xmlns:p14="http://schemas.microsoft.com/office/powerpoint/2010/main" val="41875234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6833364" y="690501"/>
            <a:ext cx="1328896" cy="2495412"/>
          </a:xfrm>
          <a:prstGeom prst="roundRect">
            <a:avLst/>
          </a:prstGeom>
          <a:solidFill>
            <a:schemeClr val="accent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remote layer</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
        <p:nvSpPr>
          <p:cNvPr id="16" name="Flowchart: Magnetic Disk 15"/>
          <p:cNvSpPr/>
          <p:nvPr/>
        </p:nvSpPr>
        <p:spPr>
          <a:xfrm>
            <a:off x="6130962" y="3889196"/>
            <a:ext cx="559942" cy="416103"/>
          </a:xfrm>
          <a:prstGeom prst="flowChartMagneticDisk">
            <a:avLst/>
          </a:prstGeom>
          <a:solidFill>
            <a:schemeClr val="accent5">
              <a:lumMod val="40000"/>
              <a:lumOff val="6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gnetic Disk 16"/>
          <p:cNvSpPr/>
          <p:nvPr/>
        </p:nvSpPr>
        <p:spPr>
          <a:xfrm>
            <a:off x="6873515" y="3889196"/>
            <a:ext cx="559942" cy="416103"/>
          </a:xfrm>
          <a:prstGeom prst="flowChartMagneticDisk">
            <a:avLst/>
          </a:prstGeom>
          <a:solidFill>
            <a:schemeClr val="accent5">
              <a:lumMod val="40000"/>
              <a:lumOff val="6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gnetic Disk 17"/>
          <p:cNvSpPr/>
          <p:nvPr/>
        </p:nvSpPr>
        <p:spPr>
          <a:xfrm>
            <a:off x="7616068" y="3889195"/>
            <a:ext cx="559942" cy="416103"/>
          </a:xfrm>
          <a:prstGeom prst="flowChartMagneticDisk">
            <a:avLst/>
          </a:prstGeom>
          <a:solidFill>
            <a:schemeClr val="accent5">
              <a:lumMod val="40000"/>
              <a:lumOff val="6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gnetic Disk 18"/>
          <p:cNvSpPr/>
          <p:nvPr/>
        </p:nvSpPr>
        <p:spPr>
          <a:xfrm>
            <a:off x="8358621" y="3894762"/>
            <a:ext cx="559942" cy="416103"/>
          </a:xfrm>
          <a:prstGeom prst="flowChartMagneticDisk">
            <a:avLst/>
          </a:prstGeom>
          <a:solidFill>
            <a:schemeClr val="accent5">
              <a:lumMod val="40000"/>
              <a:lumOff val="60000"/>
              <a:alpha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6932735" y="2352782"/>
            <a:ext cx="1130157" cy="806521"/>
          </a:xfrm>
          <a:prstGeom prst="cloud">
            <a:avLst/>
          </a:prstGeom>
          <a:solidFill>
            <a:schemeClr val="accent5">
              <a:lumMod val="60000"/>
              <a:lumOff val="4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7248418" y="805759"/>
            <a:ext cx="498789" cy="788051"/>
            <a:chOff x="7248418" y="796753"/>
            <a:chExt cx="498789" cy="788051"/>
          </a:xfrm>
        </p:grpSpPr>
        <p:sp>
          <p:nvSpPr>
            <p:cNvPr id="22" name="Rounded Rectangle 21"/>
            <p:cNvSpPr/>
            <p:nvPr/>
          </p:nvSpPr>
          <p:spPr>
            <a:xfrm>
              <a:off x="7248418" y="796753"/>
              <a:ext cx="498789" cy="788051"/>
            </a:xfrm>
            <a:prstGeom prst="roundRect">
              <a:avLst/>
            </a:prstGeom>
            <a:solidFill>
              <a:schemeClr val="bg1">
                <a:lumMod val="50000"/>
                <a:lumOff val="50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304601" y="896091"/>
              <a:ext cx="386426" cy="589374"/>
            </a:xfrm>
            <a:prstGeom prst="rect">
              <a:avLst/>
            </a:prstGeom>
            <a:solidFill>
              <a:schemeClr val="bg1">
                <a:lumMod val="75000"/>
                <a:lumOff val="25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Up-Down Arrow 23"/>
          <p:cNvSpPr/>
          <p:nvPr/>
        </p:nvSpPr>
        <p:spPr>
          <a:xfrm>
            <a:off x="7356622" y="3185913"/>
            <a:ext cx="323803" cy="676671"/>
          </a:xfrm>
          <a:prstGeom prst="upDownArrow">
            <a:avLst/>
          </a:prstGeom>
          <a:solidFill>
            <a:schemeClr val="accent5">
              <a:lumMod val="20000"/>
              <a:lumOff val="80000"/>
              <a:alpha val="50000"/>
            </a:schemeClr>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Down Arrow 24"/>
          <p:cNvSpPr/>
          <p:nvPr/>
        </p:nvSpPr>
        <p:spPr>
          <a:xfrm>
            <a:off x="7347120" y="1649500"/>
            <a:ext cx="323803" cy="676671"/>
          </a:xfrm>
          <a:prstGeom prst="upDownArrow">
            <a:avLst/>
          </a:prstGeom>
          <a:solidFill>
            <a:schemeClr val="accent5">
              <a:lumMod val="20000"/>
              <a:lumOff val="80000"/>
            </a:schemeClr>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p:cNvSpPr>
            <a:spLocks noGrp="1"/>
          </p:cNvSpPr>
          <p:nvPr>
            <p:ph sz="half" idx="1"/>
          </p:nvPr>
        </p:nvSpPr>
        <p:spPr>
          <a:xfrm>
            <a:off x="685800" y="1352551"/>
            <a:ext cx="4000500" cy="3352800"/>
          </a:xfrm>
        </p:spPr>
        <p:txBody>
          <a:bodyPr/>
          <a:lstStyle/>
          <a:p>
            <a:r>
              <a:rPr lang="en-US" dirty="0" smtClean="0"/>
              <a:t>Hard coded/default credentials [1]</a:t>
            </a:r>
          </a:p>
          <a:p>
            <a:r>
              <a:rPr lang="en-US" dirty="0" smtClean="0"/>
              <a:t>Insecure network traffic [5,9]</a:t>
            </a:r>
          </a:p>
          <a:p>
            <a:r>
              <a:rPr lang="en-US" dirty="0" smtClean="0"/>
              <a:t>Cloud system [1,9]</a:t>
            </a:r>
          </a:p>
          <a:p>
            <a:pPr lvl="1"/>
            <a:r>
              <a:rPr lang="en-US" dirty="0" smtClean="0"/>
              <a:t>Authentication</a:t>
            </a:r>
          </a:p>
          <a:p>
            <a:pPr lvl="1"/>
            <a:r>
              <a:rPr lang="en-US" dirty="0" smtClean="0"/>
              <a:t>Encryption</a:t>
            </a:r>
          </a:p>
          <a:p>
            <a:pPr lvl="1"/>
            <a:r>
              <a:rPr lang="en-US" dirty="0" smtClean="0"/>
              <a:t>Data storage</a:t>
            </a:r>
          </a:p>
          <a:p>
            <a:r>
              <a:rPr lang="en-US" dirty="0" smtClean="0"/>
              <a:t>Certificate check/pinning [2]</a:t>
            </a:r>
          </a:p>
        </p:txBody>
      </p:sp>
      <p:sp>
        <p:nvSpPr>
          <p:cNvPr id="28" name="Content Placeholder 2"/>
          <p:cNvSpPr>
            <a:spLocks noGrp="1"/>
          </p:cNvSpPr>
          <p:nvPr>
            <p:ph sz="half" idx="1"/>
          </p:nvPr>
        </p:nvSpPr>
        <p:spPr>
          <a:xfrm>
            <a:off x="6398453" y="4401647"/>
            <a:ext cx="2240139" cy="229649"/>
          </a:xfrm>
        </p:spPr>
        <p:txBody>
          <a:bodyPr>
            <a:noAutofit/>
          </a:bodyPr>
          <a:lstStyle/>
          <a:p>
            <a:pPr marL="0" indent="0">
              <a:buNone/>
            </a:pPr>
            <a:r>
              <a:rPr lang="en-US" sz="1600" dirty="0" smtClean="0"/>
              <a:t>IOT Network Structure</a:t>
            </a:r>
            <a:endParaRPr lang="en-US" sz="1600" dirty="0"/>
          </a:p>
        </p:txBody>
      </p:sp>
    </p:spTree>
    <p:extLst>
      <p:ext uri="{BB962C8B-B14F-4D97-AF65-F5344CB8AC3E}">
        <p14:creationId xmlns:p14="http://schemas.microsoft.com/office/powerpoint/2010/main" val="13968216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pic>
        <p:nvPicPr>
          <p:cNvPr id="10" name="Picture 9"/>
          <p:cNvPicPr>
            <a:picLocks noChangeAspect="1"/>
          </p:cNvPicPr>
          <p:nvPr/>
        </p:nvPicPr>
        <p:blipFill>
          <a:blip r:embed="rId3"/>
          <a:stretch>
            <a:fillRect/>
          </a:stretch>
        </p:blipFill>
        <p:spPr>
          <a:xfrm>
            <a:off x="3378200" y="1454977"/>
            <a:ext cx="5689600" cy="3479800"/>
          </a:xfrm>
          <a:prstGeom prst="rect">
            <a:avLst/>
          </a:prstGeom>
        </p:spPr>
      </p:pic>
      <p:sp>
        <p:nvSpPr>
          <p:cNvPr id="11" name="TextBox 10"/>
          <p:cNvSpPr txBox="1"/>
          <p:nvPr/>
        </p:nvSpPr>
        <p:spPr>
          <a:xfrm>
            <a:off x="0" y="4579549"/>
            <a:ext cx="3418424" cy="318036"/>
          </a:xfrm>
          <a:prstGeom prst="rect">
            <a:avLst/>
          </a:prstGeom>
          <a:noFill/>
        </p:spPr>
        <p:txBody>
          <a:bodyPr wrap="none" rtlCol="0">
            <a:spAutoFit/>
          </a:bodyPr>
          <a:lstStyle/>
          <a:p>
            <a:pPr>
              <a:lnSpc>
                <a:spcPct val="90000"/>
              </a:lnSpc>
            </a:pPr>
            <a:r>
              <a:rPr lang="en-US" sz="1600" dirty="0"/>
              <a:t>http://</a:t>
            </a:r>
            <a:r>
              <a:rPr lang="en-US" sz="1600" dirty="0" err="1"/>
              <a:t>xkcd.com</a:t>
            </a:r>
            <a:r>
              <a:rPr lang="en-US" sz="1600" dirty="0"/>
              <a:t>/538/ (2010-11-14</a:t>
            </a:r>
            <a:r>
              <a:rPr lang="en-US" sz="1600" dirty="0" smtClean="0"/>
              <a:t>)</a:t>
            </a:r>
            <a:endParaRPr lang="en-US" sz="1600" dirty="0"/>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funnydayz.com/</a:t>
            </a:r>
            <a:r>
              <a:rPr lang="en-US" sz="1200" dirty="0" err="1" smtClean="0"/>
              <a:t>wp</a:t>
            </a:r>
            <a:r>
              <a:rPr lang="en-US" sz="1200" dirty="0" smtClean="0"/>
              <a:t>-content/</a:t>
            </a:r>
            <a:r>
              <a:rPr lang="en-US" sz="1200" dirty="0" err="1" smtClean="0"/>
              <a:t>blogs.dir</a:t>
            </a:r>
            <a:r>
              <a:rPr lang="en-US" sz="1200" dirty="0" smtClean="0"/>
              <a:t>/6/files/2012/09/Scared-Animal-08.jpg</a:t>
            </a:r>
            <a:endParaRPr lang="en-US" sz="1200" dirty="0">
              <a:solidFill>
                <a:schemeClr val="tx1"/>
              </a:solidFill>
            </a:endParaRPr>
          </a:p>
        </p:txBody>
      </p:sp>
      <p:sp>
        <p:nvSpPr>
          <p:cNvPr id="12" name="Rectangle 11"/>
          <p:cNvSpPr/>
          <p:nvPr/>
        </p:nvSpPr>
        <p:spPr>
          <a:xfrm>
            <a:off x="3025738" y="1213074"/>
            <a:ext cx="3092523" cy="2896591"/>
          </a:xfrm>
          <a:prstGeom prst="rect">
            <a:avLst/>
          </a:prstGeom>
          <a:solidFill>
            <a:schemeClr val="bg2">
              <a:lumMod val="75000"/>
            </a:schemeClr>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675" y="1281970"/>
            <a:ext cx="2914650" cy="2733675"/>
          </a:xfrm>
          <a:prstGeom prst="rect">
            <a:avLst/>
          </a:prstGeom>
        </p:spPr>
      </p:pic>
    </p:spTree>
    <p:extLst>
      <p:ext uri="{BB962C8B-B14F-4D97-AF65-F5344CB8AC3E}">
        <p14:creationId xmlns:p14="http://schemas.microsoft.com/office/powerpoint/2010/main" val="3210371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p:txBody>
          <a:bodyPr/>
          <a:lstStyle/>
          <a:p>
            <a:pPr marL="0" indent="0">
              <a:buNone/>
            </a:pPr>
            <a:r>
              <a:rPr lang="en-US" dirty="0" smtClean="0"/>
              <a:t>Correct:</a:t>
            </a:r>
          </a:p>
          <a:p>
            <a:r>
              <a:rPr lang="en-US" dirty="0" smtClean="0"/>
              <a:t>Spend money</a:t>
            </a:r>
          </a:p>
          <a:p>
            <a:r>
              <a:rPr lang="en-US" dirty="0" smtClean="0"/>
              <a:t>Take time for best practices</a:t>
            </a:r>
          </a:p>
          <a:p>
            <a:r>
              <a:rPr lang="en-US" dirty="0" smtClean="0"/>
              <a:t>Minimal design</a:t>
            </a:r>
          </a:p>
          <a:p>
            <a:endParaRPr lang="en-US" dirty="0" smtClean="0"/>
          </a:p>
          <a:p>
            <a:pPr marL="0" indent="0">
              <a:buNone/>
            </a:pPr>
            <a:r>
              <a:rPr lang="en-US" dirty="0" smtClean="0"/>
              <a:t>Less correct:</a:t>
            </a:r>
            <a:endParaRPr lang="en-US" dirty="0"/>
          </a:p>
          <a:p>
            <a:r>
              <a:rPr lang="en-US" dirty="0" smtClean="0"/>
              <a:t>Get hit by </a:t>
            </a:r>
            <a:r>
              <a:rPr lang="en-US" dirty="0" err="1" smtClean="0"/>
              <a:t>BrickerBot</a:t>
            </a:r>
            <a:r>
              <a:rPr lang="en-US" dirty="0" smtClean="0"/>
              <a:t> [6]</a:t>
            </a:r>
          </a:p>
          <a:p>
            <a:r>
              <a:rPr lang="en-US" dirty="0" err="1" smtClean="0"/>
              <a:t>goto</a:t>
            </a:r>
            <a:r>
              <a:rPr lang="en-US" dirty="0"/>
              <a:t> </a:t>
            </a:r>
            <a:r>
              <a:rPr lang="en-US" dirty="0" smtClean="0"/>
              <a:t>Correct;</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mc:AlternateContent xmlns:mc="http://schemas.openxmlformats.org/markup-compatibility/2006" xmlns:a14="http://schemas.microsoft.com/office/drawing/2010/main">
        <mc:Choice Requires="a14">
          <p:sp>
            <p:nvSpPr>
              <p:cNvPr id="9" name="Content Placeholder 2"/>
              <p:cNvSpPr txBox="1">
                <a:spLocks/>
              </p:cNvSpPr>
              <p:nvPr/>
            </p:nvSpPr>
            <p:spPr>
              <a:xfrm>
                <a:off x="4419600" y="2116475"/>
                <a:ext cx="4205554" cy="2385187"/>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xmlns="">
                    <m:oMathParaPr>
                      <m:jc m:val="centerGroup"/>
                    </m:oMathParaPr>
                    <m:oMath xmlns:m="http://schemas.openxmlformats.org/officeDocument/2006/math">
                      <m:r>
                        <a:rPr lang="en-US" sz="2800" b="0" i="1" smtClean="0">
                          <a:latin typeface="Cambria Math" panose="02040503050406030204" pitchFamily="18" charset="0"/>
                        </a:rPr>
                        <m:t>𝑠𝑒𝑐𝑢𝑟𝑖𝑡𝑦</m:t>
                      </m:r>
                      <m:r>
                        <a:rPr lang="en-US" sz="280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i="1" smtClean="0">
                              <a:latin typeface="Cambria Math" panose="02040503050406030204" pitchFamily="18" charset="0"/>
                            </a:rPr>
                            <m:t>1</m:t>
                          </m:r>
                        </m:num>
                        <m:den>
                          <m:r>
                            <a:rPr lang="en-US" sz="2800" b="0" i="1" smtClean="0">
                              <a:latin typeface="Cambria Math" panose="02040503050406030204" pitchFamily="18" charset="0"/>
                            </a:rPr>
                            <m:t>𝑐𝑜𝑛𝑣𝑒𝑛𝑖𝑒𝑛𝑐𝑒</m:t>
                          </m:r>
                        </m:den>
                      </m:f>
                    </m:oMath>
                  </m:oMathPara>
                </a14:m>
                <a:endParaRPr lang="en-US" sz="2800" dirty="0" smtClean="0"/>
              </a:p>
              <a:p>
                <a:pPr marL="0" indent="0">
                  <a:buFont typeface="Arial" pitchFamily="34" charset="0"/>
                  <a:buNone/>
                </a:pPr>
                <a:endParaRPr lang="en-US" sz="2800" dirty="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4419600" y="2116475"/>
                <a:ext cx="4205554" cy="238518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74743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685800" y="1104900"/>
            <a:ext cx="7772400" cy="3721542"/>
          </a:xfrm>
        </p:spPr>
        <p:txBody>
          <a:bodyPr>
            <a:normAutofit fontScale="47500" lnSpcReduction="20000"/>
          </a:bodyPr>
          <a:lstStyle/>
          <a:p>
            <a:pPr marL="0" indent="0">
              <a:buNone/>
            </a:pPr>
            <a:r>
              <a:rPr lang="en-US" dirty="0" smtClean="0"/>
              <a:t>[1] Lanier, Z., Stanislav, </a:t>
            </a:r>
            <a:r>
              <a:rPr lang="en-US" dirty="0"/>
              <a:t>M. (2014</a:t>
            </a:r>
            <a:r>
              <a:rPr lang="en-US" dirty="0" smtClean="0"/>
              <a:t>). The Internet of Fails: Where </a:t>
            </a:r>
            <a:r>
              <a:rPr lang="en-US" dirty="0" err="1" smtClean="0"/>
              <a:t>IoT</a:t>
            </a:r>
            <a:r>
              <a:rPr lang="en-US" dirty="0" smtClean="0"/>
              <a:t> Has Gone Wrong and How We’re Making It Right. </a:t>
            </a:r>
            <a:r>
              <a:rPr lang="en-US" i="1" dirty="0" smtClean="0"/>
              <a:t>DEF CON 22</a:t>
            </a:r>
            <a:r>
              <a:rPr lang="en-US" dirty="0" smtClean="0"/>
              <a:t>. Retrieved from: slideshare.net/</a:t>
            </a:r>
            <a:r>
              <a:rPr lang="en-US" dirty="0" err="1" smtClean="0"/>
              <a:t>markstanislav</a:t>
            </a:r>
            <a:r>
              <a:rPr lang="en-US" dirty="0" smtClean="0"/>
              <a:t>/the-internet-of-fails-where-iot-has-gone-wrong-and-how-were-making-it-right. 04/10/2017</a:t>
            </a:r>
          </a:p>
          <a:p>
            <a:pPr marL="0" indent="0">
              <a:buNone/>
            </a:pPr>
            <a:r>
              <a:rPr lang="en-US" dirty="0" smtClean="0"/>
              <a:t>[</a:t>
            </a:r>
            <a:r>
              <a:rPr lang="en-US" dirty="0"/>
              <a:t>2</a:t>
            </a:r>
            <a:r>
              <a:rPr lang="en-US" dirty="0" smtClean="0"/>
              <a:t>] </a:t>
            </a:r>
            <a:r>
              <a:rPr lang="en-US" dirty="0"/>
              <a:t>Farooq, M. U., </a:t>
            </a:r>
            <a:r>
              <a:rPr lang="en-US" dirty="0" err="1"/>
              <a:t>Waseem</a:t>
            </a:r>
            <a:r>
              <a:rPr lang="en-US" dirty="0"/>
              <a:t>, M., </a:t>
            </a:r>
            <a:r>
              <a:rPr lang="en-US" dirty="0" err="1"/>
              <a:t>Khairi</a:t>
            </a:r>
            <a:r>
              <a:rPr lang="en-US" dirty="0"/>
              <a:t>, A., &amp; </a:t>
            </a:r>
            <a:r>
              <a:rPr lang="en-US" dirty="0" err="1"/>
              <a:t>Mazhar</a:t>
            </a:r>
            <a:r>
              <a:rPr lang="en-US" dirty="0"/>
              <a:t>, S. (2015). A critical analysis on the security concerns of internet of things (</a:t>
            </a:r>
            <a:r>
              <a:rPr lang="en-US" dirty="0" err="1"/>
              <a:t>IoT</a:t>
            </a:r>
            <a:r>
              <a:rPr lang="en-US" dirty="0"/>
              <a:t>). </a:t>
            </a:r>
            <a:r>
              <a:rPr lang="en-US" i="1" dirty="0"/>
              <a:t>International Journal of Computer Applications</a:t>
            </a:r>
            <a:r>
              <a:rPr lang="en-US" dirty="0"/>
              <a:t>, </a:t>
            </a:r>
            <a:r>
              <a:rPr lang="en-US" i="1" dirty="0"/>
              <a:t>111</a:t>
            </a:r>
            <a:r>
              <a:rPr lang="en-US" dirty="0"/>
              <a:t>(7).</a:t>
            </a:r>
          </a:p>
          <a:p>
            <a:pPr marL="0" indent="0">
              <a:buNone/>
            </a:pPr>
            <a:r>
              <a:rPr lang="en-US" dirty="0" smtClean="0"/>
              <a:t>[3] </a:t>
            </a:r>
            <a:r>
              <a:rPr lang="en-US" dirty="0" err="1"/>
              <a:t>Wurm</a:t>
            </a:r>
            <a:r>
              <a:rPr lang="en-US" dirty="0"/>
              <a:t>, J., Hoang, K., Arias, O., </a:t>
            </a:r>
            <a:r>
              <a:rPr lang="en-US" dirty="0" err="1"/>
              <a:t>Sadeghi</a:t>
            </a:r>
            <a:r>
              <a:rPr lang="en-US" dirty="0"/>
              <a:t>, A. R., &amp; </a:t>
            </a:r>
            <a:r>
              <a:rPr lang="en-US" dirty="0" err="1"/>
              <a:t>Jin</a:t>
            </a:r>
            <a:r>
              <a:rPr lang="en-US" dirty="0"/>
              <a:t>, Y. (2016, January). Security analysis on consumer and industrial </a:t>
            </a:r>
            <a:r>
              <a:rPr lang="en-US" dirty="0" err="1"/>
              <a:t>iot</a:t>
            </a:r>
            <a:r>
              <a:rPr lang="en-US" dirty="0"/>
              <a:t> devices. In </a:t>
            </a:r>
            <a:r>
              <a:rPr lang="en-US" i="1" dirty="0"/>
              <a:t>Design Automation Conference (ASP-DAC), 2016 21st Asia and South Pacific</a:t>
            </a:r>
            <a:r>
              <a:rPr lang="en-US" dirty="0"/>
              <a:t> (pp. 519-524). IEEE.</a:t>
            </a:r>
          </a:p>
          <a:p>
            <a:pPr marL="0" indent="0">
              <a:buNone/>
            </a:pPr>
            <a:r>
              <a:rPr lang="en-US" dirty="0" smtClean="0"/>
              <a:t>[4] Cobb, Stephen (2016). 10 things to know about the October 21 </a:t>
            </a:r>
            <a:r>
              <a:rPr lang="en-US" dirty="0" err="1" smtClean="0"/>
              <a:t>IoT</a:t>
            </a:r>
            <a:r>
              <a:rPr lang="en-US" dirty="0" smtClean="0"/>
              <a:t> </a:t>
            </a:r>
            <a:r>
              <a:rPr lang="en-US" dirty="0" err="1" smtClean="0"/>
              <a:t>DDoS</a:t>
            </a:r>
            <a:r>
              <a:rPr lang="en-US" dirty="0" smtClean="0"/>
              <a:t> attacks. </a:t>
            </a:r>
            <a:r>
              <a:rPr lang="en-US" i="1" dirty="0" smtClean="0"/>
              <a:t>We Live Security</a:t>
            </a:r>
            <a:r>
              <a:rPr lang="en-US" dirty="0" smtClean="0"/>
              <a:t>. Retrieved from: welivesecurity.com/2016/10/24/10-things-know-october-21-iot-ddos-attacks/. 04/10/2017</a:t>
            </a:r>
          </a:p>
          <a:p>
            <a:pPr marL="0" indent="0">
              <a:buNone/>
            </a:pPr>
            <a:r>
              <a:rPr lang="en-US" dirty="0" smtClean="0"/>
              <a:t>[5] </a:t>
            </a:r>
            <a:r>
              <a:rPr lang="en-US" dirty="0" err="1"/>
              <a:t>Heer</a:t>
            </a:r>
            <a:r>
              <a:rPr lang="en-US" dirty="0"/>
              <a:t>, T., Garcia-</a:t>
            </a:r>
            <a:r>
              <a:rPr lang="en-US" dirty="0" err="1"/>
              <a:t>Morchon</a:t>
            </a:r>
            <a:r>
              <a:rPr lang="en-US" dirty="0"/>
              <a:t>, O., </a:t>
            </a:r>
            <a:r>
              <a:rPr lang="en-US" dirty="0" err="1"/>
              <a:t>Hummen</a:t>
            </a:r>
            <a:r>
              <a:rPr lang="en-US" dirty="0"/>
              <a:t>, R., </a:t>
            </a:r>
            <a:r>
              <a:rPr lang="en-US" dirty="0" err="1"/>
              <a:t>Keoh</a:t>
            </a:r>
            <a:r>
              <a:rPr lang="en-US" dirty="0"/>
              <a:t>, S. L., Kumar, S. S., &amp; </a:t>
            </a:r>
            <a:r>
              <a:rPr lang="en-US" dirty="0" err="1"/>
              <a:t>Wehrle</a:t>
            </a:r>
            <a:r>
              <a:rPr lang="en-US" dirty="0"/>
              <a:t>, K. (2011). Security Challenges in the IP-based Internet of Things. </a:t>
            </a:r>
            <a:r>
              <a:rPr lang="en-US" i="1" dirty="0"/>
              <a:t>Wireless Personal Communications</a:t>
            </a:r>
            <a:r>
              <a:rPr lang="en-US" dirty="0"/>
              <a:t>, </a:t>
            </a:r>
            <a:r>
              <a:rPr lang="en-US" i="1" dirty="0"/>
              <a:t>61</a:t>
            </a:r>
            <a:r>
              <a:rPr lang="en-US" dirty="0"/>
              <a:t>(3), 527-542</a:t>
            </a:r>
            <a:r>
              <a:rPr lang="en-US" dirty="0" smtClean="0"/>
              <a:t>.</a:t>
            </a:r>
          </a:p>
          <a:p>
            <a:pPr marL="0" indent="0">
              <a:buNone/>
            </a:pPr>
            <a:r>
              <a:rPr lang="en-US" dirty="0"/>
              <a:t>[6] </a:t>
            </a:r>
            <a:r>
              <a:rPr lang="en-US" dirty="0" smtClean="0"/>
              <a:t>Leigh. Bricking </a:t>
            </a:r>
            <a:r>
              <a:rPr lang="en-US" dirty="0" err="1" smtClean="0"/>
              <a:t>IoT</a:t>
            </a:r>
            <a:r>
              <a:rPr lang="en-US" dirty="0" smtClean="0"/>
              <a:t> devices gives incentives for better security. </a:t>
            </a:r>
            <a:r>
              <a:rPr lang="en-US" i="1" dirty="0" err="1" smtClean="0"/>
              <a:t>SecurityBytes</a:t>
            </a:r>
            <a:r>
              <a:rPr lang="en-US" dirty="0" smtClean="0"/>
              <a:t> (2017). Retrieved from: securitybytes.io/how-to-force-manufacturers-to-take-iot-security-seriously-33a3e9b5ba55. 04/10/2017</a:t>
            </a:r>
          </a:p>
          <a:p>
            <a:pPr marL="0" indent="0">
              <a:buNone/>
            </a:pPr>
            <a:r>
              <a:rPr lang="en-US" dirty="0"/>
              <a:t>[7</a:t>
            </a:r>
            <a:r>
              <a:rPr lang="en-US" dirty="0" smtClean="0"/>
              <a:t>] Garrett, Matthew (2017). A Quick Look at the Ikea </a:t>
            </a:r>
            <a:r>
              <a:rPr lang="en-US" dirty="0" err="1" smtClean="0"/>
              <a:t>Tradfri</a:t>
            </a:r>
            <a:r>
              <a:rPr lang="en-US" dirty="0" smtClean="0"/>
              <a:t> Lighting Platform. Personal Blog. Retrieved from: mjg59.dreamwidth.org/47803.html. 04/10/2017</a:t>
            </a:r>
          </a:p>
          <a:p>
            <a:pPr marL="0" indent="0">
              <a:buNone/>
            </a:pPr>
            <a:r>
              <a:rPr lang="en-US" dirty="0" smtClean="0"/>
              <a:t>[8] Marketer of Internet-Connected Home Security Video Cameras Settles FTC Charges It Failed to Protect Consumers’ Privacy. </a:t>
            </a:r>
            <a:r>
              <a:rPr lang="en-US" i="1" dirty="0" smtClean="0"/>
              <a:t>Federal Trade Commission </a:t>
            </a:r>
            <a:r>
              <a:rPr lang="en-US" dirty="0" smtClean="0"/>
              <a:t>(2013)</a:t>
            </a:r>
            <a:r>
              <a:rPr lang="en-US" i="1" dirty="0" smtClean="0"/>
              <a:t>. </a:t>
            </a:r>
            <a:r>
              <a:rPr lang="en-US" dirty="0" smtClean="0"/>
              <a:t>Retrieved from:</a:t>
            </a:r>
            <a:r>
              <a:rPr lang="en-US" i="1" dirty="0" smtClean="0"/>
              <a:t> </a:t>
            </a:r>
            <a:r>
              <a:rPr lang="en-US" dirty="0" smtClean="0"/>
              <a:t>ftc.gov/news-events/press-releases/2013/09/marketer-internet-connected-home-security-video-cameras-settles. 04/10/2017</a:t>
            </a:r>
          </a:p>
          <a:p>
            <a:pPr marL="0" indent="0">
              <a:buNone/>
            </a:pPr>
            <a:r>
              <a:rPr lang="en-US" dirty="0" smtClean="0"/>
              <a:t>[9] </a:t>
            </a:r>
            <a:r>
              <a:rPr lang="en-US" dirty="0" err="1" smtClean="0"/>
              <a:t>Wineberg</a:t>
            </a:r>
            <a:r>
              <a:rPr lang="en-US" dirty="0" smtClean="0"/>
              <a:t>, W. (2015). Cameras Thermostats and Home Automation Controllers. </a:t>
            </a:r>
            <a:r>
              <a:rPr lang="en-US" i="1" dirty="0" smtClean="0"/>
              <a:t>DEF CON 23</a:t>
            </a:r>
            <a:r>
              <a:rPr lang="en-US" dirty="0" smtClean="0"/>
              <a:t>. </a:t>
            </a:r>
            <a:r>
              <a:rPr lang="en-US" dirty="0"/>
              <a:t>Retrieved from: </a:t>
            </a:r>
            <a:r>
              <a:rPr lang="en-US" dirty="0" smtClean="0"/>
              <a:t>youtube.com/</a:t>
            </a:r>
            <a:r>
              <a:rPr lang="en-US" dirty="0" err="1" smtClean="0"/>
              <a:t>watch?v</a:t>
            </a:r>
            <a:r>
              <a:rPr lang="en-US" dirty="0" smtClean="0"/>
              <a:t>=</a:t>
            </a:r>
            <a:r>
              <a:rPr lang="en-US" dirty="0" err="1" smtClean="0"/>
              <a:t>majPZcqlVjI&amp;index</a:t>
            </a:r>
            <a:r>
              <a:rPr lang="en-US" dirty="0" smtClean="0"/>
              <a:t>=7&amp;list=WL. 04/10/2017</a:t>
            </a:r>
          </a:p>
          <a:p>
            <a:pPr marL="0" indent="0">
              <a:buNone/>
            </a:pPr>
            <a:r>
              <a:rPr lang="en-US" dirty="0" smtClean="0"/>
              <a:t>[10] Alvarez, M. (2016). Consequences of </a:t>
            </a:r>
            <a:r>
              <a:rPr lang="en-US" dirty="0" err="1" smtClean="0"/>
              <a:t>IoT</a:t>
            </a:r>
            <a:r>
              <a:rPr lang="en-US" dirty="0" smtClean="0"/>
              <a:t> and Telnet: Foresight Is Better Than Hindsight. </a:t>
            </a:r>
            <a:r>
              <a:rPr lang="en-US" i="1" dirty="0" smtClean="0"/>
              <a:t>Security Intelligence</a:t>
            </a:r>
            <a:r>
              <a:rPr lang="en-US" dirty="0" smtClean="0"/>
              <a:t>. </a:t>
            </a:r>
            <a:r>
              <a:rPr lang="en-US" dirty="0"/>
              <a:t>Retrieved from: </a:t>
            </a:r>
            <a:r>
              <a:rPr lang="en-US" dirty="0" smtClean="0"/>
              <a:t>securityintelligence.com/consequences-of-iot-and-telnet-foresight-is-better-than-hindsight/ 04/11/2017</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Seth Norton</a:t>
            </a:r>
            <a:endParaRPr lang="en-US" sz="1400" dirty="0">
              <a:solidFill>
                <a:schemeClr val="tx1"/>
              </a:solidFill>
              <a:latin typeface="+mj-lt"/>
            </a:endParaRPr>
          </a:p>
        </p:txBody>
      </p:sp>
    </p:spTree>
    <p:extLst>
      <p:ext uri="{BB962C8B-B14F-4D97-AF65-F5344CB8AC3E}">
        <p14:creationId xmlns:p14="http://schemas.microsoft.com/office/powerpoint/2010/main" val="3839699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8</a:t>
            </a:r>
            <a:br>
              <a:rPr lang="en-US" dirty="0" smtClean="0"/>
            </a:br>
            <a:r>
              <a:rPr lang="en-US" dirty="0" smtClean="0"/>
              <a:t>The End</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 Overrun</a:t>
            </a:r>
            <a:endParaRPr lang="en-US" dirty="0"/>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6" name="Rectangle 4"/>
          <p:cNvSpPr>
            <a:spLocks noChangeArrowheads="1"/>
          </p:cNvSpPr>
          <p:nvPr/>
        </p:nvSpPr>
        <p:spPr bwMode="auto">
          <a:xfrm>
            <a:off x="0" y="1209479"/>
            <a:ext cx="9144000" cy="457200"/>
          </a:xfrm>
          <a:prstGeom prst="rect">
            <a:avLst/>
          </a:prstGeom>
          <a:solidFill>
            <a:schemeClr val="bg1">
              <a:lumMod val="50000"/>
              <a:lumOff val="50000"/>
            </a:schemeClr>
          </a:solidFill>
          <a:ln w="9525">
            <a:solidFill>
              <a:schemeClr val="tx1"/>
            </a:solidFill>
            <a:miter lim="800000"/>
            <a:headEnd/>
            <a:tailEnd/>
          </a:ln>
        </p:spPr>
        <p:txBody>
          <a:bodyPr wrap="none" anchor="ctr">
            <a:prstTxWarp prst="textNoShape">
              <a:avLst/>
            </a:prstTxWarp>
          </a:bodyPr>
          <a:lstStyle/>
          <a:p>
            <a:endParaRPr lang="en-US"/>
          </a:p>
        </p:txBody>
      </p:sp>
      <p:sp>
        <p:nvSpPr>
          <p:cNvPr id="7" name="TextBox 13"/>
          <p:cNvSpPr txBox="1">
            <a:spLocks noChangeArrowheads="1"/>
          </p:cNvSpPr>
          <p:nvPr/>
        </p:nvSpPr>
        <p:spPr bwMode="auto">
          <a:xfrm>
            <a:off x="2063750" y="1209479"/>
            <a:ext cx="2101850"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Local Variables</a:t>
            </a:r>
          </a:p>
        </p:txBody>
      </p:sp>
      <p:sp>
        <p:nvSpPr>
          <p:cNvPr id="8" name="TextBox 14"/>
          <p:cNvSpPr txBox="1">
            <a:spLocks noChangeArrowheads="1"/>
          </p:cNvSpPr>
          <p:nvPr/>
        </p:nvSpPr>
        <p:spPr bwMode="auto">
          <a:xfrm>
            <a:off x="4162425" y="1209479"/>
            <a:ext cx="209232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Return Address</a:t>
            </a:r>
          </a:p>
        </p:txBody>
      </p:sp>
      <p:sp>
        <p:nvSpPr>
          <p:cNvPr id="9" name="TextBox 15"/>
          <p:cNvSpPr txBox="1">
            <a:spLocks noChangeArrowheads="1"/>
          </p:cNvSpPr>
          <p:nvPr/>
        </p:nvSpPr>
        <p:spPr bwMode="auto">
          <a:xfrm>
            <a:off x="6219825" y="1209479"/>
            <a:ext cx="155257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Parameters</a:t>
            </a:r>
          </a:p>
        </p:txBody>
      </p:sp>
      <p:sp>
        <p:nvSpPr>
          <p:cNvPr id="10" name="Rectangle 4"/>
          <p:cNvSpPr>
            <a:spLocks noChangeArrowheads="1"/>
          </p:cNvSpPr>
          <p:nvPr/>
        </p:nvSpPr>
        <p:spPr bwMode="auto">
          <a:xfrm>
            <a:off x="0" y="2347717"/>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1" name="TextBox 17"/>
          <p:cNvSpPr txBox="1">
            <a:spLocks noChangeArrowheads="1"/>
          </p:cNvSpPr>
          <p:nvPr/>
        </p:nvSpPr>
        <p:spPr bwMode="auto">
          <a:xfrm>
            <a:off x="838200" y="2347717"/>
            <a:ext cx="930275"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buffer</a:t>
            </a:r>
          </a:p>
        </p:txBody>
      </p:sp>
      <p:sp>
        <p:nvSpPr>
          <p:cNvPr id="12" name="TextBox 18"/>
          <p:cNvSpPr txBox="1">
            <a:spLocks noChangeArrowheads="1"/>
          </p:cNvSpPr>
          <p:nvPr/>
        </p:nvSpPr>
        <p:spPr bwMode="auto">
          <a:xfrm>
            <a:off x="2122488" y="2347717"/>
            <a:ext cx="2057400"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Target Variable</a:t>
            </a:r>
          </a:p>
        </p:txBody>
      </p:sp>
      <p:sp>
        <p:nvSpPr>
          <p:cNvPr id="13" name="TextBox 21"/>
          <p:cNvSpPr txBox="1">
            <a:spLocks noChangeArrowheads="1"/>
          </p:cNvSpPr>
          <p:nvPr/>
        </p:nvSpPr>
        <p:spPr bwMode="auto">
          <a:xfrm>
            <a:off x="854075" y="2352479"/>
            <a:ext cx="3352800" cy="461963"/>
          </a:xfrm>
          <a:prstGeom prst="rect">
            <a:avLst/>
          </a:prstGeom>
          <a:solidFill>
            <a:schemeClr val="bg2">
              <a:alpha val="50195"/>
            </a:schemeClr>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  </a:t>
            </a:r>
          </a:p>
        </p:txBody>
      </p:sp>
      <p:sp>
        <p:nvSpPr>
          <p:cNvPr id="14" name="Rectangle 4"/>
          <p:cNvSpPr>
            <a:spLocks noChangeArrowheads="1"/>
          </p:cNvSpPr>
          <p:nvPr/>
        </p:nvSpPr>
        <p:spPr bwMode="auto">
          <a:xfrm>
            <a:off x="0" y="3472212"/>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5" name="TextBox 23"/>
          <p:cNvSpPr txBox="1">
            <a:spLocks noChangeArrowheads="1"/>
          </p:cNvSpPr>
          <p:nvPr/>
        </p:nvSpPr>
        <p:spPr bwMode="auto">
          <a:xfrm>
            <a:off x="2193925" y="3472212"/>
            <a:ext cx="1539875" cy="461963"/>
          </a:xfrm>
          <a:prstGeom prst="rect">
            <a:avLst/>
          </a:prstGeom>
          <a:solidFill>
            <a:schemeClr val="tx1"/>
          </a:solidFill>
          <a:ln w="9525">
            <a:solidFill>
              <a:srgbClr val="000000"/>
            </a:solidFill>
            <a:miter lim="800000"/>
            <a:headEnd/>
            <a:tailEnd/>
          </a:ln>
        </p:spPr>
        <p:txBody>
          <a:bodyPr>
            <a:prstTxWarp prst="textNoShape">
              <a:avLst/>
            </a:prstTxWarp>
            <a:noAutofit/>
          </a:bodyPr>
          <a:lstStyle/>
          <a:p>
            <a:pPr algn="ctr"/>
            <a:r>
              <a:rPr lang="en-US" dirty="0">
                <a:solidFill>
                  <a:srgbClr val="000000"/>
                </a:solidFill>
              </a:rPr>
              <a:t>buffer</a:t>
            </a:r>
          </a:p>
        </p:txBody>
      </p:sp>
      <p:sp>
        <p:nvSpPr>
          <p:cNvPr id="16" name="TextBox 27"/>
          <p:cNvSpPr txBox="1">
            <a:spLocks noChangeArrowheads="1"/>
          </p:cNvSpPr>
          <p:nvPr/>
        </p:nvSpPr>
        <p:spPr bwMode="auto">
          <a:xfrm>
            <a:off x="4267200" y="3481737"/>
            <a:ext cx="2090738" cy="460375"/>
          </a:xfrm>
          <a:prstGeom prst="rect">
            <a:avLst/>
          </a:prstGeom>
          <a:solidFill>
            <a:schemeClr val="tx1"/>
          </a:solidFill>
          <a:ln w="9525">
            <a:solidFill>
              <a:srgbClr val="000000"/>
            </a:solidFill>
            <a:miter lim="800000"/>
            <a:headEnd/>
            <a:tailEnd/>
          </a:ln>
        </p:spPr>
        <p:txBody>
          <a:bodyPr wrap="none">
            <a:prstTxWarp prst="textNoShape">
              <a:avLst/>
            </a:prstTxWarp>
            <a:noAutofit/>
          </a:bodyPr>
          <a:lstStyle/>
          <a:p>
            <a:pPr algn="ctr"/>
            <a:r>
              <a:rPr lang="en-US" dirty="0">
                <a:solidFill>
                  <a:srgbClr val="000000"/>
                </a:solidFill>
              </a:rPr>
              <a:t>Return Address</a:t>
            </a:r>
          </a:p>
        </p:txBody>
      </p:sp>
      <p:sp>
        <p:nvSpPr>
          <p:cNvPr id="17" name="Rectangle 4"/>
          <p:cNvSpPr>
            <a:spLocks noChangeArrowheads="1"/>
          </p:cNvSpPr>
          <p:nvPr/>
        </p:nvSpPr>
        <p:spPr bwMode="auto">
          <a:xfrm>
            <a:off x="0" y="4305650"/>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8" name="TextBox 29"/>
          <p:cNvSpPr txBox="1">
            <a:spLocks noChangeArrowheads="1"/>
          </p:cNvSpPr>
          <p:nvPr/>
        </p:nvSpPr>
        <p:spPr bwMode="auto">
          <a:xfrm>
            <a:off x="2193925" y="4305650"/>
            <a:ext cx="1539875" cy="461962"/>
          </a:xfrm>
          <a:prstGeom prst="rect">
            <a:avLst/>
          </a:prstGeom>
          <a:solidFill>
            <a:srgbClr val="FFFFFF"/>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code</a:t>
            </a:r>
          </a:p>
        </p:txBody>
      </p:sp>
      <p:sp>
        <p:nvSpPr>
          <p:cNvPr id="19" name="TextBox 30"/>
          <p:cNvSpPr txBox="1">
            <a:spLocks noChangeArrowheads="1"/>
          </p:cNvSpPr>
          <p:nvPr/>
        </p:nvSpPr>
        <p:spPr bwMode="auto">
          <a:xfrm>
            <a:off x="4267200" y="4315175"/>
            <a:ext cx="2090738"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Return Address</a:t>
            </a:r>
          </a:p>
        </p:txBody>
      </p:sp>
      <p:sp>
        <p:nvSpPr>
          <p:cNvPr id="20" name="TextBox 31"/>
          <p:cNvSpPr txBox="1">
            <a:spLocks noChangeArrowheads="1"/>
          </p:cNvSpPr>
          <p:nvPr/>
        </p:nvSpPr>
        <p:spPr bwMode="auto">
          <a:xfrm>
            <a:off x="2209800" y="4315175"/>
            <a:ext cx="4191000" cy="461962"/>
          </a:xfrm>
          <a:prstGeom prst="rect">
            <a:avLst/>
          </a:prstGeom>
          <a:solidFill>
            <a:srgbClr val="990033">
              <a:alpha val="50195"/>
            </a:srgbClr>
          </a:solidFill>
          <a:ln w="9525">
            <a:solidFill>
              <a:schemeClr val="tx1"/>
            </a:solidFill>
            <a:miter lim="800000"/>
            <a:headEnd/>
            <a:tailEnd/>
          </a:ln>
        </p:spPr>
        <p:txBody>
          <a:bodyPr>
            <a:prstTxWarp prst="textNoShape">
              <a:avLst/>
            </a:prstTxWarp>
            <a:noAutofit/>
          </a:bodyPr>
          <a:lstStyle/>
          <a:p>
            <a:r>
              <a:rPr lang="en-US">
                <a:solidFill>
                  <a:srgbClr val="000000"/>
                </a:solidFill>
              </a:rPr>
              <a:t>  </a:t>
            </a:r>
          </a:p>
        </p:txBody>
      </p:sp>
      <p:cxnSp>
        <p:nvCxnSpPr>
          <p:cNvPr id="21" name="Elbow Connector 33"/>
          <p:cNvCxnSpPr>
            <a:cxnSpLocks noChangeShapeType="1"/>
            <a:stCxn id="20" idx="3"/>
            <a:endCxn id="18" idx="1"/>
          </p:cNvCxnSpPr>
          <p:nvPr/>
        </p:nvCxnSpPr>
        <p:spPr bwMode="auto">
          <a:xfrm flipH="1" flipV="1">
            <a:off x="2193925" y="4537425"/>
            <a:ext cx="4206875" cy="7937"/>
          </a:xfrm>
          <a:prstGeom prst="bentConnector5">
            <a:avLst>
              <a:gd name="adj1" fmla="val -5435"/>
              <a:gd name="adj2" fmla="val -6559204"/>
              <a:gd name="adj3" fmla="val 105435"/>
            </a:avLst>
          </a:prstGeom>
          <a:noFill/>
          <a:ln w="9525">
            <a:solidFill>
              <a:schemeClr val="tx1"/>
            </a:solidFill>
            <a:round/>
            <a:headEnd/>
            <a:tailEnd type="arrow" w="med" len="med"/>
          </a:ln>
        </p:spPr>
      </p:cxnSp>
      <p:sp>
        <p:nvSpPr>
          <p:cNvPr id="22" name="TextBox 13"/>
          <p:cNvSpPr txBox="1">
            <a:spLocks noChangeArrowheads="1"/>
          </p:cNvSpPr>
          <p:nvPr/>
        </p:nvSpPr>
        <p:spPr bwMode="auto">
          <a:xfrm>
            <a:off x="6400800" y="853435"/>
            <a:ext cx="2743200" cy="461665"/>
          </a:xfrm>
          <a:prstGeom prst="rect">
            <a:avLst/>
          </a:prstGeom>
          <a:noFill/>
          <a:ln w="9525">
            <a:noFill/>
            <a:miter lim="800000"/>
            <a:headEnd/>
            <a:tailEnd/>
          </a:ln>
        </p:spPr>
        <p:txBody>
          <a:bodyPr wrap="square">
            <a:prstTxWarp prst="textNoShape">
              <a:avLst/>
            </a:prstTxWarp>
            <a:spAutoFit/>
          </a:bodyPr>
          <a:lstStyle/>
          <a:p>
            <a:r>
              <a:rPr lang="en-US" dirty="0" smtClean="0">
                <a:solidFill>
                  <a:srgbClr val="000000"/>
                </a:solidFill>
              </a:rPr>
              <a:t>Run time stack</a:t>
            </a:r>
            <a:endParaRPr lang="en-US" dirty="0">
              <a:solidFill>
                <a:srgbClr val="000000"/>
              </a:solidFill>
            </a:endParaRPr>
          </a:p>
        </p:txBody>
      </p:sp>
      <p:sp>
        <p:nvSpPr>
          <p:cNvPr id="23" name="TextBox 13"/>
          <p:cNvSpPr txBox="1">
            <a:spLocks noChangeArrowheads="1"/>
          </p:cNvSpPr>
          <p:nvPr/>
        </p:nvSpPr>
        <p:spPr bwMode="auto">
          <a:xfrm>
            <a:off x="6400800" y="1969491"/>
            <a:ext cx="2743200" cy="461665"/>
          </a:xfrm>
          <a:prstGeom prst="rect">
            <a:avLst/>
          </a:prstGeom>
          <a:noFill/>
          <a:ln w="9525">
            <a:noFill/>
            <a:miter lim="800000"/>
            <a:headEnd/>
            <a:tailEnd/>
          </a:ln>
        </p:spPr>
        <p:txBody>
          <a:bodyPr wrap="square">
            <a:prstTxWarp prst="textNoShape">
              <a:avLst/>
            </a:prstTxWarp>
            <a:spAutoFit/>
          </a:bodyPr>
          <a:lstStyle/>
          <a:p>
            <a:r>
              <a:rPr lang="en-US" dirty="0" smtClean="0">
                <a:solidFill>
                  <a:srgbClr val="000000"/>
                </a:solidFill>
              </a:rPr>
              <a:t>Variable Attack</a:t>
            </a:r>
            <a:endParaRPr lang="en-US" dirty="0">
              <a:solidFill>
                <a:srgbClr val="000000"/>
              </a:solidFill>
            </a:endParaRPr>
          </a:p>
        </p:txBody>
      </p:sp>
      <p:sp>
        <p:nvSpPr>
          <p:cNvPr id="24" name="TextBox 13"/>
          <p:cNvSpPr txBox="1">
            <a:spLocks noChangeArrowheads="1"/>
          </p:cNvSpPr>
          <p:nvPr/>
        </p:nvSpPr>
        <p:spPr bwMode="auto">
          <a:xfrm>
            <a:off x="6400800" y="3100463"/>
            <a:ext cx="2743200" cy="461665"/>
          </a:xfrm>
          <a:prstGeom prst="rect">
            <a:avLst/>
          </a:prstGeom>
          <a:noFill/>
          <a:ln w="9525">
            <a:noFill/>
            <a:miter lim="800000"/>
            <a:headEnd/>
            <a:tailEnd/>
          </a:ln>
        </p:spPr>
        <p:txBody>
          <a:bodyPr wrap="square">
            <a:prstTxWarp prst="textNoShape">
              <a:avLst/>
            </a:prstTxWarp>
            <a:spAutoFit/>
          </a:bodyPr>
          <a:lstStyle/>
          <a:p>
            <a:r>
              <a:rPr lang="en-US" dirty="0" smtClean="0">
                <a:solidFill>
                  <a:srgbClr val="000000"/>
                </a:solidFill>
              </a:rPr>
              <a:t>Stack Attack</a:t>
            </a:r>
            <a:endParaRPr lang="en-US" dirty="0">
              <a:solidFill>
                <a:srgbClr val="000000"/>
              </a:solidFill>
            </a:endParaRPr>
          </a:p>
        </p:txBody>
      </p:sp>
      <p:sp>
        <p:nvSpPr>
          <p:cNvPr id="3" name="Slide Number Placeholder 2"/>
          <p:cNvSpPr>
            <a:spLocks noGrp="1"/>
          </p:cNvSpPr>
          <p:nvPr>
            <p:ph type="sldNum" sz="quarter" idx="12"/>
          </p:nvPr>
        </p:nvSpPr>
        <p:spPr/>
        <p:txBody>
          <a:bodyPr/>
          <a:lstStyle/>
          <a:p>
            <a:fld id="{A2A17EAB-8B51-5C40-8776-6683E51FA7A0}" type="slidenum">
              <a:rPr lang="en-US" smtClean="0"/>
              <a:t>34</a:t>
            </a:fld>
            <a:endParaRPr lang="en-US"/>
          </a:p>
        </p:txBody>
      </p:sp>
    </p:spTree>
    <p:extLst>
      <p:ext uri="{BB962C8B-B14F-4D97-AF65-F5344CB8AC3E}">
        <p14:creationId xmlns:p14="http://schemas.microsoft.com/office/powerpoint/2010/main" val="2138944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5763"/>
            <a:ext cx="7315200" cy="1494448"/>
          </a:xfrm>
        </p:spPr>
        <p:txBody>
          <a:bodyPr/>
          <a:lstStyle/>
          <a:p>
            <a:r>
              <a:rPr lang="en-US" dirty="0" smtClean="0"/>
              <a:t>Run Example Code</a:t>
            </a:r>
            <a:endParaRPr lang="en-US" dirty="0"/>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10652789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 Overrun Code</a:t>
            </a:r>
            <a:endParaRPr lang="en-US" dirty="0"/>
          </a:p>
        </p:txBody>
      </p:sp>
      <p:sp>
        <p:nvSpPr>
          <p:cNvPr id="3" name="Content Placeholder 2"/>
          <p:cNvSpPr>
            <a:spLocks noGrp="1"/>
          </p:cNvSpPr>
          <p:nvPr>
            <p:ph idx="1"/>
          </p:nvPr>
        </p:nvSpPr>
        <p:spPr/>
        <p:txBody>
          <a:bodyPr>
            <a:normAutofit fontScale="85000" lnSpcReduction="20000"/>
          </a:bodyPr>
          <a:lstStyle/>
          <a:p>
            <a:pPr marL="457200" indent="-457200">
              <a:lnSpc>
                <a:spcPct val="120000"/>
              </a:lnSpc>
              <a:spcBef>
                <a:spcPts val="0"/>
              </a:spcBef>
              <a:buFont typeface="+mj-lt"/>
              <a:buAutoNum type="arabicPeriod"/>
            </a:pPr>
            <a:r>
              <a:rPr lang="en-US" dirty="0"/>
              <a:t>#include &lt;</a:t>
            </a:r>
            <a:r>
              <a:rPr lang="en-US" dirty="0" err="1"/>
              <a:t>stdio.h</a:t>
            </a:r>
            <a:r>
              <a:rPr lang="en-US" dirty="0"/>
              <a:t>&gt;</a:t>
            </a:r>
          </a:p>
          <a:p>
            <a:pPr marL="457200" indent="-457200">
              <a:lnSpc>
                <a:spcPct val="120000"/>
              </a:lnSpc>
              <a:spcBef>
                <a:spcPts val="0"/>
              </a:spcBef>
              <a:buFont typeface="+mj-lt"/>
              <a:buAutoNum type="arabicPeriod"/>
            </a:pPr>
            <a:r>
              <a:rPr lang="en-US" dirty="0"/>
              <a:t>#include &lt;</a:t>
            </a:r>
            <a:r>
              <a:rPr lang="en-US" dirty="0" err="1"/>
              <a:t>string.h</a:t>
            </a:r>
            <a:r>
              <a:rPr lang="en-US" dirty="0"/>
              <a:t>&gt;</a:t>
            </a:r>
          </a:p>
          <a:p>
            <a:pPr marL="457200" indent="-457200">
              <a:lnSpc>
                <a:spcPct val="120000"/>
              </a:lnSpc>
              <a:spcBef>
                <a:spcPts val="0"/>
              </a:spcBef>
              <a:buFont typeface="+mj-lt"/>
              <a:buAutoNum type="arabicPeriod"/>
            </a:pPr>
            <a:r>
              <a:rPr lang="en-US" dirty="0" err="1"/>
              <a:t>int</a:t>
            </a:r>
            <a:r>
              <a:rPr lang="en-US" dirty="0"/>
              <a:t> main ( void </a:t>
            </a:r>
            <a:r>
              <a:rPr lang="en-US" dirty="0" smtClean="0"/>
              <a:t>) {</a:t>
            </a:r>
            <a:endParaRPr lang="en-US" dirty="0"/>
          </a:p>
          <a:p>
            <a:pPr marL="457200" indent="-457200">
              <a:lnSpc>
                <a:spcPct val="120000"/>
              </a:lnSpc>
              <a:spcBef>
                <a:spcPts val="0"/>
              </a:spcBef>
              <a:buFont typeface="+mj-lt"/>
              <a:buAutoNum type="arabicPeriod"/>
            </a:pPr>
            <a:r>
              <a:rPr lang="en-US" dirty="0"/>
              <a:t>  char buff [ 15 ]</a:t>
            </a:r>
            <a:r>
              <a:rPr lang="en-US" dirty="0" smtClean="0"/>
              <a:t>; </a:t>
            </a:r>
            <a:r>
              <a:rPr lang="en-US" dirty="0" err="1" smtClean="0"/>
              <a:t>int</a:t>
            </a:r>
            <a:r>
              <a:rPr lang="en-US" dirty="0" smtClean="0"/>
              <a:t> </a:t>
            </a:r>
            <a:r>
              <a:rPr lang="en-US" dirty="0"/>
              <a:t>ace = 0</a:t>
            </a:r>
            <a:r>
              <a:rPr lang="en-US" dirty="0" smtClean="0"/>
              <a:t>;</a:t>
            </a:r>
            <a:endParaRPr lang="en-US" dirty="0"/>
          </a:p>
          <a:p>
            <a:pPr marL="457200" indent="-457200">
              <a:lnSpc>
                <a:spcPct val="120000"/>
              </a:lnSpc>
              <a:spcBef>
                <a:spcPts val="0"/>
              </a:spcBef>
              <a:buFont typeface="+mj-lt"/>
              <a:buAutoNum type="arabicPeriod"/>
            </a:pPr>
            <a:r>
              <a:rPr lang="en-US" dirty="0"/>
              <a:t>  </a:t>
            </a:r>
            <a:r>
              <a:rPr lang="en-US" dirty="0" err="1"/>
              <a:t>printf</a:t>
            </a:r>
            <a:r>
              <a:rPr lang="en-US" dirty="0"/>
              <a:t> ( "\n Enter best class ever : \n" );</a:t>
            </a:r>
          </a:p>
          <a:p>
            <a:pPr marL="457200" indent="-457200">
              <a:lnSpc>
                <a:spcPct val="120000"/>
              </a:lnSpc>
              <a:spcBef>
                <a:spcPts val="0"/>
              </a:spcBef>
              <a:buFont typeface="+mj-lt"/>
              <a:buAutoNum type="arabicPeriod"/>
            </a:pPr>
            <a:r>
              <a:rPr lang="en-US" dirty="0"/>
              <a:t> </a:t>
            </a:r>
            <a:r>
              <a:rPr lang="en-US" dirty="0">
                <a:solidFill>
                  <a:schemeClr val="bg1"/>
                </a:solidFill>
              </a:rPr>
              <a:t> gets ( buff )</a:t>
            </a:r>
            <a:r>
              <a:rPr lang="en-US" dirty="0" smtClean="0">
                <a:solidFill>
                  <a:schemeClr val="bg1"/>
                </a:solidFill>
              </a:rPr>
              <a:t>;</a:t>
            </a:r>
            <a:endParaRPr lang="en-US" dirty="0">
              <a:solidFill>
                <a:schemeClr val="bg1"/>
              </a:solidFill>
            </a:endParaRPr>
          </a:p>
          <a:p>
            <a:pPr marL="457200" indent="-457200">
              <a:lnSpc>
                <a:spcPct val="120000"/>
              </a:lnSpc>
              <a:spcBef>
                <a:spcPts val="0"/>
              </a:spcBef>
              <a:buFont typeface="+mj-lt"/>
              <a:buAutoNum type="arabicPeriod"/>
            </a:pPr>
            <a:r>
              <a:rPr lang="en-US" dirty="0"/>
              <a:t>  if ( </a:t>
            </a:r>
            <a:r>
              <a:rPr lang="en-US" dirty="0" err="1"/>
              <a:t>strcmp</a:t>
            </a:r>
            <a:r>
              <a:rPr lang="en-US" dirty="0"/>
              <a:t> ( buff, "imps" ) </a:t>
            </a:r>
            <a:r>
              <a:rPr lang="en-US" dirty="0" smtClean="0"/>
              <a:t>) {</a:t>
            </a:r>
            <a:endParaRPr lang="en-US" dirty="0"/>
          </a:p>
          <a:p>
            <a:pPr marL="457200" indent="-457200">
              <a:lnSpc>
                <a:spcPct val="120000"/>
              </a:lnSpc>
              <a:spcBef>
                <a:spcPts val="0"/>
              </a:spcBef>
              <a:buFont typeface="+mj-lt"/>
              <a:buAutoNum type="arabicPeriod"/>
            </a:pPr>
            <a:r>
              <a:rPr lang="en-US" dirty="0"/>
              <a:t>      </a:t>
            </a:r>
            <a:r>
              <a:rPr lang="en-US" dirty="0" err="1"/>
              <a:t>printf</a:t>
            </a:r>
            <a:r>
              <a:rPr lang="en-US" dirty="0"/>
              <a:t> ( "\n %s is wrong! You should FAIL! \n ace=%</a:t>
            </a:r>
            <a:r>
              <a:rPr lang="en-US" dirty="0" err="1"/>
              <a:t>i</a:t>
            </a:r>
            <a:r>
              <a:rPr lang="en-US" dirty="0"/>
              <a:t>\n", </a:t>
            </a:r>
            <a:r>
              <a:rPr lang="en-US" dirty="0" smtClean="0"/>
              <a:t>buff</a:t>
            </a:r>
            <a:r>
              <a:rPr lang="en-US" dirty="0"/>
              <a:t>, ace )</a:t>
            </a:r>
            <a:r>
              <a:rPr lang="en-US" dirty="0" smtClean="0"/>
              <a:t>; }</a:t>
            </a:r>
          </a:p>
          <a:p>
            <a:pPr marL="457200" indent="-457200">
              <a:lnSpc>
                <a:spcPct val="120000"/>
              </a:lnSpc>
              <a:spcBef>
                <a:spcPts val="0"/>
              </a:spcBef>
              <a:buFont typeface="+mj-lt"/>
              <a:buAutoNum type="arabicPeriod"/>
            </a:pPr>
            <a:r>
              <a:rPr lang="en-US" dirty="0" smtClean="0"/>
              <a:t>  else  { </a:t>
            </a:r>
            <a:r>
              <a:rPr lang="en-US" dirty="0" err="1" smtClean="0"/>
              <a:t>printf</a:t>
            </a:r>
            <a:r>
              <a:rPr lang="en-US" dirty="0" smtClean="0"/>
              <a:t> </a:t>
            </a:r>
            <a:r>
              <a:rPr lang="en-US" dirty="0"/>
              <a:t>( "Correct! \n") </a:t>
            </a:r>
            <a:r>
              <a:rPr lang="en-US" dirty="0" smtClean="0"/>
              <a:t>; ace </a:t>
            </a:r>
            <a:r>
              <a:rPr lang="en-US" dirty="0"/>
              <a:t>= 1</a:t>
            </a:r>
            <a:r>
              <a:rPr lang="en-US" dirty="0" smtClean="0"/>
              <a:t>; }</a:t>
            </a:r>
            <a:endParaRPr lang="en-US" dirty="0"/>
          </a:p>
          <a:p>
            <a:pPr marL="457200" indent="-457200">
              <a:lnSpc>
                <a:spcPct val="120000"/>
              </a:lnSpc>
              <a:spcBef>
                <a:spcPts val="0"/>
              </a:spcBef>
              <a:buFont typeface="+mj-lt"/>
              <a:buAutoNum type="arabicPeriod"/>
            </a:pPr>
            <a:r>
              <a:rPr lang="en-US" dirty="0"/>
              <a:t>  if ( ace </a:t>
            </a:r>
            <a:r>
              <a:rPr lang="en-US" dirty="0" smtClean="0"/>
              <a:t>) {  </a:t>
            </a:r>
            <a:r>
              <a:rPr lang="en-US" dirty="0" err="1"/>
              <a:t>printf</a:t>
            </a:r>
            <a:r>
              <a:rPr lang="en-US" dirty="0"/>
              <a:t> ( "You get an A! \n" )</a:t>
            </a:r>
            <a:r>
              <a:rPr lang="en-US" dirty="0" smtClean="0"/>
              <a:t>; }</a:t>
            </a:r>
            <a:endParaRPr lang="en-US" dirty="0"/>
          </a:p>
          <a:p>
            <a:pPr marL="457200" indent="-457200">
              <a:lnSpc>
                <a:spcPct val="120000"/>
              </a:lnSpc>
              <a:spcBef>
                <a:spcPts val="0"/>
              </a:spcBef>
              <a:buFont typeface="+mj-lt"/>
              <a:buAutoNum type="arabicPeriod"/>
            </a:pPr>
            <a:r>
              <a:rPr lang="en-US" dirty="0"/>
              <a:t>  return 0</a:t>
            </a:r>
            <a:r>
              <a:rPr lang="en-US" dirty="0" smtClean="0"/>
              <a:t>; }</a:t>
            </a:r>
            <a:endParaRPr lang="en-US" dirty="0"/>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6" name="TextBox 5"/>
          <p:cNvSpPr txBox="1"/>
          <p:nvPr/>
        </p:nvSpPr>
        <p:spPr>
          <a:xfrm>
            <a:off x="3856974" y="2469815"/>
            <a:ext cx="4343400" cy="707886"/>
          </a:xfrm>
          <a:prstGeom prst="rect">
            <a:avLst/>
          </a:prstGeom>
          <a:noFill/>
        </p:spPr>
        <p:txBody>
          <a:bodyPr wrap="square" rtlCol="0" anchor="t" anchorCtr="0">
            <a:spAutoFit/>
          </a:bodyPr>
          <a:lstStyle/>
          <a:p>
            <a:pPr algn="l"/>
            <a:r>
              <a:rPr lang="en-US" sz="2800" dirty="0" smtClean="0">
                <a:solidFill>
                  <a:srgbClr val="000000"/>
                </a:solidFill>
              </a:rPr>
              <a:t>}</a:t>
            </a:r>
            <a:r>
              <a:rPr lang="en-US" sz="4000" dirty="0" smtClean="0">
                <a:solidFill>
                  <a:srgbClr val="000000"/>
                </a:solidFill>
              </a:rPr>
              <a:t> </a:t>
            </a:r>
            <a:r>
              <a:rPr lang="en-US" sz="2400" dirty="0" smtClean="0">
                <a:solidFill>
                  <a:srgbClr val="000000"/>
                </a:solidFill>
              </a:rPr>
              <a:t>The Naughty Line</a:t>
            </a:r>
            <a:endParaRPr lang="en-US" sz="1100" dirty="0">
              <a:solidFill>
                <a:srgbClr val="000000"/>
              </a:solidFill>
            </a:endParaRPr>
          </a:p>
        </p:txBody>
      </p:sp>
      <p:sp>
        <p:nvSpPr>
          <p:cNvPr id="5" name="Slide Number Placeholder 4"/>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36112398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Three-way Handshake</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6" name="Cube 11"/>
          <p:cNvSpPr>
            <a:spLocks noChangeArrowheads="1"/>
          </p:cNvSpPr>
          <p:nvPr/>
        </p:nvSpPr>
        <p:spPr bwMode="auto">
          <a:xfrm>
            <a:off x="1981200" y="22479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907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907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9" name="Right Arrow 24"/>
          <p:cNvSpPr>
            <a:spLocks noChangeArrowheads="1"/>
          </p:cNvSpPr>
          <p:nvPr/>
        </p:nvSpPr>
        <p:spPr bwMode="auto">
          <a:xfrm>
            <a:off x="3962400" y="30861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ACK</a:t>
            </a:r>
          </a:p>
        </p:txBody>
      </p:sp>
      <p:sp>
        <p:nvSpPr>
          <p:cNvPr id="10" name="Left Arrow 25"/>
          <p:cNvSpPr>
            <a:spLocks noChangeArrowheads="1"/>
          </p:cNvSpPr>
          <p:nvPr/>
        </p:nvSpPr>
        <p:spPr bwMode="auto">
          <a:xfrm>
            <a:off x="3886200" y="2476500"/>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SYN-ACK</a:t>
            </a:r>
          </a:p>
        </p:txBody>
      </p:sp>
      <p:sp>
        <p:nvSpPr>
          <p:cNvPr id="3" name="Slide Number Placeholder 2"/>
          <p:cNvSpPr>
            <a:spLocks noGrp="1"/>
          </p:cNvSpPr>
          <p:nvPr>
            <p:ph type="sldNum" sz="quarter" idx="12"/>
          </p:nvPr>
        </p:nvSpPr>
        <p:spPr/>
        <p:txBody>
          <a:bodyPr/>
          <a:lstStyle/>
          <a:p>
            <a:fld id="{A2A17EAB-8B51-5C40-8776-6683E51FA7A0}" type="slidenum">
              <a:rPr lang="en-US" smtClean="0"/>
              <a:t>37</a:t>
            </a:fld>
            <a:endParaRPr lang="en-US"/>
          </a:p>
        </p:txBody>
      </p:sp>
    </p:spTree>
    <p:extLst>
      <p:ext uri="{BB962C8B-B14F-4D97-AF65-F5344CB8AC3E}">
        <p14:creationId xmlns:p14="http://schemas.microsoft.com/office/powerpoint/2010/main" val="15912667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 Flood Attack</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6" name="Cube 11"/>
          <p:cNvSpPr>
            <a:spLocks noChangeArrowheads="1"/>
          </p:cNvSpPr>
          <p:nvPr/>
        </p:nvSpPr>
        <p:spPr bwMode="auto">
          <a:xfrm>
            <a:off x="1981200" y="224485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8765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8765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10" name="Left Arrow 25"/>
          <p:cNvSpPr>
            <a:spLocks noChangeArrowheads="1"/>
          </p:cNvSpPr>
          <p:nvPr/>
        </p:nvSpPr>
        <p:spPr bwMode="auto">
          <a:xfrm rot="20057174">
            <a:off x="3886199" y="3102312"/>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dirty="0">
                <a:solidFill>
                  <a:srgbClr val="000000"/>
                </a:solidFill>
              </a:rPr>
              <a:t>SYN-ACK</a:t>
            </a:r>
          </a:p>
        </p:txBody>
      </p:sp>
      <p:sp>
        <p:nvSpPr>
          <p:cNvPr id="11" name="Cube 11"/>
          <p:cNvSpPr>
            <a:spLocks noChangeArrowheads="1"/>
          </p:cNvSpPr>
          <p:nvPr/>
        </p:nvSpPr>
        <p:spPr bwMode="auto">
          <a:xfrm>
            <a:off x="1981200" y="3566164"/>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38</a:t>
            </a:fld>
            <a:endParaRPr lang="en-US"/>
          </a:p>
        </p:txBody>
      </p:sp>
    </p:spTree>
    <p:extLst>
      <p:ext uri="{BB962C8B-B14F-4D97-AF65-F5344CB8AC3E}">
        <p14:creationId xmlns:p14="http://schemas.microsoft.com/office/powerpoint/2010/main" val="9984493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Ping Attack</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6" name="Cube 11"/>
          <p:cNvSpPr>
            <a:spLocks noChangeArrowheads="1"/>
          </p:cNvSpPr>
          <p:nvPr/>
        </p:nvSpPr>
        <p:spPr bwMode="auto">
          <a:xfrm>
            <a:off x="304800" y="25908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3962400" y="614363"/>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rot="20562649">
            <a:off x="1447800" y="2438400"/>
            <a:ext cx="1447800" cy="533400"/>
          </a:xfrm>
          <a:prstGeom prst="rightArrow">
            <a:avLst>
              <a:gd name="adj1" fmla="val 50000"/>
              <a:gd name="adj2" fmla="val 50001"/>
            </a:avLst>
          </a:prstGeom>
          <a:solidFill>
            <a:srgbClr val="FFFFFF"/>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ping</a:t>
            </a:r>
          </a:p>
        </p:txBody>
      </p:sp>
      <p:sp>
        <p:nvSpPr>
          <p:cNvPr id="9" name="TextBox 13"/>
          <p:cNvSpPr txBox="1">
            <a:spLocks noChangeArrowheads="1"/>
          </p:cNvSpPr>
          <p:nvPr/>
        </p:nvSpPr>
        <p:spPr bwMode="auto">
          <a:xfrm>
            <a:off x="228600" y="2057400"/>
            <a:ext cx="1262063" cy="46196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Attacker</a:t>
            </a:r>
          </a:p>
        </p:txBody>
      </p:sp>
      <p:sp>
        <p:nvSpPr>
          <p:cNvPr id="10" name="Cube 14"/>
          <p:cNvSpPr>
            <a:spLocks noChangeArrowheads="1"/>
          </p:cNvSpPr>
          <p:nvPr/>
        </p:nvSpPr>
        <p:spPr bwMode="auto">
          <a:xfrm>
            <a:off x="3962400" y="2976563"/>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1" name="Cube 15"/>
          <p:cNvSpPr>
            <a:spLocks noChangeArrowheads="1"/>
          </p:cNvSpPr>
          <p:nvPr/>
        </p:nvSpPr>
        <p:spPr bwMode="auto">
          <a:xfrm>
            <a:off x="8153400" y="18288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2" name="Right Arrow 16"/>
          <p:cNvSpPr>
            <a:spLocks noChangeArrowheads="1"/>
          </p:cNvSpPr>
          <p:nvPr/>
        </p:nvSpPr>
        <p:spPr bwMode="auto">
          <a:xfrm rot="1047622">
            <a:off x="1524000" y="3124200"/>
            <a:ext cx="1447800" cy="533400"/>
          </a:xfrm>
          <a:prstGeom prst="rightArrow">
            <a:avLst>
              <a:gd name="adj1" fmla="val 50000"/>
              <a:gd name="adj2" fmla="val 50001"/>
            </a:avLst>
          </a:prstGeom>
          <a:solidFill>
            <a:srgbClr val="FFFFFF"/>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ping</a:t>
            </a:r>
          </a:p>
        </p:txBody>
      </p:sp>
      <p:sp>
        <p:nvSpPr>
          <p:cNvPr id="13" name="Cube 17"/>
          <p:cNvSpPr>
            <a:spLocks noChangeArrowheads="1"/>
          </p:cNvSpPr>
          <p:nvPr/>
        </p:nvSpPr>
        <p:spPr bwMode="auto">
          <a:xfrm>
            <a:off x="6096000" y="494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4" name="Cube 19"/>
          <p:cNvSpPr>
            <a:spLocks noChangeArrowheads="1"/>
          </p:cNvSpPr>
          <p:nvPr/>
        </p:nvSpPr>
        <p:spPr bwMode="auto">
          <a:xfrm>
            <a:off x="6096000" y="1637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5" name="Cube 21"/>
          <p:cNvSpPr>
            <a:spLocks noChangeArrowheads="1"/>
          </p:cNvSpPr>
          <p:nvPr/>
        </p:nvSpPr>
        <p:spPr bwMode="auto">
          <a:xfrm>
            <a:off x="6096000" y="2780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6" name="Cube 22"/>
          <p:cNvSpPr>
            <a:spLocks noChangeArrowheads="1"/>
          </p:cNvSpPr>
          <p:nvPr/>
        </p:nvSpPr>
        <p:spPr bwMode="auto">
          <a:xfrm>
            <a:off x="6096000" y="3923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cxnSp>
        <p:nvCxnSpPr>
          <p:cNvPr id="18" name="Straight Arrow Connector 26"/>
          <p:cNvCxnSpPr>
            <a:cxnSpLocks noChangeShapeType="1"/>
            <a:stCxn id="7" idx="5"/>
            <a:endCxn id="13" idx="2"/>
          </p:cNvCxnSpPr>
          <p:nvPr/>
        </p:nvCxnSpPr>
        <p:spPr bwMode="auto">
          <a:xfrm flipV="1">
            <a:off x="4800600" y="1113644"/>
            <a:ext cx="1295400" cy="348444"/>
          </a:xfrm>
          <a:prstGeom prst="straightConnector1">
            <a:avLst/>
          </a:prstGeom>
          <a:noFill/>
          <a:ln w="9525">
            <a:solidFill>
              <a:schemeClr val="tx1"/>
            </a:solidFill>
            <a:round/>
            <a:headEnd/>
            <a:tailEnd type="arrow" w="med" len="med"/>
          </a:ln>
        </p:spPr>
      </p:cxnSp>
      <p:cxnSp>
        <p:nvCxnSpPr>
          <p:cNvPr id="19" name="Straight Arrow Connector 28"/>
          <p:cNvCxnSpPr>
            <a:cxnSpLocks noChangeShapeType="1"/>
            <a:endCxn id="14" idx="2"/>
          </p:cNvCxnSpPr>
          <p:nvPr/>
        </p:nvCxnSpPr>
        <p:spPr bwMode="auto">
          <a:xfrm>
            <a:off x="4800600" y="1828800"/>
            <a:ext cx="1295400" cy="427844"/>
          </a:xfrm>
          <a:prstGeom prst="straightConnector1">
            <a:avLst/>
          </a:prstGeom>
          <a:noFill/>
          <a:ln w="9525">
            <a:solidFill>
              <a:schemeClr val="tx1"/>
            </a:solidFill>
            <a:round/>
            <a:headEnd/>
            <a:tailEnd type="arrow" w="med" len="med"/>
          </a:ln>
        </p:spPr>
      </p:cxnSp>
      <p:cxnSp>
        <p:nvCxnSpPr>
          <p:cNvPr id="20" name="Straight Arrow Connector 30"/>
          <p:cNvCxnSpPr>
            <a:cxnSpLocks noChangeShapeType="1"/>
            <a:stCxn id="10" idx="5"/>
            <a:endCxn id="15" idx="2"/>
          </p:cNvCxnSpPr>
          <p:nvPr/>
        </p:nvCxnSpPr>
        <p:spPr bwMode="auto">
          <a:xfrm flipV="1">
            <a:off x="4800600" y="3399644"/>
            <a:ext cx="1295400" cy="424644"/>
          </a:xfrm>
          <a:prstGeom prst="straightConnector1">
            <a:avLst/>
          </a:prstGeom>
          <a:noFill/>
          <a:ln w="9525">
            <a:solidFill>
              <a:schemeClr val="tx1"/>
            </a:solidFill>
            <a:round/>
            <a:headEnd/>
            <a:tailEnd type="arrow" w="med" len="med"/>
          </a:ln>
        </p:spPr>
      </p:cxnSp>
      <p:cxnSp>
        <p:nvCxnSpPr>
          <p:cNvPr id="21" name="Straight Arrow Connector 32"/>
          <p:cNvCxnSpPr>
            <a:cxnSpLocks noChangeShapeType="1"/>
            <a:endCxn id="16" idx="2"/>
          </p:cNvCxnSpPr>
          <p:nvPr/>
        </p:nvCxnSpPr>
        <p:spPr bwMode="auto">
          <a:xfrm>
            <a:off x="4800600" y="4124916"/>
            <a:ext cx="1295400" cy="417728"/>
          </a:xfrm>
          <a:prstGeom prst="straightConnector1">
            <a:avLst/>
          </a:prstGeom>
          <a:noFill/>
          <a:ln w="9525">
            <a:solidFill>
              <a:schemeClr val="tx1"/>
            </a:solidFill>
            <a:round/>
            <a:headEnd/>
            <a:tailEnd type="arrow" w="med" len="med"/>
          </a:ln>
        </p:spPr>
      </p:cxnSp>
      <p:cxnSp>
        <p:nvCxnSpPr>
          <p:cNvPr id="23" name="Straight Arrow Connector 37"/>
          <p:cNvCxnSpPr>
            <a:cxnSpLocks noChangeShapeType="1"/>
          </p:cNvCxnSpPr>
          <p:nvPr/>
        </p:nvCxnSpPr>
        <p:spPr bwMode="auto">
          <a:xfrm rot="16200000" flipH="1">
            <a:off x="6743700" y="876300"/>
            <a:ext cx="1752600" cy="1066800"/>
          </a:xfrm>
          <a:prstGeom prst="straightConnector1">
            <a:avLst/>
          </a:prstGeom>
          <a:noFill/>
          <a:ln w="9525">
            <a:solidFill>
              <a:schemeClr val="tx1"/>
            </a:solidFill>
            <a:round/>
            <a:headEnd/>
            <a:tailEnd type="arrow" w="med" len="med"/>
          </a:ln>
        </p:spPr>
      </p:cxnSp>
      <p:cxnSp>
        <p:nvCxnSpPr>
          <p:cNvPr id="24" name="Straight Arrow Connector 39"/>
          <p:cNvCxnSpPr>
            <a:cxnSpLocks noChangeShapeType="1"/>
            <a:stCxn id="14" idx="5"/>
          </p:cNvCxnSpPr>
          <p:nvPr/>
        </p:nvCxnSpPr>
        <p:spPr bwMode="auto">
          <a:xfrm>
            <a:off x="7086600" y="2008994"/>
            <a:ext cx="1066801" cy="581806"/>
          </a:xfrm>
          <a:prstGeom prst="straightConnector1">
            <a:avLst/>
          </a:prstGeom>
          <a:noFill/>
          <a:ln w="9525">
            <a:solidFill>
              <a:schemeClr val="tx1"/>
            </a:solidFill>
            <a:round/>
            <a:headEnd/>
            <a:tailEnd type="arrow" w="med" len="med"/>
          </a:ln>
        </p:spPr>
      </p:cxnSp>
      <p:cxnSp>
        <p:nvCxnSpPr>
          <p:cNvPr id="25" name="Straight Arrow Connector 41"/>
          <p:cNvCxnSpPr>
            <a:cxnSpLocks noChangeShapeType="1"/>
            <a:stCxn id="15" idx="5"/>
            <a:endCxn id="11" idx="2"/>
          </p:cNvCxnSpPr>
          <p:nvPr/>
        </p:nvCxnSpPr>
        <p:spPr bwMode="auto">
          <a:xfrm flipV="1">
            <a:off x="7086600" y="2886075"/>
            <a:ext cx="1066800" cy="265919"/>
          </a:xfrm>
          <a:prstGeom prst="straightConnector1">
            <a:avLst/>
          </a:prstGeom>
          <a:noFill/>
          <a:ln w="9525">
            <a:solidFill>
              <a:schemeClr val="tx1"/>
            </a:solidFill>
            <a:round/>
            <a:headEnd/>
            <a:tailEnd type="arrow" w="med" len="med"/>
          </a:ln>
        </p:spPr>
      </p:cxnSp>
      <p:cxnSp>
        <p:nvCxnSpPr>
          <p:cNvPr id="26" name="Straight Arrow Connector 43"/>
          <p:cNvCxnSpPr>
            <a:cxnSpLocks noChangeShapeType="1"/>
          </p:cNvCxnSpPr>
          <p:nvPr/>
        </p:nvCxnSpPr>
        <p:spPr bwMode="auto">
          <a:xfrm flipV="1">
            <a:off x="7010400" y="3200400"/>
            <a:ext cx="1143000" cy="762000"/>
          </a:xfrm>
          <a:prstGeom prst="straightConnector1">
            <a:avLst/>
          </a:prstGeom>
          <a:noFill/>
          <a:ln w="9525">
            <a:solidFill>
              <a:schemeClr val="tx1"/>
            </a:solidFill>
            <a:round/>
            <a:headEnd/>
            <a:tailEnd type="arrow" w="med" len="med"/>
          </a:ln>
        </p:spPr>
      </p:cxnSp>
      <p:sp>
        <p:nvSpPr>
          <p:cNvPr id="28" name="TextBox 13"/>
          <p:cNvSpPr txBox="1">
            <a:spLocks noChangeArrowheads="1"/>
          </p:cNvSpPr>
          <p:nvPr/>
        </p:nvSpPr>
        <p:spPr bwMode="auto">
          <a:xfrm>
            <a:off x="8077200" y="1219200"/>
            <a:ext cx="966931"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000000"/>
                </a:solidFill>
              </a:rPr>
              <a:t>Target</a:t>
            </a:r>
            <a:endParaRPr lang="en-US" dirty="0">
              <a:solidFill>
                <a:srgbClr val="000000"/>
              </a:solidFill>
            </a:endParaRPr>
          </a:p>
        </p:txBody>
      </p:sp>
      <p:sp>
        <p:nvSpPr>
          <p:cNvPr id="3" name="Slide Number Placeholder 2"/>
          <p:cNvSpPr>
            <a:spLocks noGrp="1"/>
          </p:cNvSpPr>
          <p:nvPr>
            <p:ph type="sldNum" sz="quarter" idx="12"/>
          </p:nvPr>
        </p:nvSpPr>
        <p:spPr/>
        <p:txBody>
          <a:bodyPr/>
          <a:lstStyle/>
          <a:p>
            <a:fld id="{A2A17EAB-8B51-5C40-8776-6683E51FA7A0}" type="slidenum">
              <a:rPr lang="en-US" smtClean="0"/>
              <a:t>39</a:t>
            </a:fld>
            <a:endParaRPr lang="en-US"/>
          </a:p>
        </p:txBody>
      </p:sp>
    </p:spTree>
    <p:extLst>
      <p:ext uri="{BB962C8B-B14F-4D97-AF65-F5344CB8AC3E}">
        <p14:creationId xmlns:p14="http://schemas.microsoft.com/office/powerpoint/2010/main" val="8088743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Reading Notes</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pp. 321 Might be interesting to compare password guidance over the years.</a:t>
            </a:r>
          </a:p>
          <a:p>
            <a:r>
              <a:rPr lang="en-US" dirty="0" smtClean="0"/>
              <a:t>pp. 323 How does </a:t>
            </a:r>
            <a:r>
              <a:rPr lang="en-US" dirty="0" err="1" smtClean="0"/>
              <a:t>Firesheep</a:t>
            </a:r>
            <a:r>
              <a:rPr lang="en-US" dirty="0" smtClean="0"/>
              <a:t> always get a user photo?</a:t>
            </a:r>
          </a:p>
          <a:p>
            <a:r>
              <a:rPr lang="en-US" dirty="0" smtClean="0"/>
              <a:t>pp. 328 Not current or virus unknown…</a:t>
            </a:r>
          </a:p>
          <a:p>
            <a:r>
              <a:rPr lang="en-US" dirty="0" smtClean="0"/>
              <a:t>pp. 330 Goals include infect 3 machine per LAN and as many computers as possible? Never make last minute changes before release. Were they related to the defects?</a:t>
            </a:r>
          </a:p>
          <a:p>
            <a:r>
              <a:rPr lang="en-US" dirty="0"/>
              <a:t>pp. 332 Do people use the Internet as an experimental laboratory these days</a:t>
            </a:r>
            <a:r>
              <a:rPr lang="en-US" dirty="0" smtClean="0"/>
              <a:t>? </a:t>
            </a:r>
            <a:r>
              <a:rPr lang="en-US" dirty="0"/>
              <a:t>Shutdown right after booting, “benign” doesn’t seem like the right word.</a:t>
            </a:r>
          </a:p>
        </p:txBody>
      </p:sp>
      <p:sp>
        <p:nvSpPr>
          <p:cNvPr id="11" name="Content Placeholder 10"/>
          <p:cNvSpPr>
            <a:spLocks noGrp="1"/>
          </p:cNvSpPr>
          <p:nvPr>
            <p:ph sz="half" idx="2"/>
          </p:nvPr>
        </p:nvSpPr>
        <p:spPr/>
        <p:txBody>
          <a:bodyPr>
            <a:normAutofit fontScale="85000" lnSpcReduction="10000"/>
          </a:bodyPr>
          <a:lstStyle/>
          <a:p>
            <a:r>
              <a:rPr lang="en-US" dirty="0" smtClean="0"/>
              <a:t>pp. 334 “send reports back to a </a:t>
            </a:r>
            <a:r>
              <a:rPr lang="en-US" b="1" dirty="0" smtClean="0"/>
              <a:t>host</a:t>
            </a:r>
            <a:r>
              <a:rPr lang="en-US" dirty="0" smtClean="0"/>
              <a:t> computer”?</a:t>
            </a:r>
          </a:p>
          <a:p>
            <a:r>
              <a:rPr lang="en-US" dirty="0" smtClean="0"/>
              <a:t>pp. 335 Firewalls often not running on same machine as malware, routers?</a:t>
            </a:r>
          </a:p>
          <a:p>
            <a:r>
              <a:rPr lang="en-US" dirty="0" smtClean="0"/>
              <a:t>pp. 337 Have 2003 fears of cyber terrorist attacks been realized?</a:t>
            </a:r>
          </a:p>
          <a:p>
            <a:r>
              <a:rPr lang="en-US" dirty="0" smtClean="0"/>
              <a:t>pp. 345 How is online voting a moral issue?</a:t>
            </a:r>
          </a:p>
          <a:p>
            <a:r>
              <a:rPr lang="en-US" dirty="0" smtClean="0"/>
              <a:t>pp. 346 Is Internet access due to financial restrictions still relevant? Could issue specific, unrelated code for each vote.</a:t>
            </a:r>
          </a:p>
          <a:p>
            <a:r>
              <a:rPr lang="en-US" dirty="0" smtClean="0"/>
              <a:t>End of Chapter questions:</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
        <p:nvSpPr>
          <p:cNvPr id="7" name="10-Point Star 6"/>
          <p:cNvSpPr/>
          <p:nvPr/>
        </p:nvSpPr>
        <p:spPr>
          <a:xfrm>
            <a:off x="2896668" y="1352551"/>
            <a:ext cx="4233591" cy="2468176"/>
          </a:xfrm>
          <a:prstGeom prst="star10">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UPDATE</a:t>
            </a:r>
            <a:endParaRPr lang="en-US" sz="4000" dirty="0"/>
          </a:p>
        </p:txBody>
      </p:sp>
    </p:spTree>
    <p:extLst>
      <p:ext uri="{BB962C8B-B14F-4D97-AF65-F5344CB8AC3E}">
        <p14:creationId xmlns:p14="http://schemas.microsoft.com/office/powerpoint/2010/main" val="21081641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6" name="Shape 56"/>
          <p:cNvPicPr preferRelativeResize="0"/>
          <p:nvPr/>
        </p:nvPicPr>
        <p:blipFill>
          <a:blip r:embed="rId3">
            <a:alphaModFix/>
          </a:blip>
          <a:stretch>
            <a:fillRect/>
          </a:stretch>
        </p:blipFill>
        <p:spPr>
          <a:xfrm>
            <a:off x="5380461" y="2862919"/>
            <a:ext cx="3367426" cy="2280581"/>
          </a:xfrm>
          <a:prstGeom prst="rect">
            <a:avLst/>
          </a:prstGeom>
          <a:noFill/>
          <a:ln>
            <a:noFill/>
          </a:ln>
        </p:spPr>
      </p:pic>
      <p:sp>
        <p:nvSpPr>
          <p:cNvPr id="54" name="Shape 54"/>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What is Denial of Service (DoS)</a:t>
            </a:r>
          </a:p>
        </p:txBody>
      </p:sp>
      <p:sp>
        <p:nvSpPr>
          <p:cNvPr id="55" name="Shape 55"/>
          <p:cNvSpPr txBox="1">
            <a:spLocks noGrp="1"/>
          </p:cNvSpPr>
          <p:nvPr>
            <p:ph idx="1"/>
          </p:nvPr>
        </p:nvSpPr>
        <p:spPr>
          <a:prstGeom prst="rect">
            <a:avLst/>
          </a:prstGeom>
        </p:spPr>
        <p:txBody>
          <a:bodyPr lIns="91425" tIns="91425" rIns="91425" bIns="91425" anchor="t" anchorCtr="0">
            <a:noAutofit/>
          </a:bodyPr>
          <a:lstStyle/>
          <a:p>
            <a:pPr marL="457200" indent="-228600">
              <a:lnSpc>
                <a:spcPct val="100000"/>
              </a:lnSpc>
            </a:pPr>
            <a:r>
              <a:rPr lang="en" dirty="0"/>
              <a:t>Attempts to make target unavailable by flooding with </a:t>
            </a:r>
            <a:r>
              <a:rPr lang="en" dirty="0" smtClean="0"/>
              <a:t>traffic</a:t>
            </a:r>
          </a:p>
          <a:p>
            <a:pPr marL="457200" lvl="0" indent="-228600" rtl="0">
              <a:lnSpc>
                <a:spcPct val="100000"/>
              </a:lnSpc>
              <a:spcBef>
                <a:spcPts val="0"/>
              </a:spcBef>
            </a:pPr>
            <a:r>
              <a:rPr lang="en" dirty="0" smtClean="0"/>
              <a:t>If </a:t>
            </a:r>
            <a:r>
              <a:rPr lang="en" dirty="0"/>
              <a:t>victim has to filter attack, it’s too </a:t>
            </a:r>
            <a:r>
              <a:rPr lang="en" dirty="0" smtClean="0"/>
              <a:t>late</a:t>
            </a:r>
            <a:endParaRPr lang="en" dirty="0"/>
          </a:p>
          <a:p>
            <a:pPr marL="457200" lvl="0" indent="-228600" rtl="0">
              <a:lnSpc>
                <a:spcPct val="100000"/>
              </a:lnSpc>
              <a:spcBef>
                <a:spcPts val="0"/>
              </a:spcBef>
            </a:pPr>
            <a:r>
              <a:rPr lang="en" dirty="0"/>
              <a:t>Internet Providers have no incentive to help</a:t>
            </a:r>
          </a:p>
          <a:p>
            <a:pPr marL="914400" lvl="1" indent="-228600" rtl="0">
              <a:lnSpc>
                <a:spcPct val="100000"/>
              </a:lnSpc>
              <a:spcBef>
                <a:spcPts val="0"/>
              </a:spcBef>
            </a:pPr>
            <a:r>
              <a:rPr lang="en" dirty="0"/>
              <a:t>Businesses get affected, but would </a:t>
            </a:r>
            <a:r>
              <a:rPr lang="en" dirty="0" smtClean="0"/>
              <a:t>not</a:t>
            </a:r>
            <a:r>
              <a:rPr lang="en-US" dirty="0" smtClean="0"/>
              <a:t> </a:t>
            </a:r>
            <a:r>
              <a:rPr lang="en" dirty="0" smtClean="0"/>
              <a:t>pay </a:t>
            </a:r>
            <a:r>
              <a:rPr lang="en" dirty="0"/>
              <a:t>provider enough to make worthwhile</a:t>
            </a:r>
          </a:p>
          <a:p>
            <a:pPr marL="914400" lvl="1" indent="-228600" rtl="0">
              <a:lnSpc>
                <a:spcPct val="100000"/>
              </a:lnSpc>
              <a:spcBef>
                <a:spcPts val="0"/>
              </a:spcBef>
            </a:pPr>
            <a:r>
              <a:rPr lang="en" dirty="0"/>
              <a:t>This is why Cloudflare, e.g., exists</a:t>
            </a:r>
          </a:p>
          <a:p>
            <a:pPr marL="457200" lvl="0" indent="-228600" rtl="0">
              <a:lnSpc>
                <a:spcPct val="100000"/>
              </a:lnSpc>
              <a:spcBef>
                <a:spcPts val="0"/>
              </a:spcBef>
            </a:pPr>
            <a:r>
              <a:rPr lang="en" dirty="0"/>
              <a:t>Many ways to perform this attack</a:t>
            </a:r>
          </a:p>
          <a:p>
            <a:pPr marL="457200" lvl="0" indent="0">
              <a:lnSpc>
                <a:spcPct val="100000"/>
              </a:lnSpc>
              <a:spcBef>
                <a:spcPts val="0"/>
              </a:spcBef>
              <a:buNone/>
            </a:pPr>
            <a:endParaRPr dirty="0"/>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40</a:t>
            </a:fld>
            <a:endParaRPr lang="en"/>
          </a:p>
        </p:txBody>
      </p:sp>
      <p:sp>
        <p:nvSpPr>
          <p:cNvPr id="3" name="Footer Placeholder 2"/>
          <p:cNvSpPr>
            <a:spLocks noGrp="1"/>
          </p:cNvSpPr>
          <p:nvPr>
            <p:ph type="ftr" sz="quarter" idx="11"/>
          </p:nvPr>
        </p:nvSpPr>
        <p:spPr/>
        <p:txBody>
          <a:bodyPr/>
          <a:lstStyle/>
          <a:p>
            <a:r>
              <a:rPr lang="sk-SK" smtClean="0"/>
              <a:t>© 2017 Keith A. Pray</a:t>
            </a:r>
            <a:endParaRPr lang="en-US"/>
          </a:p>
        </p:txBody>
      </p:sp>
    </p:spTree>
    <p:extLst>
      <p:ext uri="{BB962C8B-B14F-4D97-AF65-F5344CB8AC3E}">
        <p14:creationId xmlns:p14="http://schemas.microsoft.com/office/powerpoint/2010/main" val="1600300821"/>
      </p:ext>
    </p:extLst>
  </p:cSld>
  <p:clrMapOvr>
    <a:masterClrMapping/>
  </p:clrMapOvr>
  <p:transition xmlns:p14="http://schemas.microsoft.com/office/powerpoint/2010/mai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Distributed DoS Vectors</a:t>
            </a:r>
          </a:p>
        </p:txBody>
      </p:sp>
      <p:sp>
        <p:nvSpPr>
          <p:cNvPr id="62" name="Shape 62"/>
          <p:cNvSpPr txBox="1">
            <a:spLocks noGrp="1"/>
          </p:cNvSpPr>
          <p:nvPr>
            <p:ph sz="half" idx="1"/>
          </p:nvPr>
        </p:nvSpPr>
        <p:spPr>
          <a:prstGeom prst="rect">
            <a:avLst/>
          </a:prstGeom>
        </p:spPr>
        <p:txBody>
          <a:bodyPr lIns="91425" tIns="91425" rIns="91425" bIns="91425" anchor="t" anchorCtr="0">
            <a:noAutofit/>
          </a:bodyPr>
          <a:lstStyle/>
          <a:p>
            <a:pPr marL="457200" lvl="0" indent="-228600" rtl="0">
              <a:spcBef>
                <a:spcPts val="0"/>
              </a:spcBef>
            </a:pPr>
            <a:r>
              <a:rPr lang="en" dirty="0"/>
              <a:t>TCP SYN attack</a:t>
            </a:r>
          </a:p>
          <a:p>
            <a:pPr marL="914400" lvl="1" indent="-228600" rtl="0">
              <a:spcBef>
                <a:spcPts val="0"/>
              </a:spcBef>
            </a:pPr>
            <a:r>
              <a:rPr lang="en" dirty="0"/>
              <a:t>SYN packets are small, low difficulty for attacker</a:t>
            </a:r>
          </a:p>
          <a:p>
            <a:pPr marL="914400" lvl="1" indent="-228600" rtl="0">
              <a:spcBef>
                <a:spcPts val="0"/>
              </a:spcBef>
            </a:pPr>
            <a:r>
              <a:rPr lang="en" dirty="0"/>
              <a:t>Leaves half-open connections on server</a:t>
            </a:r>
          </a:p>
          <a:p>
            <a:pPr marL="914400" lvl="1" indent="-228600" rtl="0">
              <a:spcBef>
                <a:spcPts val="0"/>
              </a:spcBef>
            </a:pPr>
            <a:r>
              <a:rPr lang="en" dirty="0"/>
              <a:t>SYN cookies mitigate </a:t>
            </a:r>
            <a:r>
              <a:rPr lang="en" dirty="0" smtClean="0"/>
              <a:t>this</a:t>
            </a:r>
            <a:endParaRPr lang="en-US" dirty="0" smtClean="0"/>
          </a:p>
          <a:p>
            <a:pPr marL="457200" lvl="0" indent="-228600">
              <a:spcBef>
                <a:spcPts val="0"/>
              </a:spcBef>
            </a:pPr>
            <a:r>
              <a:rPr lang="en" dirty="0"/>
              <a:t>DNS amplification attack</a:t>
            </a:r>
          </a:p>
          <a:p>
            <a:pPr marL="914400" lvl="1" indent="-228600">
              <a:spcBef>
                <a:spcPts val="0"/>
              </a:spcBef>
            </a:pPr>
            <a:r>
              <a:rPr lang="en" dirty="0"/>
              <a:t>DNS requests are small</a:t>
            </a:r>
          </a:p>
          <a:p>
            <a:pPr marL="914400" lvl="1" indent="-228600">
              <a:spcBef>
                <a:spcPts val="0"/>
              </a:spcBef>
            </a:pPr>
            <a:r>
              <a:rPr lang="en" dirty="0"/>
              <a:t>Can request all records on server</a:t>
            </a:r>
          </a:p>
          <a:p>
            <a:pPr marL="914400" lvl="1" indent="-228600">
              <a:spcBef>
                <a:spcPts val="0"/>
              </a:spcBef>
            </a:pPr>
            <a:r>
              <a:rPr lang="en" dirty="0"/>
              <a:t>Crippled by proper </a:t>
            </a:r>
            <a:r>
              <a:rPr lang="en" dirty="0" smtClean="0"/>
              <a:t>configuration</a:t>
            </a:r>
            <a:endParaRPr lang="en" dirty="0"/>
          </a:p>
        </p:txBody>
      </p:sp>
      <p:sp>
        <p:nvSpPr>
          <p:cNvPr id="4" name="Content Placeholder 3"/>
          <p:cNvSpPr>
            <a:spLocks noGrp="1"/>
          </p:cNvSpPr>
          <p:nvPr>
            <p:ph sz="half" idx="2"/>
          </p:nvPr>
        </p:nvSpPr>
        <p:spPr/>
        <p:txBody>
          <a:bodyPr/>
          <a:lstStyle/>
          <a:p>
            <a:pPr marL="457200" lvl="0" indent="-228600">
              <a:spcBef>
                <a:spcPts val="0"/>
              </a:spcBef>
            </a:pPr>
            <a:r>
              <a:rPr lang="en" dirty="0" smtClean="0"/>
              <a:t>Ingress/egress </a:t>
            </a:r>
            <a:r>
              <a:rPr lang="en" dirty="0"/>
              <a:t>filtering will reduce </a:t>
            </a:r>
            <a:r>
              <a:rPr lang="en" dirty="0" smtClean="0"/>
              <a:t>effect</a:t>
            </a:r>
            <a:endParaRPr lang="en" dirty="0"/>
          </a:p>
        </p:txBody>
      </p:sp>
      <p:sp>
        <p:nvSpPr>
          <p:cNvPr id="3" name="Footer Placeholder 2"/>
          <p:cNvSpPr>
            <a:spLocks noGrp="1"/>
          </p:cNvSpPr>
          <p:nvPr>
            <p:ph type="ftr" sz="quarter" idx="11"/>
          </p:nvPr>
        </p:nvSpPr>
        <p:spPr/>
        <p:txBody>
          <a:bodyPr/>
          <a:lstStyle/>
          <a:p>
            <a:r>
              <a:rPr lang="sk-SK" smtClean="0"/>
              <a:t>© 2017 Keith A. Pray</a:t>
            </a:r>
            <a:endParaRPr lang="en-US"/>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41</a:t>
            </a:fld>
            <a:endParaRPr lang="en"/>
          </a:p>
        </p:txBody>
      </p:sp>
      <p:pic>
        <p:nvPicPr>
          <p:cNvPr id="63" name="Shape 63"/>
          <p:cNvPicPr preferRelativeResize="0"/>
          <p:nvPr/>
        </p:nvPicPr>
        <p:blipFill>
          <a:blip r:embed="rId3">
            <a:alphaModFix/>
          </a:blip>
          <a:stretch>
            <a:fillRect/>
          </a:stretch>
        </p:blipFill>
        <p:spPr>
          <a:xfrm>
            <a:off x="2521600" y="2521163"/>
            <a:ext cx="6286500" cy="2590800"/>
          </a:xfrm>
          <a:prstGeom prst="rect">
            <a:avLst/>
          </a:prstGeom>
          <a:noFill/>
          <a:ln>
            <a:noFill/>
          </a:ln>
        </p:spPr>
      </p:pic>
    </p:spTree>
    <p:extLst>
      <p:ext uri="{BB962C8B-B14F-4D97-AF65-F5344CB8AC3E}">
        <p14:creationId xmlns:p14="http://schemas.microsoft.com/office/powerpoint/2010/main" val="1643976888"/>
      </p:ext>
    </p:extLst>
  </p:cSld>
  <p:clrMapOvr>
    <a:masterClrMapping/>
  </p:clrMapOvr>
  <p:transition xmlns:p14="http://schemas.microsoft.com/office/powerpoint/2010/mai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How</a:t>
            </a:r>
          </a:p>
        </p:txBody>
      </p:sp>
      <p:sp>
        <p:nvSpPr>
          <p:cNvPr id="45062" name="Rectangle 3"/>
          <p:cNvSpPr>
            <a:spLocks noGrp="1" noChangeArrowheads="1"/>
          </p:cNvSpPr>
          <p:nvPr>
            <p:ph idx="1"/>
          </p:nvPr>
        </p:nvSpPr>
        <p:spPr/>
        <p:txBody>
          <a:bodyPr/>
          <a:lstStyle/>
          <a:p>
            <a:pPr eaLnBrk="1" hangingPunct="1">
              <a:lnSpc>
                <a:spcPct val="90000"/>
              </a:lnSpc>
            </a:pPr>
            <a:r>
              <a:rPr lang="en-US">
                <a:ea typeface="ＭＳ Ｐゴシック" charset="-128"/>
                <a:cs typeface="ＭＳ Ｐゴシック" charset="-128"/>
              </a:rPr>
              <a:t>Technical and Non-Technical</a:t>
            </a:r>
          </a:p>
          <a:p>
            <a:pPr lvl="1" eaLnBrk="1" hangingPunct="1">
              <a:lnSpc>
                <a:spcPct val="90000"/>
              </a:lnSpc>
            </a:pPr>
            <a:r>
              <a:rPr lang="en-US"/>
              <a:t>Break into computer.</a:t>
            </a:r>
          </a:p>
          <a:p>
            <a:pPr lvl="1" eaLnBrk="1" hangingPunct="1">
              <a:lnSpc>
                <a:spcPct val="90000"/>
              </a:lnSpc>
            </a:pPr>
            <a:r>
              <a:rPr lang="en-US"/>
              <a:t>Prevent access to computer.</a:t>
            </a:r>
          </a:p>
          <a:p>
            <a:pPr lvl="1" eaLnBrk="1" hangingPunct="1">
              <a:lnSpc>
                <a:spcPct val="90000"/>
              </a:lnSpc>
            </a:pPr>
            <a:endParaRPr lang="en-US"/>
          </a:p>
          <a:p>
            <a:pPr eaLnBrk="1" hangingPunct="1">
              <a:lnSpc>
                <a:spcPct val="90000"/>
              </a:lnSpc>
            </a:pPr>
            <a:r>
              <a:rPr lang="en-US">
                <a:ea typeface="ＭＳ Ｐゴシック" charset="-128"/>
                <a:cs typeface="ＭＳ Ｐゴシック" charset="-128"/>
              </a:rPr>
              <a:t>What things make computer related crime easy?</a:t>
            </a:r>
          </a:p>
          <a:p>
            <a:pPr eaLnBrk="1" hangingPunct="1">
              <a:lnSpc>
                <a:spcPct val="90000"/>
              </a:lnSpc>
            </a:pPr>
            <a:endParaRPr lang="en-US">
              <a:ea typeface="ＭＳ Ｐゴシック" charset="-128"/>
              <a:cs typeface="ＭＳ Ｐゴシック" charset="-128"/>
            </a:endParaRP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42</a:t>
            </a:fld>
            <a:endParaRPr lang="en-US"/>
          </a:p>
        </p:txBody>
      </p:sp>
    </p:spTree>
    <p:extLst>
      <p:ext uri="{BB962C8B-B14F-4D97-AF65-F5344CB8AC3E}">
        <p14:creationId xmlns:p14="http://schemas.microsoft.com/office/powerpoint/2010/main" val="913482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Bane</a:t>
            </a:r>
          </a:p>
        </p:txBody>
      </p:sp>
      <p:sp>
        <p:nvSpPr>
          <p:cNvPr id="47107" name="Rectangle 3"/>
          <p:cNvSpPr>
            <a:spLocks noGrp="1" noChangeArrowheads="1"/>
          </p:cNvSpPr>
          <p:nvPr>
            <p:ph sz="half" idx="1"/>
          </p:nvPr>
        </p:nvSpPr>
        <p:spPr/>
        <p:txBody>
          <a:bodyPr/>
          <a:lstStyle/>
          <a:p>
            <a:pPr eaLnBrk="1" hangingPunct="1"/>
            <a:r>
              <a:rPr lang="en-US" dirty="0" smtClean="0">
                <a:ea typeface="ＭＳ Ｐゴシック" charset="-128"/>
                <a:cs typeface="ＭＳ Ｐゴシック" charset="-128"/>
              </a:rPr>
              <a:t>Trojan Horse</a:t>
            </a:r>
          </a:p>
          <a:p>
            <a:pPr eaLnBrk="1" hangingPunct="1"/>
            <a:r>
              <a:rPr lang="en-US" dirty="0" smtClean="0">
                <a:ea typeface="ＭＳ Ｐゴシック" charset="-128"/>
                <a:cs typeface="ＭＳ Ｐゴシック" charset="-128"/>
              </a:rPr>
              <a:t>Virus</a:t>
            </a:r>
          </a:p>
          <a:p>
            <a:pPr eaLnBrk="1" hangingPunct="1"/>
            <a:r>
              <a:rPr lang="en-US" dirty="0" smtClean="0">
                <a:ea typeface="ＭＳ Ｐゴシック" charset="-128"/>
                <a:cs typeface="ＭＳ Ｐゴシック" charset="-128"/>
              </a:rPr>
              <a:t>Worm</a:t>
            </a:r>
          </a:p>
          <a:p>
            <a:pPr eaLnBrk="1" hangingPunct="1"/>
            <a:r>
              <a:rPr lang="en-US" dirty="0" smtClean="0">
                <a:ea typeface="ＭＳ Ｐゴシック" charset="-128"/>
                <a:cs typeface="ＭＳ Ｐゴシック" charset="-128"/>
              </a:rPr>
              <a:t>Bot Network</a:t>
            </a:r>
          </a:p>
          <a:p>
            <a:pPr eaLnBrk="1" hangingPunct="1"/>
            <a:r>
              <a:rPr lang="en-US" dirty="0" smtClean="0">
                <a:ea typeface="ＭＳ Ｐゴシック" charset="-128"/>
                <a:cs typeface="ＭＳ Ｐゴシック" charset="-128"/>
              </a:rPr>
              <a:t>Buffer Overrun </a:t>
            </a:r>
          </a:p>
          <a:p>
            <a:pPr eaLnBrk="1" hangingPunct="1"/>
            <a:r>
              <a:rPr lang="en-US" dirty="0" smtClean="0">
                <a:ea typeface="ＭＳ Ｐゴシック" charset="-128"/>
                <a:cs typeface="ＭＳ Ｐゴシック" charset="-128"/>
              </a:rPr>
              <a:t>(Distributed) Denial Of Service Attack</a:t>
            </a:r>
          </a:p>
        </p:txBody>
      </p:sp>
      <p:sp>
        <p:nvSpPr>
          <p:cNvPr id="47108" name="Content Placeholder 6"/>
          <p:cNvSpPr>
            <a:spLocks noGrp="1"/>
          </p:cNvSpPr>
          <p:nvPr>
            <p:ph sz="half" idx="2"/>
          </p:nvPr>
        </p:nvSpPr>
        <p:spPr/>
        <p:txBody>
          <a:bodyPr/>
          <a:lstStyle/>
          <a:p>
            <a:r>
              <a:rPr lang="en-US" smtClean="0">
                <a:ea typeface="ＭＳ Ｐゴシック" charset="-128"/>
                <a:cs typeface="ＭＳ Ｐゴシック" charset="-128"/>
              </a:rPr>
              <a:t>How do they work?</a:t>
            </a:r>
          </a:p>
          <a:p>
            <a:r>
              <a:rPr lang="en-US" smtClean="0">
                <a:ea typeface="ＭＳ Ｐゴシック" charset="-128"/>
                <a:cs typeface="ＭＳ Ｐゴシック" charset="-128"/>
              </a:rPr>
              <a:t>How harmful are they?</a:t>
            </a:r>
          </a:p>
        </p:txBody>
      </p:sp>
      <p:sp>
        <p:nvSpPr>
          <p:cNvPr id="2" name="Footer Placeholder 1"/>
          <p:cNvSpPr>
            <a:spLocks noGrp="1"/>
          </p:cNvSpPr>
          <p:nvPr>
            <p:ph type="ftr" sz="quarter" idx="11"/>
          </p:nvPr>
        </p:nvSpPr>
        <p:spPr/>
        <p:txBody>
          <a:bodyPr/>
          <a:lstStyle/>
          <a:p>
            <a:r>
              <a:rPr lang="sk-SK" smtClean="0"/>
              <a:t>© 2017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43</a:t>
            </a:fld>
            <a:endParaRPr lang="en-US"/>
          </a:p>
        </p:txBody>
      </p:sp>
    </p:spTree>
    <p:extLst>
      <p:ext uri="{BB962C8B-B14F-4D97-AF65-F5344CB8AC3E}">
        <p14:creationId xmlns:p14="http://schemas.microsoft.com/office/powerpoint/2010/main" val="21523322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Why</a:t>
            </a:r>
          </a:p>
        </p:txBody>
      </p:sp>
      <p:sp>
        <p:nvSpPr>
          <p:cNvPr id="5632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Why?</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44</a:t>
            </a:fld>
            <a:endParaRPr lang="en-US"/>
          </a:p>
        </p:txBody>
      </p:sp>
    </p:spTree>
    <p:extLst>
      <p:ext uri="{BB962C8B-B14F-4D97-AF65-F5344CB8AC3E}">
        <p14:creationId xmlns:p14="http://schemas.microsoft.com/office/powerpoint/2010/main" val="23638508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Time</a:t>
            </a:r>
            <a:endParaRPr lang="en-US" sz="3200">
              <a:ea typeface="ＭＳ Ｐゴシック" charset="-128"/>
              <a:cs typeface="ＭＳ Ｐゴシック" charset="-128"/>
            </a:endParaRPr>
          </a:p>
        </p:txBody>
      </p:sp>
      <p:sp>
        <p:nvSpPr>
          <p:cNvPr id="58374" name="Rectangle 3"/>
          <p:cNvSpPr>
            <a:spLocks noGrp="1" noChangeArrowheads="1"/>
          </p:cNvSpPr>
          <p:nvPr>
            <p:ph idx="1"/>
          </p:nvPr>
        </p:nvSpPr>
        <p:spPr/>
        <p:txBody>
          <a:bodyPr/>
          <a:lstStyle/>
          <a:p>
            <a:pPr eaLnBrk="1" hangingPunct="1"/>
            <a:r>
              <a:rPr lang="en-US" dirty="0">
                <a:ea typeface="ＭＳ Ｐゴシック" charset="-128"/>
                <a:cs typeface="ＭＳ Ｐゴシック" charset="-128"/>
              </a:rPr>
              <a:t>What is different now compared to:</a:t>
            </a:r>
          </a:p>
          <a:p>
            <a:pPr lvl="1" eaLnBrk="1" hangingPunct="1"/>
            <a:r>
              <a:rPr lang="en-US" dirty="0"/>
              <a:t>10 years ago?</a:t>
            </a:r>
          </a:p>
          <a:p>
            <a:pPr lvl="1" eaLnBrk="1" hangingPunct="1"/>
            <a:r>
              <a:rPr lang="en-US" dirty="0"/>
              <a:t>20 years ago?</a:t>
            </a:r>
          </a:p>
          <a:p>
            <a:pPr lvl="1" eaLnBrk="1" hangingPunct="1"/>
            <a:r>
              <a:rPr lang="en-US" dirty="0"/>
              <a:t>30 years ago</a:t>
            </a:r>
            <a:r>
              <a:rPr lang="en-US" dirty="0" smtClean="0"/>
              <a:t>?</a:t>
            </a:r>
          </a:p>
          <a:p>
            <a:pPr lvl="1"/>
            <a:r>
              <a:rPr lang="en-US" dirty="0" smtClean="0"/>
              <a:t>40 </a:t>
            </a:r>
            <a:r>
              <a:rPr lang="en-US" dirty="0"/>
              <a:t>years ago</a:t>
            </a:r>
            <a:r>
              <a:rPr lang="en-US" dirty="0" smtClean="0"/>
              <a:t>?</a:t>
            </a:r>
            <a:endParaRPr lang="en-US" dirty="0"/>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45</a:t>
            </a:fld>
            <a:endParaRPr lang="en-US"/>
          </a:p>
        </p:txBody>
      </p:sp>
    </p:spTree>
    <p:extLst>
      <p:ext uri="{BB962C8B-B14F-4D97-AF65-F5344CB8AC3E}">
        <p14:creationId xmlns:p14="http://schemas.microsoft.com/office/powerpoint/2010/main" val="1620057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Doers</a:t>
            </a:r>
          </a:p>
        </p:txBody>
      </p:sp>
      <p:sp>
        <p:nvSpPr>
          <p:cNvPr id="60422" name="Rectangle 3"/>
          <p:cNvSpPr>
            <a:spLocks noGrp="1" noChangeArrowheads="1"/>
          </p:cNvSpPr>
          <p:nvPr>
            <p:ph idx="1"/>
          </p:nvPr>
        </p:nvSpPr>
        <p:spPr/>
        <p:txBody>
          <a:bodyPr/>
          <a:lstStyle/>
          <a:p>
            <a:pPr eaLnBrk="1" hangingPunct="1"/>
            <a:r>
              <a:rPr lang="en-US">
                <a:ea typeface="ＭＳ Ｐゴシック" charset="-128"/>
                <a:cs typeface="ＭＳ Ｐゴシック" charset="-128"/>
              </a:rPr>
              <a:t>Hacker or Cracker</a:t>
            </a:r>
          </a:p>
          <a:p>
            <a:pPr lvl="1" eaLnBrk="1" hangingPunct="1"/>
            <a:r>
              <a:rPr lang="en-US"/>
              <a:t>Pre-1980 - Golden Age </a:t>
            </a:r>
            <a:r>
              <a:rPr lang="en-US">
                <a:sym typeface="Wingdings" charset="2"/>
              </a:rPr>
              <a:t> ?</a:t>
            </a:r>
          </a:p>
          <a:p>
            <a:pPr lvl="1" eaLnBrk="1" hangingPunct="1"/>
            <a:r>
              <a:rPr lang="en-US">
                <a:sym typeface="Wingdings" charset="2"/>
              </a:rPr>
              <a:t>Eighties</a:t>
            </a:r>
          </a:p>
          <a:p>
            <a:pPr lvl="1" eaLnBrk="1" hangingPunct="1"/>
            <a:r>
              <a:rPr lang="en-US">
                <a:sym typeface="Wingdings" charset="2"/>
              </a:rPr>
              <a:t>Nineties</a:t>
            </a:r>
          </a:p>
          <a:p>
            <a:pPr lvl="1" eaLnBrk="1" hangingPunct="1"/>
            <a:r>
              <a:rPr lang="en-US">
                <a:sym typeface="Wingdings" charset="2"/>
              </a:rPr>
              <a:t>Naughts</a:t>
            </a:r>
          </a:p>
          <a:p>
            <a:pPr lvl="1" eaLnBrk="1" hangingPunct="1"/>
            <a:endParaRPr lang="en-US">
              <a:sym typeface="Wingdings" charset="2"/>
            </a:endParaRPr>
          </a:p>
          <a:p>
            <a:pPr eaLnBrk="1" hangingPunct="1"/>
            <a:r>
              <a:rPr lang="en-US">
                <a:ea typeface="ＭＳ Ｐゴシック" charset="-128"/>
                <a:cs typeface="ＭＳ Ｐゴシック" charset="-128"/>
              </a:rPr>
              <a:t>Criminal Hacking == Cracking?</a:t>
            </a:r>
          </a:p>
          <a:p>
            <a:pPr eaLnBrk="1" hangingPunct="1"/>
            <a:endParaRPr lang="en-US">
              <a:ea typeface="ＭＳ Ｐゴシック" charset="-128"/>
              <a:cs typeface="ＭＳ Ｐゴシック" charset="-128"/>
            </a:endParaRP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46</a:t>
            </a:fld>
            <a:endParaRPr lang="en-US"/>
          </a:p>
        </p:txBody>
      </p:sp>
    </p:spTree>
    <p:extLst>
      <p:ext uri="{BB962C8B-B14F-4D97-AF65-F5344CB8AC3E}">
        <p14:creationId xmlns:p14="http://schemas.microsoft.com/office/powerpoint/2010/main" val="2537789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Gain</a:t>
            </a:r>
            <a:endParaRPr lang="en-US" sz="3200">
              <a:ea typeface="ＭＳ Ｐゴシック" charset="-128"/>
              <a:cs typeface="ＭＳ Ｐゴシック" charset="-128"/>
            </a:endParaRPr>
          </a:p>
        </p:txBody>
      </p:sp>
      <p:sp>
        <p:nvSpPr>
          <p:cNvPr id="62470" name="Rectangle 3"/>
          <p:cNvSpPr>
            <a:spLocks noGrp="1" noChangeArrowheads="1"/>
          </p:cNvSpPr>
          <p:nvPr>
            <p:ph idx="1"/>
          </p:nvPr>
        </p:nvSpPr>
        <p:spPr/>
        <p:txBody>
          <a:bodyPr/>
          <a:lstStyle/>
          <a:p>
            <a:pPr eaLnBrk="1" hangingPunct="1"/>
            <a:r>
              <a:rPr lang="en-US">
                <a:ea typeface="ＭＳ Ｐゴシック" charset="-128"/>
                <a:cs typeface="ＭＳ Ｐゴシック" charset="-128"/>
              </a:rPr>
              <a:t>Justifications for Computing Crimes?</a:t>
            </a:r>
          </a:p>
          <a:p>
            <a:pPr eaLnBrk="1" hangingPunct="1"/>
            <a:r>
              <a:rPr lang="en-US">
                <a:ea typeface="ＭＳ Ｐゴシック" charset="-128"/>
                <a:cs typeface="ＭＳ Ｐゴシック" charset="-128"/>
              </a:rPr>
              <a:t>What can be done after access is gained?</a:t>
            </a:r>
          </a:p>
          <a:p>
            <a:pPr lvl="1" eaLnBrk="1" hangingPunct="1"/>
            <a:r>
              <a:rPr lang="en-US"/>
              <a:t>What resources are available?</a:t>
            </a:r>
          </a:p>
          <a:p>
            <a:pPr lvl="1" eaLnBrk="1" hangingPunct="1"/>
            <a:r>
              <a:rPr lang="en-US"/>
              <a:t>How valuable are they?</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47</a:t>
            </a:fld>
            <a:endParaRPr lang="en-US"/>
          </a:p>
        </p:txBody>
      </p:sp>
    </p:spTree>
    <p:extLst>
      <p:ext uri="{BB962C8B-B14F-4D97-AF65-F5344CB8AC3E}">
        <p14:creationId xmlns:p14="http://schemas.microsoft.com/office/powerpoint/2010/main" val="27643946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Pay</a:t>
            </a:r>
          </a:p>
        </p:txBody>
      </p:sp>
      <p:sp>
        <p:nvSpPr>
          <p:cNvPr id="64518" name="Rectangle 3"/>
          <p:cNvSpPr>
            <a:spLocks noGrp="1" noChangeArrowheads="1"/>
          </p:cNvSpPr>
          <p:nvPr>
            <p:ph idx="1"/>
          </p:nvPr>
        </p:nvSpPr>
        <p:spPr>
          <a:xfrm>
            <a:off x="457200" y="1200150"/>
            <a:ext cx="8178800" cy="3657600"/>
          </a:xfrm>
        </p:spPr>
        <p:txBody>
          <a:bodyPr>
            <a:normAutofit fontScale="92500" lnSpcReduction="20000"/>
          </a:bodyPr>
          <a:lstStyle/>
          <a:p>
            <a:pPr eaLnBrk="1" hangingPunct="1">
              <a:lnSpc>
                <a:spcPct val="90000"/>
              </a:lnSpc>
            </a:pPr>
            <a:r>
              <a:rPr lang="en-US" sz="2000" dirty="0">
                <a:ea typeface="ＭＳ Ｐゴシック" charset="-128"/>
                <a:cs typeface="ＭＳ Ｐゴシック" charset="-128"/>
              </a:rPr>
              <a:t>Computer Fraud and Abuse Act (1986)</a:t>
            </a:r>
          </a:p>
          <a:p>
            <a:pPr lvl="1" eaLnBrk="1" hangingPunct="1">
              <a:lnSpc>
                <a:spcPct val="90000"/>
              </a:lnSpc>
            </a:pPr>
            <a:r>
              <a:rPr lang="en-US" sz="1400" dirty="0"/>
              <a:t>Bans :</a:t>
            </a:r>
          </a:p>
          <a:p>
            <a:pPr lvl="2" eaLnBrk="1" hangingPunct="1">
              <a:lnSpc>
                <a:spcPct val="90000"/>
              </a:lnSpc>
            </a:pPr>
            <a:r>
              <a:rPr lang="en-US" sz="1600" dirty="0">
                <a:ea typeface="ＭＳ Ｐゴシック" charset="-128"/>
              </a:rPr>
              <a:t>unauthorized access or use of computers, copying, modifying, or destroying data, disclosing of passwords.</a:t>
            </a:r>
          </a:p>
          <a:p>
            <a:pPr lvl="2" eaLnBrk="1" hangingPunct="1">
              <a:lnSpc>
                <a:spcPct val="90000"/>
              </a:lnSpc>
            </a:pPr>
            <a:r>
              <a:rPr lang="en-US" sz="1600" dirty="0">
                <a:ea typeface="ＭＳ Ｐゴシック" charset="-128"/>
              </a:rPr>
              <a:t>disrupting government and utilities.</a:t>
            </a:r>
          </a:p>
          <a:p>
            <a:pPr lvl="1" eaLnBrk="1" hangingPunct="1">
              <a:lnSpc>
                <a:spcPct val="90000"/>
              </a:lnSpc>
            </a:pPr>
            <a:r>
              <a:rPr lang="en-US" sz="1400" dirty="0"/>
              <a:t>Covers government, financial, medical, and interstate systems.</a:t>
            </a:r>
          </a:p>
          <a:p>
            <a:pPr eaLnBrk="1" hangingPunct="1">
              <a:lnSpc>
                <a:spcPct val="90000"/>
              </a:lnSpc>
            </a:pPr>
            <a:r>
              <a:rPr lang="en-US" sz="2000" dirty="0">
                <a:ea typeface="ＭＳ Ｐゴシック" charset="-128"/>
                <a:cs typeface="ＭＳ Ｐゴシック" charset="-128"/>
              </a:rPr>
              <a:t>USA Patriot Act (2001)</a:t>
            </a:r>
          </a:p>
          <a:p>
            <a:pPr lvl="1" eaLnBrk="1" hangingPunct="1">
              <a:lnSpc>
                <a:spcPct val="90000"/>
              </a:lnSpc>
            </a:pPr>
            <a:r>
              <a:rPr lang="en-US" sz="1400" dirty="0"/>
              <a:t>Raised penalties.</a:t>
            </a:r>
          </a:p>
          <a:p>
            <a:pPr lvl="1" eaLnBrk="1" hangingPunct="1">
              <a:lnSpc>
                <a:spcPct val="90000"/>
              </a:lnSpc>
            </a:pPr>
            <a:r>
              <a:rPr lang="en-US" sz="1400" dirty="0"/>
              <a:t>Permits freer surveillance and monitoring to detect illegal activity.</a:t>
            </a:r>
            <a:endParaRPr lang="en-US" sz="2400" dirty="0"/>
          </a:p>
          <a:p>
            <a:pPr eaLnBrk="1" hangingPunct="1">
              <a:lnSpc>
                <a:spcPct val="90000"/>
              </a:lnSpc>
            </a:pPr>
            <a:r>
              <a:rPr lang="en-US" sz="2000" dirty="0">
                <a:ea typeface="ＭＳ Ｐゴシック" charset="-128"/>
                <a:cs typeface="ＭＳ Ｐゴシック" charset="-128"/>
              </a:rPr>
              <a:t>Electronic Communications Privacy Act</a:t>
            </a:r>
          </a:p>
          <a:p>
            <a:pPr lvl="1" eaLnBrk="1" hangingPunct="1">
              <a:lnSpc>
                <a:spcPct val="90000"/>
              </a:lnSpc>
            </a:pPr>
            <a:r>
              <a:rPr lang="en-US" sz="1400" dirty="0"/>
              <a:t>Illegal to intercept telephone, email, other data transmissions, access stored email messages without authorization</a:t>
            </a:r>
          </a:p>
          <a:p>
            <a:pPr eaLnBrk="1" hangingPunct="1">
              <a:lnSpc>
                <a:spcPct val="90000"/>
              </a:lnSpc>
            </a:pPr>
            <a:r>
              <a:rPr lang="en-US" sz="2000" dirty="0">
                <a:ea typeface="ＭＳ Ｐゴシック" charset="-128"/>
                <a:cs typeface="ＭＳ Ｐゴシック" charset="-128"/>
              </a:rPr>
              <a:t>Assign Cybercrime Treaty (2006), Wire Fraud Act, National Stolen Property Act, Identity Theft and Assumption Deterrence Act</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48</a:t>
            </a:fld>
            <a:endParaRPr lang="en-US"/>
          </a:p>
        </p:txBody>
      </p:sp>
    </p:spTree>
    <p:extLst>
      <p:ext uri="{BB962C8B-B14F-4D97-AF65-F5344CB8AC3E}">
        <p14:creationId xmlns:p14="http://schemas.microsoft.com/office/powerpoint/2010/main" val="807689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Stop</a:t>
            </a:r>
          </a:p>
        </p:txBody>
      </p:sp>
      <p:sp>
        <p:nvSpPr>
          <p:cNvPr id="6656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Technical</a:t>
            </a:r>
          </a:p>
          <a:p>
            <a:pPr lvl="1" eaLnBrk="1" hangingPunct="1"/>
            <a:r>
              <a:rPr lang="en-US"/>
              <a:t>Protect Data</a:t>
            </a:r>
          </a:p>
          <a:p>
            <a:pPr lvl="1" eaLnBrk="1" hangingPunct="1"/>
            <a:r>
              <a:rPr lang="en-US"/>
              <a:t>Protect Machine</a:t>
            </a:r>
          </a:p>
          <a:p>
            <a:pPr lvl="1" eaLnBrk="1" hangingPunct="1"/>
            <a:r>
              <a:rPr lang="en-US"/>
              <a:t>Protect Access</a:t>
            </a:r>
          </a:p>
          <a:p>
            <a:pPr eaLnBrk="1" hangingPunct="1"/>
            <a:r>
              <a:rPr lang="en-US">
                <a:ea typeface="ＭＳ Ｐゴシック" charset="-128"/>
                <a:cs typeface="ＭＳ Ｐゴシック" charset="-128"/>
              </a:rPr>
              <a:t>Non-technical?</a:t>
            </a:r>
          </a:p>
          <a:p>
            <a:pPr lvl="1" eaLnBrk="1" hangingPunct="1"/>
            <a:r>
              <a:rPr lang="en-US"/>
              <a:t>Social? </a:t>
            </a:r>
          </a:p>
          <a:p>
            <a:pPr lvl="1" eaLnBrk="1" hangingPunct="1"/>
            <a:r>
              <a:rPr lang="en-US"/>
              <a:t>Legal?</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49</a:t>
            </a:fld>
            <a:endParaRPr lang="en-US"/>
          </a:p>
        </p:txBody>
      </p:sp>
    </p:spTree>
    <p:extLst>
      <p:ext uri="{BB962C8B-B14F-4D97-AF65-F5344CB8AC3E}">
        <p14:creationId xmlns:p14="http://schemas.microsoft.com/office/powerpoint/2010/main" val="25159365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Quiz</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A denial of service attack shuts down a bunch of retailer, stock brokerage, large corporate entertainment and information web sites. Possible guilty parties:</a:t>
            </a:r>
          </a:p>
          <a:p>
            <a:pPr marL="662968" lvl="1" indent="-457200">
              <a:buFont typeface="+mj-lt"/>
              <a:buAutoNum type="alphaLcPeriod"/>
            </a:pPr>
            <a:r>
              <a:rPr lang="en-US" dirty="0"/>
              <a:t>Terrorist who aimed to cause billions of damage to U.S. economy.</a:t>
            </a:r>
          </a:p>
          <a:p>
            <a:pPr marL="662968" lvl="1" indent="-457200">
              <a:buFont typeface="+mj-lt"/>
              <a:buAutoNum type="alphaLcPeriod"/>
            </a:pPr>
            <a:r>
              <a:rPr lang="en-US" dirty="0"/>
              <a:t>Protest organization opposing commercialization of the web and corporate manipulation of consumers.</a:t>
            </a:r>
          </a:p>
          <a:p>
            <a:pPr marL="662968" lvl="1" indent="-457200">
              <a:buFont typeface="+mj-lt"/>
              <a:buAutoNum type="alphaLcPeriod"/>
            </a:pPr>
            <a:r>
              <a:rPr lang="en-US" dirty="0"/>
              <a:t>Script kiddie just having fun with tools he found on the web.</a:t>
            </a:r>
          </a:p>
          <a:p>
            <a:pPr marL="662968" lvl="1" indent="-457200">
              <a:buFont typeface="+mj-lt"/>
              <a:buAutoNum type="alphaLcPeriod"/>
            </a:pPr>
            <a:r>
              <a:rPr lang="en-US" dirty="0"/>
              <a:t>Show off hacker in search of bragging rights.</a:t>
            </a:r>
          </a:p>
          <a:p>
            <a:pPr marL="457200" indent="-457200">
              <a:buFont typeface="+mj-lt"/>
              <a:buAutoNum type="arabicPeriod"/>
            </a:pPr>
            <a:r>
              <a:rPr lang="en-US" dirty="0"/>
              <a:t>State what penalties are appropriate for each.</a:t>
            </a:r>
          </a:p>
          <a:p>
            <a:pPr marL="457200" indent="-457200">
              <a:buFont typeface="+mj-lt"/>
              <a:buAutoNum type="arabicPeriod"/>
            </a:pPr>
            <a:r>
              <a:rPr lang="en-US" dirty="0"/>
              <a:t>Explain your answer to 1. using a single Ethical Theory for all.</a:t>
            </a:r>
          </a:p>
          <a:p>
            <a:pPr marL="457200" indent="-457200">
              <a:buFont typeface="+mj-lt"/>
              <a:buAutoNum type="arabicPeriod"/>
            </a:pPr>
            <a:r>
              <a:rPr lang="en-US" dirty="0"/>
              <a:t>Name the laws/acts under which these parties could be prosecuted.</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1504764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a:t>
            </a:r>
            <a:br>
              <a:rPr lang="en-US" dirty="0" smtClean="0"/>
            </a:br>
            <a:r>
              <a:rPr lang="en-US" dirty="0"/>
              <a:t>Code Testing </a:t>
            </a:r>
            <a:r>
              <a:rPr lang="en-US" dirty="0" smtClean="0"/>
              <a:t>1 Page Paper 1</a:t>
            </a:r>
            <a:r>
              <a:rPr lang="en-US" dirty="0"/>
              <a:t>/2</a:t>
            </a:r>
          </a:p>
        </p:txBody>
      </p:sp>
      <p:sp>
        <p:nvSpPr>
          <p:cNvPr id="3" name="Content Placeholder 2"/>
          <p:cNvSpPr>
            <a:spLocks noGrp="1"/>
          </p:cNvSpPr>
          <p:nvPr>
            <p:ph idx="1"/>
          </p:nvPr>
        </p:nvSpPr>
        <p:spPr/>
        <p:txBody>
          <a:bodyPr>
            <a:normAutofit fontScale="77500" lnSpcReduction="20000"/>
          </a:bodyPr>
          <a:lstStyle/>
          <a:p>
            <a:r>
              <a:rPr lang="en-US" dirty="0"/>
              <a:t>Given code you did not write yourself, you all should (hopefully) feel </a:t>
            </a:r>
            <a:r>
              <a:rPr lang="en-US" dirty="0" smtClean="0"/>
              <a:t>the need </a:t>
            </a:r>
            <a:r>
              <a:rPr lang="en-US" dirty="0"/>
              <a:t>to test and potentially break said code. </a:t>
            </a:r>
            <a:endParaRPr lang="en-US" dirty="0" smtClean="0"/>
          </a:p>
          <a:p>
            <a:r>
              <a:rPr lang="en-US" dirty="0" smtClean="0"/>
              <a:t>For </a:t>
            </a:r>
            <a:r>
              <a:rPr lang="en-US" dirty="0"/>
              <a:t>this assignment, you </a:t>
            </a:r>
            <a:r>
              <a:rPr lang="en-US" dirty="0" smtClean="0"/>
              <a:t>will be </a:t>
            </a:r>
            <a:r>
              <a:rPr lang="en-US" dirty="0"/>
              <a:t>given the following snippet and asked to unearth as many bugs possible.</a:t>
            </a:r>
          </a:p>
          <a:p>
            <a:r>
              <a:rPr lang="en-US" dirty="0"/>
              <a:t>There will be major and minor bugs worth noting. Once you have unearthed </a:t>
            </a:r>
            <a:r>
              <a:rPr lang="en-US" dirty="0" smtClean="0"/>
              <a:t>as many </a:t>
            </a:r>
            <a:r>
              <a:rPr lang="en-US" dirty="0"/>
              <a:t>bugs as you can find, decide if your ways of testing were adequate </a:t>
            </a:r>
            <a:r>
              <a:rPr lang="en-US" dirty="0" smtClean="0"/>
              <a:t>and explain </a:t>
            </a:r>
            <a:r>
              <a:rPr lang="en-US" dirty="0"/>
              <a:t>why. </a:t>
            </a:r>
            <a:endParaRPr lang="en-US" dirty="0" smtClean="0"/>
          </a:p>
          <a:p>
            <a:r>
              <a:rPr lang="en-US" dirty="0"/>
              <a:t>Please include explanations of bugs, how you would fix them, and explain why leaving these errors in the code could be problematic if put into production.</a:t>
            </a:r>
          </a:p>
          <a:p>
            <a:r>
              <a:rPr lang="en-US" dirty="0" smtClean="0"/>
              <a:t>Consider </a:t>
            </a:r>
            <a:r>
              <a:rPr lang="en-US" dirty="0"/>
              <a:t>the weaknesses in your testing methods as a </a:t>
            </a:r>
            <a:r>
              <a:rPr lang="en-US" dirty="0" smtClean="0"/>
              <a:t>counter argument </a:t>
            </a:r>
            <a:r>
              <a:rPr lang="en-US" dirty="0"/>
              <a:t>and address how you could have done things differently as well.</a:t>
            </a:r>
          </a:p>
          <a:p>
            <a:r>
              <a:rPr lang="en-US" dirty="0" smtClean="0"/>
              <a:t>Working </a:t>
            </a:r>
            <a:r>
              <a:rPr lang="en-US" dirty="0"/>
              <a:t>example: </a:t>
            </a:r>
            <a:r>
              <a:rPr lang="en-US" dirty="0">
                <a:hlinkClick r:id="rId3"/>
              </a:rPr>
              <a:t>http://socialimps.keithpray.net/assignments/index.jsp?content=</a:t>
            </a:r>
            <a:r>
              <a:rPr lang="en-US" dirty="0" smtClean="0">
                <a:hlinkClick r:id="rId3"/>
              </a:rPr>
              <a:t>Code_Test.jsp</a:t>
            </a:r>
            <a:r>
              <a:rPr lang="en-US" dirty="0" smtClean="0"/>
              <a:t> </a:t>
            </a:r>
            <a:endParaRPr lang="en-US" dirty="0"/>
          </a:p>
          <a:p>
            <a:pPr marL="0" indent="0">
              <a:buNone/>
            </a:pPr>
            <a:endParaRPr lang="en-US" strike="sngStrike" dirty="0"/>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663296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a:t>
            </a:r>
            <a:br>
              <a:rPr lang="en-US" dirty="0" smtClean="0"/>
            </a:br>
            <a:r>
              <a:rPr lang="en-US" dirty="0"/>
              <a:t>Code Testing </a:t>
            </a:r>
            <a:r>
              <a:rPr lang="en-US" dirty="0" smtClean="0"/>
              <a:t>2/</a:t>
            </a:r>
            <a:r>
              <a:rPr lang="en-US" dirty="0"/>
              <a:t>2</a:t>
            </a:r>
          </a:p>
        </p:txBody>
      </p:sp>
      <p:sp>
        <p:nvSpPr>
          <p:cNvPr id="3" name="Content Placeholder 2"/>
          <p:cNvSpPr>
            <a:spLocks noGrp="1"/>
          </p:cNvSpPr>
          <p:nvPr>
            <p:ph idx="1"/>
          </p:nvPr>
        </p:nvSpPr>
        <p:spPr/>
        <p:txBody>
          <a:bodyPr>
            <a:normAutofit fontScale="62500" lnSpcReduction="20000"/>
          </a:bodyPr>
          <a:lstStyle/>
          <a:p>
            <a:pPr marL="457200" indent="-457200">
              <a:lnSpc>
                <a:spcPct val="120000"/>
              </a:lnSpc>
              <a:spcBef>
                <a:spcPts val="0"/>
              </a:spcBef>
              <a:buFont typeface="+mj-lt"/>
              <a:buAutoNum type="arabicPeriod"/>
            </a:pPr>
            <a:r>
              <a:rPr lang="en-US" dirty="0"/>
              <a:t>import </a:t>
            </a:r>
            <a:r>
              <a:rPr lang="en-US" dirty="0" err="1"/>
              <a:t>java.text.NumberFormat</a:t>
            </a:r>
            <a:r>
              <a:rPr lang="en-US" dirty="0"/>
              <a:t>;</a:t>
            </a:r>
          </a:p>
          <a:p>
            <a:pPr marL="457200" indent="-457200">
              <a:lnSpc>
                <a:spcPct val="120000"/>
              </a:lnSpc>
              <a:spcBef>
                <a:spcPts val="0"/>
              </a:spcBef>
              <a:buFont typeface="+mj-lt"/>
              <a:buAutoNum type="arabicPeriod"/>
            </a:pPr>
            <a:r>
              <a:rPr lang="en-US" dirty="0"/>
              <a:t>public class </a:t>
            </a:r>
            <a:r>
              <a:rPr lang="en-US" dirty="0" err="1"/>
              <a:t>SalesFun</a:t>
            </a:r>
            <a:r>
              <a:rPr lang="en-US" dirty="0"/>
              <a:t> { </a:t>
            </a:r>
          </a:p>
          <a:p>
            <a:pPr marL="457200" indent="-457200">
              <a:lnSpc>
                <a:spcPct val="120000"/>
              </a:lnSpc>
              <a:spcBef>
                <a:spcPts val="0"/>
              </a:spcBef>
              <a:buFont typeface="+mj-lt"/>
              <a:buAutoNum type="arabicPeriod"/>
            </a:pPr>
            <a:r>
              <a:rPr lang="en-US" dirty="0"/>
              <a:t>  public static double </a:t>
            </a:r>
            <a:r>
              <a:rPr lang="en-US" dirty="0" err="1"/>
              <a:t>calculateSalesTotal</a:t>
            </a:r>
            <a:r>
              <a:rPr lang="en-US" dirty="0"/>
              <a:t> ( double amount, double </a:t>
            </a:r>
            <a:r>
              <a:rPr lang="en-US" dirty="0" err="1"/>
              <a:t>discountRate</a:t>
            </a:r>
            <a:r>
              <a:rPr lang="en-US" dirty="0"/>
              <a:t>, double </a:t>
            </a:r>
            <a:r>
              <a:rPr lang="en-US" dirty="0" err="1"/>
              <a:t>taxRate</a:t>
            </a:r>
            <a:r>
              <a:rPr lang="en-US" dirty="0"/>
              <a:t> ) { </a:t>
            </a:r>
          </a:p>
          <a:p>
            <a:pPr marL="457200" indent="-457200">
              <a:lnSpc>
                <a:spcPct val="120000"/>
              </a:lnSpc>
              <a:spcBef>
                <a:spcPts val="0"/>
              </a:spcBef>
              <a:buFont typeface="+mj-lt"/>
              <a:buAutoNum type="arabicPeriod"/>
            </a:pPr>
            <a:r>
              <a:rPr lang="en-US" dirty="0">
                <a:solidFill>
                  <a:srgbClr val="000000"/>
                </a:solidFill>
              </a:rPr>
              <a:t>   </a:t>
            </a:r>
            <a:r>
              <a:rPr lang="en-US" b="1" dirty="0">
                <a:solidFill>
                  <a:srgbClr val="000000"/>
                </a:solidFill>
              </a:rPr>
              <a:t> double discount = amount * </a:t>
            </a:r>
            <a:r>
              <a:rPr lang="en-US" b="1" dirty="0" err="1">
                <a:solidFill>
                  <a:srgbClr val="000000"/>
                </a:solidFill>
              </a:rPr>
              <a:t>discountRate</a:t>
            </a:r>
            <a:r>
              <a:rPr lang="en-US" b="1" dirty="0">
                <a:solidFill>
                  <a:srgbClr val="000000"/>
                </a:solidFill>
              </a:rPr>
              <a:t>; </a:t>
            </a:r>
          </a:p>
          <a:p>
            <a:pPr marL="457200" indent="-457200">
              <a:lnSpc>
                <a:spcPct val="120000"/>
              </a:lnSpc>
              <a:spcBef>
                <a:spcPts val="0"/>
              </a:spcBef>
              <a:buFont typeface="+mj-lt"/>
              <a:buAutoNum type="arabicPeriod"/>
            </a:pPr>
            <a:r>
              <a:rPr lang="en-US" b="1" dirty="0">
                <a:solidFill>
                  <a:srgbClr val="000000"/>
                </a:solidFill>
              </a:rPr>
              <a:t>    double total = amount - discount; </a:t>
            </a:r>
          </a:p>
          <a:p>
            <a:pPr marL="457200" indent="-457200">
              <a:lnSpc>
                <a:spcPct val="120000"/>
              </a:lnSpc>
              <a:spcBef>
                <a:spcPts val="0"/>
              </a:spcBef>
              <a:buFont typeface="+mj-lt"/>
              <a:buAutoNum type="arabicPeriod"/>
            </a:pPr>
            <a:r>
              <a:rPr lang="en-US" b="1" dirty="0">
                <a:solidFill>
                  <a:srgbClr val="000000"/>
                </a:solidFill>
              </a:rPr>
              <a:t>    double tax = total * </a:t>
            </a:r>
            <a:r>
              <a:rPr lang="en-US" b="1" dirty="0" err="1">
                <a:solidFill>
                  <a:srgbClr val="000000"/>
                </a:solidFill>
              </a:rPr>
              <a:t>taxRate</a:t>
            </a:r>
            <a:r>
              <a:rPr lang="en-US" b="1" dirty="0">
                <a:solidFill>
                  <a:srgbClr val="000000"/>
                </a:solidFill>
              </a:rPr>
              <a:t>; </a:t>
            </a:r>
          </a:p>
          <a:p>
            <a:pPr marL="457200" indent="-457200">
              <a:lnSpc>
                <a:spcPct val="120000"/>
              </a:lnSpc>
              <a:spcBef>
                <a:spcPts val="0"/>
              </a:spcBef>
              <a:buFont typeface="+mj-lt"/>
              <a:buAutoNum type="arabicPeriod"/>
            </a:pPr>
            <a:r>
              <a:rPr lang="en-US" b="1" dirty="0">
                <a:solidFill>
                  <a:srgbClr val="000000"/>
                </a:solidFill>
              </a:rPr>
              <a:t>    double </a:t>
            </a:r>
            <a:r>
              <a:rPr lang="en-US" b="1" dirty="0" err="1">
                <a:solidFill>
                  <a:srgbClr val="000000"/>
                </a:solidFill>
              </a:rPr>
              <a:t>taxedTotal</a:t>
            </a:r>
            <a:r>
              <a:rPr lang="en-US" b="1" dirty="0">
                <a:solidFill>
                  <a:srgbClr val="000000"/>
                </a:solidFill>
              </a:rPr>
              <a:t> = tax + total; </a:t>
            </a:r>
          </a:p>
          <a:p>
            <a:pPr marL="457200" indent="-457200">
              <a:lnSpc>
                <a:spcPct val="120000"/>
              </a:lnSpc>
              <a:spcBef>
                <a:spcPts val="0"/>
              </a:spcBef>
              <a:buFont typeface="+mj-lt"/>
              <a:buAutoNum type="arabicPeriod"/>
            </a:pPr>
            <a:r>
              <a:rPr lang="en-US" dirty="0" smtClean="0"/>
              <a:t>    </a:t>
            </a:r>
            <a:r>
              <a:rPr lang="en-US" dirty="0" err="1" smtClean="0"/>
              <a:t>NumberFormat</a:t>
            </a:r>
            <a:r>
              <a:rPr lang="en-US" dirty="0" smtClean="0"/>
              <a:t> </a:t>
            </a:r>
            <a:r>
              <a:rPr lang="en-US" dirty="0" err="1" smtClean="0"/>
              <a:t>numberFormat</a:t>
            </a:r>
            <a:r>
              <a:rPr lang="en-US" dirty="0" smtClean="0"/>
              <a:t> = </a:t>
            </a:r>
            <a:r>
              <a:rPr lang="en-US" dirty="0" err="1" smtClean="0"/>
              <a:t>NumberFormat.getCurrencyInstance</a:t>
            </a:r>
            <a:r>
              <a:rPr lang="en-US" dirty="0" smtClean="0"/>
              <a:t>(); </a:t>
            </a:r>
          </a:p>
          <a:p>
            <a:pPr marL="457200" indent="-457200">
              <a:lnSpc>
                <a:spcPct val="120000"/>
              </a:lnSpc>
              <a:spcBef>
                <a:spcPts val="0"/>
              </a:spcBef>
              <a:buFont typeface="+mj-lt"/>
              <a:buAutoNum type="arabicPeriod"/>
            </a:pPr>
            <a:r>
              <a:rPr lang="en-US" dirty="0" smtClean="0"/>
              <a:t>    </a:t>
            </a:r>
            <a:r>
              <a:rPr lang="en-US" dirty="0" err="1" smtClean="0"/>
              <a:t>System.out.println</a:t>
            </a:r>
            <a:r>
              <a:rPr lang="en-US" dirty="0" smtClean="0"/>
              <a:t> ( "Subtotal : " + </a:t>
            </a:r>
            <a:r>
              <a:rPr lang="en-US" dirty="0" err="1" smtClean="0"/>
              <a:t>numberFormat.format</a:t>
            </a:r>
            <a:r>
              <a:rPr lang="en-US" dirty="0" smtClean="0"/>
              <a:t> ( amount ) ); </a:t>
            </a:r>
          </a:p>
          <a:p>
            <a:pPr marL="457200" indent="-457200">
              <a:lnSpc>
                <a:spcPct val="120000"/>
              </a:lnSpc>
              <a:spcBef>
                <a:spcPts val="0"/>
              </a:spcBef>
              <a:buFont typeface="+mj-lt"/>
              <a:buAutoNum type="arabicPeriod"/>
            </a:pPr>
            <a:r>
              <a:rPr lang="en-US" dirty="0" smtClean="0"/>
              <a:t>    </a:t>
            </a:r>
            <a:r>
              <a:rPr lang="en-US" dirty="0" err="1" smtClean="0"/>
              <a:t>System.out.println</a:t>
            </a:r>
            <a:r>
              <a:rPr lang="en-US" dirty="0" smtClean="0"/>
              <a:t> ( "Discount : " + </a:t>
            </a:r>
            <a:r>
              <a:rPr lang="en-US" dirty="0" err="1" smtClean="0"/>
              <a:t>numberFormat.format</a:t>
            </a:r>
            <a:r>
              <a:rPr lang="en-US" dirty="0" smtClean="0"/>
              <a:t> ( discount ) ); </a:t>
            </a:r>
          </a:p>
          <a:p>
            <a:pPr marL="457200" indent="-457200">
              <a:lnSpc>
                <a:spcPct val="120000"/>
              </a:lnSpc>
              <a:spcBef>
                <a:spcPts val="0"/>
              </a:spcBef>
              <a:buFont typeface="+mj-lt"/>
              <a:buAutoNum type="arabicPeriod"/>
            </a:pPr>
            <a:r>
              <a:rPr lang="en-US" dirty="0" smtClean="0"/>
              <a:t>    </a:t>
            </a:r>
            <a:r>
              <a:rPr lang="en-US" dirty="0" err="1" smtClean="0"/>
              <a:t>System.out.println</a:t>
            </a:r>
            <a:r>
              <a:rPr lang="en-US" dirty="0" smtClean="0"/>
              <a:t> ( "Total : " + </a:t>
            </a:r>
            <a:r>
              <a:rPr lang="en-US" dirty="0" err="1" smtClean="0"/>
              <a:t>numberFormat.format</a:t>
            </a:r>
            <a:r>
              <a:rPr lang="en-US" dirty="0" smtClean="0"/>
              <a:t> ( total ) ); </a:t>
            </a:r>
          </a:p>
          <a:p>
            <a:pPr marL="457200" indent="-457200">
              <a:lnSpc>
                <a:spcPct val="120000"/>
              </a:lnSpc>
              <a:spcBef>
                <a:spcPts val="0"/>
              </a:spcBef>
              <a:buFont typeface="+mj-lt"/>
              <a:buAutoNum type="arabicPeriod"/>
            </a:pPr>
            <a:r>
              <a:rPr lang="en-US" dirty="0" smtClean="0"/>
              <a:t>    </a:t>
            </a:r>
            <a:r>
              <a:rPr lang="en-US" dirty="0" err="1" smtClean="0"/>
              <a:t>System.out.println</a:t>
            </a:r>
            <a:r>
              <a:rPr lang="en-US" dirty="0" smtClean="0"/>
              <a:t> ( "Tax : " + </a:t>
            </a:r>
            <a:r>
              <a:rPr lang="en-US" dirty="0" err="1" smtClean="0"/>
              <a:t>numberFormat.format</a:t>
            </a:r>
            <a:r>
              <a:rPr lang="en-US" dirty="0" smtClean="0"/>
              <a:t> ( tax ) ); </a:t>
            </a:r>
          </a:p>
          <a:p>
            <a:pPr marL="457200" indent="-457200">
              <a:lnSpc>
                <a:spcPct val="120000"/>
              </a:lnSpc>
              <a:spcBef>
                <a:spcPts val="0"/>
              </a:spcBef>
              <a:buFont typeface="+mj-lt"/>
              <a:buAutoNum type="arabicPeriod"/>
            </a:pPr>
            <a:r>
              <a:rPr lang="en-US" dirty="0" smtClean="0"/>
              <a:t>    </a:t>
            </a:r>
            <a:r>
              <a:rPr lang="en-US" dirty="0" err="1" smtClean="0"/>
              <a:t>System.out.println</a:t>
            </a:r>
            <a:r>
              <a:rPr lang="en-US" dirty="0" smtClean="0"/>
              <a:t> ( "</a:t>
            </a:r>
            <a:r>
              <a:rPr lang="en-US" dirty="0" err="1" smtClean="0"/>
              <a:t>Tax+Total</a:t>
            </a:r>
            <a:r>
              <a:rPr lang="en-US" dirty="0" smtClean="0"/>
              <a:t>: " + </a:t>
            </a:r>
            <a:r>
              <a:rPr lang="en-US" dirty="0" err="1" smtClean="0"/>
              <a:t>numberFormat.format</a:t>
            </a:r>
            <a:r>
              <a:rPr lang="en-US" dirty="0" smtClean="0"/>
              <a:t> ( </a:t>
            </a:r>
            <a:r>
              <a:rPr lang="en-US" dirty="0" err="1" smtClean="0"/>
              <a:t>taxedTotal</a:t>
            </a:r>
            <a:r>
              <a:rPr lang="en-US" dirty="0" smtClean="0"/>
              <a:t> ) ); </a:t>
            </a:r>
          </a:p>
          <a:p>
            <a:pPr marL="457200" indent="-457200">
              <a:lnSpc>
                <a:spcPct val="120000"/>
              </a:lnSpc>
              <a:spcBef>
                <a:spcPts val="0"/>
              </a:spcBef>
              <a:buFont typeface="+mj-lt"/>
              <a:buAutoNum type="arabicPeriod"/>
            </a:pPr>
            <a:r>
              <a:rPr lang="en-US" dirty="0" smtClean="0"/>
              <a:t>    return </a:t>
            </a:r>
            <a:r>
              <a:rPr lang="en-US" dirty="0" err="1" smtClean="0"/>
              <a:t>taxedTotal</a:t>
            </a:r>
            <a:r>
              <a:rPr lang="en-US" dirty="0" smtClean="0"/>
              <a:t>;</a:t>
            </a:r>
          </a:p>
          <a:p>
            <a:pPr marL="457200" indent="-457200">
              <a:lnSpc>
                <a:spcPct val="120000"/>
              </a:lnSpc>
              <a:spcBef>
                <a:spcPts val="0"/>
              </a:spcBef>
              <a:buFont typeface="+mj-lt"/>
              <a:buAutoNum type="arabicPeriod"/>
            </a:pPr>
            <a:r>
              <a:rPr lang="en-US" dirty="0" smtClean="0"/>
              <a:t>  } </a:t>
            </a:r>
          </a:p>
          <a:p>
            <a:pPr marL="457200" indent="-457200">
              <a:lnSpc>
                <a:spcPct val="120000"/>
              </a:lnSpc>
              <a:spcBef>
                <a:spcPts val="0"/>
              </a:spcBef>
              <a:buFont typeface="+mj-lt"/>
              <a:buAutoNum type="arabicPeriod"/>
            </a:pPr>
            <a:r>
              <a:rPr lang="en-US" dirty="0" smtClean="0"/>
              <a:t>}</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8" name="TextBox 7"/>
          <p:cNvSpPr txBox="1"/>
          <p:nvPr/>
        </p:nvSpPr>
        <p:spPr>
          <a:xfrm>
            <a:off x="4565194" y="1444365"/>
            <a:ext cx="4343400" cy="1446550"/>
          </a:xfrm>
          <a:prstGeom prst="rect">
            <a:avLst/>
          </a:prstGeom>
          <a:noFill/>
        </p:spPr>
        <p:txBody>
          <a:bodyPr wrap="square" rtlCol="0" anchor="t" anchorCtr="0">
            <a:spAutoFit/>
          </a:bodyPr>
          <a:lstStyle/>
          <a:p>
            <a:pPr algn="l"/>
            <a:r>
              <a:rPr lang="en-US" sz="6600" dirty="0" smtClean="0">
                <a:solidFill>
                  <a:srgbClr val="000000"/>
                </a:solidFill>
              </a:rPr>
              <a:t>}</a:t>
            </a:r>
            <a:r>
              <a:rPr lang="en-US" sz="8800" dirty="0" smtClean="0">
                <a:solidFill>
                  <a:srgbClr val="000000"/>
                </a:solidFill>
              </a:rPr>
              <a:t> </a:t>
            </a:r>
            <a:r>
              <a:rPr lang="en-US" sz="3200" dirty="0" smtClean="0">
                <a:solidFill>
                  <a:srgbClr val="000000"/>
                </a:solidFill>
              </a:rPr>
              <a:t>Lines of interest</a:t>
            </a:r>
            <a:endParaRPr lang="en-US" sz="3200" dirty="0">
              <a:solidFill>
                <a:srgbClr val="000000"/>
              </a:solidFill>
            </a:endParaRPr>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5748001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717476"/>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Survey</a:t>
            </a:r>
          </a:p>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15864861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 Vigilantism </a:t>
            </a:r>
            <a:endParaRPr lang="en-US" dirty="0"/>
          </a:p>
        </p:txBody>
      </p:sp>
      <p:sp>
        <p:nvSpPr>
          <p:cNvPr id="3" name="Content Placeholder 2"/>
          <p:cNvSpPr>
            <a:spLocks noGrp="1"/>
          </p:cNvSpPr>
          <p:nvPr>
            <p:ph sz="half" idx="1"/>
          </p:nvPr>
        </p:nvSpPr>
        <p:spPr>
          <a:xfrm>
            <a:off x="685800" y="1654629"/>
            <a:ext cx="3733800" cy="3050722"/>
          </a:xfrm>
        </p:spPr>
        <p:txBody>
          <a:bodyPr>
            <a:normAutofit/>
          </a:bodyPr>
          <a:lstStyle/>
          <a:p>
            <a:r>
              <a:rPr lang="en-US" smtClean="0"/>
              <a:t>Snowden </a:t>
            </a:r>
            <a:r>
              <a:rPr lang="en-US" dirty="0" smtClean="0"/>
              <a:t>VS NSA</a:t>
            </a:r>
          </a:p>
          <a:p>
            <a:r>
              <a:rPr lang="en-US" dirty="0" smtClean="0"/>
              <a:t>Vulnerability disclosure cases</a:t>
            </a:r>
          </a:p>
          <a:p>
            <a:endParaRPr lang="en-US" dirty="0"/>
          </a:p>
          <a:p>
            <a:endParaRPr lang="en-US" dirty="0" smtClean="0"/>
          </a:p>
          <a:p>
            <a:r>
              <a:rPr lang="en-US" dirty="0"/>
              <a:t>Is it okay for vigilant cyber criminals to hack or break the law if it’s with good intent? </a:t>
            </a:r>
          </a:p>
          <a:p>
            <a:pPr marL="0" indent="0">
              <a:buNone/>
            </a:pP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a:t>
            </a:r>
            <a:r>
              <a:rPr lang="en-US" sz="1400" dirty="0" err="1" smtClean="0">
                <a:solidFill>
                  <a:schemeClr val="tx1"/>
                </a:solidFill>
                <a:latin typeface="+mj-lt"/>
              </a:rPr>
              <a:t>Rottier</a:t>
            </a:r>
            <a:endParaRPr lang="en-US" sz="1400" dirty="0">
              <a:solidFill>
                <a:schemeClr val="tx1"/>
              </a:solidFill>
              <a:latin typeface="+mj-lt"/>
            </a:endParaRPr>
          </a:p>
        </p:txBody>
      </p:sp>
      <p:pic>
        <p:nvPicPr>
          <p:cNvPr id="9" name="Picture 8"/>
          <p:cNvPicPr>
            <a:picLocks noChangeAspect="1"/>
          </p:cNvPicPr>
          <p:nvPr/>
        </p:nvPicPr>
        <p:blipFill>
          <a:blip r:embed="rId3"/>
          <a:stretch>
            <a:fillRect/>
          </a:stretch>
        </p:blipFill>
        <p:spPr>
          <a:xfrm>
            <a:off x="4993697" y="1105893"/>
            <a:ext cx="3195205" cy="3195205"/>
          </a:xfrm>
          <a:prstGeom prst="rect">
            <a:avLst/>
          </a:prstGeom>
        </p:spPr>
      </p:pic>
      <p:sp>
        <p:nvSpPr>
          <p:cNvPr id="10" name="TextBox 9"/>
          <p:cNvSpPr txBox="1"/>
          <p:nvPr/>
        </p:nvSpPr>
        <p:spPr>
          <a:xfrm>
            <a:off x="4937760" y="4394223"/>
            <a:ext cx="3581400" cy="535531"/>
          </a:xfrm>
          <a:prstGeom prst="rect">
            <a:avLst/>
          </a:prstGeom>
          <a:noFill/>
        </p:spPr>
        <p:txBody>
          <a:bodyPr wrap="square" rtlCol="0">
            <a:spAutoFit/>
          </a:bodyPr>
          <a:lstStyle/>
          <a:p>
            <a:pPr>
              <a:lnSpc>
                <a:spcPct val="90000"/>
              </a:lnSpc>
            </a:pPr>
            <a:r>
              <a:rPr lang="en-US" sz="1600" dirty="0" smtClean="0"/>
              <a:t>[10] Laws that censor information that could protect people</a:t>
            </a:r>
            <a:endParaRPr lang="en-US" sz="1600" dirty="0"/>
          </a:p>
        </p:txBody>
      </p:sp>
    </p:spTree>
    <p:extLst>
      <p:ext uri="{BB962C8B-B14F-4D97-AF65-F5344CB8AC3E}">
        <p14:creationId xmlns:p14="http://schemas.microsoft.com/office/powerpoint/2010/main" val="594186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19164</TotalTime>
  <Words>6340</Words>
  <Application>Microsoft Macintosh PowerPoint</Application>
  <PresentationFormat>On-screen Show (16:9)</PresentationFormat>
  <Paragraphs>801</Paragraphs>
  <Slides>49</Slides>
  <Notes>48</Notes>
  <HiddenSlides>1</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Red Radial 16x9</vt:lpstr>
      <vt:lpstr>Class 8 Crime</vt:lpstr>
      <vt:lpstr>Survey Results</vt:lpstr>
      <vt:lpstr>Overview</vt:lpstr>
      <vt:lpstr>My Reading Notes</vt:lpstr>
      <vt:lpstr>Group Quiz</vt:lpstr>
      <vt:lpstr>Assignment Code Testing 1 Page Paper 1/2</vt:lpstr>
      <vt:lpstr>Assignment Code Testing 2/2</vt:lpstr>
      <vt:lpstr>Overview</vt:lpstr>
      <vt:lpstr>Cyber Vigilantism </vt:lpstr>
      <vt:lpstr>Edward Snowden and NSA Leaks [2] </vt:lpstr>
      <vt:lpstr>Vulnerability Disclosure   [1] </vt:lpstr>
      <vt:lpstr>Are these actions okay? </vt:lpstr>
      <vt:lpstr>References</vt:lpstr>
      <vt:lpstr>Medical Devices</vt:lpstr>
      <vt:lpstr>The Problem</vt:lpstr>
      <vt:lpstr>St. Jude’s Cardiac Devices</vt:lpstr>
      <vt:lpstr>Symbiq Infusion System</vt:lpstr>
      <vt:lpstr>Hospital Security Practices</vt:lpstr>
      <vt:lpstr>Legacy Systems</vt:lpstr>
      <vt:lpstr>Summary</vt:lpstr>
      <vt:lpstr>References</vt:lpstr>
      <vt:lpstr>IOT Security</vt:lpstr>
      <vt:lpstr>Takeaway 1</vt:lpstr>
      <vt:lpstr>Takeaway 2</vt:lpstr>
      <vt:lpstr>Device layer</vt:lpstr>
      <vt:lpstr>PowerPoint Presentation</vt:lpstr>
      <vt:lpstr>Local-network layer</vt:lpstr>
      <vt:lpstr>PowerPoint Presentation</vt:lpstr>
      <vt:lpstr>remote layer</vt:lpstr>
      <vt:lpstr>PowerPoint Presentation</vt:lpstr>
      <vt:lpstr>Conclusion</vt:lpstr>
      <vt:lpstr>References</vt:lpstr>
      <vt:lpstr>Class 8 The End</vt:lpstr>
      <vt:lpstr>Buffer Overrun</vt:lpstr>
      <vt:lpstr>Run Example Code</vt:lpstr>
      <vt:lpstr>Buffer Overrun Code</vt:lpstr>
      <vt:lpstr>TCP Three-way Handshake</vt:lpstr>
      <vt:lpstr>SYN Flood Attack</vt:lpstr>
      <vt:lpstr>Ping Attack</vt:lpstr>
      <vt:lpstr>What is Denial of Service (DoS)</vt:lpstr>
      <vt:lpstr>Distributed DoS Vectors</vt:lpstr>
      <vt:lpstr>Crime How</vt:lpstr>
      <vt:lpstr>Crime Bane</vt:lpstr>
      <vt:lpstr>Crime Why</vt:lpstr>
      <vt:lpstr>Crime Time</vt:lpstr>
      <vt:lpstr>Crime Doers</vt:lpstr>
      <vt:lpstr>Crime Gain</vt:lpstr>
      <vt:lpstr>Crime Pay</vt:lpstr>
      <vt:lpstr>Crime Stop</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295</cp:revision>
  <dcterms:created xsi:type="dcterms:W3CDTF">2014-08-25T02:19:16Z</dcterms:created>
  <dcterms:modified xsi:type="dcterms:W3CDTF">2017-04-11T23:08:00Z</dcterms:modified>
</cp:coreProperties>
</file>