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259" r:id="rId3"/>
    <p:sldId id="277" r:id="rId4"/>
    <p:sldId id="287" r:id="rId5"/>
    <p:sldId id="288" r:id="rId6"/>
    <p:sldId id="286" r:id="rId7"/>
    <p:sldId id="336" r:id="rId8"/>
    <p:sldId id="337" r:id="rId9"/>
    <p:sldId id="338" r:id="rId10"/>
    <p:sldId id="339" r:id="rId11"/>
    <p:sldId id="340" r:id="rId12"/>
    <p:sldId id="341" r:id="rId13"/>
    <p:sldId id="342" r:id="rId14"/>
    <p:sldId id="343" r:id="rId15"/>
    <p:sldId id="344" r:id="rId16"/>
    <p:sldId id="345" r:id="rId17"/>
    <p:sldId id="329" r:id="rId18"/>
    <p:sldId id="330" r:id="rId19"/>
    <p:sldId id="331" r:id="rId20"/>
    <p:sldId id="332" r:id="rId21"/>
    <p:sldId id="333" r:id="rId22"/>
    <p:sldId id="334" r:id="rId23"/>
    <p:sldId id="335" r:id="rId24"/>
    <p:sldId id="346" r:id="rId25"/>
    <p:sldId id="347" r:id="rId26"/>
    <p:sldId id="348" r:id="rId27"/>
    <p:sldId id="349" r:id="rId28"/>
    <p:sldId id="350" r:id="rId29"/>
    <p:sldId id="351" r:id="rId30"/>
    <p:sldId id="352" r:id="rId31"/>
    <p:sldId id="353" r:id="rId32"/>
    <p:sldId id="312" r:id="rId33"/>
    <p:sldId id="313" r:id="rId34"/>
    <p:sldId id="314" r:id="rId35"/>
    <p:sldId id="315" r:id="rId36"/>
    <p:sldId id="316" r:id="rId37"/>
    <p:sldId id="317" r:id="rId38"/>
    <p:sldId id="318" r:id="rId39"/>
    <p:sldId id="319" r:id="rId40"/>
    <p:sldId id="320" r:id="rId41"/>
    <p:sldId id="269"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259"/>
            <p14:sldId id="277"/>
            <p14:sldId id="287"/>
            <p14:sldId id="288"/>
            <p14:sldId id="286"/>
          </p14:sldIdLst>
        </p14:section>
        <p14:section name="Students" id="{7AEC99C5-6AD7-4C48-9541-C71471BFF483}">
          <p14:sldIdLst>
            <p14:sldId id="336"/>
            <p14:sldId id="337"/>
            <p14:sldId id="338"/>
            <p14:sldId id="339"/>
            <p14:sldId id="340"/>
            <p14:sldId id="341"/>
            <p14:sldId id="342"/>
            <p14:sldId id="343"/>
            <p14:sldId id="344"/>
            <p14:sldId id="345"/>
            <p14:sldId id="329"/>
            <p14:sldId id="330"/>
            <p14:sldId id="331"/>
            <p14:sldId id="332"/>
            <p14:sldId id="333"/>
            <p14:sldId id="334"/>
            <p14:sldId id="335"/>
            <p14:sldId id="346"/>
            <p14:sldId id="347"/>
            <p14:sldId id="348"/>
            <p14:sldId id="349"/>
            <p14:sldId id="350"/>
            <p14:sldId id="351"/>
            <p14:sldId id="352"/>
            <p14:sldId id="353"/>
            <p14:sldId id="312"/>
            <p14:sldId id="313"/>
            <p14:sldId id="314"/>
            <p14:sldId id="315"/>
            <p14:sldId id="316"/>
            <p14:sldId id="317"/>
            <p14:sldId id="318"/>
            <p14:sldId id="319"/>
            <p14:sldId id="320"/>
          </p14:sldIdLst>
        </p14:section>
        <p14:section name="Common" id="{5F5BD8AD-FCBB-DD40-9D0D-1E96422641E9}">
          <p14:sldIdLst>
            <p14:sldId id="26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25" autoAdjust="0"/>
    <p:restoredTop sz="80323" autoAdjust="0"/>
  </p:normalViewPr>
  <p:slideViewPr>
    <p:cSldViewPr snapToGrid="0" snapToObjects="1">
      <p:cViewPr varScale="1">
        <p:scale>
          <a:sx n="122" d="100"/>
          <a:sy n="122" d="100"/>
        </p:scale>
        <p:origin x="-512" y="-112"/>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smtClean="0">
                <a:latin typeface="Arial" pitchFamily="-109" charset="0"/>
                <a:ea typeface="ＭＳ Ｐゴシック" pitchFamily="-109" charset="-128"/>
                <a:cs typeface="ＭＳ Ｐゴシック" pitchFamily="-109" charset="-128"/>
              </a:rPr>
              <a:t>Code Test paper </a:t>
            </a:r>
            <a:r>
              <a:rPr lang="en-US" dirty="0" smtClean="0">
                <a:latin typeface="Arial" pitchFamily="-109" charset="0"/>
                <a:ea typeface="ＭＳ Ｐゴシック" pitchFamily="-109" charset="-128"/>
                <a:cs typeface="ＭＳ Ｐゴシック" pitchFamily="-109" charset="-128"/>
              </a:rPr>
              <a:t>average</a:t>
            </a:r>
            <a:r>
              <a:rPr lang="en-US" dirty="0" smtClean="0">
                <a:latin typeface="Arial" pitchFamily="-109" charset="0"/>
                <a:ea typeface="ＭＳ Ｐゴシック" pitchFamily="-109" charset="-128"/>
                <a:cs typeface="ＭＳ Ｐゴシック" pitchFamily="-109" charset="-128"/>
              </a:rPr>
              <a:t>:</a:t>
            </a:r>
          </a:p>
          <a:p>
            <a:pPr eaLnBrk="1" hangingPunct="1"/>
            <a:r>
              <a:rPr lang="en-US" dirty="0" smtClean="0">
                <a:latin typeface="Arial" pitchFamily="-109" charset="0"/>
                <a:ea typeface="ＭＳ Ｐゴシック" pitchFamily="-109" charset="-128"/>
                <a:cs typeface="ＭＳ Ｐゴシック" pitchFamily="-109" charset="-128"/>
              </a:rPr>
              <a:t>Game paper</a:t>
            </a:r>
            <a:r>
              <a:rPr lang="en-US" baseline="0" dirty="0" smtClean="0">
                <a:latin typeface="Arial" pitchFamily="-109" charset="0"/>
                <a:ea typeface="ＭＳ Ｐゴシック" pitchFamily="-109" charset="-128"/>
                <a:cs typeface="ＭＳ Ｐゴシック" pitchFamily="-109" charset="-128"/>
              </a:rPr>
              <a:t> average: </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Total points not counting extra credit so far</a:t>
            </a:r>
            <a:r>
              <a:rPr lang="en-US" baseline="0" dirty="0" smtClean="0">
                <a:latin typeface="Arial" pitchFamily="-109" charset="0"/>
                <a:ea typeface="ＭＳ Ｐゴシック" pitchFamily="-109" charset="-128"/>
                <a:cs typeface="ＭＳ Ｐゴシック" pitchFamily="-109" charset="-128"/>
              </a:rPr>
              <a:t>: </a:t>
            </a:r>
            <a:endParaRPr lang="en-US" baseline="0"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Stereolithography</a:t>
            </a:r>
            <a:r>
              <a:rPr lang="en-US" sz="1200" kern="1200" dirty="0" smtClean="0">
                <a:solidFill>
                  <a:schemeClr val="tx1"/>
                </a:solidFill>
                <a:effectLst/>
                <a:latin typeface="+mn-lt"/>
                <a:ea typeface="+mn-ea"/>
                <a:cs typeface="+mn-cs"/>
              </a:rPr>
              <a:t>  is using ultraviolet light beam to harden a model from a pool of photosensitive liquid.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0418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Selective Laser Sintering </a:t>
            </a:r>
            <a:r>
              <a:rPr lang="en-US" sz="1200" kern="1200" dirty="0" smtClean="0">
                <a:solidFill>
                  <a:schemeClr val="tx1"/>
                </a:solidFill>
                <a:effectLst/>
                <a:latin typeface="+mn-lt"/>
                <a:ea typeface="+mn-ea"/>
                <a:cs typeface="+mn-cs"/>
              </a:rPr>
              <a:t>is using a laser that melts the powder, creating a layer of the printed material. Selective Laser Sintering is also good because it can use metals.</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7604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main reasons for 3D printing are Time. Cost and Complexity of manufacturing.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3D</a:t>
            </a:r>
            <a:r>
              <a:rPr lang="en-US" baseline="0" dirty="0" smtClean="0"/>
              <a:t> printing introduces ability to create objects with great complexity. With the variety of materials used, 3d printers can create </a:t>
            </a:r>
            <a:r>
              <a:rPr lang="en-US" b="1" baseline="0" dirty="0" smtClean="0"/>
              <a:t>soluble</a:t>
            </a:r>
            <a:r>
              <a:rPr lang="en-US" baseline="0" dirty="0" smtClean="0"/>
              <a:t> support materials that are used only for manufacturing and are gone in final product.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3D printing one can design and create an object on a same day. You don’t need to create whole new hardware for each object you design.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also cuts down the cost and time of manufacturing for small amounts of products.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abilities of 3D printing introduce great inventions, such as creating organs from stem cells, or 3d printing houses. Chemical Science and Biotechnology drug delivery systems.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51696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University student in Texas </a:t>
            </a:r>
            <a:r>
              <a:rPr lang="en-US" sz="1200" b="1" i="0" kern="1200" dirty="0" smtClean="0">
                <a:solidFill>
                  <a:schemeClr val="tx1"/>
                </a:solidFill>
                <a:effectLst/>
                <a:latin typeface="+mn-lt"/>
                <a:ea typeface="+mn-ea"/>
                <a:cs typeface="+mn-cs"/>
              </a:rPr>
              <a:t>Cody Wilson – 2013 may 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2013 they raided a gang in Manchester 3d printed gun parts.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2014 Japan arrest of </a:t>
            </a:r>
            <a:r>
              <a:rPr lang="en-US" sz="1200" b="0" i="0" kern="1200" dirty="0" smtClean="0">
                <a:solidFill>
                  <a:schemeClr val="tx1"/>
                </a:solidFill>
                <a:effectLst/>
                <a:latin typeface="+mn-lt"/>
                <a:ea typeface="+mn-ea"/>
                <a:cs typeface="+mn-cs"/>
              </a:rPr>
              <a:t>Yoshitomo </a:t>
            </a:r>
            <a:r>
              <a:rPr lang="en-US" sz="1200" b="0" i="0" kern="1200" dirty="0" err="1" smtClean="0">
                <a:solidFill>
                  <a:schemeClr val="tx1"/>
                </a:solidFill>
                <a:effectLst/>
                <a:latin typeface="+mn-lt"/>
                <a:ea typeface="+mn-ea"/>
                <a:cs typeface="+mn-cs"/>
              </a:rPr>
              <a:t>Imura</a:t>
            </a:r>
            <a:r>
              <a:rPr lang="en-US" sz="1200" b="0" i="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at least one instance, a loaded 3D printed firearm was found during a police raid on a meth lab.</a:t>
            </a: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2013 may 9</a:t>
            </a:r>
            <a:r>
              <a:rPr lang="en-US" sz="1200" b="1" i="0" kern="1200" baseline="0" dirty="0" smtClean="0">
                <a:solidFill>
                  <a:schemeClr val="tx1"/>
                </a:solidFill>
                <a:effectLst/>
                <a:latin typeface="+mn-lt"/>
                <a:ea typeface="+mn-ea"/>
                <a:cs typeface="+mn-cs"/>
              </a:rPr>
              <a:t> </a:t>
            </a:r>
            <a:r>
              <a:rPr lang="en-US" baseline="0" dirty="0" smtClean="0"/>
              <a:t>US bans the company </a:t>
            </a:r>
            <a:r>
              <a:rPr lang="en-US" sz="1200" kern="1200" dirty="0" smtClean="0">
                <a:solidFill>
                  <a:schemeClr val="tx1"/>
                </a:solidFill>
                <a:effectLst/>
                <a:latin typeface="+mn-lt"/>
                <a:ea typeface="+mn-ea"/>
                <a:cs typeface="+mn-cs"/>
              </a:rPr>
              <a:t>Defense Distributed that</a:t>
            </a:r>
            <a:r>
              <a:rPr lang="en-US" sz="1200" kern="1200" baseline="0" dirty="0" smtClean="0">
                <a:solidFill>
                  <a:schemeClr val="tx1"/>
                </a:solidFill>
                <a:effectLst/>
                <a:latin typeface="+mn-lt"/>
                <a:ea typeface="+mn-ea"/>
                <a:cs typeface="+mn-cs"/>
              </a:rPr>
              <a:t> provided blueprints for weapons but it is reported that blueprints have been downloaded more than </a:t>
            </a:r>
            <a:r>
              <a:rPr lang="en-US" sz="1200" kern="1200" dirty="0" smtClean="0">
                <a:solidFill>
                  <a:schemeClr val="tx1"/>
                </a:solidFill>
                <a:effectLst/>
                <a:latin typeface="+mn-lt"/>
                <a:ea typeface="+mn-ea"/>
                <a:cs typeface="+mn-cs"/>
              </a:rPr>
              <a:t>100.000 times.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plastic gun could be threat to airport scanners</a:t>
            </a: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will be much harder to</a:t>
            </a:r>
            <a:r>
              <a:rPr lang="en-US" sz="1200" kern="1200" baseline="0" dirty="0" smtClean="0">
                <a:solidFill>
                  <a:schemeClr val="tx1"/>
                </a:solidFill>
                <a:effectLst/>
                <a:latin typeface="+mn-lt"/>
                <a:ea typeface="+mn-ea"/>
                <a:cs typeface="+mn-cs"/>
              </a:rPr>
              <a:t> track copyright and patenting, since one can print anything on a 3d printer.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ABS plastic, it is not BPA-free. Can’t make kitchenware.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ABS filament is still the most commonly used type of plastic and its not biodegradable.</a:t>
            </a: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3D printers shown to emit potentially harmful </a:t>
            </a:r>
            <a:r>
              <a:rPr lang="en-US" sz="1200" kern="1200" baseline="0" dirty="0" err="1" smtClean="0">
                <a:solidFill>
                  <a:schemeClr val="tx1"/>
                </a:solidFill>
                <a:effectLst/>
                <a:latin typeface="+mn-lt"/>
                <a:ea typeface="+mn-ea"/>
                <a:cs typeface="+mn-cs"/>
              </a:rPr>
              <a:t>nanosized</a:t>
            </a:r>
            <a:r>
              <a:rPr lang="en-US" sz="1200" kern="1200" baseline="0" dirty="0" smtClean="0">
                <a:solidFill>
                  <a:schemeClr val="tx1"/>
                </a:solidFill>
                <a:effectLst/>
                <a:latin typeface="+mn-lt"/>
                <a:ea typeface="+mn-ea"/>
                <a:cs typeface="+mn-cs"/>
              </a:rPr>
              <a:t> particles.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04536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Patents can only be made on technical and functional features. </a:t>
            </a:r>
            <a:r>
              <a:rPr lang="en-US" sz="1200" b="1" kern="1200" dirty="0" smtClean="0">
                <a:solidFill>
                  <a:schemeClr val="tx1"/>
                </a:solidFill>
                <a:effectLst/>
                <a:latin typeface="+mn-lt"/>
                <a:ea typeface="+mn-ea"/>
                <a:cs typeface="+mn-cs"/>
              </a:rPr>
              <a:t>The patent lasts 20 years so printing, using, selling of a patented is not allowed. </a:t>
            </a:r>
          </a:p>
          <a:p>
            <a:r>
              <a:rPr lang="en-US" sz="1200" kern="1200" dirty="0" smtClean="0">
                <a:solidFill>
                  <a:schemeClr val="tx1"/>
                </a:solidFill>
                <a:effectLst/>
                <a:latin typeface="+mn-lt"/>
                <a:ea typeface="+mn-ea"/>
                <a:cs typeface="+mn-cs"/>
              </a:rPr>
              <a:t>	One can patent </a:t>
            </a:r>
            <a:r>
              <a:rPr lang="en-US" sz="1200" b="1" kern="1200" dirty="0" smtClean="0">
                <a:solidFill>
                  <a:schemeClr val="tx1"/>
                </a:solidFill>
                <a:effectLst/>
                <a:latin typeface="+mn-lt"/>
                <a:ea typeface="+mn-ea"/>
                <a:cs typeface="+mn-cs"/>
              </a:rPr>
              <a:t>Processes, Machines, Manufactures, and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Compositions of matter</a:t>
            </a:r>
            <a:r>
              <a:rPr lang="en-US" sz="1200" kern="1200" dirty="0" smtClean="0">
                <a:solidFill>
                  <a:schemeClr val="tx1"/>
                </a:solidFill>
                <a:effectLst/>
                <a:latin typeface="+mn-lt"/>
                <a:ea typeface="+mn-ea"/>
                <a:cs typeface="+mn-cs"/>
              </a:rPr>
              <a:t>. If there is a special type of wheel that is patented one can’t print that.</a:t>
            </a:r>
          </a:p>
          <a:p>
            <a:r>
              <a:rPr lang="en-US" sz="1200" kern="1200" dirty="0" smtClean="0">
                <a:solidFill>
                  <a:schemeClr val="tx1"/>
                </a:solidFill>
                <a:effectLst/>
                <a:latin typeface="+mn-lt"/>
                <a:ea typeface="+mn-ea"/>
                <a:cs typeface="+mn-cs"/>
              </a:rPr>
              <a:t>Copyright. It can be if it is nonfunctional. The feature design can be copyrighted during the lifetime of the author + 70 years.</a:t>
            </a:r>
          </a:p>
          <a:p>
            <a:r>
              <a:rPr lang="en-US" sz="1200" kern="1200" dirty="0" smtClean="0">
                <a:solidFill>
                  <a:schemeClr val="tx1"/>
                </a:solidFill>
                <a:effectLst/>
                <a:latin typeface="+mn-lt"/>
                <a:ea typeface="+mn-ea"/>
                <a:cs typeface="+mn-cs"/>
              </a:rPr>
              <a:t>Both – </a:t>
            </a:r>
            <a:r>
              <a:rPr lang="en-US" sz="1200" b="1" kern="1200" dirty="0" smtClean="0">
                <a:solidFill>
                  <a:schemeClr val="tx1"/>
                </a:solidFill>
                <a:effectLst/>
                <a:latin typeface="+mn-lt"/>
                <a:ea typeface="+mn-ea"/>
                <a:cs typeface="+mn-cs"/>
              </a:rPr>
              <a:t>It can’t be copyrightable</a:t>
            </a:r>
            <a:r>
              <a:rPr lang="en-US" sz="1200" kern="1200" dirty="0" smtClean="0">
                <a:solidFill>
                  <a:schemeClr val="tx1"/>
                </a:solidFill>
                <a:effectLst/>
                <a:latin typeface="+mn-lt"/>
                <a:ea typeface="+mn-ea"/>
                <a:cs typeface="+mn-cs"/>
              </a:rPr>
              <a:t> if it can’t be separated from the functional aspect of the item.</a:t>
            </a:r>
          </a:p>
          <a:p>
            <a:endParaRPr lang="en-US" dirty="0" smtClean="0"/>
          </a:p>
          <a:p>
            <a:r>
              <a:rPr lang="en-US" dirty="0" smtClean="0"/>
              <a:t>US-the </a:t>
            </a:r>
            <a:r>
              <a:rPr lang="en-US" b="1" dirty="0" smtClean="0"/>
              <a:t>Undetectable Firearms Act</a:t>
            </a:r>
            <a:r>
              <a:rPr lang="en-US" dirty="0" smtClean="0"/>
              <a:t> any firearm that cannot be detected by a metal detector is illegal to manufacture.</a:t>
            </a:r>
          </a:p>
          <a:p>
            <a:r>
              <a:rPr lang="en-US" dirty="0" smtClean="0"/>
              <a:t>US </a:t>
            </a:r>
            <a:r>
              <a:rPr lang="en-US" sz="1200" b="0" i="0" kern="1200" dirty="0" smtClean="0">
                <a:solidFill>
                  <a:schemeClr val="tx1"/>
                </a:solidFill>
                <a:effectLst/>
                <a:latin typeface="+mn-lt"/>
                <a:ea typeface="+mn-ea"/>
                <a:cs typeface="+mn-cs"/>
              </a:rPr>
              <a:t>proposed legislation to ban 3D printing of weapons,</a:t>
            </a:r>
            <a:r>
              <a:rPr lang="en-US" sz="1200" b="0" i="0" kern="1200" baseline="0" dirty="0" smtClean="0">
                <a:solidFill>
                  <a:schemeClr val="tx1"/>
                </a:solidFill>
                <a:effectLst/>
                <a:latin typeface="+mn-lt"/>
                <a:ea typeface="+mn-ea"/>
                <a:cs typeface="+mn-cs"/>
              </a:rPr>
              <a:t> but a lot of individuals fear that it might not work, since they will need to track what files people send each other so they don’t send the gun blueprints.</a:t>
            </a:r>
          </a:p>
          <a:p>
            <a:r>
              <a:rPr lang="en-US" sz="1200" b="1" i="0" kern="1200" baseline="0" dirty="0" smtClean="0">
                <a:solidFill>
                  <a:schemeClr val="tx1"/>
                </a:solidFill>
                <a:effectLst/>
                <a:latin typeface="+mn-lt"/>
                <a:ea typeface="+mn-ea"/>
                <a:cs typeface="+mn-cs"/>
              </a:rPr>
              <a:t>2015 </a:t>
            </a:r>
            <a:r>
              <a:rPr lang="en-US" sz="1200" b="1" i="0" kern="1200" baseline="0" dirty="0" err="1" smtClean="0">
                <a:solidFill>
                  <a:schemeClr val="tx1"/>
                </a:solidFill>
                <a:effectLst/>
                <a:latin typeface="+mn-lt"/>
                <a:ea typeface="+mn-ea"/>
                <a:cs typeface="+mn-cs"/>
              </a:rPr>
              <a:t>Defence</a:t>
            </a:r>
            <a:r>
              <a:rPr lang="en-US" sz="1200" b="1" i="0" kern="1200" baseline="0" dirty="0" smtClean="0">
                <a:solidFill>
                  <a:schemeClr val="tx1"/>
                </a:solidFill>
                <a:effectLst/>
                <a:latin typeface="+mn-lt"/>
                <a:ea typeface="+mn-ea"/>
                <a:cs typeface="+mn-cs"/>
              </a:rPr>
              <a:t> Distributed and Second Amendment Foundation</a:t>
            </a:r>
            <a:r>
              <a:rPr lang="en-US" sz="1200" b="0" i="0" kern="1200" baseline="0" dirty="0" smtClean="0">
                <a:solidFill>
                  <a:schemeClr val="tx1"/>
                </a:solidFill>
                <a:effectLst/>
                <a:latin typeface="+mn-lt"/>
                <a:ea typeface="+mn-ea"/>
                <a:cs typeface="+mn-cs"/>
              </a:rPr>
              <a:t> filed a lawsuit against the state department for violation of the first amendment.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UK declared that printing a gun would violate their gun-control law.</a:t>
            </a:r>
          </a:p>
          <a:p>
            <a:r>
              <a:rPr lang="en-US" sz="1200" kern="1200" dirty="0" smtClean="0">
                <a:solidFill>
                  <a:schemeClr val="tx1"/>
                </a:solidFill>
                <a:effectLst/>
                <a:latin typeface="+mn-lt"/>
                <a:ea typeface="+mn-ea"/>
                <a:cs typeface="+mn-cs"/>
              </a:rPr>
              <a:t>Defense Distributed spread the blueprint downloads to UK,</a:t>
            </a:r>
            <a:r>
              <a:rPr lang="en-US" sz="1200" kern="1200" baseline="0" dirty="0" smtClean="0">
                <a:solidFill>
                  <a:schemeClr val="tx1"/>
                </a:solidFill>
                <a:effectLst/>
                <a:latin typeface="+mn-lt"/>
                <a:ea typeface="+mn-ea"/>
                <a:cs typeface="+mn-cs"/>
              </a:rPr>
              <a:t> Germany, Spain, and Brazil. </a:t>
            </a:r>
          </a:p>
          <a:p>
            <a:r>
              <a:rPr lang="en-US" sz="1200" kern="1200" baseline="0" dirty="0" smtClean="0">
                <a:solidFill>
                  <a:schemeClr val="tx1"/>
                </a:solidFill>
                <a:effectLst/>
                <a:latin typeface="+mn-lt"/>
                <a:ea typeface="+mn-ea"/>
                <a:cs typeface="+mn-cs"/>
              </a:rPr>
              <a:t>1968 Firearms act UK bans manufacturing any gun parts without government approval.</a:t>
            </a:r>
          </a:p>
          <a:p>
            <a:r>
              <a:rPr lang="en-US" sz="1200" kern="1200" baseline="0" dirty="0" smtClean="0">
                <a:solidFill>
                  <a:schemeClr val="tx1"/>
                </a:solidFill>
                <a:effectLst/>
                <a:latin typeface="+mn-lt"/>
                <a:ea typeface="+mn-ea"/>
                <a:cs typeface="+mn-cs"/>
              </a:rPr>
              <a:t>They still updated Firearms licensing law to specifically mention 3d printed guns.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Australia criminalized possession of digital plans of weapons Firearms act 1996.</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216633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72044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18965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a:t>
            </a:r>
            <a:r>
              <a:rPr lang="en-US" baseline="0" dirty="0" smtClean="0"/>
              <a:t> after Lauren’s presentation would be excellent, since we’re basically a continuation of topics</a:t>
            </a:r>
          </a:p>
          <a:p>
            <a:endParaRPr lang="en-US" dirty="0" smtClean="0"/>
          </a:p>
          <a:p>
            <a:r>
              <a:rPr lang="en-US" dirty="0" smtClean="0"/>
              <a:t>“I</a:t>
            </a:r>
            <a:r>
              <a:rPr lang="en-US" baseline="0" dirty="0" smtClean="0"/>
              <a:t> do, and don’t call me Shirley”</a:t>
            </a:r>
          </a:p>
          <a:p>
            <a:endParaRPr lang="en-US" baseline="0" dirty="0" smtClean="0"/>
          </a:p>
          <a:p>
            <a:r>
              <a:rPr lang="en-US" baseline="0" dirty="0" smtClean="0"/>
              <a:t>AI is difficult to discuss because people think that they’re personally important. They assign a level of uniqueness to the human experience and convince themselves that no one could recreate or simulate the experiences they have in a moment. As technology moves closer to taking our ‘unique’ abilities, people are more and more challenged by artificial intelligence. </a:t>
            </a:r>
          </a:p>
          <a:p>
            <a:r>
              <a:rPr lang="en-US" baseline="0" dirty="0" smtClean="0"/>
              <a:t>To understand why AI is going to make us irrelevant to progress, we must first understand how AI is conveyed, what people view AI to be, and what it actually means. From there, we can </a:t>
            </a:r>
            <a:r>
              <a:rPr lang="en-US" baseline="0" dirty="0" err="1" smtClean="0"/>
              <a:t>disucss</a:t>
            </a:r>
            <a:r>
              <a:rPr lang="en-US" baseline="0" dirty="0" smtClean="0"/>
              <a:t> what’s coming.</a:t>
            </a:r>
          </a:p>
          <a:p>
            <a:r>
              <a:rPr lang="en-US" baseline="0" dirty="0" smtClean="0"/>
              <a:t>Perceptions of AI in popular culture, examples of what people perceive AI to be</a:t>
            </a:r>
          </a:p>
          <a:p>
            <a:r>
              <a:rPr lang="en-US" baseline="0" dirty="0" smtClean="0"/>
              <a:t>Engage the class to ask (if mood is sensed as normal enough) to ask what they think of with AI</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a:t>
            </a:r>
            <a:r>
              <a:rPr lang="en-US" baseline="0" dirty="0" smtClean="0"/>
              <a:t> these AI do (if they need it):</a:t>
            </a:r>
          </a:p>
          <a:p>
            <a:pPr marL="171450" indent="-171450">
              <a:buFont typeface="Arial" panose="020B0604020202020204" pitchFamily="34" charset="0"/>
              <a:buChar char="•"/>
            </a:pPr>
            <a:r>
              <a:rPr lang="en-US" baseline="0" dirty="0" smtClean="0"/>
              <a:t>Can do general purpose tasks to the fidelity of a human</a:t>
            </a:r>
          </a:p>
          <a:p>
            <a:pPr marL="171450" indent="-171450">
              <a:buFont typeface="Arial" panose="020B0604020202020204" pitchFamily="34" charset="0"/>
              <a:buChar char="•"/>
            </a:pPr>
            <a:r>
              <a:rPr lang="en-US" baseline="0" dirty="0" smtClean="0"/>
              <a:t>Learn in the way humans can (most, like EDI, Data, and </a:t>
            </a:r>
            <a:r>
              <a:rPr lang="en-US" baseline="0" dirty="0" err="1" smtClean="0"/>
              <a:t>GLaDOS</a:t>
            </a:r>
            <a:r>
              <a:rPr lang="en-US" baseline="0" dirty="0" smtClean="0"/>
              <a:t>)</a:t>
            </a:r>
          </a:p>
          <a:p>
            <a:pPr marL="171450" indent="-171450">
              <a:buFont typeface="Arial" panose="020B0604020202020204" pitchFamily="34" charset="0"/>
              <a:buChar char="•"/>
            </a:pPr>
            <a:r>
              <a:rPr lang="en-US" baseline="0" dirty="0" smtClean="0"/>
              <a:t>Can do millions of computations of bulk data processing and exact calculations </a:t>
            </a:r>
          </a:p>
          <a:p>
            <a:pPr marL="171450" indent="-171450">
              <a:buFont typeface="Arial" panose="020B0604020202020204" pitchFamily="34" charset="0"/>
              <a:buChar char="•"/>
            </a:pPr>
            <a:r>
              <a:rPr lang="en-US" baseline="0" dirty="0" smtClean="0"/>
              <a:t>Learn how to express emotions and further their own quests from human insight</a:t>
            </a:r>
          </a:p>
          <a:p>
            <a:pPr marL="171450" indent="-171450">
              <a:buFont typeface="Arial" panose="020B0604020202020204" pitchFamily="34" charset="0"/>
              <a:buChar char="•"/>
            </a:pPr>
            <a:r>
              <a:rPr lang="en-US" baseline="0" dirty="0" smtClean="0"/>
              <a:t>Always looking for more understanding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First image is EDI’s physical form (somewhat tethered to larger ship, the SSV Normandy, separate and with a communications interface in between)</a:t>
            </a:r>
          </a:p>
          <a:p>
            <a:pPr marL="0" indent="0">
              <a:buFont typeface="Arial" panose="020B0604020202020204" pitchFamily="34" charset="0"/>
              <a:buNone/>
            </a:pPr>
            <a:r>
              <a:rPr lang="en-US" baseline="0" dirty="0" smtClean="0"/>
              <a:t>Second image is Data, from </a:t>
            </a:r>
            <a:r>
              <a:rPr lang="en-US" i="1" baseline="0" dirty="0" smtClean="0"/>
              <a:t>Star Trek</a:t>
            </a:r>
            <a:r>
              <a:rPr lang="en-US" i="0" baseline="0" dirty="0" smtClean="0"/>
              <a:t>, a sentient android who seeks to be more human, understood, and help his friends</a:t>
            </a:r>
          </a:p>
          <a:p>
            <a:pPr marL="0" indent="0">
              <a:buFont typeface="Arial" panose="020B0604020202020204" pitchFamily="34" charset="0"/>
              <a:buNone/>
            </a:pPr>
            <a:r>
              <a:rPr lang="en-US" i="0" baseline="0" dirty="0" smtClean="0"/>
              <a:t>Third image is </a:t>
            </a:r>
            <a:r>
              <a:rPr lang="en-US" i="0" baseline="0" dirty="0" err="1" smtClean="0"/>
              <a:t>GLaDOS</a:t>
            </a:r>
            <a:r>
              <a:rPr lang="en-US" i="0" baseline="0" dirty="0" smtClean="0"/>
              <a:t>, an AI ambivalent to humans (starts out hating them and grows to collaborate and appreciate them in some ways)</a:t>
            </a: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Often the AI we see as idiotic are the one that don’t ask or ask simplistic questions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Others are not as general purpose, and not quite understood in ways we’re okay with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Some are evil, and just as many misunderstood</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This type of AI is exciting and sells movies and </a:t>
            </a:r>
            <a:r>
              <a:rPr lang="en-US" baseline="0" dirty="0" err="1" smtClean="0"/>
              <a:t>tv</a:t>
            </a:r>
            <a:r>
              <a:rPr lang="en-US" baseline="0" dirty="0" smtClean="0"/>
              <a:t> shows and games</a:t>
            </a:r>
          </a:p>
          <a:p>
            <a:endParaRPr lang="en-US" baseline="0" dirty="0" smtClean="0"/>
          </a:p>
          <a:p>
            <a:r>
              <a:rPr lang="en-US" baseline="0" dirty="0" smtClean="0"/>
              <a:t>AI really shouldn’t be visualized as that</a:t>
            </a:r>
          </a:p>
          <a:p>
            <a:endParaRPr lang="en-US" baseline="0" dirty="0" smtClean="0"/>
          </a:p>
          <a:p>
            <a:r>
              <a:rPr lang="en-US" baseline="0" dirty="0" smtClean="0"/>
              <a:t>AI is a lot more abstract than what is conveyed by popular culture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244812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this source</a:t>
            </a:r>
            <a:r>
              <a:rPr lang="en-US" baseline="0" dirty="0" smtClean="0"/>
              <a:t> some https://hbr.org/2016/10/what-do-people-not-techies-not-companies-think-about-artificial-intelligence</a:t>
            </a:r>
          </a:p>
          <a:p>
            <a:r>
              <a:rPr lang="en-US" baseline="0" dirty="0" smtClean="0"/>
              <a:t>Very interesting discussion of what people think of AI , 2100 people in 5 global markets [5]</a:t>
            </a:r>
          </a:p>
          <a:p>
            <a:pPr marL="171450" indent="-171450">
              <a:buFont typeface="Arial" panose="020B0604020202020204" pitchFamily="34" charset="0"/>
              <a:buChar char="•"/>
            </a:pPr>
            <a:r>
              <a:rPr lang="en-US" baseline="0" dirty="0" smtClean="0"/>
              <a:t>45% compared to 5% positive to negative view AI, the rest aren’t sure</a:t>
            </a:r>
          </a:p>
          <a:p>
            <a:pPr marL="171450" indent="-171450">
              <a:buFont typeface="Arial" panose="020B0604020202020204" pitchFamily="34" charset="0"/>
              <a:buChar char="•"/>
            </a:pPr>
            <a:r>
              <a:rPr lang="en-US" baseline="0" dirty="0" smtClean="0"/>
              <a:t>18% know a lot about AI, 33% knew nothing, 22% robots</a:t>
            </a:r>
          </a:p>
          <a:p>
            <a:pPr marL="171450" indent="-171450">
              <a:buFont typeface="Arial" panose="020B0604020202020204" pitchFamily="34" charset="0"/>
              <a:buChar char="•"/>
            </a:pPr>
            <a:r>
              <a:rPr lang="en-US" baseline="0" dirty="0" smtClean="0"/>
              <a:t>92% expect AI eventually</a:t>
            </a:r>
          </a:p>
          <a:p>
            <a:pPr marL="171450" indent="-171450">
              <a:buFont typeface="Arial" panose="020B0604020202020204" pitchFamily="34" charset="0"/>
              <a:buChar char="•"/>
            </a:pPr>
            <a:r>
              <a:rPr lang="en-US" baseline="0" dirty="0" smtClean="0"/>
              <a:t>Specialization and knowledge of the platform/experiencing it builds trust</a:t>
            </a:r>
          </a:p>
          <a:p>
            <a:pPr marL="171450" indent="-171450">
              <a:buFont typeface="Arial" panose="020B0604020202020204" pitchFamily="34" charset="0"/>
              <a:buChar char="•"/>
            </a:pPr>
            <a:r>
              <a:rPr lang="en-US" baseline="0" dirty="0" smtClean="0"/>
              <a:t>80% interact with a form of AI regularly</a:t>
            </a:r>
          </a:p>
          <a:p>
            <a:pPr marL="171450" indent="-171450">
              <a:buFont typeface="Arial" panose="020B0604020202020204" pitchFamily="34" charset="0"/>
              <a:buChar char="•"/>
            </a:pPr>
            <a:r>
              <a:rPr lang="en-US" baseline="0" dirty="0" smtClean="0"/>
              <a:t>Don’t see AI as improving social equality, only 26% do</a:t>
            </a:r>
          </a:p>
          <a:p>
            <a:endParaRPr lang="en-US" baseline="0" dirty="0" smtClean="0"/>
          </a:p>
          <a:p>
            <a:endParaRPr lang="en-US" baseline="0" dirty="0" smtClean="0"/>
          </a:p>
          <a:p>
            <a:r>
              <a:rPr lang="en-US" dirty="0" smtClean="0"/>
              <a:t>Talk about Artificial</a:t>
            </a:r>
            <a:r>
              <a:rPr lang="en-US" baseline="0" dirty="0" smtClean="0"/>
              <a:t> Intelligence Through the Eyes of the Public, https://web.wpi.edu/Pubs/E-project/Available/E-project-030411-114414/unrestricted/Artificial-Intelligence_Through_the_Eyes_of_the_Public.pdf [6]</a:t>
            </a:r>
          </a:p>
          <a:p>
            <a:r>
              <a:rPr lang="en-US" baseline="0" dirty="0" smtClean="0"/>
              <a:t>Study of 419 people, 14 to 69 average 24, 80% college students</a:t>
            </a:r>
          </a:p>
          <a:p>
            <a:pPr marL="171450" indent="-171450">
              <a:buFont typeface="Arial" panose="020B0604020202020204" pitchFamily="34" charset="0"/>
              <a:buChar char="•"/>
            </a:pPr>
            <a:r>
              <a:rPr lang="en-US" baseline="0" dirty="0" smtClean="0"/>
              <a:t>63% interact with AI regularly</a:t>
            </a:r>
          </a:p>
          <a:p>
            <a:pPr marL="171450" indent="-171450">
              <a:buFont typeface="Arial" panose="020B0604020202020204" pitchFamily="34" charset="0"/>
              <a:buChar char="•"/>
            </a:pPr>
            <a:r>
              <a:rPr lang="en-US" baseline="0" dirty="0" smtClean="0"/>
              <a:t>Nearly 70% believe that there is a chance that human thought could be replicated with AI</a:t>
            </a:r>
          </a:p>
          <a:p>
            <a:pPr marL="171450" indent="-171450">
              <a:buFont typeface="Arial" panose="020B0604020202020204" pitchFamily="34" charset="0"/>
              <a:buChar char="•"/>
            </a:pPr>
            <a:r>
              <a:rPr lang="en-US" baseline="0" dirty="0" smtClean="0"/>
              <a:t>(Image), More than 53% find it to at least be possible that AI will replace their jobs</a:t>
            </a:r>
          </a:p>
          <a:p>
            <a:pPr marL="171450" indent="-171450">
              <a:buFont typeface="Arial" panose="020B0604020202020204" pitchFamily="34" charset="0"/>
              <a:buChar char="•"/>
            </a:pPr>
            <a:r>
              <a:rPr lang="en-US" baseline="0" dirty="0" smtClean="0"/>
              <a:t>72% of respondents aren’t scared by what AI could entail</a:t>
            </a:r>
          </a:p>
          <a:p>
            <a:endParaRPr lang="en-US" baseline="0" dirty="0" smtClean="0"/>
          </a:p>
          <a:p>
            <a:r>
              <a:rPr lang="en-US" baseline="0" dirty="0" smtClean="0"/>
              <a:t>Discuss how people will take understanding of AI and view from pop culture to apply to their real world beliefs</a:t>
            </a:r>
          </a:p>
          <a:p>
            <a:endParaRPr lang="en-US" baseline="0" dirty="0" smtClean="0"/>
          </a:p>
          <a:p>
            <a:r>
              <a:rPr lang="en-US" baseline="0" dirty="0" smtClean="0"/>
              <a:t>The trend is people are aware of these AI technologies in their lives but don’t associate them with the concept of AI</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89057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Kickstarter</a:t>
            </a:r>
            <a:r>
              <a:rPr lang="en-US" b="1" dirty="0" smtClean="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a:t>
            </a:r>
            <a:r>
              <a:rPr lang="en-US" b="0" dirty="0" err="1" smtClean="0"/>
              <a:t>www.kickstarter.com</a:t>
            </a:r>
            <a:r>
              <a:rPr lang="en-US" b="0" dirty="0" smtClean="0"/>
              <a:t>/</a:t>
            </a:r>
            <a:r>
              <a:rPr lang="en-US" b="0" dirty="0" err="1" smtClean="0"/>
              <a:t>charter?ref</a:t>
            </a:r>
            <a:r>
              <a:rPr lang="en-US" b="0" dirty="0" smtClean="0"/>
              <a:t>=</a:t>
            </a:r>
            <a:r>
              <a:rPr lang="en-US" b="0" dirty="0" err="1" smtClean="0"/>
              <a:t>about_subnav</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Baxter discussion, he’s general purpose and generally can do things all day long despite</a:t>
            </a:r>
            <a:r>
              <a:rPr lang="en-US" baseline="0" dirty="0" smtClean="0"/>
              <a:t> costing ~$40000 upfront he pays for himself in a year or two if he could be replace a minimum wage job</a:t>
            </a:r>
          </a:p>
          <a:p>
            <a:r>
              <a:rPr lang="en-US" baseline="0" dirty="0" smtClean="0"/>
              <a:t>Baxter is reprogrammable to several tasks, making him more general purpose than most</a:t>
            </a:r>
          </a:p>
          <a:p>
            <a:r>
              <a:rPr lang="en-US" dirty="0" smtClean="0"/>
              <a:t>Baxter</a:t>
            </a:r>
            <a:r>
              <a:rPr lang="en-US" baseline="0" dirty="0" smtClean="0"/>
              <a:t> fills a difficult use case for general purpose, but making more specific AI is typically easier than general purpose</a:t>
            </a:r>
          </a:p>
          <a:p>
            <a:endParaRPr lang="en-US" dirty="0" smtClean="0"/>
          </a:p>
          <a:p>
            <a:r>
              <a:rPr lang="en-US" dirty="0" smtClean="0"/>
              <a:t>Automation in</a:t>
            </a:r>
            <a:r>
              <a:rPr lang="en-US" baseline="0" dirty="0" smtClean="0"/>
              <a:t> simple tasks simplifies and unifies processes</a:t>
            </a:r>
          </a:p>
          <a:p>
            <a:r>
              <a:rPr lang="en-US" baseline="0" dirty="0" smtClean="0"/>
              <a:t>Specific purpose is already better than people</a:t>
            </a:r>
          </a:p>
          <a:p>
            <a:r>
              <a:rPr lang="en-US" baseline="0" dirty="0" smtClean="0"/>
              <a:t>More convenient, and the benefits end up adding up for the developer with less and less need for human intervention. Businesses can stay open longer, save money by making an initial investment on robotics, saving millions for corporations</a:t>
            </a:r>
          </a:p>
          <a:p>
            <a:endParaRPr lang="en-US" baseline="0" dirty="0" smtClean="0"/>
          </a:p>
          <a:p>
            <a:r>
              <a:rPr lang="en-US" baseline="0" dirty="0" smtClean="0"/>
              <a:t>Physical structures that exist today won’t need to in 10, 20, </a:t>
            </a:r>
            <a:r>
              <a:rPr lang="en-US" baseline="0" dirty="0" err="1" smtClean="0"/>
              <a:t>etc</a:t>
            </a:r>
            <a:r>
              <a:rPr lang="en-US" baseline="0" dirty="0" smtClean="0"/>
              <a:t> years</a:t>
            </a:r>
          </a:p>
          <a:p>
            <a:r>
              <a:rPr lang="en-US" baseline="0" dirty="0" smtClean="0"/>
              <a:t>Wall Street and others are really, really fake and don’t actually need people there on the whole</a:t>
            </a:r>
          </a:p>
          <a:p>
            <a:r>
              <a:rPr lang="en-US" baseline="0" dirty="0" smtClean="0"/>
              <a:t>AI manage it, since specific purposes are really easy for AI</a:t>
            </a:r>
          </a:p>
          <a:p>
            <a:endParaRPr lang="en-US" baseline="0" dirty="0" smtClean="0"/>
          </a:p>
          <a:p>
            <a:r>
              <a:rPr lang="en-US" baseline="0" dirty="0" smtClean="0"/>
              <a:t>How do we train all that?</a:t>
            </a:r>
          </a:p>
          <a:p>
            <a:r>
              <a:rPr lang="en-US" baseline="0" dirty="0" smtClean="0"/>
              <a:t>What NNs imply</a:t>
            </a:r>
          </a:p>
          <a:p>
            <a:r>
              <a:rPr lang="en-US" baseline="0" dirty="0" smtClean="0"/>
              <a:t>Neural Networks learn by weighting paths through a network and assigning weights to different inputs</a:t>
            </a:r>
          </a:p>
          <a:p>
            <a:r>
              <a:rPr lang="en-US" baseline="0" dirty="0" smtClean="0"/>
              <a:t>The hidden layers allow combined weighting of certain things (associate dependency)</a:t>
            </a:r>
          </a:p>
          <a:p>
            <a:r>
              <a:rPr lang="en-US" baseline="0" dirty="0" smtClean="0"/>
              <a:t>Outputs are the final result</a:t>
            </a:r>
          </a:p>
          <a:p>
            <a:r>
              <a:rPr lang="en-US" baseline="0" dirty="0" smtClean="0"/>
              <a:t>All you need are to show the input, specify parameters of how many layers and nodes, then how many outputs, and show expected outputs and it can weight itself</a:t>
            </a:r>
          </a:p>
          <a:p>
            <a:r>
              <a:rPr lang="en-US" baseline="0" dirty="0" smtClean="0"/>
              <a:t>We could never train a person to say, design a garbage collector for Java specifically, but it becomes almost algorithmic here</a:t>
            </a:r>
          </a:p>
          <a:p>
            <a:endParaRPr lang="en-US" baseline="0" dirty="0" smtClean="0"/>
          </a:p>
          <a:p>
            <a:r>
              <a:rPr lang="en-US" baseline="0" dirty="0" smtClean="0"/>
              <a:t>Non-corporeal AI already make our lives so much easier, but already AI are working on code for problem statements: AI writing code already (George </a:t>
            </a:r>
            <a:r>
              <a:rPr lang="en-US" baseline="0" dirty="0" err="1" smtClean="0"/>
              <a:t>Heineman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722151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people are</a:t>
            </a:r>
            <a:r>
              <a:rPr lang="en-US" baseline="0" dirty="0" smtClean="0"/>
              <a:t> already being replaced with simplistic devices and singular purpose devices, how can we expect them to retain their jobs when AI is as smart as us?</a:t>
            </a:r>
          </a:p>
          <a:p>
            <a:r>
              <a:rPr lang="en-US" baseline="0" dirty="0" smtClean="0"/>
              <a:t>Or specifically better than us in so much already, how much longer until their general purpose is better than ours?</a:t>
            </a:r>
          </a:p>
          <a:p>
            <a:endParaRPr lang="en-US" dirty="0" smtClean="0"/>
          </a:p>
          <a:p>
            <a:r>
              <a:rPr lang="en-US" dirty="0" smtClean="0"/>
              <a:t>Unions/organizations always</a:t>
            </a:r>
            <a:r>
              <a:rPr lang="en-US" baseline="0" dirty="0" smtClean="0"/>
              <a:t> lose in the face of new technologies. Small subsets survive, but in token and eventually fading subsets- it becomes something cultural rather than economic</a:t>
            </a:r>
          </a:p>
          <a:p>
            <a:endParaRPr lang="en-US" dirty="0" smtClean="0"/>
          </a:p>
          <a:p>
            <a:r>
              <a:rPr lang="en-US" dirty="0" smtClean="0"/>
              <a:t>Pretty self</a:t>
            </a:r>
            <a:r>
              <a:rPr lang="en-US" baseline="0" dirty="0" smtClean="0"/>
              <a:t> explanatory. Make sure people understand the singularity: the point where human computational power is equated by the computer </a:t>
            </a:r>
          </a:p>
          <a:p>
            <a:endParaRPr lang="en-US" baseline="0" dirty="0" smtClean="0"/>
          </a:p>
          <a:p>
            <a:r>
              <a:rPr lang="en-US" baseline="0" dirty="0" smtClean="0"/>
              <a:t>All human intelligence discussion around 2045; an AI could express all of our intelligence in one instantiation of itself</a:t>
            </a:r>
          </a:p>
          <a:p>
            <a:endParaRPr lang="en-US" baseline="0" dirty="0" smtClean="0"/>
          </a:p>
          <a:p>
            <a:r>
              <a:rPr lang="en-US" baseline="0" dirty="0" smtClean="0"/>
              <a:t>In that case, to not become irrelevant and just doing AI’s tasks that it has not yet designed a robot for, we basically have to merge with technology to stay relevant</a:t>
            </a:r>
          </a:p>
          <a:p>
            <a:endParaRPr lang="en-US" baseline="0" dirty="0" smtClean="0"/>
          </a:p>
          <a:p>
            <a:r>
              <a:rPr lang="en-US" baseline="0" dirty="0" smtClean="0"/>
              <a:t>Algorithms will still need work, and it’s not an impending problem for us yet, but the second a computer is powerful enough, it gets a lot more real and a lot more reasonable to implement those simulations</a:t>
            </a:r>
          </a:p>
          <a:p>
            <a:endParaRPr lang="en-US" baseline="0" dirty="0" smtClean="0"/>
          </a:p>
          <a:p>
            <a:r>
              <a:rPr lang="en-US" baseline="0" dirty="0" smtClean="0"/>
              <a:t>For the final bulletin point, we can already simulate human brain activity, albeit slowly [11]</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2790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Lauren discussed, being ready for AI will help us work and work efficiently in the </a:t>
            </a:r>
            <a:r>
              <a:rPr lang="en-US" baseline="0" dirty="0" err="1" smtClean="0"/>
              <a:t>moreso</a:t>
            </a:r>
            <a:r>
              <a:rPr lang="en-US" baseline="0" dirty="0" smtClean="0"/>
              <a:t> automated world of the near future</a:t>
            </a:r>
          </a:p>
          <a:p>
            <a:endParaRPr lang="en-US" baseline="0" dirty="0" smtClean="0"/>
          </a:p>
          <a:p>
            <a:r>
              <a:rPr lang="en-US" baseline="0" dirty="0" smtClean="0"/>
              <a:t>It’s not going to last forever. As I’ve discussed, the general purpose AI and general purpose robot will be coming. We can model the human mind alone if we can’t get anything else, we just need to wait for computers to be powerful enough to do so</a:t>
            </a:r>
          </a:p>
          <a:p>
            <a:endParaRPr lang="en-US" baseline="0" dirty="0" smtClean="0"/>
          </a:p>
          <a:p>
            <a:r>
              <a:rPr lang="en-US" baseline="0" dirty="0" smtClean="0"/>
              <a:t>Algorithms designed along the way will make this more efficient.</a:t>
            </a:r>
          </a:p>
          <a:p>
            <a:r>
              <a:rPr lang="en-US" baseline="0" dirty="0" smtClean="0"/>
              <a:t>If AI can do everything better, and has no limit to life, why should we have to work?</a:t>
            </a:r>
          </a:p>
          <a:p>
            <a:r>
              <a:rPr lang="en-US" baseline="0" dirty="0" smtClean="0"/>
              <a:t>If a computer can do it, people may want to, but it won’t actually matter. </a:t>
            </a:r>
          </a:p>
          <a:p>
            <a:r>
              <a:rPr lang="en-US" baseline="0" dirty="0" smtClean="0"/>
              <a:t>Merging with machines will allow us to keep up, as long as the interface is smart enough</a:t>
            </a:r>
          </a:p>
          <a:p>
            <a:r>
              <a:rPr lang="en-US" baseline="0" dirty="0" smtClean="0"/>
              <a:t>Otherwise, any meaning we assign is artificial</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17944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am going to talk about how the American education system prepares students for the workforce. Then, using that, I am going to attempt to convince you that we should hold off on developing AI and automation until we have a society that can support it. Sounds like a big jump? Let me try anyway!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core has good intentions, but the implementation is bonkers. Parents and teachers alike spend inordinate amounts of time staring at problems trying to figure out what they mean so they can teach kids. It also results in younger generations having completely different vocabularies for concepts like basic math. Ex “Number sentences” rather than “equations”. It encourages students to discuss problems together, with the intent of making them better at communication than current graduates, but it is unclear yet if this approach will be successful when these students reach the workforce.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31560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a:t>
            </a:r>
            <a:r>
              <a:rPr lang="en-US" baseline="0" dirty="0" smtClean="0"/>
              <a:t> many people agree on what are important skills for young engineers to have. There is a gap between the skills that my generation has and the ones that come after us. We have strong technical skills and weak soft skills, while the generation behind us has been tipped the other way, with stronger soft skills and weaker technical skills. The blue squares are for skills that older millennials are strong in, while the orange are ones that we are weak in. It is important to note that approximately half of these skills are not possessed by either group.</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156314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surveyed teachers that I know for</a:t>
            </a:r>
            <a:r>
              <a:rPr lang="en-US" baseline="0" dirty="0" smtClean="0"/>
              <a:t> this slide because I had difficulty finding academic sources. My mother, who has been teaching for over 30 years, said that common core specifies skills that must be learned, but gives no guidance as to how to teach those skills. Then standardized testing forces teachers to push through material and some kids end up with a shaky foundation. This combination results in kids all having different ways of solving problems that don’t always result in the same answer. As an example, I got into an argument with a freshman this year about how to long divide.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88248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Humans will still be needed that can work alongside the robots and provide qualities that robots cannot mimic. The image on this slide is </a:t>
            </a:r>
            <a:r>
              <a:rPr lang="en-US" baseline="0" dirty="0" err="1" smtClean="0"/>
              <a:t>Mettaton</a:t>
            </a:r>
            <a:r>
              <a:rPr lang="en-US" baseline="0" dirty="0" smtClean="0"/>
              <a:t> from the video game </a:t>
            </a:r>
            <a:r>
              <a:rPr lang="en-US" baseline="0" dirty="0" err="1" smtClean="0"/>
              <a:t>Undertale</a:t>
            </a:r>
            <a:r>
              <a:rPr lang="en-US" baseline="0" dirty="0" smtClean="0"/>
              <a:t>, who is notorious as a terrible robotic entertainer. AI is not yet capable of creativity or innovation and these will become the primary domain of human workers. Society will also need “overseers and maintainers” for all of the automated systems.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260148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thinking that there is a static pool of knowledge engineers must go to college to obtain needs to change. A society that relies on this much technology will require a wide breadth of skills that are constantly changing and content will need to be continually developed to teach new information and skills to engineers. I anticipate a society where people with technical aptitude become innovators or managers, while others become part of other sectors like healthcare, education, and entertainment.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218867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shortest time taken for any organized educational reform is the 5 years taken to implement Common Core. Therefore, I am going to use that time as a minimum, even though the changes would be vastly different. </a:t>
            </a:r>
            <a:r>
              <a:rPr lang="en-US" dirty="0" smtClean="0"/>
              <a:t>The</a:t>
            </a:r>
            <a:r>
              <a:rPr lang="en-US" baseline="0" dirty="0" smtClean="0"/>
              <a:t> time it takes to change the education curriculum from its current state to a more beneficial one is the reason I believe we should delay implementing automation until we have a society that better supports the effects that automation would have.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5005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Poll class:</a:t>
            </a:r>
          </a:p>
          <a:p>
            <a:r>
              <a:rPr lang="en-US" sz="1200" kern="1200" dirty="0" smtClean="0">
                <a:solidFill>
                  <a:schemeClr val="tx1"/>
                </a:solidFill>
                <a:latin typeface="+mn-lt"/>
                <a:ea typeface="+mn-ea"/>
                <a:cs typeface="+mn-cs"/>
              </a:rPr>
              <a:t>Expected salary range upon graduation? Min, Max? Put on board.</a:t>
            </a:r>
          </a:p>
          <a:p>
            <a:r>
              <a:rPr lang="en-US" sz="1200" kern="1200" dirty="0" smtClean="0">
                <a:solidFill>
                  <a:schemeClr val="tx1"/>
                </a:solidFill>
                <a:latin typeface="+mn-lt"/>
                <a:ea typeface="+mn-ea"/>
                <a:cs typeface="+mn-cs"/>
              </a:rPr>
              <a:t>Assume</a:t>
            </a:r>
            <a:r>
              <a:rPr lang="en-US" sz="1200" kern="1200" baseline="0" dirty="0" smtClean="0">
                <a:solidFill>
                  <a:schemeClr val="tx1"/>
                </a:solidFill>
                <a:latin typeface="+mn-lt"/>
                <a:ea typeface="+mn-ea"/>
                <a:cs typeface="+mn-cs"/>
              </a:rPr>
              <a:t> 40 hour work week.</a:t>
            </a:r>
          </a:p>
          <a:p>
            <a:r>
              <a:rPr lang="en-US" sz="1200" kern="1200" baseline="0" dirty="0" smtClean="0">
                <a:solidFill>
                  <a:schemeClr val="tx1"/>
                </a:solidFill>
                <a:latin typeface="+mn-lt"/>
                <a:ea typeface="+mn-ea"/>
                <a:cs typeface="+mn-cs"/>
              </a:rPr>
              <a:t>How many people would work:</a:t>
            </a:r>
          </a:p>
          <a:p>
            <a:r>
              <a:rPr lang="en-US" sz="1200" kern="1200" baseline="0" dirty="0" smtClean="0">
                <a:solidFill>
                  <a:schemeClr val="tx1"/>
                </a:solidFill>
                <a:latin typeface="+mn-lt"/>
                <a:ea typeface="+mn-ea"/>
                <a:cs typeface="+mn-cs"/>
              </a:rPr>
              <a:t>32 hours for 0.8 * Max? Put on board.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24 hours for 0.6 * Max? Put on board.</a:t>
            </a:r>
          </a:p>
          <a:p>
            <a:r>
              <a:rPr lang="is-IS" sz="1200" kern="1200" dirty="0" smtClean="0">
                <a:solidFill>
                  <a:schemeClr val="tx1"/>
                </a:solidFill>
                <a:latin typeface="+mn-lt"/>
                <a:ea typeface="+mn-ea"/>
                <a:cs typeface="+mn-cs"/>
              </a:rPr>
              <a:t>…continue until Min is reached.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840916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everyone, I’m Mike, and I’m going to be talking about the effects of technological automation. Before I get to my conclusion, I’ll need to start with a brief background. First, some terms: It’s important to define work in a way that makes it clear exactly what is work and what is not.</a:t>
            </a:r>
          </a:p>
          <a:p>
            <a:endParaRPr lang="en-US" baseline="0" dirty="0" smtClean="0"/>
          </a:p>
          <a:p>
            <a:r>
              <a:rPr lang="en-US" baseline="0" dirty="0" smtClean="0"/>
              <a:t>I will use Dr. John Danaher’s definition of work; that is, “the performance of some act or skill in return for economic reward, or in the ultimate hope of receiving some reward.” I like this definition because it is careful to include activities such as unpaid internships as work, without classifying everything we do as work.</a:t>
            </a:r>
          </a:p>
          <a:p>
            <a:endParaRPr lang="en-US" baseline="0" dirty="0" smtClean="0"/>
          </a:p>
          <a:p>
            <a:r>
              <a:rPr lang="en-US" baseline="0" dirty="0" smtClean="0"/>
              <a:t>Next, Danaher defines technological unemployment as “the replacement of human workers engaging in work by technological alternatives”. Broadly, technological unemployment refers to any job which is made obsolete by a new technology. However, for the rest of this presentation, when I refer to technological unemployment, I will be referring specifically to </a:t>
            </a:r>
            <a:r>
              <a:rPr lang="en-US" i="1" baseline="0" dirty="0" smtClean="0"/>
              <a:t>long-term</a:t>
            </a:r>
            <a:r>
              <a:rPr lang="en-US" i="0" baseline="0" dirty="0" smtClean="0"/>
              <a:t> technological unemployment. This is the idea that eventually, there will be no work left for humans, as machines will do it all.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lots</a:t>
            </a:r>
            <a:r>
              <a:rPr lang="en-US" baseline="0" dirty="0" smtClean="0"/>
              <a:t> of debate over the likelihood of long-term technological unemployment. However, many experts, such as the ones I’ve cited here, believe it’s likely or inevitable. Regardless, the likelihood of technological unemployment is not the topic of this presentation. For the purposes of this talk, I will assume, like the authors above, that technological unemployment is inevitable.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057457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said, I seeked to understand what</a:t>
            </a:r>
            <a:r>
              <a:rPr lang="en-US" baseline="0" dirty="0" smtClean="0"/>
              <a:t> would happen next. What will we do with our lives without work? I will argue that technological unemployment will improve our lives, and that computing technology will enable us to continue to enjoy our lives.</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878136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well-known argument for positive outcomes of technological unemployment is called the </a:t>
            </a:r>
            <a:r>
              <a:rPr lang="en-US" baseline="0" dirty="0" err="1" smtClean="0"/>
              <a:t>antiwork</a:t>
            </a:r>
            <a:r>
              <a:rPr lang="en-US" baseline="0" dirty="0" smtClean="0"/>
              <a:t> critique. There are a couple forms of the </a:t>
            </a:r>
            <a:r>
              <a:rPr lang="en-US" baseline="0" dirty="0" err="1" smtClean="0"/>
              <a:t>antiwork</a:t>
            </a:r>
            <a:r>
              <a:rPr lang="en-US" baseline="0" dirty="0" smtClean="0"/>
              <a:t> critique, but the form I use argues that technological unemployment is good because a life without work is always strictly better than one with work.</a:t>
            </a:r>
          </a:p>
          <a:p>
            <a:endParaRPr lang="en-US" baseline="0" dirty="0" smtClean="0"/>
          </a:p>
          <a:p>
            <a:r>
              <a:rPr lang="en-US" baseline="0" dirty="0" smtClean="0"/>
              <a:t>There are many supporting arguments for this. First, many forms of work are objectively bad. They may be degrading, dangerous, or exhausting. Not having to do such a job would clearly be preferred.</a:t>
            </a:r>
          </a:p>
          <a:p>
            <a:endParaRPr lang="en-US" baseline="0" dirty="0" smtClean="0"/>
          </a:p>
          <a:p>
            <a:r>
              <a:rPr lang="en-US" baseline="0" dirty="0" smtClean="0"/>
              <a:t>Work is also a major cause of stress. One statistic I would like to call your attention is the one in the top right: 76% of people surveyed said money and work caused their stress. Even if these people enjoy their jobs, certainly they would be better off without the stress of having to work, free to pursue whatever they wish, unencumbered by the economic requirement to work.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79224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much as technology will play a role</a:t>
            </a:r>
            <a:r>
              <a:rPr lang="en-US" baseline="0" dirty="0" smtClean="0"/>
              <a:t> in replacing us as workers, in many ways technology will also improve our lives in the age of technological unemployment. One such technology is social robotics. In a report on the topic, Melanie Swan defines social robots as autonomous robots that interact and communicate with humans. Several studies have found that they can improve our well being. Some studies have considered the effects of social robots as therapists. They’re able to improve quality of life for many groups of people, such as the elderly. These robots can work 24 hours a day, and don’t need to be individually trained the way human therapists are.</a:t>
            </a:r>
          </a:p>
          <a:p>
            <a:endParaRPr lang="en-US" baseline="0" dirty="0" smtClean="0"/>
          </a:p>
          <a:p>
            <a:r>
              <a:rPr lang="en-US" baseline="0" dirty="0" smtClean="0"/>
              <a:t>A USC study found that a social robot was able to improve the mood of half of the children with various autism spectrum disorders. The study found that the predictability of robots comforts many people with autism, as the unpredictability of human-to-human interactions is commonly cited as uncomforting to people with autism.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616328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Nicholas </a:t>
            </a:r>
            <a:r>
              <a:rPr lang="en-US" dirty="0" err="1" smtClean="0"/>
              <a:t>Carr</a:t>
            </a:r>
            <a:r>
              <a:rPr lang="en-US" dirty="0" smtClean="0"/>
              <a:t> gives</a:t>
            </a:r>
            <a:r>
              <a:rPr lang="en-US" baseline="0" dirty="0" smtClean="0"/>
              <a:t> a counter argument to my conclusion. He argues that work provides us with incentives to be productive and accomplish things, which will lead to happiness. Without work, we may not be motivated to do anything, and may find ourselves bored and without purpose.</a:t>
            </a:r>
          </a:p>
          <a:p>
            <a:endParaRPr lang="en-US" baseline="0" dirty="0"/>
          </a:p>
          <a:p>
            <a:r>
              <a:rPr lang="en-US" baseline="0" dirty="0" smtClean="0"/>
              <a:t>I think it’s fair to say that most of us are here studying because we are interested in our studies. We all plan to pursue careers which interest and engage us. However, we all also expect to be paid for our work and know that we need to work to survive. Would all of you be motivated to work if you didn’t have to? If you could have a high quality of life without working for your living? It’s hard to say for sure without truly having the option.</a:t>
            </a:r>
          </a:p>
          <a:p>
            <a:endParaRPr lang="en-US" baseline="0" dirty="0" smtClean="0"/>
          </a:p>
          <a:p>
            <a:r>
              <a:rPr lang="en-US" baseline="0" dirty="0" smtClean="0"/>
              <a:t>However, it’s a valid point that many people will likely miss work. People identify with their jobs. Think about when you meet someone and introduce yourself. I bet the first thing you tell them is your name, followed by “what you do”. So for me, I generally introduce myself as, “I’m Mike Giancola, I’m a Computer Science student at WPI.”</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041637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even today, work is not our only incentive to achieve things. Based on the definition of work I presented at the beginning of this talk, many personal accomplishments which we “work” towards are not, by definition, work. For example, training for and running a marathon is not work, assuming you aren’t running solely for the prize money. Similarly, parents can be motivated to raise their children well. People are able to motivate themselves to do a wide range of things without financial incentives.</a:t>
            </a:r>
          </a:p>
          <a:p>
            <a:endParaRPr lang="en-US" baseline="0" dirty="0" smtClean="0"/>
          </a:p>
          <a:p>
            <a:r>
              <a:rPr lang="en-US" baseline="0" dirty="0" smtClean="0"/>
              <a:t>Also, we are developing technology to help us stay motivated and achieve our goals. A few well-known examples are fitness tracking wristbands and apps which can help you monitor your physical activity and stay on track with your diet. Also, there are apps to help keep you focused and away from distracting websites or apps, such as Cold Turkey for Windows, and Self-Control for Mac.</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1810826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 up, I argued using an</a:t>
            </a:r>
            <a:r>
              <a:rPr lang="en-US" baseline="0" dirty="0" smtClean="0"/>
              <a:t> </a:t>
            </a:r>
            <a:r>
              <a:rPr lang="en-US" baseline="0" dirty="0" err="1" smtClean="0"/>
              <a:t>antiwork</a:t>
            </a:r>
            <a:r>
              <a:rPr lang="en-US" baseline="0" dirty="0" smtClean="0"/>
              <a:t> critique that technological unemployment will improve our lives, and that emerging technology such as social robots and incentivizing apps will enable us to enjoy our lives more in a post-work world.</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659570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a:t>
            </a:r>
            <a:r>
              <a:rPr lang="en-US" baseline="0" dirty="0" smtClean="0"/>
              <a:t> my presentation. Are there any 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381886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Fill time with Work Discussion on Course Web </a:t>
            </a:r>
            <a:r>
              <a:rPr lang="en-US" dirty="0" smtClean="0">
                <a:latin typeface="Arial" pitchFamily="-109" charset="0"/>
                <a:ea typeface="ＭＳ Ｐゴシック" pitchFamily="-109" charset="-128"/>
                <a:cs typeface="ＭＳ Ｐゴシック" pitchFamily="-109" charset="-128"/>
              </a:rPr>
              <a:t>Site</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Review</a:t>
            </a:r>
            <a:r>
              <a:rPr lang="en-US" baseline="0" dirty="0" smtClean="0">
                <a:latin typeface="Arial" charset="0"/>
                <a:ea typeface="ＭＳ Ｐゴシック" charset="-128"/>
                <a:cs typeface="ＭＳ Ｐゴシック" charset="-128"/>
              </a:rPr>
              <a:t> Group Assignment Details</a:t>
            </a:r>
            <a:r>
              <a:rPr lang="en-US" baseline="0" dirty="0" smtClean="0">
                <a:latin typeface="Arial" charset="0"/>
                <a:ea typeface="ＭＳ Ｐゴシック" charset="-128"/>
                <a:cs typeface="ＭＳ Ｐゴシック" charset="-128"/>
              </a:rPr>
              <a:t>.</a:t>
            </a:r>
          </a:p>
          <a:p>
            <a:pPr eaLnBrk="1" hangingPunct="1"/>
            <a:r>
              <a:rPr lang="en-US" baseline="0" dirty="0" smtClean="0">
                <a:latin typeface="Arial" charset="0"/>
                <a:ea typeface="ＭＳ Ｐゴシック" charset="-128"/>
                <a:cs typeface="ＭＳ Ｐゴシック" charset="-128"/>
              </a:rPr>
              <a:t>Or first </a:t>
            </a:r>
            <a:r>
              <a:rPr lang="en-US" dirty="0" smtClean="0"/>
              <a:t>watch video: depends on student presentations, no thunder stealing. Wait until end this time.</a:t>
            </a:r>
          </a:p>
          <a:p>
            <a:endParaRPr lang="en-US" dirty="0" smtClean="0"/>
          </a:p>
          <a:p>
            <a:r>
              <a:rPr lang="en-US" dirty="0" smtClean="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Humans Need Not Apply (15:00) – 2014-08-13</a:t>
            </a:r>
            <a:endParaRPr lang="en-US" dirty="0" smtClean="0"/>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=7Pq-S557XQU</a:t>
            </a:r>
          </a:p>
          <a:p>
            <a:r>
              <a:rPr lang="en-US" sz="1200" kern="1200" dirty="0" smtClean="0">
                <a:solidFill>
                  <a:schemeClr val="tx1"/>
                </a:solidFill>
                <a:latin typeface="+mn-lt"/>
                <a:ea typeface="+mn-ea"/>
                <a:cs typeface="+mn-cs"/>
              </a:rPr>
              <a:t>Last access 2016-04-22</a:t>
            </a:r>
          </a:p>
          <a:p>
            <a:endParaRPr lang="en-US" dirty="0" smtClean="0"/>
          </a:p>
          <a:p>
            <a:r>
              <a:rPr lang="en-US" dirty="0" smtClean="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a:t>
            </a:r>
            <a:r>
              <a:rPr lang="en-US" b="0" dirty="0" err="1" smtClean="0"/>
              <a:t>www.bbc.com</a:t>
            </a:r>
            <a:r>
              <a:rPr lang="en-US" b="0" dirty="0" smtClean="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a:t>
            </a:r>
            <a:r>
              <a:rPr lang="en-US" b="0" dirty="0" err="1" smtClean="0"/>
              <a:t>www.bbc.com</a:t>
            </a:r>
            <a:r>
              <a:rPr lang="en-US" b="0" dirty="0" smtClean="0"/>
              <a:t>/news/technology-34066941</a:t>
            </a:r>
          </a:p>
          <a:p>
            <a:pPr eaLnBrk="1" hangingPunct="1"/>
            <a:endParaRPr lang="en-US" baseline="0"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&lt;speaker notes&gt;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a:t>
            </a:r>
            <a:r>
              <a:rPr lang="en-US" baseline="0" dirty="0" smtClean="0"/>
              <a:t> Aided design, 3D scanning or taking photos.</a:t>
            </a:r>
            <a:endParaRPr lang="en-US" dirty="0" smtClean="0"/>
          </a:p>
          <a:p>
            <a:r>
              <a:rPr lang="en-US" dirty="0" smtClean="0"/>
              <a:t>Most of the 3d</a:t>
            </a:r>
            <a:r>
              <a:rPr lang="en-US" baseline="0" dirty="0" smtClean="0"/>
              <a:t> printers use the same process called additive manufacturing.</a:t>
            </a:r>
            <a:endParaRPr lang="en-US" dirty="0" smtClean="0"/>
          </a:p>
          <a:p>
            <a:r>
              <a:rPr lang="en-US" dirty="0" smtClean="0"/>
              <a:t>The first</a:t>
            </a:r>
            <a:r>
              <a:rPr lang="en-US" baseline="0" dirty="0" smtClean="0"/>
              <a:t> patent first additive manufacturing appeared </a:t>
            </a:r>
            <a:r>
              <a:rPr lang="en-US" dirty="0" smtClean="0"/>
              <a:t>3D printing started in 1984 for </a:t>
            </a:r>
            <a:r>
              <a:rPr lang="en-US" dirty="0" err="1" smtClean="0"/>
              <a:t>stereolithography</a:t>
            </a:r>
            <a:r>
              <a:rPr lang="en-US" dirty="0" smtClean="0"/>
              <a:t>.</a:t>
            </a:r>
            <a:endParaRPr lang="en-US" baseline="0" dirty="0" smtClean="0"/>
          </a:p>
          <a:p>
            <a:r>
              <a:rPr lang="en-US" baseline="0" dirty="0" smtClean="0"/>
              <a:t>Additive manufacturing is a process of building 3d object by adding layer by layer on the object.</a:t>
            </a:r>
          </a:p>
          <a:p>
            <a:r>
              <a:rPr lang="en-US" baseline="0" dirty="0" smtClean="0"/>
              <a:t>The process of 3d printing consist of 3 steps.  3d modelling in a software application.</a:t>
            </a:r>
          </a:p>
          <a:p>
            <a:r>
              <a:rPr lang="en-US" baseline="0" dirty="0" smtClean="0"/>
              <a:t>Printing the object. Finishing the object means cleaning up the details. Sometimes people manufacture objects that are bigger than planned so that they can later pin down to details. </a:t>
            </a:r>
          </a:p>
          <a:p>
            <a:r>
              <a:rPr lang="en-US" baseline="0" dirty="0" smtClean="0"/>
              <a:t>3 Types of 3D printing techniques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7325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Fused Deposition</a:t>
            </a:r>
            <a:r>
              <a:rPr lang="en-US" sz="1200" kern="1200" dirty="0" smtClean="0">
                <a:solidFill>
                  <a:schemeClr val="tx1"/>
                </a:solidFill>
                <a:effectLst/>
                <a:latin typeface="+mn-lt"/>
                <a:ea typeface="+mn-ea"/>
                <a:cs typeface="+mn-cs"/>
              </a:rPr>
              <a:t> Modeling is using additive process, by heating and extruding plastic the printer puts together the object layer by layer.</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57332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smtClean="0"/>
              <a:t>© 2017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media02.hongkiat.com/things-know-buying-3d-printer/stereolithography.jpg"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s://upload.wikimedia.org/wikipedia/commons/thumb/3/33/Selective_laser_melting_system_schematic.jpg/780px-Selective_laser_melting_system_schematic.jpg"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www.nature.com/polopoly_fs/7.25376.1429101801!/slideshowimage/6kidney%20prototype.jpg_gen/derivatives/landscape_592/6-kidney%20prototype.jp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stylewhack.com/wp-content/uploads/2016/06/environment.jpg" TargetMode="External"/><Relationship Id="rId5" Type="http://schemas.openxmlformats.org/officeDocument/2006/relationships/hyperlink" Target="https://3dprint.com/wp-content/uploads/2015/01/3D-printed-gun-Liberator-006.jpg" TargetMode="External"/><Relationship Id="rId6"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landwehrlawmn.com/wp-content/uploads/2015/03/law-wallpapers-hd-1080p-1920x1080-desktop-02.jpg"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hyperlink" Target="http://bigthink.com/dr-kakus-universe/the-technological-singularity-and-merging-with-machines" TargetMode="External"/><Relationship Id="rId12" Type="http://schemas.openxmlformats.org/officeDocument/2006/relationships/hyperlink" Target="http://www.telegraph.co.uk/technology/10567942/Supercomputer-models-one-second-of-human-brain-activity.html" TargetMode="External"/><Relationship Id="rId1" Type="http://schemas.openxmlformats.org/officeDocument/2006/relationships/slideLayout" Target="../slideLayouts/slideLayout2.xml"/><Relationship Id="rId2" Type="http://schemas.openxmlformats.org/officeDocument/2006/relationships/hyperlink" Target="http://www.rethinkrobotics.com/baxter/" TargetMode="External"/><Relationship Id="rId3" Type="http://schemas.openxmlformats.org/officeDocument/2006/relationships/hyperlink" Target="http://masseffect.wikia.com/wiki/EDI" TargetMode="External"/><Relationship Id="rId4" Type="http://schemas.openxmlformats.org/officeDocument/2006/relationships/hyperlink" Target="http://memory-alpha.wikia.com/wiki/File:Data,_2379.jpg" TargetMode="External"/><Relationship Id="rId5" Type="http://schemas.openxmlformats.org/officeDocument/2006/relationships/hyperlink" Target="https://theportalwiki.com/wiki/File:GLaDOS_P2.png" TargetMode="External"/><Relationship Id="rId6" Type="http://schemas.openxmlformats.org/officeDocument/2006/relationships/hyperlink" Target="https://hbr.org/2016/10/what-do-people-not-techies-not-companies-think-about-artificial-intelligence" TargetMode="External"/><Relationship Id="rId7" Type="http://schemas.openxmlformats.org/officeDocument/2006/relationships/hyperlink" Target="https://web.wpi.edu/Pubs/E-project/Available/E-project-030411-114414/unrestricted/Artificial-Intelligence_Through_the_Eyes_of_the_Public.pdf" TargetMode="External"/><Relationship Id="rId8" Type="http://schemas.openxmlformats.org/officeDocument/2006/relationships/hyperlink" Target="https://www.youtube.com/watch?v=7Pq-S557XQU" TargetMode="External"/><Relationship Id="rId9" Type="http://schemas.openxmlformats.org/officeDocument/2006/relationships/hyperlink" Target="http://www.explainthatstuff.com/introduction-to-neural-networks.html" TargetMode="External"/><Relationship Id="rId10" Type="http://schemas.openxmlformats.org/officeDocument/2006/relationships/hyperlink" Target="https://mic.com/articles/123027/moores-law-explained-computers-more-powerful-than-human-brains%23.0JWdarPUB"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3.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s://link.springer.com/article/10.1007/s11948-016-9770-5" TargetMode="External"/><Relationship Id="rId4" Type="http://schemas.openxmlformats.org/officeDocument/2006/relationships/hyperlink" Target="https://link.springer.com/chapter/10.1007/978-3-319-47437-3_88" TargetMode="External"/><Relationship Id="rId5" Type="http://schemas.openxmlformats.org/officeDocument/2006/relationships/hyperlink" Target="https://www.psychologytoday.com/blog/media-spotlight/201411/the-rise-the-robot-therapist" TargetMode="External"/><Relationship Id="rId6" Type="http://schemas.openxmlformats.org/officeDocument/2006/relationships/hyperlink" Target="http://robotics.usc.edu/publications/media/uploads/pubs/648.pdf"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tylewhack.com/wp-content/uploads/2016/06/environment.jpg" TargetMode="External"/><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doodlesplash.co.uk/image/3D-printing/3d-process-2.jpg" TargetMode="External"/><Relationship Id="rId4"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media02.hongkiat.com/things-know-buying-3d-printer/fused-deposition-modeling.jpg"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11</a:t>
            </a:r>
            <a:br>
              <a:rPr lang="en-US" dirty="0" smtClean="0"/>
            </a:br>
            <a:r>
              <a:rPr lang="en-US" dirty="0" smtClean="0"/>
              <a:t>Work</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Stereolithography</a:t>
            </a:r>
            <a:r>
              <a:rPr lang="en-US" dirty="0"/>
              <a:t/>
            </a:r>
            <a:br>
              <a:rPr lang="en-US" dirty="0"/>
            </a:b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54893" y="819150"/>
            <a:ext cx="4938386" cy="3950709"/>
          </a:xfrm>
        </p:spPr>
      </p:pic>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8" name="TextBox 7"/>
          <p:cNvSpPr txBox="1"/>
          <p:nvPr/>
        </p:nvSpPr>
        <p:spPr>
          <a:xfrm>
            <a:off x="0" y="4741022"/>
            <a:ext cx="9144000" cy="400110"/>
          </a:xfrm>
          <a:prstGeom prst="rect">
            <a:avLst/>
          </a:prstGeom>
          <a:noFill/>
        </p:spPr>
        <p:txBody>
          <a:bodyPr wrap="square" rtlCol="0">
            <a:spAutoFit/>
          </a:bodyPr>
          <a:lstStyle/>
          <a:p>
            <a:pPr algn="r"/>
            <a:r>
              <a:rPr lang="en-US" sz="1000" dirty="0">
                <a:hlinkClick r:id="rId4"/>
              </a:rPr>
              <a:t>http://</a:t>
            </a:r>
            <a:r>
              <a:rPr lang="en-US" sz="1000" dirty="0" smtClean="0">
                <a:hlinkClick r:id="rId4"/>
              </a:rPr>
              <a:t>media02.hongkiat.com/things-know-buying-3d-printer/stereolithography.jpg</a:t>
            </a:r>
            <a:endParaRPr lang="en-US" sz="1000" dirty="0" smtClean="0"/>
          </a:p>
          <a:p>
            <a:pPr algn="r"/>
            <a:endParaRPr lang="en-US" sz="10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1208913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Laser Sintering</a:t>
            </a:r>
            <a:br>
              <a:rPr lang="en-US" dirty="0"/>
            </a:b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74" y="1276350"/>
            <a:ext cx="7809874" cy="3404302"/>
          </a:xfrm>
          <a:prstGeom prst="rect">
            <a:avLst/>
          </a:prstGeom>
        </p:spPr>
      </p:pic>
      <p:sp>
        <p:nvSpPr>
          <p:cNvPr id="8" name="TextBox 7"/>
          <p:cNvSpPr txBox="1"/>
          <p:nvPr/>
        </p:nvSpPr>
        <p:spPr>
          <a:xfrm>
            <a:off x="15711" y="4630292"/>
            <a:ext cx="9144000" cy="400110"/>
          </a:xfrm>
          <a:prstGeom prst="rect">
            <a:avLst/>
          </a:prstGeom>
          <a:noFill/>
        </p:spPr>
        <p:txBody>
          <a:bodyPr wrap="square" rtlCol="0">
            <a:spAutoFit/>
          </a:bodyPr>
          <a:lstStyle/>
          <a:p>
            <a:pPr algn="r"/>
            <a:r>
              <a:rPr lang="en-US" sz="1000" dirty="0">
                <a:hlinkClick r:id="rId4"/>
              </a:rPr>
              <a:t>https://</a:t>
            </a:r>
            <a:r>
              <a:rPr lang="en-US" sz="1000" dirty="0" smtClean="0">
                <a:hlinkClick r:id="rId4"/>
              </a:rPr>
              <a:t>upload.wikimedia.org/wikipedia/commons/thumb/3/33/Selective_laser_melting_system_schematic.jpg/780px-Selective_laser_melting_system_schematic.jpg</a:t>
            </a:r>
            <a:endParaRPr lang="en-US" sz="1000" dirty="0" smtClean="0"/>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169385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3d printing</a:t>
            </a:r>
            <a:endParaRPr lang="en-US" dirty="0"/>
          </a:p>
        </p:txBody>
      </p:sp>
      <p:sp>
        <p:nvSpPr>
          <p:cNvPr id="3" name="Content Placeholder 2"/>
          <p:cNvSpPr>
            <a:spLocks noGrp="1"/>
          </p:cNvSpPr>
          <p:nvPr>
            <p:ph sz="half" idx="1"/>
          </p:nvPr>
        </p:nvSpPr>
        <p:spPr>
          <a:xfrm>
            <a:off x="685800" y="1101841"/>
            <a:ext cx="3733800" cy="3352800"/>
          </a:xfrm>
        </p:spPr>
        <p:txBody>
          <a:bodyPr>
            <a:normAutofit lnSpcReduction="10000"/>
          </a:bodyPr>
          <a:lstStyle/>
          <a:p>
            <a:r>
              <a:rPr lang="en-US" dirty="0" smtClean="0"/>
              <a:t>Time</a:t>
            </a:r>
          </a:p>
          <a:p>
            <a:r>
              <a:rPr lang="en-US" dirty="0" smtClean="0"/>
              <a:t>Cost</a:t>
            </a:r>
          </a:p>
          <a:p>
            <a:r>
              <a:rPr lang="en-US" dirty="0"/>
              <a:t>Creating complex </a:t>
            </a:r>
            <a:r>
              <a:rPr lang="en-US" dirty="0" smtClean="0"/>
              <a:t>structures</a:t>
            </a:r>
          </a:p>
          <a:p>
            <a:endParaRPr lang="en-US" dirty="0" smtClean="0"/>
          </a:p>
          <a:p>
            <a:r>
              <a:rPr lang="en-US" dirty="0" smtClean="0"/>
              <a:t>Biotechnology</a:t>
            </a:r>
          </a:p>
          <a:p>
            <a:r>
              <a:rPr lang="en-US" dirty="0" smtClean="0"/>
              <a:t>Chemical Science</a:t>
            </a:r>
          </a:p>
          <a:p>
            <a:r>
              <a:rPr lang="en-US" dirty="0" smtClean="0"/>
              <a:t>Bone Tissue engineering</a:t>
            </a:r>
          </a:p>
          <a:p>
            <a:r>
              <a:rPr lang="en-US" dirty="0" smtClean="0"/>
              <a:t>Organs</a:t>
            </a:r>
          </a:p>
          <a:p>
            <a:r>
              <a:rPr lang="en-US" dirty="0" smtClean="0"/>
              <a:t>Houses </a:t>
            </a:r>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229361"/>
            <a:ext cx="4387080" cy="2927191"/>
          </a:xfrm>
          <a:prstGeom prst="rect">
            <a:avLst/>
          </a:prstGeom>
        </p:spPr>
      </p:pic>
      <p:sp>
        <p:nvSpPr>
          <p:cNvPr id="10" name="TextBox 9"/>
          <p:cNvSpPr txBox="1"/>
          <p:nvPr/>
        </p:nvSpPr>
        <p:spPr>
          <a:xfrm>
            <a:off x="0" y="4575054"/>
            <a:ext cx="9144000" cy="400110"/>
          </a:xfrm>
          <a:prstGeom prst="rect">
            <a:avLst/>
          </a:prstGeom>
          <a:noFill/>
        </p:spPr>
        <p:txBody>
          <a:bodyPr wrap="square" rtlCol="0">
            <a:spAutoFit/>
          </a:bodyPr>
          <a:lstStyle/>
          <a:p>
            <a:pPr algn="r"/>
            <a:r>
              <a:rPr lang="en-US" sz="1000" dirty="0">
                <a:hlinkClick r:id="rId4"/>
              </a:rPr>
              <a:t>http://www.nature.com/polopoly_fs/7.25376.1429101801!/</a:t>
            </a:r>
            <a:r>
              <a:rPr lang="en-US" sz="1000" dirty="0" smtClean="0">
                <a:hlinkClick r:id="rId4"/>
              </a:rPr>
              <a:t>slideshowimage/6kidney%20prototype.jpg_gen/derivatives/landscape_592/6-kidney%20prototype.jpg</a:t>
            </a:r>
            <a:endParaRPr lang="en-US" sz="1000" dirty="0" smtClean="0"/>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193949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problems</a:t>
            </a:r>
            <a:endParaRPr lang="en-US" dirty="0"/>
          </a:p>
        </p:txBody>
      </p:sp>
      <p:sp>
        <p:nvSpPr>
          <p:cNvPr id="3" name="Content Placeholder 2"/>
          <p:cNvSpPr>
            <a:spLocks noGrp="1"/>
          </p:cNvSpPr>
          <p:nvPr>
            <p:ph sz="half" idx="1"/>
          </p:nvPr>
        </p:nvSpPr>
        <p:spPr/>
        <p:txBody>
          <a:bodyPr/>
          <a:lstStyle/>
          <a:p>
            <a:r>
              <a:rPr lang="en-US" dirty="0" smtClean="0"/>
              <a:t>First 3D printed Gun – 2013</a:t>
            </a:r>
          </a:p>
          <a:p>
            <a:r>
              <a:rPr lang="en-US" dirty="0" smtClean="0"/>
              <a:t>Environment</a:t>
            </a:r>
          </a:p>
          <a:p>
            <a:pPr lvl="1"/>
            <a:r>
              <a:rPr lang="en-US" dirty="0" smtClean="0"/>
              <a:t>Air emission</a:t>
            </a:r>
          </a:p>
          <a:p>
            <a:pPr lvl="1"/>
            <a:r>
              <a:rPr lang="en-US" dirty="0" smtClean="0"/>
              <a:t>Plastic</a:t>
            </a:r>
          </a:p>
          <a:p>
            <a:r>
              <a:rPr lang="en-US" dirty="0" smtClean="0"/>
              <a:t>Toxic plastic</a:t>
            </a:r>
          </a:p>
          <a:p>
            <a:r>
              <a:rPr lang="en-US" dirty="0"/>
              <a:t>Copyright, patenting and licensing</a:t>
            </a:r>
          </a:p>
          <a:p>
            <a:pPr marL="0" indent="0">
              <a:buNone/>
            </a:pPr>
            <a:endParaRPr lang="en-US" dirty="0"/>
          </a:p>
          <a:p>
            <a:pPr marL="205768" lvl="1"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22" y="601820"/>
            <a:ext cx="3761405" cy="1645615"/>
          </a:xfrm>
          <a:prstGeom prst="rect">
            <a:avLst/>
          </a:prstGeom>
        </p:spPr>
      </p:pic>
      <p:sp>
        <p:nvSpPr>
          <p:cNvPr id="10" name="TextBox 9"/>
          <p:cNvSpPr txBox="1"/>
          <p:nvPr/>
        </p:nvSpPr>
        <p:spPr>
          <a:xfrm>
            <a:off x="0" y="4608524"/>
            <a:ext cx="9144000" cy="553998"/>
          </a:xfrm>
          <a:prstGeom prst="rect">
            <a:avLst/>
          </a:prstGeom>
          <a:noFill/>
        </p:spPr>
        <p:txBody>
          <a:bodyPr wrap="square" rtlCol="0">
            <a:spAutoFit/>
          </a:bodyPr>
          <a:lstStyle/>
          <a:p>
            <a:pPr algn="r"/>
            <a:r>
              <a:rPr lang="en-US" sz="1000" dirty="0">
                <a:hlinkClick r:id="rId4"/>
              </a:rPr>
              <a:t>http://</a:t>
            </a:r>
            <a:r>
              <a:rPr lang="en-US" sz="1000" dirty="0" smtClean="0">
                <a:hlinkClick r:id="rId4"/>
              </a:rPr>
              <a:t>stylewhack.com/wp-content/uploads/2016/06/environment.jpg</a:t>
            </a:r>
            <a:endParaRPr lang="en-US" sz="1000" dirty="0" smtClean="0"/>
          </a:p>
          <a:p>
            <a:pPr algn="r"/>
            <a:r>
              <a:rPr lang="en-US" sz="1000" dirty="0">
                <a:hlinkClick r:id="rId5"/>
              </a:rPr>
              <a:t>https://</a:t>
            </a:r>
            <a:r>
              <a:rPr lang="en-US" sz="1000" dirty="0" smtClean="0">
                <a:hlinkClick r:id="rId5"/>
              </a:rPr>
              <a:t>3dprint.com/wp-content/uploads/2015/01/3D-printed-gun-Liberator-006.jpg</a:t>
            </a:r>
            <a:endParaRPr lang="en-US" sz="1000" dirty="0" smtClean="0"/>
          </a:p>
          <a:p>
            <a:pPr algn="r"/>
            <a:endParaRPr lang="en-US" sz="1000" dirty="0">
              <a:solidFill>
                <a:schemeClr val="tx1"/>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0912" y="2247435"/>
            <a:ext cx="3719810" cy="2231886"/>
          </a:xfrm>
          <a:prstGeom prst="rect">
            <a:avLst/>
          </a:prstGeom>
        </p:spPr>
      </p:pic>
      <p:sp>
        <p:nvSpPr>
          <p:cNvPr id="12" name="TextBox 11"/>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2879150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printing and laws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58231" y="1429798"/>
            <a:ext cx="3733800" cy="2100262"/>
          </a:xfrm>
        </p:spPr>
      </p:pic>
      <p:sp>
        <p:nvSpPr>
          <p:cNvPr id="4" name="Content Placeholder 3"/>
          <p:cNvSpPr>
            <a:spLocks noGrp="1"/>
          </p:cNvSpPr>
          <p:nvPr>
            <p:ph sz="half" idx="2"/>
          </p:nvPr>
        </p:nvSpPr>
        <p:spPr>
          <a:xfrm>
            <a:off x="551969" y="1429798"/>
            <a:ext cx="4306261" cy="3352800"/>
          </a:xfrm>
        </p:spPr>
        <p:txBody>
          <a:bodyPr>
            <a:normAutofit fontScale="92500" lnSpcReduction="10000"/>
          </a:bodyPr>
          <a:lstStyle/>
          <a:p>
            <a:pPr marL="0" indent="0">
              <a:buNone/>
            </a:pPr>
            <a:r>
              <a:rPr lang="en-US" dirty="0" smtClean="0"/>
              <a:t>Intellectual Property</a:t>
            </a:r>
          </a:p>
          <a:p>
            <a:r>
              <a:rPr lang="en-US" dirty="0" smtClean="0"/>
              <a:t>20 years - Patents for functional features. </a:t>
            </a:r>
          </a:p>
          <a:p>
            <a:r>
              <a:rPr lang="en-US" dirty="0" smtClean="0"/>
              <a:t>Lifetime + 70 – Copyright for nonfunctional.</a:t>
            </a:r>
          </a:p>
          <a:p>
            <a:r>
              <a:rPr lang="en-US" dirty="0" smtClean="0"/>
              <a:t>3D scanners change copyright rules.</a:t>
            </a:r>
          </a:p>
          <a:p>
            <a:pPr lvl="1"/>
            <a:endParaRPr lang="en-US" dirty="0"/>
          </a:p>
          <a:p>
            <a:pPr lvl="1"/>
            <a:endParaRPr lang="en-US" dirty="0" smtClean="0"/>
          </a:p>
          <a:p>
            <a:pPr marL="0" indent="0">
              <a:buNone/>
            </a:pPr>
            <a:r>
              <a:rPr lang="en-US" dirty="0" smtClean="0"/>
              <a:t>Gun </a:t>
            </a:r>
            <a:r>
              <a:rPr lang="en-US" dirty="0"/>
              <a:t>legislation and </a:t>
            </a:r>
            <a:r>
              <a:rPr lang="en-US" dirty="0" smtClean="0"/>
              <a:t>administration</a:t>
            </a:r>
          </a:p>
          <a:p>
            <a:pPr marL="205768" lvl="1" indent="0">
              <a:buNone/>
            </a:pPr>
            <a:r>
              <a:rPr lang="en-US" dirty="0" smtClean="0"/>
              <a:t>2013 - US renews Undetectable Firearms Act. </a:t>
            </a:r>
          </a:p>
          <a:p>
            <a:pPr marL="205768" lvl="1" indent="0">
              <a:buNone/>
            </a:pPr>
            <a:r>
              <a:rPr lang="en-US" dirty="0" smtClean="0"/>
              <a:t>1968 – UK manufacturing ban.</a:t>
            </a:r>
          </a:p>
          <a:p>
            <a:pPr marL="205768" lvl="1" indent="0">
              <a:buNone/>
            </a:pPr>
            <a:r>
              <a:rPr lang="en-US" dirty="0" smtClean="0"/>
              <a:t>1996 – Australia digital plan criminalization.</a:t>
            </a:r>
          </a:p>
          <a:p>
            <a:pPr marL="205768" lvl="1" indent="0">
              <a:buNone/>
            </a:pPr>
            <a:endParaRPr lang="en-US" dirty="0" smtClean="0"/>
          </a:p>
          <a:p>
            <a:pPr lvl="1"/>
            <a:endParaRPr lang="en-US" dirty="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8" name="TextBox 7"/>
          <p:cNvSpPr txBox="1"/>
          <p:nvPr/>
        </p:nvSpPr>
        <p:spPr>
          <a:xfrm>
            <a:off x="0" y="4670238"/>
            <a:ext cx="9144000" cy="400110"/>
          </a:xfrm>
          <a:prstGeom prst="rect">
            <a:avLst/>
          </a:prstGeom>
          <a:noFill/>
        </p:spPr>
        <p:txBody>
          <a:bodyPr wrap="square" rtlCol="0">
            <a:spAutoFit/>
          </a:bodyPr>
          <a:lstStyle/>
          <a:p>
            <a:pPr algn="r"/>
            <a:r>
              <a:rPr lang="en-US" sz="1000" dirty="0">
                <a:hlinkClick r:id="rId4"/>
              </a:rPr>
              <a:t>http://</a:t>
            </a:r>
            <a:r>
              <a:rPr lang="en-US" sz="1000" dirty="0" smtClean="0">
                <a:hlinkClick r:id="rId4"/>
              </a:rPr>
              <a:t>landwehrlawmn.com/wp-content/uploads/2015/03/law-wallpapers-hd-1080p-1920x1080-desktop-02.jpg</a:t>
            </a:r>
            <a:endParaRPr lang="en-US" sz="1000" dirty="0" smtClean="0"/>
          </a:p>
          <a:p>
            <a:pPr algn="r"/>
            <a:endParaRPr lang="en-US" sz="10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3940339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85800" y="1352551"/>
            <a:ext cx="7943370" cy="3352800"/>
          </a:xfrm>
        </p:spPr>
        <p:txBody>
          <a:bodyPr/>
          <a:lstStyle/>
          <a:p>
            <a:r>
              <a:rPr lang="en-US" dirty="0" smtClean="0"/>
              <a:t>3D printing is very useful but also dangerous.</a:t>
            </a:r>
          </a:p>
          <a:p>
            <a:r>
              <a:rPr lang="en-US" dirty="0" smtClean="0"/>
              <a:t>There are no solid plans or actions how to stop weapon 3d printing. </a:t>
            </a:r>
          </a:p>
          <a:p>
            <a:r>
              <a:rPr lang="en-US" dirty="0" smtClean="0"/>
              <a:t>There needs to be more regulations on 3d printing safety and its effects on environment.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2431276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a:t>
            </a:r>
            <a:r>
              <a:rPr lang="en-US" dirty="0"/>
              <a:t>Brent Stephens, P. A. (2013). 3D printers shown to emit potentially harmful </a:t>
            </a:r>
            <a:r>
              <a:rPr lang="en-US" dirty="0" err="1"/>
              <a:t>nanosized</a:t>
            </a:r>
            <a:r>
              <a:rPr lang="en-US" dirty="0"/>
              <a:t> particles. Atmospheric Environment.</a:t>
            </a:r>
            <a:endParaRPr lang="en-US" dirty="0" smtClean="0"/>
          </a:p>
          <a:p>
            <a:pPr marL="0" indent="0">
              <a:buNone/>
            </a:pPr>
            <a:r>
              <a:rPr lang="en-US" dirty="0" smtClean="0"/>
              <a:t>[2] </a:t>
            </a:r>
            <a:r>
              <a:rPr lang="en-US" dirty="0" err="1"/>
              <a:t>Jin</a:t>
            </a:r>
            <a:r>
              <a:rPr lang="en-US" dirty="0"/>
              <a:t>-Feng Xing, M.-L. Z.-M. (2015). Two-photon polymerization microfabrication of hydrogels: an advanced 3D printing technology for tissue engineering and drug delivery. Royal Society of Chemistry</a:t>
            </a:r>
            <a:r>
              <a:rPr lang="en-US" dirty="0" smtClean="0"/>
              <a:t>.</a:t>
            </a:r>
          </a:p>
          <a:p>
            <a:pPr marL="0" indent="0">
              <a:buNone/>
            </a:pPr>
            <a:r>
              <a:rPr lang="en-US" dirty="0" smtClean="0"/>
              <a:t>[3] </a:t>
            </a:r>
            <a:r>
              <a:rPr lang="en-US" dirty="0" err="1"/>
              <a:t>Rial</a:t>
            </a:r>
            <a:r>
              <a:rPr lang="en-US" dirty="0"/>
              <a:t>, N. (2013). Files have been downloaded 100,000 times in two days. New Europe</a:t>
            </a:r>
            <a:r>
              <a:rPr lang="en-US" dirty="0" smtClean="0"/>
              <a:t>.</a:t>
            </a:r>
          </a:p>
          <a:p>
            <a:pPr marL="0" indent="0">
              <a:buNone/>
            </a:pPr>
            <a:r>
              <a:rPr lang="en-US" dirty="0" smtClean="0"/>
              <a:t>[4] </a:t>
            </a:r>
            <a:r>
              <a:rPr lang="en-US" dirty="0" err="1"/>
              <a:t>Susmita</a:t>
            </a:r>
            <a:r>
              <a:rPr lang="en-US" dirty="0"/>
              <a:t> Bose, ,. S. (2013). Bone tissue engineering using 3D printing. Materials Today</a:t>
            </a:r>
            <a:r>
              <a:rPr lang="en-US" dirty="0" smtClean="0"/>
              <a:t>.</a:t>
            </a:r>
          </a:p>
          <a:p>
            <a:pPr marL="0" indent="0">
              <a:buNone/>
            </a:pPr>
            <a:r>
              <a:rPr lang="en-US" dirty="0" smtClean="0"/>
              <a:t>[5] </a:t>
            </a:r>
            <a:r>
              <a:rPr lang="en-US" dirty="0"/>
              <a:t>The Law and 3D Printing, 31 J. Marshall J. Info. Tech. &amp; Privacy L. 505. …</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1854420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Irrelevant with the advent of AI</a:t>
            </a:r>
            <a:endParaRPr lang="en-US" dirty="0"/>
          </a:p>
        </p:txBody>
      </p:sp>
      <p:sp>
        <p:nvSpPr>
          <p:cNvPr id="3" name="Content Placeholder 2"/>
          <p:cNvSpPr>
            <a:spLocks noGrp="1"/>
          </p:cNvSpPr>
          <p:nvPr>
            <p:ph sz="half" idx="1"/>
          </p:nvPr>
        </p:nvSpPr>
        <p:spPr>
          <a:xfrm>
            <a:off x="578475" y="1344234"/>
            <a:ext cx="3783169" cy="3352800"/>
          </a:xfrm>
        </p:spPr>
        <p:txBody>
          <a:bodyPr/>
          <a:lstStyle/>
          <a:p>
            <a:r>
              <a:rPr lang="en-US" dirty="0" smtClean="0"/>
              <a:t>You’re probably wondering:</a:t>
            </a:r>
          </a:p>
          <a:p>
            <a:pPr lvl="1"/>
            <a:r>
              <a:rPr lang="en-US" dirty="0" smtClean="0"/>
              <a:t>“Is he seriously going to say people will not matter? Surely he has an uplifting message beyond that!”</a:t>
            </a:r>
          </a:p>
          <a:p>
            <a:r>
              <a:rPr lang="en-US" dirty="0" smtClean="0"/>
              <a:t>It</a:t>
            </a:r>
            <a:r>
              <a:rPr lang="en-US" dirty="0"/>
              <a:t> </a:t>
            </a:r>
            <a:r>
              <a:rPr lang="en-US" dirty="0" smtClean="0"/>
              <a:t>is really difficult to argue with and really hard to see the direction</a:t>
            </a:r>
            <a:r>
              <a:rPr lang="en-US" smtClean="0"/>
              <a:t>.  </a:t>
            </a:r>
            <a:endParaRPr lang="en-US" dirty="0" smtClean="0"/>
          </a:p>
          <a:p>
            <a:pPr lvl="1"/>
            <a:r>
              <a:rPr lang="en-US" dirty="0" smtClean="0"/>
              <a:t>AI in Popular Culture</a:t>
            </a:r>
          </a:p>
          <a:p>
            <a:pPr lvl="1"/>
            <a:r>
              <a:rPr lang="en-US" dirty="0" smtClean="0"/>
              <a:t>Perceptions of AI</a:t>
            </a:r>
          </a:p>
          <a:p>
            <a:pPr lvl="1"/>
            <a:r>
              <a:rPr lang="en-US" dirty="0" smtClean="0"/>
              <a:t>What AI and automation actually entail</a:t>
            </a:r>
          </a:p>
          <a:p>
            <a:pPr lvl="1"/>
            <a:r>
              <a:rPr lang="en-US" dirty="0" smtClean="0"/>
              <a:t>The Singularity</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Arthur Dooner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820" y="1678827"/>
            <a:ext cx="4238539" cy="2451814"/>
          </a:xfrm>
          <a:prstGeom prst="rect">
            <a:avLst/>
          </a:prstGeom>
        </p:spPr>
      </p:pic>
      <p:sp>
        <p:nvSpPr>
          <p:cNvPr id="4" name="TextBox 3"/>
          <p:cNvSpPr txBox="1"/>
          <p:nvPr/>
        </p:nvSpPr>
        <p:spPr>
          <a:xfrm>
            <a:off x="4522439" y="4160484"/>
            <a:ext cx="2324675" cy="244682"/>
          </a:xfrm>
          <a:prstGeom prst="rect">
            <a:avLst/>
          </a:prstGeom>
          <a:noFill/>
        </p:spPr>
        <p:txBody>
          <a:bodyPr wrap="none" rtlCol="0">
            <a:spAutoFit/>
          </a:bodyPr>
          <a:lstStyle/>
          <a:p>
            <a:pPr>
              <a:lnSpc>
                <a:spcPct val="90000"/>
              </a:lnSpc>
            </a:pPr>
            <a:r>
              <a:rPr lang="en-US" sz="1100" dirty="0" smtClean="0"/>
              <a:t>Baxter, a general purpose Robot [1]</a:t>
            </a:r>
            <a:endParaRPr lang="en-US" sz="1100" dirty="0"/>
          </a:p>
        </p:txBody>
      </p:sp>
    </p:spTree>
    <p:extLst>
      <p:ext uri="{BB962C8B-B14F-4D97-AF65-F5344CB8AC3E}">
        <p14:creationId xmlns:p14="http://schemas.microsoft.com/office/powerpoint/2010/main" val="3064491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In Popular Culture</a:t>
            </a:r>
            <a:endParaRPr lang="en-US" dirty="0"/>
          </a:p>
        </p:txBody>
      </p:sp>
      <p:sp>
        <p:nvSpPr>
          <p:cNvPr id="3" name="Content Placeholder 2"/>
          <p:cNvSpPr>
            <a:spLocks noGrp="1"/>
          </p:cNvSpPr>
          <p:nvPr>
            <p:ph sz="half" idx="1"/>
          </p:nvPr>
        </p:nvSpPr>
        <p:spPr>
          <a:xfrm>
            <a:off x="578475" y="1344234"/>
            <a:ext cx="3783169" cy="3352800"/>
          </a:xfrm>
        </p:spPr>
        <p:txBody>
          <a:bodyPr>
            <a:normAutofit fontScale="92500" lnSpcReduction="20000"/>
          </a:bodyPr>
          <a:lstStyle/>
          <a:p>
            <a:r>
              <a:rPr lang="en-US" dirty="0" smtClean="0"/>
              <a:t>Conversational</a:t>
            </a:r>
          </a:p>
          <a:p>
            <a:r>
              <a:rPr lang="en-US" dirty="0" smtClean="0"/>
              <a:t>Usually Corporeal </a:t>
            </a:r>
          </a:p>
          <a:p>
            <a:pPr lvl="1"/>
            <a:r>
              <a:rPr lang="en-US" dirty="0" smtClean="0"/>
              <a:t>Often with a humanoid body or other physical form</a:t>
            </a:r>
          </a:p>
          <a:p>
            <a:r>
              <a:rPr lang="en-US" dirty="0" smtClean="0"/>
              <a:t>Already beyond what humans can hope to achieve (like EDI, Data, SAM, </a:t>
            </a:r>
            <a:r>
              <a:rPr lang="en-US" dirty="0" err="1" smtClean="0"/>
              <a:t>GLaDOS</a:t>
            </a:r>
            <a:r>
              <a:rPr lang="en-US" dirty="0" smtClean="0"/>
              <a:t>, KITT, </a:t>
            </a:r>
            <a:r>
              <a:rPr lang="en-US" dirty="0" err="1" smtClean="0"/>
              <a:t>etc</a:t>
            </a:r>
            <a:r>
              <a:rPr lang="en-US" dirty="0" smtClean="0"/>
              <a:t>)…</a:t>
            </a:r>
          </a:p>
          <a:p>
            <a:pPr lvl="1"/>
            <a:r>
              <a:rPr lang="en-US" dirty="0" smtClean="0"/>
              <a:t>Or idiotic (C-3PO)</a:t>
            </a:r>
          </a:p>
          <a:p>
            <a:pPr lvl="1"/>
            <a:r>
              <a:rPr lang="en-US" dirty="0" smtClean="0"/>
              <a:t>Or both (The </a:t>
            </a:r>
            <a:r>
              <a:rPr lang="en-US" dirty="0" err="1" smtClean="0"/>
              <a:t>Geth</a:t>
            </a:r>
            <a:r>
              <a:rPr lang="en-US" dirty="0" smtClean="0"/>
              <a:t>, Joshua, </a:t>
            </a:r>
            <a:r>
              <a:rPr lang="en-US" dirty="0" err="1" smtClean="0"/>
              <a:t>V’Ger</a:t>
            </a:r>
            <a:r>
              <a:rPr lang="en-US" dirty="0" smtClean="0"/>
              <a:t>, Rosie the Maid)</a:t>
            </a:r>
          </a:p>
          <a:p>
            <a:r>
              <a:rPr lang="en-US" dirty="0" smtClean="0"/>
              <a:t>A lot of evil AI presented</a:t>
            </a:r>
          </a:p>
          <a:p>
            <a:r>
              <a:rPr lang="en-US" dirty="0" smtClean="0"/>
              <a:t>Larger point: AI is not what people make it out to be (at first)</a:t>
            </a:r>
          </a:p>
        </p:txBody>
      </p:sp>
      <p:sp>
        <p:nvSpPr>
          <p:cNvPr id="5" name="Footer Placeholder 4"/>
          <p:cNvSpPr>
            <a:spLocks noGrp="1"/>
          </p:cNvSpPr>
          <p:nvPr>
            <p:ph type="ftr" sz="quarter" idx="11"/>
          </p:nvPr>
        </p:nvSpPr>
        <p:spPr/>
        <p:txBody>
          <a:bodyPr/>
          <a:lstStyle/>
          <a:p>
            <a:r>
              <a:rPr lang="sk-SK" dirty="0"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Arthur Dooner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[2], [3], [4] </a:t>
            </a:r>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666" y="1052313"/>
            <a:ext cx="1856166" cy="185616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4318" r="5796"/>
          <a:stretch/>
        </p:blipFill>
        <p:spPr>
          <a:xfrm>
            <a:off x="6356130" y="1052313"/>
            <a:ext cx="2670666" cy="2709392"/>
          </a:xfrm>
          <a:prstGeom prst="rect">
            <a:avLst/>
          </a:prstGeom>
        </p:spPr>
      </p:pic>
      <p:pic>
        <p:nvPicPr>
          <p:cNvPr id="1026" name="Picture 2" descr="File:GLaDOS 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826" y="2948490"/>
            <a:ext cx="1834122" cy="176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958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Day Perceptions of AI</a:t>
            </a:r>
            <a:endParaRPr lang="en-US" dirty="0"/>
          </a:p>
        </p:txBody>
      </p:sp>
      <p:sp>
        <p:nvSpPr>
          <p:cNvPr id="3" name="Content Placeholder 2"/>
          <p:cNvSpPr>
            <a:spLocks noGrp="1"/>
          </p:cNvSpPr>
          <p:nvPr>
            <p:ph sz="half" idx="1"/>
          </p:nvPr>
        </p:nvSpPr>
        <p:spPr>
          <a:xfrm>
            <a:off x="685799" y="1352551"/>
            <a:ext cx="3937716" cy="3352800"/>
          </a:xfrm>
        </p:spPr>
        <p:txBody>
          <a:bodyPr>
            <a:normAutofit lnSpcReduction="10000"/>
          </a:bodyPr>
          <a:lstStyle/>
          <a:p>
            <a:r>
              <a:rPr lang="en-US" dirty="0" smtClean="0"/>
              <a:t>Understanding of what AI entails is more comprehensive than we would otherwise feel, although starts with ‘robots’ [5]</a:t>
            </a:r>
          </a:p>
          <a:p>
            <a:r>
              <a:rPr lang="en-US" dirty="0" smtClean="0"/>
              <a:t>Seen as unifying data and helping humans process it </a:t>
            </a:r>
          </a:p>
          <a:p>
            <a:r>
              <a:rPr lang="en-US" dirty="0" smtClean="0"/>
              <a:t>The potential for more is observed</a:t>
            </a:r>
          </a:p>
          <a:p>
            <a:r>
              <a:rPr lang="en-US" dirty="0" smtClean="0"/>
              <a:t>People trust AI a lot , 50% trust for elder care for example, 40% to cook, clean, manage many aspects of their lives [5]</a:t>
            </a:r>
          </a:p>
          <a:p>
            <a:r>
              <a:rPr lang="en-US" dirty="0" smtClean="0"/>
              <a:t>Terrified by job loss [5] [6]</a:t>
            </a:r>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Arthur Dooner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[5], [6]</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515" y="1443638"/>
            <a:ext cx="4249512" cy="2815433"/>
          </a:xfrm>
          <a:prstGeom prst="rect">
            <a:avLst/>
          </a:prstGeom>
        </p:spPr>
      </p:pic>
      <p:sp>
        <p:nvSpPr>
          <p:cNvPr id="10" name="Rectangle 9"/>
          <p:cNvSpPr/>
          <p:nvPr/>
        </p:nvSpPr>
        <p:spPr>
          <a:xfrm>
            <a:off x="4571999" y="4304018"/>
            <a:ext cx="4353060" cy="397032"/>
          </a:xfrm>
          <a:prstGeom prst="rect">
            <a:avLst/>
          </a:prstGeom>
        </p:spPr>
        <p:txBody>
          <a:bodyPr wrap="square">
            <a:spAutoFit/>
          </a:bodyPr>
          <a:lstStyle/>
          <a:p>
            <a:pPr>
              <a:lnSpc>
                <a:spcPct val="90000"/>
              </a:lnSpc>
            </a:pPr>
            <a:r>
              <a:rPr lang="en-US" sz="1100" dirty="0" smtClean="0"/>
              <a:t>WPI IQP “Artificial Intelligence Through the Eyes of the Public” asking “Do you believe AI will replace humans in the future”? [6]</a:t>
            </a:r>
            <a:endParaRPr lang="en-US" sz="1100" dirty="0"/>
          </a:p>
        </p:txBody>
      </p:sp>
    </p:spTree>
    <p:extLst>
      <p:ext uri="{BB962C8B-B14F-4D97-AF65-F5344CB8AC3E}">
        <p14:creationId xmlns:p14="http://schemas.microsoft.com/office/powerpoint/2010/main" val="17295109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r>
              <a:rPr lang="en-US" dirty="0" smtClean="0"/>
              <a:t>/</a:t>
            </a:r>
            <a:endParaRPr lang="en-US" dirty="0"/>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 PURPOSE AI</a:t>
            </a:r>
            <a:endParaRPr lang="en-US" dirty="0"/>
          </a:p>
        </p:txBody>
      </p:sp>
      <p:sp>
        <p:nvSpPr>
          <p:cNvPr id="3" name="Content Placeholder 2"/>
          <p:cNvSpPr>
            <a:spLocks noGrp="1"/>
          </p:cNvSpPr>
          <p:nvPr>
            <p:ph sz="half" idx="1"/>
          </p:nvPr>
        </p:nvSpPr>
        <p:spPr>
          <a:xfrm>
            <a:off x="685799" y="1234453"/>
            <a:ext cx="3783169" cy="3352800"/>
          </a:xfrm>
        </p:spPr>
        <p:txBody>
          <a:bodyPr>
            <a:normAutofit fontScale="92500" lnSpcReduction="10000"/>
          </a:bodyPr>
          <a:lstStyle/>
          <a:p>
            <a:r>
              <a:rPr lang="en-US" dirty="0" smtClean="0"/>
              <a:t>Baxter, from the first slide, for simple, physical tasks, especially repetitive ones that humans do, replacing blue collar jobs [1]</a:t>
            </a:r>
          </a:p>
          <a:p>
            <a:r>
              <a:rPr lang="en-US" dirty="0" smtClean="0"/>
              <a:t>Automation is powerful with these simple tasks [7]</a:t>
            </a:r>
          </a:p>
          <a:p>
            <a:r>
              <a:rPr lang="en-US" dirty="0" smtClean="0"/>
              <a:t>Many jobs are replaced yearly with automation [7]</a:t>
            </a:r>
          </a:p>
          <a:p>
            <a:r>
              <a:rPr lang="en-US" dirty="0"/>
              <a:t>And only get smarter with Neural Networks [7] [8</a:t>
            </a:r>
            <a:r>
              <a:rPr lang="en-US" dirty="0" smtClean="0"/>
              <a:t>]</a:t>
            </a:r>
          </a:p>
          <a:p>
            <a:r>
              <a:rPr lang="en-US" dirty="0" smtClean="0"/>
              <a:t>AI can be non-corporeal, replacing white collar jobs along the path</a:t>
            </a:r>
          </a:p>
          <a:p>
            <a:endParaRPr lang="en-US" dirty="0" smtClean="0"/>
          </a:p>
          <a:p>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Arthur Dooner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 [7], [8]</a:t>
            </a:r>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4947365" y="1162803"/>
            <a:ext cx="3510835" cy="3510835"/>
          </a:xfrm>
          <a:prstGeom prst="rect">
            <a:avLst/>
          </a:prstGeom>
        </p:spPr>
      </p:pic>
    </p:spTree>
    <p:extLst>
      <p:ext uri="{BB962C8B-B14F-4D97-AF65-F5344CB8AC3E}">
        <p14:creationId xmlns:p14="http://schemas.microsoft.com/office/powerpoint/2010/main" val="1051856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83" y="376170"/>
            <a:ext cx="7772400" cy="914400"/>
          </a:xfrm>
        </p:spPr>
        <p:txBody>
          <a:bodyPr/>
          <a:lstStyle/>
          <a:p>
            <a:r>
              <a:rPr lang="en-US" dirty="0" smtClean="0"/>
              <a:t>The Singularity</a:t>
            </a:r>
            <a:endParaRPr lang="en-US" dirty="0"/>
          </a:p>
        </p:txBody>
      </p:sp>
      <p:sp>
        <p:nvSpPr>
          <p:cNvPr id="3" name="Content Placeholder 2"/>
          <p:cNvSpPr>
            <a:spLocks noGrp="1"/>
          </p:cNvSpPr>
          <p:nvPr>
            <p:ph sz="half" idx="1"/>
          </p:nvPr>
        </p:nvSpPr>
        <p:spPr>
          <a:xfrm>
            <a:off x="497983" y="1352551"/>
            <a:ext cx="3366751" cy="3352800"/>
          </a:xfrm>
        </p:spPr>
        <p:txBody>
          <a:bodyPr>
            <a:normAutofit fontScale="92500" lnSpcReduction="20000"/>
          </a:bodyPr>
          <a:lstStyle/>
          <a:p>
            <a:r>
              <a:rPr lang="en-US" dirty="0" smtClean="0"/>
              <a:t>Computational power equivalent of the human mind for the price of a laptop (~$1000) expected around 2025 [9]</a:t>
            </a:r>
          </a:p>
          <a:p>
            <a:r>
              <a:rPr lang="en-US" dirty="0" smtClean="0"/>
              <a:t>Likely that computer intelligence will interface with biological intelligence, eventually merging [10]</a:t>
            </a:r>
            <a:endParaRPr lang="en-US" dirty="0"/>
          </a:p>
          <a:p>
            <a:r>
              <a:rPr lang="en-US" dirty="0" smtClean="0"/>
              <a:t>If there is a computer that can do everything </a:t>
            </a:r>
            <a:r>
              <a:rPr lang="en-US" i="1" dirty="0" smtClean="0"/>
              <a:t>every</a:t>
            </a:r>
            <a:r>
              <a:rPr lang="en-US" dirty="0" smtClean="0"/>
              <a:t> person can do, what’s the point to us trying after that point?</a:t>
            </a:r>
          </a:p>
          <a:p>
            <a:r>
              <a:rPr lang="en-US" dirty="0" smtClean="0"/>
              <a:t>We’re already working on it [11]</a:t>
            </a:r>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Arthur Dooner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 [8], [9], [10], [11] </a:t>
            </a:r>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3864734" y="1212927"/>
            <a:ext cx="5089005" cy="3418614"/>
          </a:xfrm>
          <a:prstGeom prst="rect">
            <a:avLst/>
          </a:prstGeom>
        </p:spPr>
      </p:pic>
    </p:spTree>
    <p:extLst>
      <p:ext uri="{BB962C8B-B14F-4D97-AF65-F5344CB8AC3E}">
        <p14:creationId xmlns:p14="http://schemas.microsoft.com/office/powerpoint/2010/main" val="3053322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Conclusion</a:t>
            </a:r>
            <a:endParaRPr lang="en-US" dirty="0"/>
          </a:p>
        </p:txBody>
      </p:sp>
      <p:sp>
        <p:nvSpPr>
          <p:cNvPr id="3" name="Content Placeholder 2"/>
          <p:cNvSpPr>
            <a:spLocks noGrp="1"/>
          </p:cNvSpPr>
          <p:nvPr>
            <p:ph sz="half" idx="1"/>
          </p:nvPr>
        </p:nvSpPr>
        <p:spPr>
          <a:xfrm>
            <a:off x="685799" y="1352551"/>
            <a:ext cx="7772401" cy="3352800"/>
          </a:xfrm>
        </p:spPr>
        <p:txBody>
          <a:bodyPr>
            <a:normAutofit/>
          </a:bodyPr>
          <a:lstStyle/>
          <a:p>
            <a:r>
              <a:rPr lang="en-US" dirty="0" smtClean="0"/>
              <a:t>Training us for a world of automation helps us right in this moment</a:t>
            </a:r>
          </a:p>
          <a:p>
            <a:r>
              <a:rPr lang="en-US" dirty="0"/>
              <a:t>Will not protect future generations, and AI will make our behaviors </a:t>
            </a:r>
            <a:r>
              <a:rPr lang="en-US" dirty="0" smtClean="0"/>
              <a:t>change</a:t>
            </a:r>
          </a:p>
          <a:p>
            <a:r>
              <a:rPr lang="en-US" dirty="0" smtClean="0"/>
              <a:t>After a point however, humans will not be a significant factor in the workforce</a:t>
            </a:r>
          </a:p>
          <a:p>
            <a:r>
              <a:rPr lang="en-US" dirty="0" smtClean="0"/>
              <a:t>How will we be relevant, especially if AI can be creative too? [7] [11]</a:t>
            </a:r>
          </a:p>
          <a:p>
            <a:pPr lvl="1"/>
            <a:r>
              <a:rPr lang="en-US" dirty="0" smtClean="0"/>
              <a:t>Merging with machines</a:t>
            </a:r>
          </a:p>
          <a:p>
            <a:pPr lvl="1"/>
            <a:r>
              <a:rPr lang="en-US" dirty="0"/>
              <a:t>People will be shifting to a life of abundance and really searching for meaning their own ways since any jobs we provide will be </a:t>
            </a:r>
            <a:r>
              <a:rPr lang="en-US" dirty="0" smtClean="0"/>
              <a:t>artificial</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Arthur Dooner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endParaRPr lang="en-US" sz="1200" dirty="0">
              <a:solidFill>
                <a:schemeClr val="tx1"/>
              </a:solidFill>
            </a:endParaRPr>
          </a:p>
        </p:txBody>
      </p:sp>
    </p:spTree>
    <p:extLst>
      <p:ext uri="{BB962C8B-B14F-4D97-AF65-F5344CB8AC3E}">
        <p14:creationId xmlns:p14="http://schemas.microsoft.com/office/powerpoint/2010/main" val="1103119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[1] “With Our Smart, Collaborative Pioneer, Imagine What’s Possible</a:t>
            </a:r>
            <a:r>
              <a:rPr lang="en-US" dirty="0"/>
              <a:t>”, </a:t>
            </a:r>
            <a:r>
              <a:rPr lang="en-US" dirty="0">
                <a:hlinkClick r:id="rId2"/>
              </a:rPr>
              <a:t>http://www.rethinkrobotics.com/baxter</a:t>
            </a:r>
            <a:r>
              <a:rPr lang="en-US" dirty="0" smtClean="0">
                <a:hlinkClick r:id="rId2"/>
              </a:rPr>
              <a:t>/</a:t>
            </a:r>
            <a:r>
              <a:rPr lang="en-US" dirty="0" smtClean="0"/>
              <a:t> (</a:t>
            </a:r>
            <a:r>
              <a:rPr lang="en-US" dirty="0"/>
              <a:t>Accessed April </a:t>
            </a:r>
            <a:r>
              <a:rPr lang="en-US" dirty="0" smtClean="0"/>
              <a:t>23, 2017)</a:t>
            </a:r>
          </a:p>
          <a:p>
            <a:pPr marL="0" indent="0">
              <a:buNone/>
            </a:pPr>
            <a:r>
              <a:rPr lang="en-US" dirty="0" smtClean="0"/>
              <a:t>[2] </a:t>
            </a:r>
            <a:r>
              <a:rPr lang="en-US" dirty="0"/>
              <a:t>“EDI”, </a:t>
            </a:r>
            <a:r>
              <a:rPr lang="en-US" dirty="0">
                <a:hlinkClick r:id="rId3"/>
              </a:rPr>
              <a:t>http://</a:t>
            </a:r>
            <a:r>
              <a:rPr lang="en-US" dirty="0" smtClean="0">
                <a:hlinkClick r:id="rId3"/>
              </a:rPr>
              <a:t>masseffect.wikia.com/wiki/EDI</a:t>
            </a:r>
            <a:r>
              <a:rPr lang="en-US" dirty="0" smtClean="0"/>
              <a:t> (Accessed April 23, 2017)</a:t>
            </a:r>
          </a:p>
          <a:p>
            <a:pPr marL="0" indent="0">
              <a:buNone/>
            </a:pPr>
            <a:r>
              <a:rPr lang="en-US" dirty="0" smtClean="0"/>
              <a:t>[3] </a:t>
            </a:r>
            <a:r>
              <a:rPr lang="en-US" dirty="0"/>
              <a:t>“Data, 2379” </a:t>
            </a:r>
            <a:r>
              <a:rPr lang="en-US" dirty="0">
                <a:hlinkClick r:id="rId4"/>
              </a:rPr>
              <a:t>http://memory-alpha.wikia.com/wiki/File:Data,_</a:t>
            </a:r>
            <a:r>
              <a:rPr lang="en-US" dirty="0" smtClean="0">
                <a:hlinkClick r:id="rId4"/>
              </a:rPr>
              <a:t>2379.jpg</a:t>
            </a:r>
            <a:r>
              <a:rPr lang="en-US" dirty="0" smtClean="0"/>
              <a:t> (Accessed April 23, 2017)</a:t>
            </a:r>
          </a:p>
          <a:p>
            <a:pPr marL="0" indent="0">
              <a:buNone/>
            </a:pPr>
            <a:r>
              <a:rPr lang="en-US" dirty="0" smtClean="0"/>
              <a:t>[4] “</a:t>
            </a:r>
            <a:r>
              <a:rPr lang="en-US" dirty="0" err="1" smtClean="0"/>
              <a:t>GLaDOS</a:t>
            </a:r>
            <a:r>
              <a:rPr lang="en-US" dirty="0"/>
              <a:t> P2” </a:t>
            </a:r>
            <a:r>
              <a:rPr lang="en-US" dirty="0">
                <a:hlinkClick r:id="rId5"/>
              </a:rPr>
              <a:t>https://</a:t>
            </a:r>
            <a:r>
              <a:rPr lang="en-US" dirty="0" smtClean="0">
                <a:hlinkClick r:id="rId5"/>
              </a:rPr>
              <a:t>theportalwiki.com/wiki/File:GLaDOS_P2.png</a:t>
            </a:r>
            <a:r>
              <a:rPr lang="en-US" dirty="0" smtClean="0"/>
              <a:t> (Accessed April 23, 2017)</a:t>
            </a:r>
          </a:p>
          <a:p>
            <a:pPr marL="0" indent="0">
              <a:buNone/>
            </a:pPr>
            <a:r>
              <a:rPr lang="en-US" dirty="0" smtClean="0"/>
              <a:t>[5] Leslie Gaines-Ross, “What do People – Not Techies, Not Companies – Think About </a:t>
            </a:r>
            <a:r>
              <a:rPr lang="en-US" dirty="0"/>
              <a:t>Artificial Intelligence?”, </a:t>
            </a:r>
            <a:r>
              <a:rPr lang="en-US" dirty="0">
                <a:hlinkClick r:id="rId6"/>
              </a:rPr>
              <a:t>https://</a:t>
            </a:r>
            <a:r>
              <a:rPr lang="en-US" dirty="0" smtClean="0">
                <a:hlinkClick r:id="rId6"/>
              </a:rPr>
              <a:t>hbr.org/2016/10/what-do-people-not-techies-not-companies-think-about-artificial-intelligence</a:t>
            </a:r>
            <a:r>
              <a:rPr lang="en-US" dirty="0" smtClean="0"/>
              <a:t> (Accessed April 23, 2017)</a:t>
            </a:r>
          </a:p>
          <a:p>
            <a:pPr marL="0" indent="0">
              <a:buNone/>
            </a:pPr>
            <a:r>
              <a:rPr lang="en-US" dirty="0" smtClean="0"/>
              <a:t>[6] Matthew Dodd, Alexander Grant, </a:t>
            </a:r>
            <a:r>
              <a:rPr lang="en-US" dirty="0" err="1" smtClean="0"/>
              <a:t>Latiff</a:t>
            </a:r>
            <a:r>
              <a:rPr lang="en-US" dirty="0" smtClean="0"/>
              <a:t> </a:t>
            </a:r>
            <a:r>
              <a:rPr lang="en-US" dirty="0" err="1" smtClean="0"/>
              <a:t>Seruwagi</a:t>
            </a:r>
            <a:r>
              <a:rPr lang="en-US" dirty="0" smtClean="0"/>
              <a:t>, “Artificial Intelligence Through the Eyes of </a:t>
            </a:r>
            <a:r>
              <a:rPr lang="en-US" dirty="0"/>
              <a:t>the Public”, </a:t>
            </a:r>
            <a:r>
              <a:rPr lang="en-US" dirty="0">
                <a:hlinkClick r:id="rId7"/>
              </a:rPr>
              <a:t>https://</a:t>
            </a:r>
            <a:r>
              <a:rPr lang="en-US" dirty="0" smtClean="0">
                <a:hlinkClick r:id="rId7"/>
              </a:rPr>
              <a:t>web.wpi.edu/Pubs/E-project/Available/E-project-030411-114414/unrestricted/Artificial-Intelligence_Through_the_Eyes_of_the_Public.pdf</a:t>
            </a:r>
            <a:r>
              <a:rPr lang="en-US" dirty="0" smtClean="0"/>
              <a:t> (Accessed April 23, 2017)</a:t>
            </a:r>
          </a:p>
          <a:p>
            <a:pPr marL="0" indent="0">
              <a:buNone/>
            </a:pPr>
            <a:r>
              <a:rPr lang="en-US" dirty="0" smtClean="0"/>
              <a:t>[7] CGP Grey, “Humans Need </a:t>
            </a:r>
            <a:r>
              <a:rPr lang="en-US" dirty="0"/>
              <a:t>Not Apply”, </a:t>
            </a:r>
            <a:r>
              <a:rPr lang="en-US" dirty="0">
                <a:hlinkClick r:id="rId8"/>
              </a:rPr>
              <a:t>https://</a:t>
            </a:r>
            <a:r>
              <a:rPr lang="en-US" dirty="0" smtClean="0">
                <a:hlinkClick r:id="rId8"/>
              </a:rPr>
              <a:t>www.youtube.com/watch?v=7Pq-S557XQU</a:t>
            </a:r>
            <a:r>
              <a:rPr lang="en-US" dirty="0" smtClean="0"/>
              <a:t> (Accessed April 23, 2017) </a:t>
            </a:r>
          </a:p>
          <a:p>
            <a:pPr marL="0" indent="0">
              <a:buNone/>
            </a:pPr>
            <a:r>
              <a:rPr lang="en-US" dirty="0" smtClean="0"/>
              <a:t>[8] Chris Woodford, “</a:t>
            </a:r>
            <a:r>
              <a:rPr lang="en-US" dirty="0"/>
              <a:t>Neural Networks”, </a:t>
            </a:r>
            <a:r>
              <a:rPr lang="en-US" dirty="0">
                <a:hlinkClick r:id="rId9"/>
              </a:rPr>
              <a:t>http://</a:t>
            </a:r>
            <a:r>
              <a:rPr lang="en-US" dirty="0" smtClean="0">
                <a:hlinkClick r:id="rId9"/>
              </a:rPr>
              <a:t>www.explainthatstuff.com/introduction-to-neural-networks.html</a:t>
            </a:r>
            <a:r>
              <a:rPr lang="en-US" dirty="0" smtClean="0"/>
              <a:t> (Accessed April 23, 2017)</a:t>
            </a:r>
            <a:endParaRPr lang="en-US" dirty="0"/>
          </a:p>
          <a:p>
            <a:pPr marL="0" indent="0">
              <a:buNone/>
            </a:pPr>
            <a:r>
              <a:rPr lang="en-US" dirty="0" smtClean="0"/>
              <a:t>[9] Max </a:t>
            </a:r>
            <a:r>
              <a:rPr lang="en-US" dirty="0" err="1" smtClean="0"/>
              <a:t>Plenke</a:t>
            </a:r>
            <a:r>
              <a:rPr lang="en-US" dirty="0" smtClean="0"/>
              <a:t>, “Scientists Think They Know the Exact Year Computers Will Render the Human </a:t>
            </a:r>
            <a:r>
              <a:rPr lang="en-US" dirty="0"/>
              <a:t>Brain Obsolete”, </a:t>
            </a:r>
            <a:r>
              <a:rPr lang="en-US" dirty="0">
                <a:hlinkClick r:id="rId10"/>
              </a:rPr>
              <a:t>https://mic.com/articles/123027/moores-law-explained-computers-more-powerful-than-human-brains#.</a:t>
            </a:r>
            <a:r>
              <a:rPr lang="en-US" dirty="0" smtClean="0">
                <a:hlinkClick r:id="rId10"/>
              </a:rPr>
              <a:t>0JWdarPUB</a:t>
            </a:r>
            <a:r>
              <a:rPr lang="en-US" dirty="0" smtClean="0"/>
              <a:t>, (Accessed April 24, 2017)</a:t>
            </a:r>
          </a:p>
          <a:p>
            <a:pPr marL="0" indent="0">
              <a:buNone/>
            </a:pPr>
            <a:r>
              <a:rPr lang="en-US" dirty="0" smtClean="0"/>
              <a:t>[10] </a:t>
            </a:r>
            <a:r>
              <a:rPr lang="en-US" dirty="0" err="1" smtClean="0"/>
              <a:t>Michio</a:t>
            </a:r>
            <a:r>
              <a:rPr lang="en-US" dirty="0" smtClean="0"/>
              <a:t> </a:t>
            </a:r>
            <a:r>
              <a:rPr lang="en-US" dirty="0" err="1" smtClean="0"/>
              <a:t>Kaku</a:t>
            </a:r>
            <a:r>
              <a:rPr lang="en-US" dirty="0" smtClean="0"/>
              <a:t>, “The Technological Singularity and Merging </a:t>
            </a:r>
            <a:r>
              <a:rPr lang="en-US" dirty="0"/>
              <a:t>with Machines”, </a:t>
            </a:r>
            <a:r>
              <a:rPr lang="en-US" dirty="0">
                <a:hlinkClick r:id="rId11"/>
              </a:rPr>
              <a:t>http://</a:t>
            </a:r>
            <a:r>
              <a:rPr lang="en-US" dirty="0" smtClean="0">
                <a:hlinkClick r:id="rId11"/>
              </a:rPr>
              <a:t>bigthink.com/dr-kakus-universe/the-technological-singularity-and-merging-with-machines</a:t>
            </a:r>
            <a:r>
              <a:rPr lang="en-US" dirty="0" smtClean="0"/>
              <a:t>  (Accessed April 24, 2017)</a:t>
            </a:r>
          </a:p>
          <a:p>
            <a:pPr marL="0" indent="0">
              <a:buNone/>
            </a:pPr>
            <a:r>
              <a:rPr lang="en-US" dirty="0" smtClean="0"/>
              <a:t>[11] Matthew </a:t>
            </a:r>
            <a:r>
              <a:rPr lang="en-US" dirty="0" err="1" smtClean="0"/>
              <a:t>Sparkes</a:t>
            </a:r>
            <a:r>
              <a:rPr lang="en-US" dirty="0" smtClean="0"/>
              <a:t>, “Supercomputer Models One Second of Human </a:t>
            </a:r>
            <a:r>
              <a:rPr lang="en-US" dirty="0"/>
              <a:t>Brain Activity”, </a:t>
            </a:r>
            <a:r>
              <a:rPr lang="en-US" dirty="0">
                <a:hlinkClick r:id="rId12"/>
              </a:rPr>
              <a:t>http://</a:t>
            </a:r>
            <a:r>
              <a:rPr lang="en-US" dirty="0" smtClean="0">
                <a:hlinkClick r:id="rId12"/>
              </a:rPr>
              <a:t>www.telegraph.co.uk/technology/10567942/Supercomputer-models-one-second-of-human-brain-activity.html</a:t>
            </a:r>
            <a:r>
              <a:rPr lang="en-US" dirty="0" smtClean="0"/>
              <a:t> (Accessed April 25, 2017)</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Dooner</a:t>
            </a:r>
            <a:endParaRPr lang="en-US" sz="1400" dirty="0">
              <a:solidFill>
                <a:schemeClr val="tx1"/>
              </a:solidFill>
              <a:latin typeface="+mj-lt"/>
            </a:endParaRPr>
          </a:p>
        </p:txBody>
      </p:sp>
    </p:spTree>
    <p:extLst>
      <p:ext uri="{BB962C8B-B14F-4D97-AF65-F5344CB8AC3E}">
        <p14:creationId xmlns:p14="http://schemas.microsoft.com/office/powerpoint/2010/main" val="27441540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717"/>
            <a:ext cx="5293581" cy="914400"/>
          </a:xfrm>
        </p:spPr>
        <p:txBody>
          <a:bodyPr/>
          <a:lstStyle/>
          <a:p>
            <a:r>
              <a:rPr lang="en-US" dirty="0" smtClean="0"/>
              <a:t>Temporarily Halting AI Development is Necessary</a:t>
            </a:r>
            <a:endParaRPr lang="en-US" dirty="0"/>
          </a:p>
        </p:txBody>
      </p:sp>
      <p:sp>
        <p:nvSpPr>
          <p:cNvPr id="3" name="Content Placeholder 2"/>
          <p:cNvSpPr>
            <a:spLocks noGrp="1"/>
          </p:cNvSpPr>
          <p:nvPr>
            <p:ph sz="half" idx="1"/>
          </p:nvPr>
        </p:nvSpPr>
        <p:spPr/>
        <p:txBody>
          <a:bodyPr/>
          <a:lstStyle/>
          <a:p>
            <a:pPr marL="0" indent="0">
              <a:buNone/>
            </a:pPr>
            <a:r>
              <a:rPr lang="en-US" dirty="0"/>
              <a:t>I</a:t>
            </a:r>
            <a:r>
              <a:rPr lang="en-US" dirty="0" smtClean="0"/>
              <a:t>mportant Topics:</a:t>
            </a:r>
          </a:p>
          <a:p>
            <a:pPr marL="0" indent="0">
              <a:buNone/>
            </a:pPr>
            <a:r>
              <a:rPr lang="en-US" dirty="0" smtClean="0"/>
              <a:t>American education system</a:t>
            </a:r>
          </a:p>
          <a:p>
            <a:pPr marL="0" indent="0">
              <a:buNone/>
            </a:pPr>
            <a:r>
              <a:rPr lang="en-US" dirty="0" smtClean="0"/>
              <a:t>Skills required in an evolving workplace</a:t>
            </a:r>
          </a:p>
          <a:p>
            <a:pPr marL="0" indent="0">
              <a:buNone/>
            </a:pPr>
            <a:r>
              <a:rPr lang="en-US" dirty="0" smtClean="0"/>
              <a:t>Looking to a future with a heavily automated workplace</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Lauren Pontbriant</a:t>
            </a:r>
            <a:endParaRPr lang="en-US" sz="1400" dirty="0">
              <a:solidFill>
                <a:schemeClr val="tx1"/>
              </a:solidFill>
              <a:latin typeface="+mj-lt"/>
            </a:endParaRPr>
          </a:p>
        </p:txBody>
      </p:sp>
      <p:pic>
        <p:nvPicPr>
          <p:cNvPr id="9" name="Picture 2" descr="https://tctechcrunch2011.files.wordpress.com/2016/01/automatedassembly.jpg?w=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983" y="1305450"/>
            <a:ext cx="4645013" cy="328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55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717"/>
            <a:ext cx="5293581" cy="914400"/>
          </a:xfrm>
        </p:spPr>
        <p:txBody>
          <a:bodyPr/>
          <a:lstStyle/>
          <a:p>
            <a:r>
              <a:rPr lang="en-US" dirty="0" smtClean="0"/>
              <a:t>The American Education System</a:t>
            </a:r>
            <a:endParaRPr lang="en-US" dirty="0"/>
          </a:p>
        </p:txBody>
      </p:sp>
      <p:sp>
        <p:nvSpPr>
          <p:cNvPr id="3" name="Content Placeholder 2"/>
          <p:cNvSpPr>
            <a:spLocks noGrp="1"/>
          </p:cNvSpPr>
          <p:nvPr>
            <p:ph sz="half" idx="1"/>
          </p:nvPr>
        </p:nvSpPr>
        <p:spPr>
          <a:xfrm>
            <a:off x="685800" y="1352551"/>
            <a:ext cx="3446323" cy="3352800"/>
          </a:xfrm>
        </p:spPr>
        <p:txBody>
          <a:bodyPr/>
          <a:lstStyle/>
          <a:p>
            <a:pPr marL="0" indent="0">
              <a:buNone/>
            </a:pPr>
            <a:r>
              <a:rPr lang="en-US" dirty="0" smtClean="0"/>
              <a:t>Currently, we use Common Core.</a:t>
            </a:r>
          </a:p>
          <a:p>
            <a:pPr marL="0" indent="0">
              <a:buNone/>
            </a:pPr>
            <a:r>
              <a:rPr lang="en-US" dirty="0" smtClean="0"/>
              <a:t>Developed to give all students an equal education.</a:t>
            </a:r>
          </a:p>
          <a:p>
            <a:pPr marL="0" indent="0">
              <a:buNone/>
            </a:pPr>
            <a:r>
              <a:rPr lang="en-US" dirty="0" smtClean="0"/>
              <a:t>Attempts to develop collaborative skills in students</a:t>
            </a:r>
          </a:p>
          <a:p>
            <a:pPr marL="0" indent="0">
              <a:buNone/>
            </a:pPr>
            <a:r>
              <a:rPr lang="en-US" dirty="0"/>
              <a:t>A Hay Group survey found that 80% of employers have difficulty finding graduates with soft </a:t>
            </a:r>
            <a:r>
              <a:rPr lang="en-US" dirty="0" smtClean="0"/>
              <a:t>skills</a:t>
            </a:r>
          </a:p>
          <a:p>
            <a:pPr marL="0" indent="0">
              <a:buNone/>
            </a:pPr>
            <a:r>
              <a:rPr lang="en-US" dirty="0" smtClean="0"/>
              <a:t>Results in vocabulary divide</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Lauren Pontbriant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[3][6][7]</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123" y="886804"/>
            <a:ext cx="4846408" cy="3586342"/>
          </a:xfrm>
          <a:prstGeom prst="rect">
            <a:avLst/>
          </a:prstGeom>
        </p:spPr>
      </p:pic>
    </p:spTree>
    <p:extLst>
      <p:ext uri="{BB962C8B-B14F-4D97-AF65-F5344CB8AC3E}">
        <p14:creationId xmlns:p14="http://schemas.microsoft.com/office/powerpoint/2010/main" val="1051166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717"/>
            <a:ext cx="5293581" cy="914400"/>
          </a:xfrm>
        </p:spPr>
        <p:txBody>
          <a:bodyPr/>
          <a:lstStyle/>
          <a:p>
            <a:r>
              <a:rPr lang="en-US" dirty="0" smtClean="0"/>
              <a:t>Most Desired Worker Skills</a:t>
            </a:r>
            <a:endParaRPr lang="en-US" dirty="0"/>
          </a:p>
        </p:txBody>
      </p:sp>
      <p:sp>
        <p:nvSpPr>
          <p:cNvPr id="3" name="Content Placeholder 2"/>
          <p:cNvSpPr>
            <a:spLocks noGrp="1"/>
          </p:cNvSpPr>
          <p:nvPr>
            <p:ph sz="half" idx="1"/>
          </p:nvPr>
        </p:nvSpPr>
        <p:spPr>
          <a:xfrm>
            <a:off x="685800" y="1352551"/>
            <a:ext cx="2673220" cy="2646955"/>
          </a:xfrm>
        </p:spPr>
        <p:txBody>
          <a:bodyPr/>
          <a:lstStyle/>
          <a:p>
            <a:pPr marL="0" indent="0">
              <a:buNone/>
            </a:pPr>
            <a:r>
              <a:rPr lang="en-US" dirty="0" smtClean="0"/>
              <a:t>The skills in highest demand for young workers according to experienced members of the workforce are:</a:t>
            </a:r>
          </a:p>
          <a:p>
            <a:r>
              <a:rPr lang="en-US" dirty="0" smtClean="0"/>
              <a:t>Accountability</a:t>
            </a:r>
          </a:p>
          <a:p>
            <a:r>
              <a:rPr lang="en-US" dirty="0" smtClean="0"/>
              <a:t>Communication</a:t>
            </a:r>
          </a:p>
          <a:p>
            <a:pPr>
              <a:lnSpc>
                <a:spcPct val="100000"/>
              </a:lnSpc>
            </a:pPr>
            <a:r>
              <a:rPr lang="en-US" dirty="0" smtClean="0"/>
              <a:t>Responsibility</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Lauren Pontbriant</a:t>
            </a:r>
            <a:endParaRPr lang="en-US" sz="1400" dirty="0">
              <a:solidFill>
                <a:schemeClr val="tx1"/>
              </a:solidFill>
              <a:latin typeface="+mj-lt"/>
            </a:endParaRPr>
          </a:p>
        </p:txBody>
      </p:sp>
      <p:sp>
        <p:nvSpPr>
          <p:cNvPr id="8" name="TextBox 7"/>
          <p:cNvSpPr txBox="1"/>
          <p:nvPr/>
        </p:nvSpPr>
        <p:spPr>
          <a:xfrm>
            <a:off x="-117204" y="4688772"/>
            <a:ext cx="9144000" cy="276999"/>
          </a:xfrm>
          <a:prstGeom prst="rect">
            <a:avLst/>
          </a:prstGeom>
          <a:noFill/>
        </p:spPr>
        <p:txBody>
          <a:bodyPr wrap="square" rtlCol="0">
            <a:spAutoFit/>
          </a:bodyPr>
          <a:lstStyle/>
          <a:p>
            <a:pPr algn="r"/>
            <a:r>
              <a:rPr lang="en-US" sz="1200" dirty="0" smtClean="0">
                <a:solidFill>
                  <a:schemeClr val="tx1"/>
                </a:solidFill>
              </a:rPr>
              <a:t>[</a:t>
            </a:r>
            <a:r>
              <a:rPr lang="en-US" sz="1200" dirty="0"/>
              <a:t>1</a:t>
            </a:r>
            <a:r>
              <a:rPr lang="en-US" sz="1200" dirty="0" smtClean="0">
                <a:solidFill>
                  <a:schemeClr val="tx1"/>
                </a:solidFill>
              </a:rPr>
              <a:t>][2][4]</a:t>
            </a:r>
            <a:endParaRPr lang="en-US" sz="1200" dirty="0">
              <a:solidFill>
                <a:schemeClr val="tx1"/>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830" t="8687" r="1542" b="2026"/>
          <a:stretch/>
        </p:blipFill>
        <p:spPr>
          <a:xfrm>
            <a:off x="3336771" y="934556"/>
            <a:ext cx="5560740" cy="3541123"/>
          </a:xfrm>
          <a:prstGeom prst="rect">
            <a:avLst/>
          </a:prstGeom>
        </p:spPr>
      </p:pic>
      <p:sp>
        <p:nvSpPr>
          <p:cNvPr id="13" name="TextBox 12"/>
          <p:cNvSpPr txBox="1"/>
          <p:nvPr/>
        </p:nvSpPr>
        <p:spPr>
          <a:xfrm>
            <a:off x="4626633" y="4475679"/>
            <a:ext cx="3310322" cy="258532"/>
          </a:xfrm>
          <a:prstGeom prst="rect">
            <a:avLst/>
          </a:prstGeom>
          <a:noFill/>
        </p:spPr>
        <p:txBody>
          <a:bodyPr wrap="square" rtlCol="0">
            <a:spAutoFit/>
          </a:bodyPr>
          <a:lstStyle/>
          <a:p>
            <a:pPr>
              <a:lnSpc>
                <a:spcPct val="90000"/>
              </a:lnSpc>
            </a:pPr>
            <a:r>
              <a:rPr lang="en-US" sz="1200" dirty="0"/>
              <a:t>American Association of Engineering Studies</a:t>
            </a:r>
          </a:p>
        </p:txBody>
      </p:sp>
      <p:sp>
        <p:nvSpPr>
          <p:cNvPr id="4" name="Rectangle 3"/>
          <p:cNvSpPr/>
          <p:nvPr/>
        </p:nvSpPr>
        <p:spPr>
          <a:xfrm>
            <a:off x="6418028" y="2878182"/>
            <a:ext cx="254441"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66491" y="2849631"/>
            <a:ext cx="254441"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79381" y="2871461"/>
            <a:ext cx="254441"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00031" y="2879031"/>
            <a:ext cx="217998"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97363" y="3300831"/>
            <a:ext cx="254441"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88264" y="3739668"/>
            <a:ext cx="358850"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11009" y="3748849"/>
            <a:ext cx="358850"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160310" y="3736636"/>
            <a:ext cx="358850" cy="286437"/>
          </a:xfrm>
          <a:prstGeom prst="rect">
            <a:avLst/>
          </a:prstGeom>
          <a:noFill/>
          <a:ln w="28575">
            <a:solidFill>
              <a:srgbClr val="4FE3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87156" y="3299275"/>
            <a:ext cx="267930" cy="286437"/>
          </a:xfrm>
          <a:prstGeom prst="rect">
            <a:avLst/>
          </a:prstGeom>
          <a:noFill/>
          <a:ln w="28575">
            <a:solidFill>
              <a:srgbClr val="FCBD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76026" y="3300831"/>
            <a:ext cx="267930" cy="286437"/>
          </a:xfrm>
          <a:prstGeom prst="rect">
            <a:avLst/>
          </a:prstGeom>
          <a:noFill/>
          <a:ln w="28575">
            <a:solidFill>
              <a:srgbClr val="FCBD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325069" y="3748849"/>
            <a:ext cx="412496" cy="286437"/>
          </a:xfrm>
          <a:prstGeom prst="rect">
            <a:avLst/>
          </a:prstGeom>
          <a:noFill/>
          <a:ln w="28575">
            <a:solidFill>
              <a:srgbClr val="FCBD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72468" y="3307782"/>
            <a:ext cx="214687" cy="286437"/>
          </a:xfrm>
          <a:prstGeom prst="rect">
            <a:avLst/>
          </a:prstGeom>
          <a:noFill/>
          <a:ln w="28575">
            <a:solidFill>
              <a:srgbClr val="FCBD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694105" y="4152570"/>
            <a:ext cx="412496" cy="286437"/>
          </a:xfrm>
          <a:prstGeom prst="rect">
            <a:avLst/>
          </a:prstGeom>
          <a:noFill/>
          <a:ln w="28575">
            <a:solidFill>
              <a:srgbClr val="FCBD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78793" y="4170906"/>
            <a:ext cx="412496" cy="286437"/>
          </a:xfrm>
          <a:prstGeom prst="rect">
            <a:avLst/>
          </a:prstGeom>
          <a:noFill/>
          <a:ln w="28575">
            <a:solidFill>
              <a:srgbClr val="FCBD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78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717"/>
            <a:ext cx="5293581" cy="914400"/>
          </a:xfrm>
        </p:spPr>
        <p:txBody>
          <a:bodyPr/>
          <a:lstStyle/>
          <a:p>
            <a:r>
              <a:rPr lang="en-US" dirty="0" smtClean="0"/>
              <a:t>Why are these skills lacking?</a:t>
            </a:r>
            <a:endParaRPr lang="en-US" dirty="0"/>
          </a:p>
        </p:txBody>
      </p:sp>
      <p:sp>
        <p:nvSpPr>
          <p:cNvPr id="3" name="Content Placeholder 2"/>
          <p:cNvSpPr>
            <a:spLocks noGrp="1"/>
          </p:cNvSpPr>
          <p:nvPr>
            <p:ph sz="half" idx="1"/>
          </p:nvPr>
        </p:nvSpPr>
        <p:spPr/>
        <p:txBody>
          <a:bodyPr>
            <a:normAutofit/>
          </a:bodyPr>
          <a:lstStyle/>
          <a:p>
            <a:r>
              <a:rPr lang="en-US" dirty="0" smtClean="0"/>
              <a:t>Standardized testing combined with Common Core encourages “teaching to the test”</a:t>
            </a:r>
          </a:p>
          <a:p>
            <a:r>
              <a:rPr lang="en-US" dirty="0" smtClean="0"/>
              <a:t>Strict schedule combined with standardized testing does not allow for teachers to expand the curriculum</a:t>
            </a:r>
          </a:p>
          <a:p>
            <a:r>
              <a:rPr lang="en-US" dirty="0" smtClean="0"/>
              <a:t>Results in students not having a common base</a:t>
            </a:r>
          </a:p>
          <a:p>
            <a:r>
              <a:rPr lang="en-US" dirty="0" smtClean="0"/>
              <a:t>69</a:t>
            </a:r>
            <a:r>
              <a:rPr lang="en-US" dirty="0"/>
              <a:t>% of graduates surveyed believe soft skills are </a:t>
            </a:r>
            <a:r>
              <a:rPr lang="en-US" dirty="0" smtClean="0"/>
              <a:t>unnecessary </a:t>
            </a:r>
            <a:endParaRPr lang="en-US" dirty="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Lauren Pontbriant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a:t>
            </a:r>
            <a:r>
              <a:rPr lang="en-US" sz="1200" dirty="0"/>
              <a:t>1</a:t>
            </a:r>
            <a:r>
              <a:rPr lang="en-US" sz="1200" dirty="0" smtClean="0">
                <a:solidFill>
                  <a:schemeClr val="tx1"/>
                </a:solidFill>
              </a:rPr>
              <a:t>][3][6][7]</a:t>
            </a:r>
            <a:endParaRPr lang="en-US" sz="1200" dirty="0">
              <a:solidFill>
                <a:schemeClr val="tx1"/>
              </a:solidFill>
            </a:endParaRPr>
          </a:p>
        </p:txBody>
      </p:sp>
      <p:pic>
        <p:nvPicPr>
          <p:cNvPr id="3074" name="Picture 2" descr="Image result for standardized 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521" y="1117582"/>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193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717"/>
            <a:ext cx="5293581" cy="914400"/>
          </a:xfrm>
        </p:spPr>
        <p:txBody>
          <a:bodyPr/>
          <a:lstStyle/>
          <a:p>
            <a:r>
              <a:rPr lang="en-US" dirty="0" smtClean="0"/>
              <a:t>Skills Required For careers alongside Automation</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Lauren Pontbriant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[5]</a:t>
            </a:r>
            <a:endParaRPr lang="en-US" sz="1200" dirty="0">
              <a:solidFill>
                <a:schemeClr val="tx1"/>
              </a:solidFill>
            </a:endParaRPr>
          </a:p>
        </p:txBody>
      </p:sp>
      <p:sp>
        <p:nvSpPr>
          <p:cNvPr id="4" name="Rectangle 3"/>
          <p:cNvSpPr/>
          <p:nvPr/>
        </p:nvSpPr>
        <p:spPr>
          <a:xfrm>
            <a:off x="1173893" y="1667299"/>
            <a:ext cx="4572000" cy="1754326"/>
          </a:xfrm>
          <a:prstGeom prst="rect">
            <a:avLst/>
          </a:prstGeom>
        </p:spPr>
        <p:txBody>
          <a:bodyPr>
            <a:spAutoFit/>
          </a:bodyPr>
          <a:lstStyle/>
          <a:p>
            <a:pPr marL="285750" indent="-285750">
              <a:buFont typeface="Arial" panose="020B0604020202020204" pitchFamily="34" charset="0"/>
              <a:buChar char="•"/>
            </a:pPr>
            <a:r>
              <a:rPr lang="en-US" dirty="0" smtClean="0"/>
              <a:t>Creativity</a:t>
            </a:r>
            <a:endParaRPr lang="en-US" dirty="0"/>
          </a:p>
          <a:p>
            <a:pPr marL="285750" indent="-285750">
              <a:buFont typeface="Arial" panose="020B0604020202020204" pitchFamily="34" charset="0"/>
              <a:buChar char="•"/>
            </a:pPr>
            <a:r>
              <a:rPr lang="en-US" dirty="0" smtClean="0"/>
              <a:t>Empathy</a:t>
            </a:r>
          </a:p>
          <a:p>
            <a:pPr marL="285750" indent="-285750">
              <a:buFont typeface="Arial" panose="020B0604020202020204" pitchFamily="34" charset="0"/>
              <a:buChar char="•"/>
            </a:pPr>
            <a:r>
              <a:rPr lang="en-US" dirty="0" smtClean="0"/>
              <a:t>Sociability</a:t>
            </a:r>
          </a:p>
          <a:p>
            <a:pPr marL="285750" indent="-285750">
              <a:buFont typeface="Arial" panose="020B0604020202020204" pitchFamily="34" charset="0"/>
              <a:buChar char="•"/>
            </a:pPr>
            <a:r>
              <a:rPr lang="en-US" dirty="0" smtClean="0"/>
              <a:t>Communication</a:t>
            </a:r>
          </a:p>
          <a:p>
            <a:pPr marL="285750" indent="-285750">
              <a:buFont typeface="Arial" panose="020B0604020202020204" pitchFamily="34" charset="0"/>
              <a:buChar char="•"/>
            </a:pPr>
            <a:r>
              <a:rPr lang="en-US" dirty="0" smtClean="0"/>
              <a:t>Entrepreneurship</a:t>
            </a:r>
          </a:p>
          <a:p>
            <a:pPr marL="285750" indent="-285750">
              <a:buFont typeface="Arial" panose="020B0604020202020204" pitchFamily="34" charset="0"/>
              <a:buChar char="•"/>
            </a:pPr>
            <a:r>
              <a:rPr lang="en-US" dirty="0" smtClean="0"/>
              <a:t>Machine training</a:t>
            </a:r>
            <a:endParaRPr lang="en-US" dirty="0"/>
          </a:p>
        </p:txBody>
      </p:sp>
      <p:pic>
        <p:nvPicPr>
          <p:cNvPr id="4098" name="Picture 2" descr="Image result for mettat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60060" y="1356008"/>
            <a:ext cx="2328133" cy="231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65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717"/>
            <a:ext cx="5293581" cy="914400"/>
          </a:xfrm>
        </p:spPr>
        <p:txBody>
          <a:bodyPr/>
          <a:lstStyle/>
          <a:p>
            <a:r>
              <a:rPr lang="en-US" dirty="0" smtClean="0"/>
              <a:t>How does education need to change?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Students need education that focuses equally on soft skills, basic skills and technical proficiency</a:t>
            </a:r>
          </a:p>
          <a:p>
            <a:r>
              <a:rPr lang="en-US" dirty="0" smtClean="0"/>
              <a:t>We must move away from focusing on the many tasks that will be completed by automation in the near future.</a:t>
            </a:r>
          </a:p>
          <a:p>
            <a:r>
              <a:rPr lang="en-US" dirty="0" smtClean="0"/>
              <a:t>Education must continue into adulthood with training courses, standards, technical presentations and events.</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Lauren Pontbriant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[1][2]</a:t>
            </a:r>
            <a:endParaRPr lang="en-US" sz="1200" dirty="0">
              <a:solidFill>
                <a:schemeClr val="tx1"/>
              </a:solidFill>
            </a:endParaRPr>
          </a:p>
        </p:txBody>
      </p:sp>
      <p:pic>
        <p:nvPicPr>
          <p:cNvPr id="2050" name="Picture 2" descr="Image result for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09117"/>
            <a:ext cx="4443652" cy="296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533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717"/>
            <a:ext cx="5293581" cy="914400"/>
          </a:xfrm>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We need another push in education to better prepare students for the workforce</a:t>
            </a:r>
          </a:p>
          <a:p>
            <a:r>
              <a:rPr lang="en-US" dirty="0" smtClean="0"/>
              <a:t>It took 5 years to fully implement Common Core</a:t>
            </a:r>
          </a:p>
          <a:p>
            <a:r>
              <a:rPr lang="en-US" dirty="0" smtClean="0"/>
              <a:t>We should allow for a 5 year wait before continuing to automate the workforce</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endParaRPr lang="en-US" sz="1200" dirty="0">
              <a:solidFill>
                <a:schemeClr val="tx1"/>
              </a:solidFill>
            </a:endParaRPr>
          </a:p>
        </p:txBody>
      </p:sp>
    </p:spTree>
    <p:extLst>
      <p:ext uri="{BB962C8B-B14F-4D97-AF65-F5344CB8AC3E}">
        <p14:creationId xmlns:p14="http://schemas.microsoft.com/office/powerpoint/2010/main" val="25439256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142485"/>
            <a:ext cx="7772400" cy="3644646"/>
          </a:xfrm>
        </p:spPr>
        <p:txBody>
          <a:bodyPr>
            <a:normAutofit fontScale="62500" lnSpcReduction="20000"/>
          </a:bodyPr>
          <a:lstStyle/>
          <a:p>
            <a:pPr marL="0" indent="0">
              <a:buNone/>
            </a:pPr>
            <a:r>
              <a:rPr lang="en-US" dirty="0" smtClean="0"/>
              <a:t>[1] </a:t>
            </a:r>
            <a:r>
              <a:rPr lang="en-US" dirty="0" err="1"/>
              <a:t>Tulgan</a:t>
            </a:r>
            <a:r>
              <a:rPr lang="en-US" dirty="0"/>
              <a:t>, Bruce.  ”Bridging the soft skills gap : how to teach the missing basics to today's young talent</a:t>
            </a:r>
            <a:r>
              <a:rPr lang="en-US" dirty="0" smtClean="0"/>
              <a:t>” </a:t>
            </a:r>
            <a:r>
              <a:rPr lang="en-US" dirty="0" err="1"/>
              <a:t>Jossey</a:t>
            </a:r>
            <a:r>
              <a:rPr lang="en-US" dirty="0"/>
              <a:t>-Bass, 2015</a:t>
            </a:r>
            <a:r>
              <a:rPr lang="en-US" dirty="0" smtClean="0"/>
              <a:t>. Accessed on April 21, 2017.</a:t>
            </a:r>
            <a:endParaRPr lang="en-US" dirty="0"/>
          </a:p>
          <a:p>
            <a:pPr marL="0" indent="0">
              <a:buNone/>
            </a:pPr>
            <a:r>
              <a:rPr lang="en-US" dirty="0" smtClean="0"/>
              <a:t>[</a:t>
            </a:r>
            <a:r>
              <a:rPr lang="en-US" dirty="0"/>
              <a:t>2] </a:t>
            </a:r>
            <a:r>
              <a:rPr lang="en-US" dirty="0" err="1"/>
              <a:t>Cosman</a:t>
            </a:r>
            <a:r>
              <a:rPr lang="en-US" dirty="0"/>
              <a:t>, Eric C. “Automation workforce development: Additional skills required” International Society of Automation. Accessed at https://www.isa.org/intech/201608work/: Accessed on: April 23, 2017</a:t>
            </a:r>
          </a:p>
          <a:p>
            <a:pPr marL="0" indent="0">
              <a:buNone/>
            </a:pPr>
            <a:r>
              <a:rPr lang="en-US" dirty="0"/>
              <a:t>[3]</a:t>
            </a:r>
            <a:r>
              <a:rPr lang="en-US" dirty="0" err="1"/>
              <a:t>craxycrawfishinpolitics</a:t>
            </a:r>
            <a:r>
              <a:rPr lang="en-US" dirty="0"/>
              <a:t>.  “Crawfish are Real and So is the Problem with Common Core” Published: April 22, 2015. Accessed on: April 23, 2017. Accessed at: https://crazycrawfish.wordpress.com/2015/04/22/crawfisharereal/</a:t>
            </a:r>
          </a:p>
          <a:p>
            <a:pPr marL="0" indent="0">
              <a:buNone/>
            </a:pPr>
            <a:r>
              <a:rPr lang="en-US" dirty="0"/>
              <a:t>[4] American Association of Engineering Societies. “Engineering Competency Model”. Accessed at: http://www.aaes.org/model Accessed on: April 23, 2017</a:t>
            </a:r>
          </a:p>
          <a:p>
            <a:pPr marL="0" indent="0">
              <a:buNone/>
            </a:pPr>
            <a:r>
              <a:rPr lang="en-US" dirty="0"/>
              <a:t>[5]  </a:t>
            </a:r>
            <a:r>
              <a:rPr lang="en-US" dirty="0" err="1"/>
              <a:t>Cunniffe</a:t>
            </a:r>
            <a:r>
              <a:rPr lang="en-US" dirty="0"/>
              <a:t>, Aidan “The automation revolution and the rise of the creative economy”. Crunch Network. Published: April 21, 2016. Accessed on: April 21, 2017. Accessed at: https://techcrunch.com/2016/04/21/the-automation-revolution-and-the-rise-of-the-creative-economy/</a:t>
            </a:r>
          </a:p>
          <a:p>
            <a:pPr marL="0" indent="0">
              <a:buNone/>
            </a:pPr>
            <a:r>
              <a:rPr lang="en-US" dirty="0"/>
              <a:t>[6] Torres, Alec. “10 Dumbest Common Core Problems” Published: March 20, 2014. Accessed on: April 24, 2017. Accessed at: http://</a:t>
            </a:r>
            <a:r>
              <a:rPr lang="en-US" dirty="0" smtClean="0"/>
              <a:t>www.nationalreview.com/article/373840/ten-dumbest-common-core-problems-alec-torres</a:t>
            </a:r>
          </a:p>
          <a:p>
            <a:pPr marL="0" indent="0">
              <a:buNone/>
            </a:pPr>
            <a:r>
              <a:rPr lang="en-US" dirty="0" smtClean="0"/>
              <a:t>[7] </a:t>
            </a:r>
            <a:r>
              <a:rPr lang="en-US" dirty="0" err="1" smtClean="0"/>
              <a:t>Satter</a:t>
            </a:r>
            <a:r>
              <a:rPr lang="en-US" dirty="0" smtClean="0"/>
              <a:t>, Marlene Y. “Poor Communication Skills Hinder Millennials in Workplace” Benefits Pro. Published: April 13, 2016. Accessed on April 25, 2017. </a:t>
            </a:r>
            <a:r>
              <a:rPr lang="en-US" dirty="0"/>
              <a:t>Accessed at: http://www.benefitspro.com/2016/04/13/poor-communication-skills-hinder-millennials-in-wo</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Tree>
    <p:extLst>
      <p:ext uri="{BB962C8B-B14F-4D97-AF65-F5344CB8AC3E}">
        <p14:creationId xmlns:p14="http://schemas.microsoft.com/office/powerpoint/2010/main" val="2747734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automation</a:t>
            </a:r>
            <a:endParaRPr lang="en-US" dirty="0"/>
          </a:p>
        </p:txBody>
      </p:sp>
      <p:sp>
        <p:nvSpPr>
          <p:cNvPr id="3" name="Content Placeholder 2"/>
          <p:cNvSpPr>
            <a:spLocks noGrp="1"/>
          </p:cNvSpPr>
          <p:nvPr>
            <p:ph sz="half" idx="1"/>
          </p:nvPr>
        </p:nvSpPr>
        <p:spPr>
          <a:xfrm>
            <a:off x="685800" y="1352551"/>
            <a:ext cx="3949700" cy="1725082"/>
          </a:xfrm>
        </p:spPr>
        <p:txBody>
          <a:bodyPr>
            <a:normAutofit/>
          </a:bodyPr>
          <a:lstStyle/>
          <a:p>
            <a:r>
              <a:rPr lang="en-US" dirty="0"/>
              <a:t>Work</a:t>
            </a:r>
          </a:p>
          <a:p>
            <a:pPr lvl="1"/>
            <a:r>
              <a:rPr lang="en-US" dirty="0"/>
              <a:t>“The performance of some act or skill … in return for economic reward, or in the ultimate hope of receiving some such reward.” </a:t>
            </a:r>
            <a:endParaRPr lang="en-US" dirty="0" smtClean="0"/>
          </a:p>
          <a:p>
            <a:pPr lvl="2"/>
            <a:r>
              <a:rPr lang="en-US" dirty="0" smtClean="0"/>
              <a:t>Dr. John Danaher [1]</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Michael Giancola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pic>
        <p:nvPicPr>
          <p:cNvPr id="2050" name="Picture 2" descr="http://management.curiouscatblog.net/images/play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436" y="3088020"/>
            <a:ext cx="5642128" cy="199825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30035" y="4768076"/>
            <a:ext cx="4572000" cy="276999"/>
          </a:xfrm>
          <a:prstGeom prst="rect">
            <a:avLst/>
          </a:prstGeom>
        </p:spPr>
        <p:txBody>
          <a:bodyPr>
            <a:spAutoFit/>
          </a:bodyPr>
          <a:lstStyle/>
          <a:p>
            <a:r>
              <a:rPr lang="en-US" sz="1200" dirty="0">
                <a:solidFill>
                  <a:schemeClr val="bg1"/>
                </a:solidFill>
              </a:rPr>
              <a:t>http://management.curiouscatblog.net/images/playwork.jpg</a:t>
            </a:r>
          </a:p>
        </p:txBody>
      </p:sp>
      <p:sp>
        <p:nvSpPr>
          <p:cNvPr id="12" name="Content Placeholder 2"/>
          <p:cNvSpPr>
            <a:spLocks noGrp="1"/>
          </p:cNvSpPr>
          <p:nvPr>
            <p:ph sz="half" idx="1"/>
          </p:nvPr>
        </p:nvSpPr>
        <p:spPr>
          <a:xfrm>
            <a:off x="4699665" y="1286737"/>
            <a:ext cx="3949700" cy="1725082"/>
          </a:xfrm>
        </p:spPr>
        <p:txBody>
          <a:bodyPr>
            <a:normAutofit/>
          </a:bodyPr>
          <a:lstStyle/>
          <a:p>
            <a:r>
              <a:rPr lang="en-US" dirty="0" smtClean="0"/>
              <a:t>Technological Unemployment</a:t>
            </a:r>
            <a:endParaRPr lang="en-US" dirty="0"/>
          </a:p>
          <a:p>
            <a:pPr lvl="1"/>
            <a:r>
              <a:rPr lang="en-US" dirty="0" smtClean="0"/>
              <a:t>“the replacement of human workers, engaging in work … by technological alternatives”</a:t>
            </a:r>
          </a:p>
          <a:p>
            <a:pPr lvl="2"/>
            <a:r>
              <a:rPr lang="en-US" dirty="0" smtClean="0"/>
              <a:t>Dr. John Danaher [1]</a:t>
            </a:r>
          </a:p>
          <a:p>
            <a:pPr lvl="1"/>
            <a:r>
              <a:rPr lang="en-US" dirty="0" smtClean="0"/>
              <a:t>Long term</a:t>
            </a:r>
            <a:endParaRPr lang="en-US" dirty="0"/>
          </a:p>
        </p:txBody>
      </p:sp>
    </p:spTree>
    <p:extLst>
      <p:ext uri="{BB962C8B-B14F-4D97-AF65-F5344CB8AC3E}">
        <p14:creationId xmlns:p14="http://schemas.microsoft.com/office/powerpoint/2010/main" val="20990017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sz="half" idx="1"/>
          </p:nvPr>
        </p:nvSpPr>
        <p:spPr/>
        <p:txBody>
          <a:bodyPr>
            <a:normAutofit/>
          </a:bodyPr>
          <a:lstStyle/>
          <a:p>
            <a:r>
              <a:rPr lang="en-US" dirty="0" smtClean="0"/>
              <a:t>Lots of debate over likelihood of technological unemployment</a:t>
            </a:r>
          </a:p>
          <a:p>
            <a:pPr lvl="1"/>
            <a:r>
              <a:rPr lang="en-US" dirty="0" smtClean="0"/>
              <a:t>Many experts believe it’s likely</a:t>
            </a:r>
          </a:p>
          <a:p>
            <a:pPr lvl="1"/>
            <a:r>
              <a:rPr lang="en-US" dirty="0" smtClean="0"/>
              <a:t>[1][2][3]</a:t>
            </a:r>
          </a:p>
          <a:p>
            <a:pPr lvl="1"/>
            <a:endParaRPr lang="en-US" dirty="0"/>
          </a:p>
          <a:p>
            <a:r>
              <a:rPr lang="en-US" dirty="0" smtClean="0"/>
              <a:t>Not the topic of my presentation</a:t>
            </a:r>
          </a:p>
          <a:p>
            <a:pPr marL="0" indent="0">
              <a:buNone/>
            </a:pPr>
            <a:endParaRPr lang="en-US" dirty="0" smtClean="0"/>
          </a:p>
          <a:p>
            <a:r>
              <a:rPr lang="en-US" dirty="0" smtClean="0"/>
              <a:t>I will assume technological unemployment </a:t>
            </a:r>
            <a:r>
              <a:rPr lang="en-US" b="1" dirty="0" smtClean="0"/>
              <a:t>is inevitable</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[1][2][3]</a:t>
            </a:r>
            <a:endParaRPr lang="en-US" sz="1200"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411290"/>
            <a:ext cx="4648731" cy="3099154"/>
          </a:xfrm>
          <a:prstGeom prst="rect">
            <a:avLst/>
          </a:prstGeom>
        </p:spPr>
      </p:pic>
      <p:sp>
        <p:nvSpPr>
          <p:cNvPr id="14" name="Rectangle 13"/>
          <p:cNvSpPr/>
          <p:nvPr/>
        </p:nvSpPr>
        <p:spPr>
          <a:xfrm>
            <a:off x="5887851" y="4503764"/>
            <a:ext cx="3256149" cy="276999"/>
          </a:xfrm>
          <a:prstGeom prst="rect">
            <a:avLst/>
          </a:prstGeom>
        </p:spPr>
        <p:txBody>
          <a:bodyPr wrap="none">
            <a:spAutoFit/>
          </a:bodyPr>
          <a:lstStyle/>
          <a:p>
            <a:pPr algn="r"/>
            <a:r>
              <a:rPr lang="en-US" sz="1200" dirty="0"/>
              <a:t>http://robotswillstealyourjob.com/read/part1</a:t>
            </a:r>
          </a:p>
        </p:txBody>
      </p:sp>
    </p:spTree>
    <p:extLst>
      <p:ext uri="{BB962C8B-B14F-4D97-AF65-F5344CB8AC3E}">
        <p14:creationId xmlns:p14="http://schemas.microsoft.com/office/powerpoint/2010/main" val="1610189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Technological unemployment will improve our lives</a:t>
            </a:r>
          </a:p>
          <a:p>
            <a:pPr marL="0" indent="0">
              <a:buNone/>
            </a:pPr>
            <a:endParaRPr lang="en-US" dirty="0" smtClean="0"/>
          </a:p>
          <a:p>
            <a:r>
              <a:rPr lang="en-US" dirty="0" smtClean="0"/>
              <a:t>Emerging technology will enable us to enjoy our lives in a post-work world</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
        <p:nvSpPr>
          <p:cNvPr id="9" name="Rectangle 8"/>
          <p:cNvSpPr/>
          <p:nvPr/>
        </p:nvSpPr>
        <p:spPr>
          <a:xfrm>
            <a:off x="6040440" y="4486869"/>
            <a:ext cx="3046988" cy="461665"/>
          </a:xfrm>
          <a:prstGeom prst="rect">
            <a:avLst/>
          </a:prstGeom>
        </p:spPr>
        <p:txBody>
          <a:bodyPr wrap="none">
            <a:spAutoFit/>
          </a:bodyPr>
          <a:lstStyle/>
          <a:p>
            <a:r>
              <a:rPr lang="en-US" sz="1200" dirty="0"/>
              <a:t>https://</a:t>
            </a:r>
            <a:r>
              <a:rPr lang="en-US" sz="1200" dirty="0" smtClean="0"/>
              <a:t>www.achieveit.com/wp-content/</a:t>
            </a:r>
          </a:p>
          <a:p>
            <a:r>
              <a:rPr lang="en-US" sz="1200" dirty="0" smtClean="0"/>
              <a:t>uploads/2016/05/robot-shaking-hands.jpg</a:t>
            </a:r>
            <a:endParaRPr lang="en-US" sz="1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411290"/>
            <a:ext cx="4648731" cy="3099154"/>
          </a:xfrm>
          <a:prstGeom prst="rect">
            <a:avLst/>
          </a:prstGeom>
        </p:spPr>
      </p:pic>
    </p:spTree>
    <p:extLst>
      <p:ext uri="{BB962C8B-B14F-4D97-AF65-F5344CB8AC3E}">
        <p14:creationId xmlns:p14="http://schemas.microsoft.com/office/powerpoint/2010/main" val="3887574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Antiwork</a:t>
            </a:r>
            <a:r>
              <a:rPr lang="en-US" dirty="0" smtClean="0"/>
              <a:t> critique</a:t>
            </a:r>
            <a:endParaRPr lang="en-US" dirty="0"/>
          </a:p>
        </p:txBody>
      </p:sp>
      <p:sp>
        <p:nvSpPr>
          <p:cNvPr id="3" name="Content Placeholder 2"/>
          <p:cNvSpPr>
            <a:spLocks noGrp="1"/>
          </p:cNvSpPr>
          <p:nvPr>
            <p:ph sz="half" idx="1"/>
          </p:nvPr>
        </p:nvSpPr>
        <p:spPr/>
        <p:txBody>
          <a:bodyPr>
            <a:normAutofit/>
          </a:bodyPr>
          <a:lstStyle/>
          <a:p>
            <a:r>
              <a:rPr lang="en-US" dirty="0" smtClean="0"/>
              <a:t>A life without work is objectively better [1]</a:t>
            </a:r>
          </a:p>
          <a:p>
            <a:pPr lvl="1"/>
            <a:endParaRPr lang="en-US" dirty="0"/>
          </a:p>
          <a:p>
            <a:r>
              <a:rPr lang="en-US" dirty="0" smtClean="0"/>
              <a:t>A lot of work is bad</a:t>
            </a:r>
          </a:p>
          <a:p>
            <a:endParaRPr lang="en-US" dirty="0"/>
          </a:p>
          <a:p>
            <a:r>
              <a:rPr lang="en-US" dirty="0" smtClean="0"/>
              <a:t>Even if you enjoy your job, you would likely be less stressed and happier overall without it</a:t>
            </a:r>
          </a:p>
          <a:p>
            <a:pPr lvl="1"/>
            <a:endParaRPr lang="en-US" dirty="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sp>
        <p:nvSpPr>
          <p:cNvPr id="14" name="Rectangle 13"/>
          <p:cNvSpPr/>
          <p:nvPr/>
        </p:nvSpPr>
        <p:spPr>
          <a:xfrm>
            <a:off x="4870853" y="4657613"/>
            <a:ext cx="3913187" cy="461665"/>
          </a:xfrm>
          <a:prstGeom prst="rect">
            <a:avLst/>
          </a:prstGeom>
        </p:spPr>
        <p:txBody>
          <a:bodyPr wrap="square">
            <a:spAutoFit/>
          </a:bodyPr>
          <a:lstStyle/>
          <a:p>
            <a:pPr algn="r"/>
            <a:r>
              <a:rPr lang="en-US" sz="1200" dirty="0"/>
              <a:t>https://s-media-cache-ak0.pinimg.com/originals/e4</a:t>
            </a:r>
            <a:r>
              <a:rPr lang="en-US" sz="1200" dirty="0" smtClean="0"/>
              <a:t>/</a:t>
            </a:r>
          </a:p>
          <a:p>
            <a:pPr algn="r"/>
            <a:r>
              <a:rPr lang="en-US" sz="1200" dirty="0" smtClean="0"/>
              <a:t>69/75/e46975c5b2ee787a48de6f97807f06de.jpg</a:t>
            </a:r>
            <a:endParaRPr lang="en-US" sz="1200" dirty="0"/>
          </a:p>
        </p:txBody>
      </p:sp>
      <p:pic>
        <p:nvPicPr>
          <p:cNvPr id="3076" name="Picture 4" descr="https://s-media-cache-ak0.pinimg.com/originals/e4/69/75/e46975c5b2ee787a48de6f97807f06de.jpg"/>
          <p:cNvPicPr>
            <a:picLocks noChangeAspect="1" noChangeArrowheads="1"/>
          </p:cNvPicPr>
          <p:nvPr/>
        </p:nvPicPr>
        <p:blipFill rotWithShape="1">
          <a:blip r:embed="rId3">
            <a:extLst>
              <a:ext uri="{28A0092B-C50C-407E-A947-70E740481C1C}">
                <a14:useLocalDpi xmlns:a14="http://schemas.microsoft.com/office/drawing/2010/main" val="0"/>
              </a:ext>
            </a:extLst>
          </a:blip>
          <a:srcRect t="16276" b="52650"/>
          <a:stretch/>
        </p:blipFill>
        <p:spPr bwMode="auto">
          <a:xfrm>
            <a:off x="5050367" y="961742"/>
            <a:ext cx="3976429" cy="370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5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robots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Definition</a:t>
            </a:r>
          </a:p>
          <a:p>
            <a:pPr lvl="1"/>
            <a:r>
              <a:rPr lang="en-US" dirty="0" smtClean="0"/>
              <a:t>“autonomous robots that interact and communicate with humans”</a:t>
            </a:r>
          </a:p>
          <a:p>
            <a:pPr lvl="2"/>
            <a:r>
              <a:rPr lang="en-US" dirty="0" smtClean="0"/>
              <a:t>Melanie Swan [4]</a:t>
            </a:r>
          </a:p>
          <a:p>
            <a:pPr lvl="1"/>
            <a:endParaRPr lang="en-US" dirty="0"/>
          </a:p>
          <a:p>
            <a:r>
              <a:rPr lang="en-US" dirty="0" smtClean="0"/>
              <a:t>May improve our well being</a:t>
            </a:r>
          </a:p>
          <a:p>
            <a:pPr lvl="1"/>
            <a:r>
              <a:rPr lang="en-US" dirty="0" smtClean="0"/>
              <a:t>Robotic therapists [5]</a:t>
            </a:r>
          </a:p>
          <a:p>
            <a:pPr lvl="1"/>
            <a:endParaRPr lang="en-US" dirty="0"/>
          </a:p>
          <a:p>
            <a:r>
              <a:rPr lang="en-US" dirty="0" smtClean="0"/>
              <a:t>USC Study</a:t>
            </a:r>
          </a:p>
          <a:p>
            <a:pPr lvl="1"/>
            <a:r>
              <a:rPr lang="en-US" dirty="0" smtClean="0"/>
              <a:t>Small group of autistic children interacted with a social robot [6]</a:t>
            </a:r>
          </a:p>
          <a:p>
            <a:pPr lvl="1"/>
            <a:r>
              <a:rPr lang="en-US" dirty="0" smtClean="0"/>
              <a:t>50% had a positive interaction</a:t>
            </a:r>
            <a:endParaRPr lang="en-US" dirty="0"/>
          </a:p>
          <a:p>
            <a:endParaRPr lang="en-US" dirty="0"/>
          </a:p>
        </p:txBody>
      </p:sp>
      <p:sp>
        <p:nvSpPr>
          <p:cNvPr id="5" name="Footer Placeholder 4"/>
          <p:cNvSpPr>
            <a:spLocks noGrp="1"/>
          </p:cNvSpPr>
          <p:nvPr>
            <p:ph type="ftr" sz="quarter" idx="11"/>
          </p:nvPr>
        </p:nvSpPr>
        <p:spPr/>
        <p:txBody>
          <a:bodyPr/>
          <a:lstStyle/>
          <a:p>
            <a:r>
              <a:rPr lang="sk-SK" dirty="0"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[4][5][6]</a:t>
            </a:r>
            <a:endParaRPr lang="en-US" sz="1200" dirty="0">
              <a:solidFill>
                <a:schemeClr val="tx1"/>
              </a:solidFill>
            </a:endParaRPr>
          </a:p>
        </p:txBody>
      </p:sp>
      <p:sp>
        <p:nvSpPr>
          <p:cNvPr id="14" name="Rectangle 13"/>
          <p:cNvSpPr/>
          <p:nvPr/>
        </p:nvSpPr>
        <p:spPr>
          <a:xfrm>
            <a:off x="4880066" y="4287036"/>
            <a:ext cx="3934095" cy="461665"/>
          </a:xfrm>
          <a:prstGeom prst="rect">
            <a:avLst/>
          </a:prstGeom>
        </p:spPr>
        <p:txBody>
          <a:bodyPr wrap="square">
            <a:spAutoFit/>
          </a:bodyPr>
          <a:lstStyle/>
          <a:p>
            <a:pPr algn="r"/>
            <a:r>
              <a:rPr lang="en-US" sz="1200" dirty="0"/>
              <a:t>http://www.paperdroids.com/wp-content/uploads/2013/02/autism-robot.jpg</a:t>
            </a:r>
          </a:p>
        </p:txBody>
      </p:sp>
      <p:pic>
        <p:nvPicPr>
          <p:cNvPr id="1026" name="Picture 2" descr="http://www.paperdroids.com/wp-content/uploads/2013/02/autism-robot.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7" r="7914"/>
          <a:stretch/>
        </p:blipFill>
        <p:spPr bwMode="auto">
          <a:xfrm>
            <a:off x="4529667" y="1409947"/>
            <a:ext cx="4497129" cy="280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60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gives us Incentives &amp; purpose</a:t>
            </a:r>
            <a:endParaRPr lang="en-US" dirty="0"/>
          </a:p>
        </p:txBody>
      </p:sp>
      <p:sp>
        <p:nvSpPr>
          <p:cNvPr id="3" name="Content Placeholder 2"/>
          <p:cNvSpPr>
            <a:spLocks noGrp="1"/>
          </p:cNvSpPr>
          <p:nvPr>
            <p:ph sz="half" idx="1"/>
          </p:nvPr>
        </p:nvSpPr>
        <p:spPr>
          <a:xfrm>
            <a:off x="685800" y="1352551"/>
            <a:ext cx="3733800" cy="1081616"/>
          </a:xfrm>
        </p:spPr>
        <p:txBody>
          <a:bodyPr>
            <a:normAutofit/>
          </a:bodyPr>
          <a:lstStyle/>
          <a:p>
            <a:r>
              <a:rPr lang="en-US" dirty="0" smtClean="0"/>
              <a:t>Work incentivizes us</a:t>
            </a:r>
          </a:p>
          <a:p>
            <a:pPr lvl="1"/>
            <a:r>
              <a:rPr lang="en-US" dirty="0" smtClean="0"/>
              <a:t>A world without work may make us lazy and bored [7]</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[7]</a:t>
            </a:r>
            <a:endParaRPr lang="en-US" sz="1200" dirty="0">
              <a:solidFill>
                <a:schemeClr val="tx1"/>
              </a:solidFill>
            </a:endParaRPr>
          </a:p>
        </p:txBody>
      </p:sp>
      <p:sp>
        <p:nvSpPr>
          <p:cNvPr id="9" name="Rectangle 8"/>
          <p:cNvSpPr/>
          <p:nvPr/>
        </p:nvSpPr>
        <p:spPr>
          <a:xfrm>
            <a:off x="5499046" y="4720197"/>
            <a:ext cx="2647520" cy="276999"/>
          </a:xfrm>
          <a:prstGeom prst="rect">
            <a:avLst/>
          </a:prstGeom>
        </p:spPr>
        <p:txBody>
          <a:bodyPr wrap="none">
            <a:spAutoFit/>
          </a:bodyPr>
          <a:lstStyle/>
          <a:p>
            <a:r>
              <a:rPr lang="en-US" sz="1200" dirty="0"/>
              <a:t>http://dilbert.com/strip/2011-12-16</a:t>
            </a:r>
          </a:p>
        </p:txBody>
      </p:sp>
      <p:pic>
        <p:nvPicPr>
          <p:cNvPr id="10" name="Picture 2" descr=" - Dilbert by Scott Ad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412" y="2622292"/>
            <a:ext cx="6731244" cy="209790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sz="half" idx="1"/>
          </p:nvPr>
        </p:nvSpPr>
        <p:spPr>
          <a:xfrm>
            <a:off x="4754034" y="1276350"/>
            <a:ext cx="3733800" cy="1477432"/>
          </a:xfrm>
        </p:spPr>
        <p:txBody>
          <a:bodyPr>
            <a:normAutofit/>
          </a:bodyPr>
          <a:lstStyle/>
          <a:p>
            <a:r>
              <a:rPr lang="en-US" dirty="0" smtClean="0"/>
              <a:t>Would you work if you didn’t have to?</a:t>
            </a:r>
          </a:p>
          <a:p>
            <a:r>
              <a:rPr lang="en-US" dirty="0" smtClean="0"/>
              <a:t>People identify with their work</a:t>
            </a:r>
            <a:endParaRPr lang="en-US" dirty="0"/>
          </a:p>
          <a:p>
            <a:endParaRPr lang="en-US" dirty="0"/>
          </a:p>
          <a:p>
            <a:endParaRPr lang="en-US" dirty="0"/>
          </a:p>
        </p:txBody>
      </p:sp>
    </p:spTree>
    <p:extLst>
      <p:ext uri="{BB962C8B-B14F-4D97-AF65-F5344CB8AC3E}">
        <p14:creationId xmlns:p14="http://schemas.microsoft.com/office/powerpoint/2010/main" val="14526601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Work isn’t our only source </a:t>
            </a:r>
            <a:r>
              <a:rPr lang="en-US" sz="2400" dirty="0"/>
              <a:t>of incentive [1</a:t>
            </a:r>
            <a:r>
              <a:rPr lang="en-US" sz="2400" dirty="0" smtClean="0"/>
              <a:t>]</a:t>
            </a:r>
            <a:endParaRPr lang="en-US" sz="2400" dirty="0"/>
          </a:p>
        </p:txBody>
      </p:sp>
      <p:sp>
        <p:nvSpPr>
          <p:cNvPr id="3" name="Content Placeholder 2"/>
          <p:cNvSpPr>
            <a:spLocks noGrp="1"/>
          </p:cNvSpPr>
          <p:nvPr>
            <p:ph sz="half" idx="1"/>
          </p:nvPr>
        </p:nvSpPr>
        <p:spPr/>
        <p:txBody>
          <a:bodyPr>
            <a:normAutofit/>
          </a:bodyPr>
          <a:lstStyle/>
          <a:p>
            <a:r>
              <a:rPr lang="en-US" dirty="0" smtClean="0"/>
              <a:t>Other motivators</a:t>
            </a:r>
          </a:p>
          <a:p>
            <a:pPr lvl="1"/>
            <a:r>
              <a:rPr lang="en-US" dirty="0" smtClean="0"/>
              <a:t>Sporting contests</a:t>
            </a:r>
          </a:p>
          <a:p>
            <a:pPr lvl="1"/>
            <a:r>
              <a:rPr lang="en-US" dirty="0" smtClean="0"/>
              <a:t>Raising children</a:t>
            </a:r>
          </a:p>
          <a:p>
            <a:r>
              <a:rPr lang="en-US" dirty="0" smtClean="0"/>
              <a:t>Modern technology can help to motivate us</a:t>
            </a:r>
          </a:p>
          <a:p>
            <a:pPr lvl="1"/>
            <a:r>
              <a:rPr lang="en-US" dirty="0" smtClean="0"/>
              <a:t>Activity/fitness tracker</a:t>
            </a:r>
          </a:p>
          <a:p>
            <a:pPr lvl="1"/>
            <a:r>
              <a:rPr lang="en-US" dirty="0" smtClean="0"/>
              <a:t>Apps that help you stay on a diet</a:t>
            </a:r>
          </a:p>
          <a:p>
            <a:pPr lvl="1"/>
            <a:r>
              <a:rPr lang="en-US" dirty="0" smtClean="0"/>
              <a:t>Apps that help you avoid distractions</a:t>
            </a: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sp>
        <p:nvSpPr>
          <p:cNvPr id="14" name="Rectangle 13"/>
          <p:cNvSpPr/>
          <p:nvPr/>
        </p:nvSpPr>
        <p:spPr>
          <a:xfrm>
            <a:off x="3881967" y="4634543"/>
            <a:ext cx="4979729" cy="461665"/>
          </a:xfrm>
          <a:prstGeom prst="rect">
            <a:avLst/>
          </a:prstGeom>
        </p:spPr>
        <p:txBody>
          <a:bodyPr wrap="square">
            <a:spAutoFit/>
          </a:bodyPr>
          <a:lstStyle/>
          <a:p>
            <a:r>
              <a:rPr lang="en-US" sz="1200" dirty="0"/>
              <a:t>https://</a:t>
            </a:r>
            <a:r>
              <a:rPr lang="en-US" sz="1200" dirty="0" smtClean="0"/>
              <a:t>www.imore.com/sites/imore.com/files/styles/larger/public/field/image/2016/02/Fitbit-Hero-Surge-Run-Press-Web.jpg?itok=LVnTrVRv</a:t>
            </a:r>
            <a:endParaRPr lang="en-US" sz="1200" dirty="0"/>
          </a:p>
        </p:txBody>
      </p:sp>
      <p:pic>
        <p:nvPicPr>
          <p:cNvPr id="1026" name="Picture 2" descr="https://www.imore.com/sites/imore.com/files/styles/larger/public/field/image/2016/02/Fitbit-Hero-Surge-Run-Press-Web.jpg?itok=LVnTrV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1" y="1278497"/>
            <a:ext cx="4442096" cy="333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47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Technological unemployment will improve our lives</a:t>
            </a:r>
          </a:p>
          <a:p>
            <a:pPr marL="0" indent="0">
              <a:buNone/>
            </a:pPr>
            <a:endParaRPr lang="en-US" dirty="0" smtClean="0"/>
          </a:p>
          <a:p>
            <a:r>
              <a:rPr lang="en-US" dirty="0" smtClean="0"/>
              <a:t>Emerging technology will enable us to enjoy our lives in a post-work world</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
        <p:nvSpPr>
          <p:cNvPr id="9" name="Rectangle 8"/>
          <p:cNvSpPr/>
          <p:nvPr/>
        </p:nvSpPr>
        <p:spPr>
          <a:xfrm>
            <a:off x="6040440" y="4486869"/>
            <a:ext cx="3046988" cy="461665"/>
          </a:xfrm>
          <a:prstGeom prst="rect">
            <a:avLst/>
          </a:prstGeom>
        </p:spPr>
        <p:txBody>
          <a:bodyPr wrap="none">
            <a:spAutoFit/>
          </a:bodyPr>
          <a:lstStyle/>
          <a:p>
            <a:r>
              <a:rPr lang="en-US" sz="1200" dirty="0"/>
              <a:t>https://</a:t>
            </a:r>
            <a:r>
              <a:rPr lang="en-US" sz="1200" dirty="0" smtClean="0"/>
              <a:t>www.achieveit.com/wp-content/</a:t>
            </a:r>
          </a:p>
          <a:p>
            <a:r>
              <a:rPr lang="en-US" sz="1200" dirty="0" smtClean="0"/>
              <a:t>uploads/2016/05/robot-shaking-hands.jpg</a:t>
            </a:r>
            <a:endParaRPr lang="en-US" sz="1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411290"/>
            <a:ext cx="4648731" cy="3099154"/>
          </a:xfrm>
          <a:prstGeom prst="rect">
            <a:avLst/>
          </a:prstGeom>
        </p:spPr>
      </p:pic>
    </p:spTree>
    <p:extLst>
      <p:ext uri="{BB962C8B-B14F-4D97-AF65-F5344CB8AC3E}">
        <p14:creationId xmlns:p14="http://schemas.microsoft.com/office/powerpoint/2010/main" val="465741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934991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52551"/>
            <a:ext cx="7772400" cy="3464982"/>
          </a:xfrm>
        </p:spPr>
        <p:txBody>
          <a:bodyPr>
            <a:noAutofit/>
          </a:bodyPr>
          <a:lstStyle/>
          <a:p>
            <a:pPr marL="0" indent="0">
              <a:lnSpc>
                <a:spcPct val="120000"/>
              </a:lnSpc>
              <a:buNone/>
            </a:pPr>
            <a:r>
              <a:rPr lang="en-US" sz="1050" dirty="0" smtClean="0"/>
              <a:t>[1] John Danaher, “Will Life Be Worth Living in a World Without Work? Technological Unemployment and the Meaning of Life” (Springer, 2016</a:t>
            </a:r>
            <a:r>
              <a:rPr lang="en-US" sz="1050" dirty="0"/>
              <a:t>) </a:t>
            </a:r>
            <a:r>
              <a:rPr lang="en-US" sz="1050" dirty="0">
                <a:hlinkClick r:id="rId3"/>
              </a:rPr>
              <a:t>https://</a:t>
            </a:r>
            <a:r>
              <a:rPr lang="en-US" sz="1050" dirty="0" smtClean="0">
                <a:hlinkClick r:id="rId3"/>
              </a:rPr>
              <a:t>link.springer.com/article/10.1007%2Fs11948-016-9770-5</a:t>
            </a:r>
            <a:r>
              <a:rPr lang="en-US" sz="1050" dirty="0" smtClean="0"/>
              <a:t> (Accessed 3/30/2017)</a:t>
            </a:r>
          </a:p>
          <a:p>
            <a:pPr marL="0" indent="0">
              <a:lnSpc>
                <a:spcPct val="120000"/>
              </a:lnSpc>
              <a:buNone/>
            </a:pPr>
            <a:r>
              <a:rPr lang="en-US" sz="1050" dirty="0" smtClean="0"/>
              <a:t>[2] Martin Ford, “The lights in the tunnel: Automation, accelerating technology and the economy of the future” (</a:t>
            </a:r>
            <a:r>
              <a:rPr lang="en-US" sz="1050" dirty="0" err="1" smtClean="0"/>
              <a:t>CreateSpace</a:t>
            </a:r>
            <a:r>
              <a:rPr lang="en-US" sz="1050" dirty="0" smtClean="0"/>
              <a:t> Independent Publishing, 2009)</a:t>
            </a:r>
          </a:p>
          <a:p>
            <a:pPr marL="0" indent="0">
              <a:lnSpc>
                <a:spcPct val="120000"/>
              </a:lnSpc>
              <a:buNone/>
            </a:pPr>
            <a:r>
              <a:rPr lang="en-US" sz="1050" dirty="0" smtClean="0"/>
              <a:t>[3] Federico </a:t>
            </a:r>
            <a:r>
              <a:rPr lang="en-US" sz="1050" dirty="0" err="1" smtClean="0"/>
              <a:t>Pistono</a:t>
            </a:r>
            <a:r>
              <a:rPr lang="en-US" sz="1050" dirty="0" smtClean="0"/>
              <a:t>, “Robots Will Steal Your Job, But That’s OK: How to Survive the Economic Collapse and Be Happy” (</a:t>
            </a:r>
            <a:r>
              <a:rPr lang="en-US" sz="1050" dirty="0" err="1" smtClean="0"/>
              <a:t>CreateSpace</a:t>
            </a:r>
            <a:r>
              <a:rPr lang="en-US" sz="1050" dirty="0" smtClean="0"/>
              <a:t> Publishing, 2014)</a:t>
            </a:r>
          </a:p>
          <a:p>
            <a:pPr marL="0" indent="0">
              <a:lnSpc>
                <a:spcPct val="120000"/>
              </a:lnSpc>
              <a:buNone/>
            </a:pPr>
            <a:r>
              <a:rPr lang="en-US" sz="1050" dirty="0" smtClean="0"/>
              <a:t>[4] Melanie Swan, “Philosophy of Social Robotics: Abundance Economics” </a:t>
            </a:r>
            <a:r>
              <a:rPr lang="en-US" sz="1050" dirty="0"/>
              <a:t>(Springer, 2016) </a:t>
            </a:r>
            <a:r>
              <a:rPr lang="en-US" sz="1050" dirty="0">
                <a:hlinkClick r:id="rId4"/>
              </a:rPr>
              <a:t>https://</a:t>
            </a:r>
            <a:r>
              <a:rPr lang="en-US" sz="1050" dirty="0" smtClean="0">
                <a:hlinkClick r:id="rId4"/>
              </a:rPr>
              <a:t>link.springer.com/chapter/10.1007%2F978-3-319-47437-3_88</a:t>
            </a:r>
            <a:r>
              <a:rPr lang="en-US" sz="1050" dirty="0" smtClean="0"/>
              <a:t> (Accessed 3/30/2017)</a:t>
            </a:r>
          </a:p>
          <a:p>
            <a:pPr marL="0" indent="0">
              <a:lnSpc>
                <a:spcPct val="120000"/>
              </a:lnSpc>
              <a:buNone/>
            </a:pPr>
            <a:r>
              <a:rPr lang="en-US" sz="1050" dirty="0" smtClean="0"/>
              <a:t>[5] Romeo </a:t>
            </a:r>
            <a:r>
              <a:rPr lang="en-US" sz="1050" dirty="0" err="1" smtClean="0"/>
              <a:t>Viteli</a:t>
            </a:r>
            <a:r>
              <a:rPr lang="en-US" sz="1050" dirty="0" smtClean="0"/>
              <a:t>, Ph.D., “The Rise of the Robot Therapist” </a:t>
            </a:r>
            <a:r>
              <a:rPr lang="en-US" sz="1050" dirty="0"/>
              <a:t>(Psychology Today, 2014) </a:t>
            </a:r>
            <a:r>
              <a:rPr lang="en-US" sz="1050" dirty="0">
                <a:hlinkClick r:id="rId5"/>
              </a:rPr>
              <a:t>https://</a:t>
            </a:r>
            <a:r>
              <a:rPr lang="en-US" sz="1050" dirty="0" smtClean="0">
                <a:hlinkClick r:id="rId5"/>
              </a:rPr>
              <a:t>www.psychologytoday.com/blog/media-spotlight/201411/the-rise-the-robot-therapist</a:t>
            </a:r>
            <a:r>
              <a:rPr lang="en-US" sz="1050" dirty="0" smtClean="0"/>
              <a:t> (Accessed 04/19/2017)</a:t>
            </a:r>
            <a:endParaRPr lang="en-US" sz="1050" dirty="0"/>
          </a:p>
          <a:p>
            <a:pPr marL="0" indent="0">
              <a:lnSpc>
                <a:spcPct val="120000"/>
              </a:lnSpc>
              <a:buNone/>
            </a:pPr>
            <a:r>
              <a:rPr lang="en-US" sz="1050" dirty="0" smtClean="0"/>
              <a:t>[6] David </a:t>
            </a:r>
            <a:r>
              <a:rPr lang="en-US" sz="1050" dirty="0" err="1" smtClean="0"/>
              <a:t>Feil-Seifer</a:t>
            </a:r>
            <a:r>
              <a:rPr lang="en-US" sz="1050" dirty="0" smtClean="0"/>
              <a:t> et. al., “Development of Socially </a:t>
            </a:r>
            <a:r>
              <a:rPr lang="en-US" sz="1050" dirty="0" err="1" smtClean="0"/>
              <a:t>Assisitive</a:t>
            </a:r>
            <a:r>
              <a:rPr lang="en-US" sz="1050" dirty="0" smtClean="0"/>
              <a:t> Robots for Children with Autism Spectrum Disorders” (USC Viterbi School of Engineering, 2009) </a:t>
            </a:r>
            <a:r>
              <a:rPr lang="en-US" sz="1050" dirty="0">
                <a:hlinkClick r:id="rId6"/>
              </a:rPr>
              <a:t>http://</a:t>
            </a:r>
            <a:r>
              <a:rPr lang="en-US" sz="1050" dirty="0" smtClean="0">
                <a:hlinkClick r:id="rId6"/>
              </a:rPr>
              <a:t>robotics.usc.edu/publications/media/uploads/pubs/648.pdf</a:t>
            </a:r>
            <a:r>
              <a:rPr lang="en-US" sz="1050" dirty="0" smtClean="0"/>
              <a:t> (Accessed 04/19/2017)</a:t>
            </a:r>
          </a:p>
          <a:p>
            <a:pPr marL="0" indent="0">
              <a:lnSpc>
                <a:spcPct val="120000"/>
              </a:lnSpc>
              <a:buNone/>
            </a:pPr>
            <a:r>
              <a:rPr lang="en-US" sz="1050" dirty="0" smtClean="0"/>
              <a:t>[7] Nicholas </a:t>
            </a:r>
            <a:r>
              <a:rPr lang="en-US" sz="1050" dirty="0" err="1" smtClean="0"/>
              <a:t>Carr</a:t>
            </a:r>
            <a:r>
              <a:rPr lang="en-US" sz="1050" dirty="0" smtClean="0"/>
              <a:t>, “The glass cage: Where automation is taking us” (The </a:t>
            </a:r>
            <a:r>
              <a:rPr lang="en-US" sz="1050" dirty="0" err="1" smtClean="0"/>
              <a:t>Bodley</a:t>
            </a:r>
            <a:r>
              <a:rPr lang="en-US" sz="1050" dirty="0" smtClean="0"/>
              <a:t> Head, 2015)</a:t>
            </a:r>
          </a:p>
        </p:txBody>
      </p:sp>
      <p:sp>
        <p:nvSpPr>
          <p:cNvPr id="4" name="Footer Placeholder 3"/>
          <p:cNvSpPr>
            <a:spLocks noGrp="1"/>
          </p:cNvSpPr>
          <p:nvPr>
            <p:ph type="ftr" sz="quarter" idx="11"/>
          </p:nvPr>
        </p:nvSpPr>
        <p:spPr/>
        <p:txBody>
          <a:bodyPr/>
          <a:lstStyle/>
          <a:p>
            <a:r>
              <a:rPr lang="sk-SK" dirty="0" smtClean="0"/>
              <a:t>© 2017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Michael Giancola</a:t>
            </a:r>
            <a:endParaRPr lang="en-US" sz="1400" dirty="0">
              <a:solidFill>
                <a:schemeClr val="tx1"/>
              </a:solidFill>
              <a:latin typeface="+mj-lt"/>
            </a:endParaRPr>
          </a:p>
        </p:txBody>
      </p:sp>
    </p:spTree>
    <p:extLst>
      <p:ext uri="{BB962C8B-B14F-4D97-AF65-F5344CB8AC3E}">
        <p14:creationId xmlns:p14="http://schemas.microsoft.com/office/powerpoint/2010/main" val="4088041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11</a:t>
            </a:r>
            <a:br>
              <a:rPr lang="en-US" dirty="0" smtClean="0"/>
            </a:br>
            <a:r>
              <a:rPr lang="en-US" dirty="0" smtClean="0"/>
              <a:t>The End</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Tree>
    <p:extLst>
      <p:ext uri="{BB962C8B-B14F-4D97-AF65-F5344CB8AC3E}">
        <p14:creationId xmlns:p14="http://schemas.microsoft.com/office/powerpoint/2010/main" val="2643624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printing and new challenges</a:t>
            </a:r>
            <a:endParaRPr lang="en-US" dirty="0"/>
          </a:p>
        </p:txBody>
      </p:sp>
      <p:sp>
        <p:nvSpPr>
          <p:cNvPr id="3" name="Content Placeholder 2"/>
          <p:cNvSpPr>
            <a:spLocks noGrp="1"/>
          </p:cNvSpPr>
          <p:nvPr>
            <p:ph sz="half" idx="1"/>
          </p:nvPr>
        </p:nvSpPr>
        <p:spPr/>
        <p:txBody>
          <a:bodyPr/>
          <a:lstStyle/>
          <a:p>
            <a:pPr marL="0" indent="0">
              <a:buNone/>
            </a:pPr>
            <a:r>
              <a:rPr lang="en-US" dirty="0" smtClean="0"/>
              <a:t>3D printing is new, exciting and really useful technology. But as all new technologies it introduces a lot of new challenges.</a:t>
            </a:r>
          </a:p>
          <a:p>
            <a:pPr marL="0" indent="0">
              <a:buNone/>
            </a:pPr>
            <a:r>
              <a:rPr lang="en-US" sz="2400" dirty="0" smtClean="0"/>
              <a:t>Overview</a:t>
            </a:r>
          </a:p>
          <a:p>
            <a:r>
              <a:rPr lang="en-US" dirty="0" smtClean="0"/>
              <a:t>What is it?</a:t>
            </a:r>
          </a:p>
          <a:p>
            <a:r>
              <a:rPr lang="en-US" dirty="0" smtClean="0"/>
              <a:t>Why use it?</a:t>
            </a:r>
          </a:p>
          <a:p>
            <a:r>
              <a:rPr lang="en-US" dirty="0" smtClean="0"/>
              <a:t>Why not?</a:t>
            </a:r>
          </a:p>
          <a:p>
            <a:r>
              <a:rPr lang="en-US" dirty="0"/>
              <a:t>What are we doing </a:t>
            </a:r>
            <a:r>
              <a:rPr lang="en-US" dirty="0" smtClean="0"/>
              <a:t>to improve it?</a:t>
            </a: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hlinkClick r:id="rId3"/>
              </a:rPr>
              <a:t>http://</a:t>
            </a:r>
            <a:r>
              <a:rPr lang="en-US" sz="1200" dirty="0" smtClean="0">
                <a:hlinkClick r:id="rId3"/>
              </a:rPr>
              <a:t>stylewhack.com/wp-content/uploads/2016/06/environment.jpg</a:t>
            </a:r>
            <a:endParaRPr lang="en-US" sz="1200" dirty="0" smtClean="0"/>
          </a:p>
          <a:p>
            <a:pPr algn="r"/>
            <a:endParaRPr lang="en-US" sz="1200" dirty="0">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364083"/>
            <a:ext cx="3733800" cy="3362794"/>
          </a:xfrm>
          <a:prstGeom prst="rect">
            <a:avLst/>
          </a:prstGeom>
        </p:spPr>
      </p:pic>
    </p:spTree>
    <p:extLst>
      <p:ext uri="{BB962C8B-B14F-4D97-AF65-F5344CB8AC3E}">
        <p14:creationId xmlns:p14="http://schemas.microsoft.com/office/powerpoint/2010/main" val="7692698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3D printing</a:t>
            </a:r>
            <a:endParaRPr lang="en-US" dirty="0"/>
          </a:p>
        </p:txBody>
      </p:sp>
      <p:sp>
        <p:nvSpPr>
          <p:cNvPr id="3" name="Content Placeholder 2"/>
          <p:cNvSpPr>
            <a:spLocks noGrp="1"/>
          </p:cNvSpPr>
          <p:nvPr>
            <p:ph sz="half" idx="1"/>
          </p:nvPr>
        </p:nvSpPr>
        <p:spPr/>
        <p:txBody>
          <a:bodyPr/>
          <a:lstStyle/>
          <a:p>
            <a:r>
              <a:rPr lang="en-US" dirty="0" smtClean="0"/>
              <a:t>Additive Manufacturing -1980s </a:t>
            </a:r>
          </a:p>
          <a:p>
            <a:r>
              <a:rPr lang="en-US" dirty="0" smtClean="0"/>
              <a:t>Process</a:t>
            </a:r>
          </a:p>
          <a:p>
            <a:pPr lvl="1"/>
            <a:r>
              <a:rPr lang="en-US" dirty="0" smtClean="0"/>
              <a:t>Modeling</a:t>
            </a:r>
          </a:p>
          <a:p>
            <a:pPr lvl="1"/>
            <a:r>
              <a:rPr lang="en-US" dirty="0" smtClean="0"/>
              <a:t>Printing</a:t>
            </a:r>
          </a:p>
          <a:p>
            <a:pPr lvl="1"/>
            <a:r>
              <a:rPr lang="en-US" dirty="0" smtClean="0"/>
              <a:t>Finishing</a:t>
            </a:r>
          </a:p>
          <a:p>
            <a:pPr marL="205768" lvl="1" indent="0">
              <a:buNone/>
            </a:pPr>
            <a:endParaRPr lang="en-US" dirty="0" smtClean="0"/>
          </a:p>
          <a:p>
            <a:r>
              <a:rPr lang="en-US" dirty="0" smtClean="0"/>
              <a:t>Types of 3D printing</a:t>
            </a:r>
          </a:p>
          <a:p>
            <a:pPr lvl="1"/>
            <a:r>
              <a:rPr lang="en-US" dirty="0"/>
              <a:t>Selective Laser Sintering</a:t>
            </a:r>
          </a:p>
          <a:p>
            <a:pPr lvl="1"/>
            <a:r>
              <a:rPr lang="en-US" dirty="0" err="1"/>
              <a:t>Stereolithography</a:t>
            </a:r>
            <a:endParaRPr lang="en-US" dirty="0"/>
          </a:p>
          <a:p>
            <a:pPr lvl="1"/>
            <a:r>
              <a:rPr lang="en-US" dirty="0"/>
              <a:t>Fused Deposition Modeling</a:t>
            </a:r>
            <a:endParaRPr lang="en-US" dirty="0" smtClean="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9" name="TextBox 8"/>
          <p:cNvSpPr txBox="1"/>
          <p:nvPr/>
        </p:nvSpPr>
        <p:spPr>
          <a:xfrm>
            <a:off x="0" y="4682728"/>
            <a:ext cx="9144000" cy="400110"/>
          </a:xfrm>
          <a:prstGeom prst="rect">
            <a:avLst/>
          </a:prstGeom>
          <a:noFill/>
        </p:spPr>
        <p:txBody>
          <a:bodyPr wrap="square" rtlCol="0">
            <a:spAutoFit/>
          </a:bodyPr>
          <a:lstStyle/>
          <a:p>
            <a:pPr algn="r"/>
            <a:r>
              <a:rPr lang="en-US" sz="1000" dirty="0">
                <a:hlinkClick r:id="rId3"/>
              </a:rPr>
              <a:t>http://</a:t>
            </a:r>
            <a:r>
              <a:rPr lang="en-US" sz="1000" dirty="0" smtClean="0">
                <a:hlinkClick r:id="rId3"/>
              </a:rPr>
              <a:t>doodlesplash.co.uk/image/3D-printing/3d-process-2.jpg</a:t>
            </a:r>
            <a:endParaRPr lang="en-US" sz="1000" dirty="0" smtClean="0"/>
          </a:p>
          <a:p>
            <a:pPr algn="r"/>
            <a:endParaRPr lang="en-US" sz="1000" dirty="0">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819" y="2020645"/>
            <a:ext cx="5446969" cy="1917787"/>
          </a:xfrm>
          <a:prstGeom prst="rect">
            <a:avLst/>
          </a:prstGeom>
        </p:spPr>
      </p:pic>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17229346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Fused Deposition Modeling</a:t>
            </a:r>
            <a:br>
              <a:rPr lang="en-US" dirty="0"/>
            </a:b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933" y="875819"/>
            <a:ext cx="6742134" cy="3829532"/>
          </a:xfrm>
          <a:prstGeom prst="rect">
            <a:avLst/>
          </a:prstGeom>
        </p:spPr>
      </p:pic>
      <p:sp>
        <p:nvSpPr>
          <p:cNvPr id="8" name="TextBox 7"/>
          <p:cNvSpPr txBox="1"/>
          <p:nvPr/>
        </p:nvSpPr>
        <p:spPr>
          <a:xfrm>
            <a:off x="0" y="4741022"/>
            <a:ext cx="9144000" cy="400110"/>
          </a:xfrm>
          <a:prstGeom prst="rect">
            <a:avLst/>
          </a:prstGeom>
          <a:noFill/>
        </p:spPr>
        <p:txBody>
          <a:bodyPr wrap="square" rtlCol="0">
            <a:spAutoFit/>
          </a:bodyPr>
          <a:lstStyle/>
          <a:p>
            <a:pPr algn="r"/>
            <a:r>
              <a:rPr lang="en-US" sz="1000" dirty="0" smtClean="0">
                <a:hlinkClick r:id="rId4"/>
              </a:rPr>
              <a:t>http://media02.hongkiat.com/things-know-buying-3d-printer/fused-deposition-modeling.jpg</a:t>
            </a:r>
            <a:endParaRPr lang="en-US" sz="1000" dirty="0" smtClean="0"/>
          </a:p>
          <a:p>
            <a:pPr algn="r"/>
            <a:endParaRPr lang="en-US" sz="10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Vakhtang Margvelashvili</a:t>
            </a:r>
          </a:p>
        </p:txBody>
      </p:sp>
    </p:spTree>
    <p:extLst>
      <p:ext uri="{BB962C8B-B14F-4D97-AF65-F5344CB8AC3E}">
        <p14:creationId xmlns:p14="http://schemas.microsoft.com/office/powerpoint/2010/main" val="1556703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29930</TotalTime>
  <Words>7062</Words>
  <Application>Microsoft Macintosh PowerPoint</Application>
  <PresentationFormat>On-screen Show (16:9)</PresentationFormat>
  <Paragraphs>659</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Red Radial 16x9</vt:lpstr>
      <vt:lpstr>Class 11 Work</vt:lpstr>
      <vt:lpstr>Overview</vt:lpstr>
      <vt:lpstr>PowerPoint Presentation</vt:lpstr>
      <vt:lpstr>Group Quiz</vt:lpstr>
      <vt:lpstr>Overview</vt:lpstr>
      <vt:lpstr>Overview</vt:lpstr>
      <vt:lpstr>3D printing and new challenges</vt:lpstr>
      <vt:lpstr>What is 3D printing</vt:lpstr>
      <vt:lpstr>Fused Deposition Modeling </vt:lpstr>
      <vt:lpstr>Stereolithography </vt:lpstr>
      <vt:lpstr>Selective Laser Sintering </vt:lpstr>
      <vt:lpstr>Why do we need 3d printing</vt:lpstr>
      <vt:lpstr>New problems</vt:lpstr>
      <vt:lpstr>3d printing and laws</vt:lpstr>
      <vt:lpstr>Summary</vt:lpstr>
      <vt:lpstr>References</vt:lpstr>
      <vt:lpstr>Humans Irrelevant with the advent of AI</vt:lpstr>
      <vt:lpstr>AI In Popular Culture</vt:lpstr>
      <vt:lpstr>The Modern Day Perceptions of AI</vt:lpstr>
      <vt:lpstr>The GENERAL PURPOSE AI</vt:lpstr>
      <vt:lpstr>The Singularity</vt:lpstr>
      <vt:lpstr>The Conclusion</vt:lpstr>
      <vt:lpstr>References</vt:lpstr>
      <vt:lpstr>Temporarily Halting AI Development is Necessary</vt:lpstr>
      <vt:lpstr>The American Education System</vt:lpstr>
      <vt:lpstr>Most Desired Worker Skills</vt:lpstr>
      <vt:lpstr>Why are these skills lacking?</vt:lpstr>
      <vt:lpstr>Skills Required For careers alongside Automation</vt:lpstr>
      <vt:lpstr>How does education need to change?</vt:lpstr>
      <vt:lpstr>Conclusion</vt:lpstr>
      <vt:lpstr>References</vt:lpstr>
      <vt:lpstr>Effects of automation</vt:lpstr>
      <vt:lpstr>Assumptions</vt:lpstr>
      <vt:lpstr>Conclusion</vt:lpstr>
      <vt:lpstr>Antiwork critique</vt:lpstr>
      <vt:lpstr>Social robots</vt:lpstr>
      <vt:lpstr>Work gives us Incentives &amp; purpose</vt:lpstr>
      <vt:lpstr>Work isn’t our only source of incentive [1]</vt:lpstr>
      <vt:lpstr>Conclusion</vt:lpstr>
      <vt:lpstr>References</vt:lpstr>
      <vt:lpstr>Class 11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323</cp:revision>
  <dcterms:created xsi:type="dcterms:W3CDTF">2014-08-25T02:19:16Z</dcterms:created>
  <dcterms:modified xsi:type="dcterms:W3CDTF">2017-04-28T14:25:28Z</dcterms:modified>
</cp:coreProperties>
</file>