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277" r:id="rId3"/>
    <p:sldId id="259" r:id="rId4"/>
    <p:sldId id="409" r:id="rId5"/>
    <p:sldId id="410" r:id="rId6"/>
    <p:sldId id="261" r:id="rId7"/>
    <p:sldId id="308" r:id="rId8"/>
    <p:sldId id="396" r:id="rId9"/>
    <p:sldId id="397" r:id="rId10"/>
    <p:sldId id="309" r:id="rId11"/>
    <p:sldId id="444" r:id="rId12"/>
    <p:sldId id="445" r:id="rId13"/>
    <p:sldId id="446" r:id="rId14"/>
    <p:sldId id="447" r:id="rId15"/>
    <p:sldId id="448" r:id="rId16"/>
    <p:sldId id="449" r:id="rId17"/>
    <p:sldId id="450" r:id="rId18"/>
    <p:sldId id="451" r:id="rId19"/>
    <p:sldId id="438" r:id="rId20"/>
    <p:sldId id="439" r:id="rId21"/>
    <p:sldId id="440" r:id="rId22"/>
    <p:sldId id="441" r:id="rId23"/>
    <p:sldId id="442" r:id="rId24"/>
    <p:sldId id="443" r:id="rId25"/>
    <p:sldId id="431" r:id="rId26"/>
    <p:sldId id="432" r:id="rId27"/>
    <p:sldId id="433" r:id="rId28"/>
    <p:sldId id="434" r:id="rId29"/>
    <p:sldId id="435" r:id="rId30"/>
    <p:sldId id="436" r:id="rId31"/>
    <p:sldId id="437" r:id="rId32"/>
    <p:sldId id="269"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277"/>
            <p14:sldId id="259"/>
            <p14:sldId id="409"/>
            <p14:sldId id="410"/>
            <p14:sldId id="261"/>
            <p14:sldId id="308"/>
            <p14:sldId id="396"/>
            <p14:sldId id="397"/>
            <p14:sldId id="309"/>
          </p14:sldIdLst>
        </p14:section>
        <p14:section name="Students" id="{2928BE7F-6E18-994B-9238-FD2E5A306EE9}">
          <p14:sldIdLst>
            <p14:sldId id="444"/>
            <p14:sldId id="445"/>
            <p14:sldId id="446"/>
            <p14:sldId id="447"/>
            <p14:sldId id="448"/>
            <p14:sldId id="449"/>
            <p14:sldId id="450"/>
            <p14:sldId id="451"/>
            <p14:sldId id="438"/>
            <p14:sldId id="439"/>
            <p14:sldId id="440"/>
            <p14:sldId id="441"/>
            <p14:sldId id="442"/>
            <p14:sldId id="443"/>
            <p14:sldId id="431"/>
            <p14:sldId id="432"/>
            <p14:sldId id="433"/>
            <p14:sldId id="434"/>
            <p14:sldId id="435"/>
            <p14:sldId id="436"/>
            <p14:sldId id="437"/>
          </p14:sldIdLst>
        </p14:section>
        <p14:section name="common" id="{9B5216CB-EB00-374E-829F-303EE85B7FCE}">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2" d="100"/>
          <a:sy n="112" d="100"/>
        </p:scale>
        <p:origin x="-912" y="-96"/>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2016-09-15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Play Somebody’s Watching Me (1984) – Rockwell</a:t>
            </a:r>
          </a:p>
          <a:p>
            <a:pPr eaLnBrk="1" hangingPunct="1"/>
            <a:r>
              <a:rPr lang="en-US" dirty="0" smtClean="0">
                <a:latin typeface="Arial" pitchFamily="-109" charset="0"/>
                <a:ea typeface="ＭＳ Ｐゴシック" pitchFamily="-109" charset="-128"/>
                <a:cs typeface="ＭＳ Ｐゴシック" pitchFamily="-109" charset="-128"/>
              </a:rPr>
              <a:t>Be the</a:t>
            </a:r>
            <a:r>
              <a:rPr lang="en-US" baseline="0" dirty="0" smtClean="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Arial" pitchFamily="-109" charset="0"/>
                <a:ea typeface="ＭＳ Ｐゴシック" pitchFamily="-109" charset="-128"/>
                <a:cs typeface="ＭＳ Ｐゴシック" pitchFamily="-109" charset="-128"/>
              </a:rPr>
              <a:t>Rockwell (1984) Michael Jackson sings chorus and Jermaine Jackson on backing vocals.</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Self Search paper </a:t>
            </a:r>
            <a:r>
              <a:rPr lang="en-US" dirty="0" smtClean="0">
                <a:latin typeface="Arial" pitchFamily="-109" charset="0"/>
                <a:ea typeface="ＭＳ Ｐゴシック" pitchFamily="-109" charset="-128"/>
                <a:cs typeface="ＭＳ Ｐゴシック" pitchFamily="-109" charset="-128"/>
              </a:rPr>
              <a:t>– 6.0</a:t>
            </a:r>
          </a:p>
          <a:p>
            <a:pPr eaLnBrk="1" hangingPunct="1"/>
            <a:r>
              <a:rPr lang="en-US" sz="1200" b="0" i="0" u="none" strike="noStrike" kern="1200" dirty="0" smtClean="0">
                <a:solidFill>
                  <a:schemeClr val="tx1"/>
                </a:solidFill>
                <a:effectLst/>
                <a:latin typeface="+mn-lt"/>
                <a:ea typeface="+mn-ea"/>
                <a:cs typeface="+mn-cs"/>
              </a:rPr>
              <a:t>Paper </a:t>
            </a:r>
            <a:r>
              <a:rPr lang="en-US" sz="1200" b="0" i="0" u="none" strike="noStrike" kern="1200" dirty="0" smtClean="0">
                <a:solidFill>
                  <a:schemeClr val="tx1"/>
                </a:solidFill>
                <a:effectLst/>
                <a:latin typeface="+mn-lt"/>
                <a:ea typeface="+mn-ea"/>
                <a:cs typeface="+mn-cs"/>
              </a:rPr>
              <a:t>averages to date</a:t>
            </a:r>
            <a:r>
              <a:rPr lang="en-US" sz="1200" b="0" i="0" u="none" strike="noStrike" kern="1200" dirty="0" smtClean="0">
                <a:solidFill>
                  <a:schemeClr val="tx1"/>
                </a:solidFill>
                <a:effectLst/>
                <a:latin typeface="+mn-lt"/>
                <a:ea typeface="+mn-ea"/>
                <a:cs typeface="+mn-cs"/>
              </a:rPr>
              <a:t>:</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QUOTE: [1]</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0" dirty="0" smtClean="0"/>
              <a:t>This</a:t>
            </a:r>
            <a:r>
              <a:rPr lang="en-US" b="0" baseline="0" dirty="0" smtClean="0"/>
              <a:t> Quote a finding from a presidential task force set up by Obama, tasked with examining the NSA</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0" baseline="0" dirty="0" smtClean="0"/>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0" baseline="0" dirty="0" smtClean="0"/>
              <a:t>Today focusing on excessive surveillance involving backdoors, and civil liberties</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1" baseline="0" dirty="0" smtClean="0"/>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1" baseline="0" dirty="0" smtClean="0"/>
              <a:t>Civil Liberties:  Personal Privacy [2]</a:t>
            </a:r>
            <a:endParaRPr lang="en-US" b="1" dirty="0" smtClean="0"/>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0" dirty="0" smtClean="0"/>
              <a:t>Argued</a:t>
            </a:r>
            <a:r>
              <a:rPr lang="en-US" b="0" baseline="0" dirty="0" smtClean="0"/>
              <a:t> that in order to Protect our security, the government is undermining our privacy </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0" dirty="0" smtClean="0"/>
              <a:t>This loss of privacy</a:t>
            </a:r>
            <a:r>
              <a:rPr lang="en-US" b="0" baseline="0" dirty="0" smtClean="0"/>
              <a:t> </a:t>
            </a:r>
            <a:r>
              <a:rPr lang="en-US" b="0" dirty="0" smtClean="0"/>
              <a:t>Undermines our public trust in communication</a:t>
            </a:r>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r>
              <a:rPr lang="en-US" b="0" baseline="0" dirty="0" smtClean="0"/>
              <a:t>gives the public less incentive to use these technologies [4]</a:t>
            </a:r>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0" baseline="0" dirty="0" smtClean="0"/>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1" baseline="0" dirty="0" smtClean="0"/>
              <a:t>Compromise security</a:t>
            </a:r>
            <a:endParaRPr lang="en-US" b="0" baseline="0" dirty="0"/>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0" baseline="0" dirty="0" smtClean="0"/>
              <a:t>Encryption has historically been very important for military</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0" baseline="0" dirty="0" smtClean="0"/>
              <a:t>Over 40 million cyberattacks between 2014 and 2015 [10]</a:t>
            </a:r>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r>
              <a:rPr lang="en-US" b="0" baseline="0" dirty="0" smtClean="0"/>
              <a:t>Lack of privacy can lead to lack of security</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1"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Backdoors</a:t>
            </a:r>
            <a:r>
              <a:rPr lang="en-US" baseline="0" dirty="0" smtClean="0"/>
              <a:t> in technology refer to workarounds implemented in security that allow a party to bypass it</a:t>
            </a:r>
          </a:p>
          <a:p>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Hardware and firmware [3]</a:t>
            </a:r>
          </a:p>
          <a:p>
            <a:pPr marL="628650" lvl="1" indent="-171450">
              <a:buFont typeface="Arial" charset="0"/>
              <a:buChar char="•"/>
            </a:pPr>
            <a:r>
              <a:rPr lang="en-US" baseline="0" dirty="0" smtClean="0"/>
              <a:t>By embedding backdoors such as rootkits in hard drives’ firmware</a:t>
            </a:r>
          </a:p>
          <a:p>
            <a:pPr marL="1085850" lvl="2" indent="-171450">
              <a:buFont typeface="Arial" charset="0"/>
              <a:buChar char="•"/>
            </a:pPr>
            <a:r>
              <a:rPr lang="en-US" baseline="0" dirty="0" smtClean="0"/>
              <a:t>Imagine Western digital has a backdoor in all hard drives shipped</a:t>
            </a:r>
          </a:p>
          <a:p>
            <a:pPr marL="1085850" lvl="2" indent="-171450">
              <a:buFont typeface="Arial" charset="0"/>
              <a:buChar char="•"/>
            </a:pPr>
            <a:r>
              <a:rPr lang="en-US" baseline="0" dirty="0" smtClean="0"/>
              <a:t>Connections can be established between the hard drive and a server, which allows the server to directly access data stored on the disk intercept commands</a:t>
            </a:r>
          </a:p>
          <a:p>
            <a:pPr marL="1543050" lvl="3" indent="-171450">
              <a:buFont typeface="Arial" charset="0"/>
              <a:buChar char="•"/>
            </a:pPr>
            <a:r>
              <a:rPr lang="en-US" baseline="0" dirty="0" smtClean="0"/>
              <a:t>Can have very small performance affects (1% performance overhead)</a:t>
            </a:r>
          </a:p>
          <a:p>
            <a:pPr marL="628650" lvl="1" indent="-171450">
              <a:buFont typeface="Arial" charset="0"/>
              <a:buChar char="•"/>
            </a:pPr>
            <a:endParaRPr lang="en-US" baseline="0" dirty="0" smtClean="0"/>
          </a:p>
          <a:p>
            <a:pPr marL="171450" lvl="0" indent="-171450">
              <a:buFont typeface="Arial" charset="0"/>
              <a:buChar char="•"/>
            </a:pPr>
            <a:r>
              <a:rPr lang="en-US" baseline="0" dirty="0" smtClean="0"/>
              <a:t>Software [4]</a:t>
            </a:r>
          </a:p>
          <a:p>
            <a:pPr marL="628650" lvl="1" indent="-171450">
              <a:buFont typeface="Arial" charset="0"/>
              <a:buChar char="•"/>
            </a:pPr>
            <a:r>
              <a:rPr lang="en-US" baseline="0" dirty="0" smtClean="0"/>
              <a:t>Most common is encryption backdoor</a:t>
            </a:r>
          </a:p>
          <a:p>
            <a:pPr marL="1085850" lvl="2" indent="-171450">
              <a:buFont typeface="Arial" charset="0"/>
              <a:buChar char="•"/>
            </a:pPr>
            <a:r>
              <a:rPr lang="en-US" baseline="0" dirty="0" smtClean="0"/>
              <a:t>NSA allegedly working to weaken cryptographic standards</a:t>
            </a:r>
          </a:p>
          <a:p>
            <a:pPr marL="1085850" lvl="2" indent="-171450">
              <a:buFont typeface="Arial" charset="0"/>
              <a:buChar char="•"/>
            </a:pPr>
            <a:r>
              <a:rPr lang="en-US" baseline="0" dirty="0" smtClean="0"/>
              <a:t>Forcing companies to provide a method of bypassing encryption</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00005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Image: http://</a:t>
            </a:r>
            <a:r>
              <a:rPr lang="en-US" baseline="0" dirty="0" err="1" smtClean="0"/>
              <a:t>www.cryptomuseum.com</a:t>
            </a:r>
            <a:r>
              <a:rPr lang="en-US" baseline="0" dirty="0" smtClean="0"/>
              <a:t>/crypto/</a:t>
            </a:r>
            <a:r>
              <a:rPr lang="en-US" baseline="0" dirty="0" err="1" smtClean="0"/>
              <a:t>usa</a:t>
            </a:r>
            <a:r>
              <a:rPr lang="en-US" baseline="0" dirty="0" smtClean="0"/>
              <a:t>/</a:t>
            </a:r>
            <a:r>
              <a:rPr lang="en-US" baseline="0" dirty="0" err="1" smtClean="0"/>
              <a:t>clipper.htm</a:t>
            </a:r>
            <a:endParaRPr lang="en-US" baseline="0" dirty="0" smtClean="0"/>
          </a:p>
          <a:p>
            <a:endParaRPr lang="en-US" baseline="0" dirty="0" smtClean="0"/>
          </a:p>
          <a:p>
            <a:r>
              <a:rPr lang="en-US" baseline="0" dirty="0" smtClean="0"/>
              <a:t>Heavily regulated encryption[5]</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Domestically, encryption was not as heavily regulated</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However, encryption was strongly regulated</a:t>
            </a:r>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Meaning that shipping hardware or software with encryption globally was technically covered by the same regulations that controlled trafficking guns and nuclear weapons</a:t>
            </a:r>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aseline="0" dirty="0" smtClean="0"/>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1993 - government introduced the Clipper Chip</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Used a cipher algorithm developed by the NSA</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Before Clipper chips communicated, they communicated a session key</a:t>
            </a:r>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A session key that itself could be decrypted by the government</a:t>
            </a:r>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“Key escrow”</a:t>
            </a:r>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aseline="0" dirty="0" smtClean="0"/>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However, there was backlash concerning privacy</a:t>
            </a:r>
            <a:r>
              <a:rPr lang="en-US" b="1" baseline="0" dirty="0" smtClean="0"/>
              <a:t>[6]</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Foreign markets would not want their faxes and phone calls to be able to be decrypted by US </a:t>
            </a:r>
            <a:r>
              <a:rPr lang="en-US" baseline="0" dirty="0" err="1" smtClean="0"/>
              <a:t>govt</a:t>
            </a:r>
            <a:endParaRPr lang="en-US" baseline="0" dirty="0" smtClean="0"/>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aseline="0" dirty="0" smtClean="0"/>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1994 – researcher found way to generate apparently valid session keys that allowed the devices to communicate</a:t>
            </a:r>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Fall of the clipper chip</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957284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Image: http://</a:t>
            </a:r>
            <a:r>
              <a:rPr lang="en-US" sz="1200" dirty="0" err="1" smtClean="0"/>
              <a:t>nerdsmagazine.com</a:t>
            </a:r>
            <a:r>
              <a:rPr lang="en-US" sz="1200" dirty="0" smtClean="0"/>
              <a:t>/apple-vs-</a:t>
            </a:r>
            <a:r>
              <a:rPr lang="en-US" sz="1200" dirty="0" err="1" smtClean="0"/>
              <a:t>fbi</a:t>
            </a:r>
            <a:r>
              <a:rPr lang="en-US" sz="1200" dirty="0" smtClean="0"/>
              <a:t>-here-is-why-we-need-to-support-</a:t>
            </a:r>
            <a:r>
              <a:rPr lang="en-US" sz="1200" dirty="0" err="1" smtClean="0"/>
              <a:t>tim</a:t>
            </a:r>
            <a:r>
              <a:rPr lang="en-US" sz="1200" dirty="0" smtClean="0"/>
              <a:t>-cooks-stance/</a:t>
            </a:r>
            <a:endParaRPr lang="en-US" sz="1200" dirty="0" smtClean="0">
              <a:solidFill>
                <a:schemeClr val="tx1"/>
              </a:solidFill>
            </a:endParaRPr>
          </a:p>
          <a:p>
            <a:endParaRPr lang="en-US" dirty="0" smtClean="0"/>
          </a:p>
          <a:p>
            <a:endParaRPr lang="en-US" dirty="0" smtClean="0"/>
          </a:p>
          <a:p>
            <a:pPr marL="171450" indent="-171450">
              <a:buFont typeface="Arial" charset="0"/>
              <a:buChar char="•"/>
            </a:pPr>
            <a:r>
              <a:rPr lang="en-US" dirty="0" smtClean="0"/>
              <a:t>Apple</a:t>
            </a:r>
            <a:r>
              <a:rPr lang="en-US" baseline="0" dirty="0" smtClean="0"/>
              <a:t> was ordered to help FBI unlock a iPhone</a:t>
            </a:r>
          </a:p>
          <a:p>
            <a:pPr marL="628650" lvl="1" indent="-171450">
              <a:buFont typeface="Arial" charset="0"/>
              <a:buChar char="•"/>
            </a:pPr>
            <a:r>
              <a:rPr lang="en-US" baseline="0" dirty="0" smtClean="0"/>
              <a:t>Investigation of San Bernardino shooting</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Apple refused  [7]</a:t>
            </a:r>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Stated concerns that it could be used to unlock any iPhone</a:t>
            </a:r>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Weakens security</a:t>
            </a:r>
          </a:p>
          <a:p>
            <a:pPr marL="1085850" lvl="2" indent="-171450">
              <a:buFont typeface="Arial" charset="0"/>
              <a:buChar char="•"/>
            </a:pPr>
            <a:r>
              <a:rPr lang="en-US" baseline="0" dirty="0" smtClean="0"/>
              <a:t>Sets Dangerous Precedent</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Government’s fight against encryption [8]</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Strong encryption means no way for the government to listen to communications</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aseline="0" dirty="0" smtClean="0"/>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Talks in UK of banning app WhatsApp due to strong encryption</a:t>
            </a:r>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PM David Cameron proposed complete ban on strong encryption</a:t>
            </a:r>
          </a:p>
          <a:p>
            <a:pPr marL="1543050" marR="0" lvl="3"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Wants to ensure that in extreme cases, </a:t>
            </a:r>
            <a:r>
              <a:rPr lang="en-US" baseline="0" dirty="0" err="1" smtClean="0"/>
              <a:t>govt</a:t>
            </a:r>
            <a:r>
              <a:rPr lang="en-US" baseline="0" dirty="0" smtClean="0"/>
              <a:t> can access communications</a:t>
            </a:r>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Skype, </a:t>
            </a:r>
            <a:r>
              <a:rPr lang="en-US" baseline="0" dirty="0" err="1" smtClean="0"/>
              <a:t>imessage</a:t>
            </a:r>
            <a:r>
              <a:rPr lang="en-US" baseline="0" dirty="0" smtClean="0"/>
              <a:t> as well</a:t>
            </a:r>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aseline="0" dirty="0" smtClean="0"/>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Corporate and public backlash</a:t>
            </a:r>
          </a:p>
          <a:p>
            <a:pPr marL="1543050" marR="0" lvl="3"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Emphasizing importance of encryption for security and privacy</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7744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Image</a:t>
            </a:r>
            <a:r>
              <a:rPr lang="en-US" dirty="0" err="1" smtClean="0">
                <a:sym typeface="Wingdings"/>
              </a:rPr>
              <a:t>:http</a:t>
            </a:r>
            <a:r>
              <a:rPr lang="en-US" dirty="0" smtClean="0">
                <a:sym typeface="Wingdings"/>
              </a:rPr>
              <a:t>://</a:t>
            </a:r>
            <a:r>
              <a:rPr lang="en-US" dirty="0" err="1" smtClean="0">
                <a:sym typeface="Wingdings"/>
              </a:rPr>
              <a:t>www.debbieschlussel.com</a:t>
            </a:r>
            <a:r>
              <a:rPr lang="en-US" dirty="0" smtClean="0">
                <a:sym typeface="Wingdings"/>
              </a:rPr>
              <a:t>/3321/interesting-your-encryption-password-now-a-fifth-amendment-right/</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171450" indent="-171450">
              <a:buFont typeface="Arial" charset="0"/>
              <a:buChar char="•"/>
            </a:pPr>
            <a:r>
              <a:rPr lang="en-US" dirty="0" smtClean="0"/>
              <a:t>Fear</a:t>
            </a:r>
            <a:r>
              <a:rPr lang="en-US" baseline="0" dirty="0" smtClean="0"/>
              <a:t> that criminals could use backdoors to access people’s private information	[9]</a:t>
            </a:r>
          </a:p>
          <a:p>
            <a:pPr marL="628650" lvl="1" indent="-171450">
              <a:buFont typeface="Arial" charset="0"/>
              <a:buChar char="•"/>
            </a:pPr>
            <a:r>
              <a:rPr lang="en-US" baseline="0" dirty="0" smtClean="0"/>
              <a:t>For example the iPhone’s vulnerability could be used by people who steal iPhones</a:t>
            </a:r>
          </a:p>
          <a:p>
            <a:pPr marL="628650" lvl="1" indent="-171450">
              <a:buFont typeface="Arial" charset="0"/>
              <a:buChar char="•"/>
            </a:pPr>
            <a:r>
              <a:rPr lang="en-US" baseline="0" dirty="0" smtClean="0"/>
              <a:t>Also foreign governments</a:t>
            </a:r>
          </a:p>
          <a:p>
            <a:pPr marL="171450" lvl="0" indent="-171450">
              <a:buFont typeface="Arial" charset="0"/>
              <a:buChar char="•"/>
            </a:pPr>
            <a:endParaRPr lang="en-US" baseline="0" dirty="0" smtClean="0"/>
          </a:p>
          <a:p>
            <a:pPr marL="171450" lvl="0" indent="-171450">
              <a:buFont typeface="Arial" charset="0"/>
              <a:buChar char="•"/>
            </a:pPr>
            <a:r>
              <a:rPr lang="en-US" baseline="0" dirty="0" smtClean="0"/>
              <a:t>Government could abuse the ability to access encrypted data</a:t>
            </a:r>
          </a:p>
          <a:p>
            <a:pPr marL="628650" lvl="1" indent="-171450">
              <a:buFont typeface="Arial" charset="0"/>
              <a:buChar char="•"/>
            </a:pPr>
            <a:r>
              <a:rPr lang="en-US" baseline="0" dirty="0" smtClean="0"/>
              <a:t>More and more companies could be forced to provide backdoors in all products, creating more vulnerabilities</a:t>
            </a:r>
          </a:p>
          <a:p>
            <a:pPr marL="628650" lvl="1" indent="-171450">
              <a:buFont typeface="Arial" charset="0"/>
              <a:buChar char="•"/>
            </a:pPr>
            <a:r>
              <a:rPr lang="en-US" baseline="0" dirty="0" smtClean="0"/>
              <a:t>Introducing more and more vulnerabilities</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543583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Backdoors</a:t>
            </a:r>
            <a:r>
              <a:rPr lang="en-US" baseline="0" dirty="0" smtClean="0"/>
              <a:t> do put privacy at risk</a:t>
            </a:r>
            <a:endParaRPr lang="en-US" dirty="0" smtClean="0"/>
          </a:p>
          <a:p>
            <a:r>
              <a:rPr lang="en-US" dirty="0" smtClean="0"/>
              <a:t>	New Vulnerabilities</a:t>
            </a:r>
          </a:p>
          <a:p>
            <a:r>
              <a:rPr lang="en-US" dirty="0" smtClean="0"/>
              <a:t>	To</a:t>
            </a:r>
            <a:r>
              <a:rPr lang="en-US" baseline="0" dirty="0" smtClean="0"/>
              <a:t> protect security, risk privacy</a:t>
            </a:r>
          </a:p>
          <a:p>
            <a:endParaRPr lang="en-US" baseline="0" dirty="0" smtClean="0"/>
          </a:p>
          <a:p>
            <a:r>
              <a:rPr lang="en-US" baseline="0" dirty="0" smtClean="0"/>
              <a:t>Benefits don’t outweigh costs</a:t>
            </a:r>
          </a:p>
          <a:p>
            <a:r>
              <a:rPr lang="en-US" baseline="0" dirty="0" smtClean="0"/>
              <a:t>		Backdoors are secret, unknown to public</a:t>
            </a:r>
          </a:p>
          <a:p>
            <a:r>
              <a:rPr lang="en-US" baseline="0" dirty="0" smtClean="0"/>
              <a:t>			Meaning that people cannot have say in governments actions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2501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types of systems:</a:t>
            </a:r>
          </a:p>
          <a:p>
            <a:pPr marL="171450" indent="-171450">
              <a:buFont typeface="Arial" panose="020B0604020202020204" pitchFamily="34" charset="0"/>
              <a:buChar char="•"/>
            </a:pPr>
            <a:r>
              <a:rPr lang="en-US" baseline="0" dirty="0" smtClean="0"/>
              <a:t>Red light: </a:t>
            </a:r>
          </a:p>
          <a:p>
            <a:pPr marL="628650" lvl="1" indent="-171450">
              <a:buFont typeface="Arial" panose="020B0604020202020204" pitchFamily="34" charset="0"/>
              <a:buChar char="•"/>
            </a:pPr>
            <a:r>
              <a:rPr lang="en-US" baseline="0" dirty="0" smtClean="0"/>
              <a:t>Cameras watch for cars running lights at traffic intersection</a:t>
            </a:r>
          </a:p>
          <a:p>
            <a:pPr marL="628650" lvl="1" indent="-171450">
              <a:buFont typeface="Arial" panose="020B0604020202020204" pitchFamily="34" charset="0"/>
              <a:buChar char="•"/>
            </a:pPr>
            <a:r>
              <a:rPr lang="en-US" baseline="0" dirty="0" smtClean="0"/>
              <a:t>Record license plates and mail tickets</a:t>
            </a:r>
          </a:p>
          <a:p>
            <a:pPr marL="628650" lvl="1" indent="-171450">
              <a:buFont typeface="Arial" panose="020B0604020202020204" pitchFamily="34" charset="0"/>
              <a:buChar char="•"/>
            </a:pPr>
            <a:r>
              <a:rPr lang="en-US" baseline="0" dirty="0" smtClean="0"/>
              <a:t>Goal of lowering accidents at intersections</a:t>
            </a:r>
          </a:p>
          <a:p>
            <a:pPr marL="171450" lvl="0" indent="-171450">
              <a:buFont typeface="Arial" panose="020B0604020202020204" pitchFamily="34" charset="0"/>
              <a:buChar char="•"/>
            </a:pPr>
            <a:r>
              <a:rPr lang="en-US" baseline="0" dirty="0" smtClean="0"/>
              <a:t>Speed Cameras</a:t>
            </a:r>
          </a:p>
          <a:p>
            <a:pPr marL="628650" lvl="1" indent="-171450">
              <a:buFont typeface="Arial" panose="020B0604020202020204" pitchFamily="34" charset="0"/>
              <a:buChar char="•"/>
            </a:pPr>
            <a:r>
              <a:rPr lang="en-US" baseline="0" dirty="0" smtClean="0"/>
              <a:t>Radar used to measure speed</a:t>
            </a:r>
          </a:p>
          <a:p>
            <a:pPr marL="628650" lvl="1" indent="-171450">
              <a:buFont typeface="Arial" panose="020B0604020202020204" pitchFamily="34" charset="0"/>
              <a:buChar char="•"/>
            </a:pPr>
            <a:r>
              <a:rPr lang="en-US" dirty="0" smtClean="0"/>
              <a:t>Gives ticket/warning</a:t>
            </a:r>
            <a:r>
              <a:rPr lang="en-US" baseline="0" dirty="0" smtClean="0"/>
              <a:t> if speed is over a designated speed</a:t>
            </a:r>
          </a:p>
          <a:p>
            <a:pPr marL="628650" lvl="1"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baseline="0" dirty="0" smtClean="0"/>
              <a:t>Goals of systems:</a:t>
            </a:r>
          </a:p>
          <a:p>
            <a:pPr marL="171450" lvl="0" indent="-171450">
              <a:buFont typeface="Arial" panose="020B0604020202020204" pitchFamily="34" charset="0"/>
              <a:buChar char="•"/>
            </a:pPr>
            <a:r>
              <a:rPr lang="en-US" baseline="0" dirty="0" smtClean="0"/>
              <a:t>Aim to enforce traffic laws more efficiently, requires less officers</a:t>
            </a:r>
          </a:p>
          <a:p>
            <a:pPr marL="171450" lvl="0" indent="-171450">
              <a:buFont typeface="Arial" panose="020B0604020202020204" pitchFamily="34" charset="0"/>
              <a:buChar char="•"/>
            </a:pPr>
            <a:r>
              <a:rPr lang="en-US" baseline="0" dirty="0" smtClean="0"/>
              <a:t>Lowers accident rates by deterring violating traffic laws</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135720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light</a:t>
            </a:r>
            <a:r>
              <a:rPr lang="en-US" baseline="0" dirty="0" smtClean="0"/>
              <a:t> camera effectiveness is a very debated topic</a:t>
            </a:r>
          </a:p>
          <a:p>
            <a:pPr marL="171450" indent="-171450">
              <a:buFont typeface="Arial" panose="020B0604020202020204" pitchFamily="34" charset="0"/>
              <a:buChar char="•"/>
            </a:pPr>
            <a:r>
              <a:rPr lang="en-US" baseline="0" dirty="0" smtClean="0"/>
              <a:t>All statistics vary wildly between studies</a:t>
            </a:r>
          </a:p>
          <a:p>
            <a:pPr marL="171450" indent="-171450">
              <a:buFont typeface="Arial" panose="020B0604020202020204" pitchFamily="34" charset="0"/>
              <a:buChar char="•"/>
            </a:pPr>
            <a:r>
              <a:rPr lang="en-US" baseline="0" dirty="0" smtClean="0"/>
              <a:t>Based on some meta studies analyzing many different studies overall trends appear</a:t>
            </a:r>
          </a:p>
          <a:p>
            <a:pPr marL="628650" lvl="1" indent="-171450">
              <a:buFont typeface="Arial" panose="020B0604020202020204" pitchFamily="34" charset="0"/>
              <a:buChar char="•"/>
            </a:pPr>
            <a:r>
              <a:rPr lang="en-US" baseline="0" dirty="0" smtClean="0"/>
              <a:t>Reduce right angle collisions (ones caused by red light running)</a:t>
            </a:r>
          </a:p>
          <a:p>
            <a:pPr marL="628650" lvl="1" indent="-171450">
              <a:buFont typeface="Arial" panose="020B0604020202020204" pitchFamily="34" charset="0"/>
              <a:buChar char="•"/>
            </a:pPr>
            <a:r>
              <a:rPr lang="en-US" baseline="0" dirty="0" smtClean="0"/>
              <a:t>Increase rear ending (likely due to people breaking hard to not run lights)</a:t>
            </a:r>
          </a:p>
          <a:p>
            <a:pPr marL="628650" lvl="1" indent="-171450">
              <a:buFont typeface="Arial" panose="020B0604020202020204" pitchFamily="34" charset="0"/>
              <a:buChar char="•"/>
            </a:pPr>
            <a:r>
              <a:rPr lang="en-US" baseline="0" dirty="0" smtClean="0"/>
              <a:t>Overall appear to decrease fatalities</a:t>
            </a:r>
          </a:p>
          <a:p>
            <a:pPr marL="0" lvl="0" indent="0">
              <a:buFont typeface="Arial" panose="020B0604020202020204" pitchFamily="34" charset="0"/>
              <a:buNone/>
            </a:pPr>
            <a:r>
              <a:rPr lang="en-US" baseline="0" dirty="0" smtClean="0"/>
              <a:t>Speed Cameras also are very debated</a:t>
            </a:r>
          </a:p>
          <a:p>
            <a:pPr marL="171450" lvl="0" indent="-171450">
              <a:buFont typeface="Arial" panose="020B0604020202020204" pitchFamily="34" charset="0"/>
              <a:buChar char="•"/>
            </a:pPr>
            <a:r>
              <a:rPr lang="en-US" baseline="0" dirty="0" smtClean="0"/>
              <a:t>Appear to reduce speeding significantly</a:t>
            </a:r>
            <a:endParaRPr lang="en-US" baseline="0" dirty="0"/>
          </a:p>
          <a:p>
            <a:pPr marL="628650" lvl="1" indent="-171450">
              <a:buFont typeface="Arial" panose="020B0604020202020204" pitchFamily="34" charset="0"/>
              <a:buChar char="•"/>
            </a:pPr>
            <a:r>
              <a:rPr lang="en-US" baseline="0" dirty="0" smtClean="0"/>
              <a:t>Likely partially due to people breaking for speed radars</a:t>
            </a:r>
          </a:p>
          <a:p>
            <a:pPr marL="628650" lvl="1" indent="-171450">
              <a:buFont typeface="Arial" panose="020B0604020202020204" pitchFamily="34" charset="0"/>
              <a:buChar char="•"/>
            </a:pPr>
            <a:r>
              <a:rPr lang="en-US" baseline="0" dirty="0" smtClean="0"/>
              <a:t>Can cause increase in accidents</a:t>
            </a:r>
          </a:p>
          <a:p>
            <a:pPr marL="171450" lvl="0" indent="-171450">
              <a:buFont typeface="Arial" panose="020B0604020202020204" pitchFamily="34" charset="0"/>
              <a:buChar char="•"/>
            </a:pPr>
            <a:r>
              <a:rPr lang="en-US" baseline="0" dirty="0" smtClean="0"/>
              <a:t>Causes reduction in major accidents, especially ones that are related to speed, </a:t>
            </a:r>
            <a:r>
              <a:rPr lang="en-US" baseline="0" dirty="0" err="1" smtClean="0"/>
              <a:t>ie</a:t>
            </a:r>
            <a:r>
              <a:rPr lang="en-US" baseline="0" dirty="0" smtClean="0"/>
              <a:t> reckless driving</a:t>
            </a:r>
          </a:p>
          <a:p>
            <a:pPr marL="171450" lvl="0" indent="-171450">
              <a:buFont typeface="Arial" panose="020B0604020202020204" pitchFamily="34" charset="0"/>
              <a:buChar char="•"/>
            </a:pPr>
            <a:r>
              <a:rPr lang="en-US" baseline="0" dirty="0" smtClean="0"/>
              <a:t>Can cause increases in minor accidents, again likely due to breaking</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312773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people</a:t>
            </a:r>
            <a:r>
              <a:rPr lang="en-US" baseline="0" dirty="0" smtClean="0"/>
              <a:t> are opposed to these systems:</a:t>
            </a:r>
          </a:p>
          <a:p>
            <a:pPr marL="171450" indent="-171450">
              <a:buFont typeface="Arial" panose="020B0604020202020204" pitchFamily="34" charset="0"/>
              <a:buChar char="•"/>
            </a:pPr>
            <a:r>
              <a:rPr lang="en-US" baseline="0" dirty="0" smtClean="0"/>
              <a:t>Lack of accuser. This conflicts with the constitutional right to face ones accuser</a:t>
            </a:r>
          </a:p>
          <a:p>
            <a:pPr marL="171450" indent="-171450">
              <a:buFont typeface="Arial" panose="020B0604020202020204" pitchFamily="34" charset="0"/>
              <a:buChar char="•"/>
            </a:pPr>
            <a:r>
              <a:rPr lang="en-US" baseline="0" dirty="0" smtClean="0"/>
              <a:t>Most systems only identify the vehicle, so if another person is driving, the owner may be fined</a:t>
            </a:r>
          </a:p>
          <a:p>
            <a:pPr marL="171450" indent="-171450">
              <a:buFont typeface="Arial" panose="020B0604020202020204" pitchFamily="34" charset="0"/>
              <a:buChar char="•"/>
            </a:pPr>
            <a:r>
              <a:rPr lang="en-US" baseline="0" dirty="0" smtClean="0"/>
              <a:t>Some argue most traffic violations are unintentional, thus red lights would not stop these. Proponents argue that the cameras will increase road awareness, reducing accidents</a:t>
            </a:r>
          </a:p>
          <a:p>
            <a:pPr marL="171450" indent="-171450">
              <a:buFont typeface="Arial" panose="020B0604020202020204" pitchFamily="34" charset="0"/>
              <a:buChar char="•"/>
            </a:pPr>
            <a:r>
              <a:rPr lang="en-US" baseline="0" dirty="0" smtClean="0"/>
              <a:t>Notifications are sent through mail, so if lost in transit the recipient can be fined or arrested for failing to pay a ticket they never actually received</a:t>
            </a:r>
          </a:p>
          <a:p>
            <a:pPr marL="171450" indent="-171450">
              <a:buFont typeface="Arial" panose="020B0604020202020204" pitchFamily="34" charset="0"/>
              <a:buChar char="•"/>
            </a:pPr>
            <a:r>
              <a:rPr lang="en-US" dirty="0" smtClean="0"/>
              <a:t>Some</a:t>
            </a:r>
            <a:r>
              <a:rPr lang="en-US" baseline="0" dirty="0" smtClean="0"/>
              <a:t> departments use cameras to gain additional funds from tickets. </a:t>
            </a:r>
          </a:p>
          <a:p>
            <a:pPr marL="628650" lvl="1" indent="-171450">
              <a:buFont typeface="Arial" panose="020B0604020202020204" pitchFamily="34" charset="0"/>
              <a:buChar char="•"/>
            </a:pPr>
            <a:r>
              <a:rPr lang="en-US" baseline="0" dirty="0" smtClean="0"/>
              <a:t>cost around 70-80,000 per intersection</a:t>
            </a:r>
          </a:p>
          <a:p>
            <a:pPr marL="628650" lvl="1" indent="-171450">
              <a:buFont typeface="Arial" panose="020B0604020202020204" pitchFamily="34" charset="0"/>
              <a:buChar char="•"/>
            </a:pPr>
            <a:r>
              <a:rPr lang="en-US" baseline="0" dirty="0" smtClean="0"/>
              <a:t>Houston had  a $10million dollar shortfall when 70 red light cameras were removed. </a:t>
            </a:r>
          </a:p>
          <a:p>
            <a:pPr marL="628650" lvl="1" indent="-171450">
              <a:buFont typeface="Arial" panose="020B0604020202020204" pitchFamily="34" charset="0"/>
              <a:buChar char="•"/>
            </a:pPr>
            <a:r>
              <a:rPr lang="en-US" baseline="0" dirty="0" smtClean="0"/>
              <a:t>That’s around a 2:1 return on investment in one year</a:t>
            </a:r>
          </a:p>
          <a:p>
            <a:pPr marL="628650" lvl="1" indent="-171450">
              <a:buFont typeface="Arial" panose="020B0604020202020204" pitchFamily="34" charset="0"/>
              <a:buChar char="•"/>
            </a:pPr>
            <a:r>
              <a:rPr lang="en-US" baseline="0" dirty="0" smtClean="0"/>
              <a:t>Other cities have been found to lower yellow light lengths below minimums to increase violations</a:t>
            </a:r>
          </a:p>
          <a:p>
            <a:pPr marL="171450" lvl="0" indent="-171450">
              <a:buFont typeface="Arial" panose="020B0604020202020204" pitchFamily="34" charset="0"/>
              <a:buChar char="•"/>
            </a:pPr>
            <a:r>
              <a:rPr lang="en-US" baseline="0" dirty="0" smtClean="0"/>
              <a:t>Police can use their discretion when giving traffic tickets, but red light cameras can not. No room for extenuating circumstances except in courtroom</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167536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Overall,</a:t>
            </a:r>
            <a:r>
              <a:rPr lang="en-US" baseline="0" dirty="0" smtClean="0"/>
              <a:t> the traffic data seems to show that these systems save lives</a:t>
            </a:r>
          </a:p>
          <a:p>
            <a:pPr marL="171450" indent="-171450">
              <a:buFont typeface="Arial" panose="020B0604020202020204" pitchFamily="34" charset="0"/>
              <a:buChar char="•"/>
            </a:pPr>
            <a:r>
              <a:rPr lang="en-US" baseline="0" dirty="0" smtClean="0"/>
              <a:t>They do still have technical limitations, like accuracy and driver identification, but these can likely be solved or improved in time</a:t>
            </a:r>
          </a:p>
          <a:p>
            <a:pPr marL="171450" indent="-171450">
              <a:buFont typeface="Arial" panose="020B0604020202020204" pitchFamily="34" charset="0"/>
              <a:buChar char="•"/>
            </a:pPr>
            <a:r>
              <a:rPr lang="en-US" baseline="0" dirty="0" smtClean="0"/>
              <a:t>Proper oversight and regulation can address many of the other issues with the systems</a:t>
            </a:r>
          </a:p>
          <a:p>
            <a:pPr marL="171450" indent="-171450">
              <a:buFont typeface="Arial" panose="020B0604020202020204" pitchFamily="34" charset="0"/>
              <a:buChar char="•"/>
            </a:pPr>
            <a:r>
              <a:rPr lang="en-US" baseline="0" dirty="0" smtClean="0"/>
              <a:t>With this oversight ,they can offer a great public good.</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23634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a:t>
            </a:r>
            <a:r>
              <a:rPr lang="en-US" baseline="0" dirty="0"/>
              <a:t> I w</a:t>
            </a:r>
            <a:r>
              <a:rPr lang="en-US" dirty="0"/>
              <a:t>ill cover the EU Right to be Forgotten laws.</a:t>
            </a:r>
            <a:r>
              <a:rPr lang="en-US" baseline="0" dirty="0"/>
              <a:t> The question I was aiming to answer is “Should the United States Adopt a Similar Policy?”, but first must understand the Right to be Forgotten. People already might be thinking that it is simple censorship and can not be instituted in the United States. But it just isn’t as simple as “Erase Past.”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law in</a:t>
            </a:r>
            <a:r>
              <a:rPr lang="en-US" baseline="0" dirty="0"/>
              <a:t> EU is the 1995 Data Protection Directive</a:t>
            </a:r>
          </a:p>
          <a:p>
            <a:pPr marL="171450" indent="-171450">
              <a:buFont typeface="Arial" panose="020B0604020202020204" pitchFamily="34" charset="0"/>
              <a:buChar char="•"/>
            </a:pPr>
            <a:r>
              <a:rPr lang="en-US" baseline="0" dirty="0"/>
              <a:t>Applies to all people doing data processing</a:t>
            </a:r>
          </a:p>
          <a:p>
            <a:pPr marL="171450" indent="-171450">
              <a:buFont typeface="Arial" panose="020B0604020202020204" pitchFamily="34" charset="0"/>
              <a:buChar char="•"/>
            </a:pPr>
            <a:r>
              <a:rPr lang="en-US" baseline="0" dirty="0"/>
              <a:t>Data kept must be adequate, relevant, and not excessive</a:t>
            </a:r>
          </a:p>
          <a:p>
            <a:pPr marL="171450" indent="-171450">
              <a:buFont typeface="Arial" panose="020B0604020202020204" pitchFamily="34" charset="0"/>
              <a:buChar char="•"/>
            </a:pPr>
            <a:r>
              <a:rPr lang="en-US" baseline="0" dirty="0"/>
              <a:t>This law will be superseded by the General Data Protection Regulation in May 2018, which will increase protections for private citizens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005115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2010, a Spanish citizen complained to an EU court, claiming that the online records of his repossessed home from over 10 years ago were no longer relevant. He argued that this continued to damage his reputation, yet were not indicative of his current life, and thus should be removed. According to the EU 1995 Data Protection Directive, any data processed by any third party must be adequate, relevant, and not excessive. The important thing to note is that Google itself is a data processing company. This means that search engines are not exempt from the rules of the Data Protection Directive. The case fell in the citizen’s favor, leaving the EU with precedent for deleting no longer relevant web search results.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614289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Since 2014, Google</a:t>
            </a:r>
            <a:r>
              <a:rPr lang="en-US" baseline="0" dirty="0"/>
              <a:t> has been requested to remove over 1M URLs, and has removed 41% of those requested. Large scale removal of content in search results. Important – How people access the web.</a:t>
            </a:r>
          </a:p>
          <a:p>
            <a:pPr marL="171450" indent="-171450">
              <a:buFont typeface="Arial" panose="020B0604020202020204" pitchFamily="34" charset="0"/>
              <a:buChar char="•"/>
            </a:pPr>
            <a:r>
              <a:rPr lang="en-US" baseline="0" dirty="0"/>
              <a:t>Project oblivion automates much of the process, final takedown decision by human.</a:t>
            </a:r>
          </a:p>
          <a:p>
            <a:pPr marL="171450" indent="-171450">
              <a:buFont typeface="Arial" panose="020B0604020202020204" pitchFamily="34" charset="0"/>
              <a:buChar char="•"/>
            </a:pPr>
            <a:r>
              <a:rPr lang="en-US" baseline="0" dirty="0"/>
              <a:t>Because Google sells advertising space in EU member countries, it is subject to these laws.</a:t>
            </a:r>
            <a:endParaRPr lang="en-US" dirty="0"/>
          </a:p>
          <a:p>
            <a:endParaRPr lang="en-US" dirty="0"/>
          </a:p>
          <a:p>
            <a:r>
              <a:rPr lang="en-US" dirty="0"/>
              <a:t>Google, as the</a:t>
            </a:r>
            <a:r>
              <a:rPr lang="en-US" baseline="0" dirty="0"/>
              <a:t> most prevalent search engine, plays an important role in the right to be forgotten. Since 2014, they have been requested over 500,000 times, for the removal of over 1M URLs, and removed 41% of those requested. This requires huge amounts of manpower, because it is done on a case-by-case basis, with a human making the final decision to remove or leave a URL. Even though Google’s servers operate in the United States, because they sell advertising space in EU countries, they are bound by the right to be forgotten laws in the EU.</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444143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California passed their underage Eraser Button law in May 2015. Enforces</a:t>
            </a:r>
            <a:r>
              <a:rPr lang="en-US" baseline="0" dirty="0"/>
              <a:t> websites to have delete buttons on any posts made by users if there are any users under the age of 18. </a:t>
            </a:r>
          </a:p>
          <a:p>
            <a:pPr marL="171450" indent="-171450">
              <a:buFont typeface="Arial" panose="020B0604020202020204" pitchFamily="34" charset="0"/>
              <a:buChar char="•"/>
            </a:pPr>
            <a:r>
              <a:rPr lang="en-US" baseline="0" dirty="0"/>
              <a:t>The DNTKA was introduced as an amendment to COPPA on June 11, 2015, and was put in committee June 12, 2015. Would make the same law a federal law, but is stuck in committee and is unlikely to go anywhere.</a:t>
            </a:r>
            <a:endParaRPr lang="en-US" dirty="0"/>
          </a:p>
          <a:p>
            <a:endParaRPr lang="en-US" dirty="0"/>
          </a:p>
          <a:p>
            <a:r>
              <a:rPr lang="en-US" dirty="0"/>
              <a:t>Currently, there is actually</a:t>
            </a:r>
            <a:r>
              <a:rPr lang="en-US" baseline="0" dirty="0"/>
              <a:t> some semblance of the Right to be Forgotten in the United States. A few states have underage eraser button laws, where if a site has users under the age of 18 that are posting things, they must be able to remove anything that they have posted. The DNTKA was introduced as an amendment to COPPA (Children’s online privacy protection act) to make this a federal law, but has not gone anywhere in congress.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259453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it</a:t>
            </a:r>
            <a:r>
              <a:rPr lang="en-US" baseline="0" dirty="0"/>
              <a:t> right for America? There are a few questions that should be answered first. </a:t>
            </a:r>
            <a:r>
              <a:rPr lang="en-US" dirty="0"/>
              <a:t>At what point does</a:t>
            </a:r>
            <a:r>
              <a:rPr lang="en-US" baseline="0" dirty="0"/>
              <a:t> removal of online information become malicious censorship, and at what point does it violate the first amendment? Unfortunately, it seems that the first amendment is at direct odds with the RTBF. Is this protection of privacy? How does one determine “no longer relevant”? The ability to remove things you post as a child makes a lot of sense – I am sure people have previously posted things that they would be embarrassed to today. The thing is, for a lot of the historical record online, it would be like walking into a library and asking them to destroy a book because it contains information about you that is no longer relevant, and them </a:t>
            </a:r>
            <a:r>
              <a:rPr lang="en-US" baseline="0"/>
              <a:t>being obligated to do so.</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565847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endParaRPr lang="en-US" baseline="0" dirty="0" smtClean="0"/>
          </a:p>
          <a:p>
            <a:r>
              <a:rPr lang="en-US" baseline="0" dirty="0" smtClean="0"/>
              <a:t>Let’s see who said National ID yes and no. Let’s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ID or </a:t>
            </a:r>
            <a:r>
              <a:rPr lang="en-US" dirty="0" smtClean="0"/>
              <a:t>Not</a:t>
            </a:r>
            <a:r>
              <a:rPr lang="en-US" baseline="0" dirty="0" smtClean="0"/>
              <a:t> Debate</a:t>
            </a:r>
          </a:p>
          <a:p>
            <a:r>
              <a:rPr lang="en-US" baseline="0" dirty="0" smtClean="0"/>
              <a:t>----- Meeting Notes (2016-04-05 16:54) -----</a:t>
            </a:r>
          </a:p>
          <a:p>
            <a:r>
              <a:rPr lang="en-US" baseline="0" dirty="0" smtClean="0"/>
              <a:t>add 30 second limit per person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other group</a:t>
            </a:r>
            <a:r>
              <a:rPr lang="en-US" baseline="0" dirty="0" smtClean="0"/>
              <a:t> project: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Categorize computing technologies as existing, future, emerging, impossible, plausible with rationale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Add list of computing technologies portrayed in movie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7468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2016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otorists.org/blog/10-reasons-to-oppose-red-light-camera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petecameras.org/home/for-and-against-rlcs/the-arguments-against-red-light-camera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hyperlink" Target="http://eur-lex.europa.eu/LexUriServ/LexUriServ.do?uri=CELEX:31995L0046:en:HTML" TargetMode="External"/><Relationship Id="rId4" Type="http://schemas.openxmlformats.org/officeDocument/2006/relationships/hyperlink" Target="http://www.dailymail.co.uk/sciencetech/article-3140534/Could-right-forgotten-automated-Oblivion-software-help-Google-remove-hundreds-people-web-seconds.html" TargetMode="External"/><Relationship Id="rId5" Type="http://schemas.openxmlformats.org/officeDocument/2006/relationships/hyperlink" Target="https://www.washingtonpost.com/news/the-intersect/wp/2015/08/04/how-the-right-to-be-forgotten-could-take-over-the-american-internet-too/" TargetMode="External"/><Relationship Id="rId6" Type="http://schemas.openxmlformats.org/officeDocument/2006/relationships/hyperlink" Target="http://www.bbc.com/news/technology-27394751" TargetMode="External"/><Relationship Id="rId7" Type="http://schemas.openxmlformats.org/officeDocument/2006/relationships/hyperlink" Target="https://www.congress.gov/bill/114th-congress/house-bill/2734" TargetMode="External"/><Relationship Id="rId1" Type="http://schemas.openxmlformats.org/officeDocument/2006/relationships/slideLayout" Target="../slideLayouts/slideLayout2.xml"/><Relationship Id="rId2" Type="http://schemas.openxmlformats.org/officeDocument/2006/relationships/hyperlink" Target="http://ec.europa.eu/justice/data-protection/files/factsheets/factsheet_data_protection_en.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7</a:t>
            </a:r>
            <a:br>
              <a:rPr lang="en-US" dirty="0" smtClean="0"/>
            </a:br>
            <a:r>
              <a:rPr lang="en-US" dirty="0" smtClean="0"/>
              <a:t>Privacy and Government</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5864861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Backdoors And Privacy</a:t>
            </a:r>
            <a:endParaRPr lang="en-US" dirty="0"/>
          </a:p>
        </p:txBody>
      </p:sp>
      <p:sp>
        <p:nvSpPr>
          <p:cNvPr id="3" name="Content Placeholder 2"/>
          <p:cNvSpPr>
            <a:spLocks noGrp="1"/>
          </p:cNvSpPr>
          <p:nvPr>
            <p:ph sz="half" idx="1"/>
          </p:nvPr>
        </p:nvSpPr>
        <p:spPr>
          <a:xfrm>
            <a:off x="685800" y="1352551"/>
            <a:ext cx="7772400" cy="3352800"/>
          </a:xfrm>
        </p:spPr>
        <p:txBody>
          <a:bodyPr/>
          <a:lstStyle/>
          <a:p>
            <a:r>
              <a:rPr lang="en-US" dirty="0" smtClean="0"/>
              <a:t>Government backdoors compromise privacy.</a:t>
            </a:r>
          </a:p>
          <a:p>
            <a:pPr lvl="1"/>
            <a:r>
              <a:rPr lang="en-US" dirty="0"/>
              <a:t>“Excessive surveillance and unjustified secrecy can threaten civil liberties, public trust, and the core processes of democratic self-government</a:t>
            </a:r>
            <a:r>
              <a:rPr lang="en-US" dirty="0" smtClean="0"/>
              <a:t>.”</a:t>
            </a:r>
          </a:p>
          <a:p>
            <a:pPr lvl="1"/>
            <a:endParaRPr lang="en-US" dirty="0"/>
          </a:p>
          <a:p>
            <a:r>
              <a:rPr lang="en-US" dirty="0" smtClean="0"/>
              <a:t>Do they compromise security?</a:t>
            </a:r>
            <a:endParaRPr lang="en-US" dirty="0"/>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Hugh Whelan</a:t>
            </a:r>
            <a:endParaRPr lang="en-US" sz="1400" dirty="0">
              <a:solidFill>
                <a:schemeClr val="tx1"/>
              </a:solidFill>
              <a:latin typeface="+mj-lt"/>
            </a:endParaRPr>
          </a:p>
        </p:txBody>
      </p:sp>
    </p:spTree>
    <p:extLst>
      <p:ext uri="{BB962C8B-B14F-4D97-AF65-F5344CB8AC3E}">
        <p14:creationId xmlns:p14="http://schemas.microsoft.com/office/powerpoint/2010/main" val="8205691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backdoors?</a:t>
            </a:r>
            <a:endParaRPr lang="en-US" dirty="0"/>
          </a:p>
        </p:txBody>
      </p:sp>
      <p:sp>
        <p:nvSpPr>
          <p:cNvPr id="3" name="Content Placeholder 2"/>
          <p:cNvSpPr>
            <a:spLocks noGrp="1"/>
          </p:cNvSpPr>
          <p:nvPr>
            <p:ph sz="half" idx="1"/>
          </p:nvPr>
        </p:nvSpPr>
        <p:spPr>
          <a:xfrm>
            <a:off x="685800" y="1352551"/>
            <a:ext cx="6702552" cy="3352800"/>
          </a:xfrm>
        </p:spPr>
        <p:txBody>
          <a:bodyPr/>
          <a:lstStyle/>
          <a:p>
            <a:r>
              <a:rPr lang="en-US" dirty="0" smtClean="0"/>
              <a:t>Intentional workarounds in security</a:t>
            </a:r>
          </a:p>
          <a:p>
            <a:pPr lvl="1"/>
            <a:r>
              <a:rPr lang="en-US" dirty="0" smtClean="0"/>
              <a:t>Hardware and firmware</a:t>
            </a:r>
          </a:p>
          <a:p>
            <a:pPr lvl="2"/>
            <a:r>
              <a:rPr lang="en-US" dirty="0" smtClean="0"/>
              <a:t>Hard drive</a:t>
            </a:r>
          </a:p>
          <a:p>
            <a:pPr lvl="1"/>
            <a:endParaRPr lang="en-US" dirty="0" smtClean="0"/>
          </a:p>
          <a:p>
            <a:pPr lvl="1"/>
            <a:r>
              <a:rPr lang="en-US" dirty="0" smtClean="0"/>
              <a:t>Software</a:t>
            </a:r>
          </a:p>
          <a:p>
            <a:pPr lvl="2"/>
            <a:r>
              <a:rPr lang="en-US" dirty="0" smtClean="0"/>
              <a:t>Encryption</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Hugh Whelan</a:t>
            </a:r>
            <a:endParaRPr lang="en-US" sz="1400" dirty="0">
              <a:solidFill>
                <a:schemeClr val="tx1"/>
              </a:solidFill>
              <a:latin typeface="+mj-lt"/>
            </a:endParaRPr>
          </a:p>
        </p:txBody>
      </p:sp>
    </p:spTree>
    <p:extLst>
      <p:ext uri="{BB962C8B-B14F-4D97-AF65-F5344CB8AC3E}">
        <p14:creationId xmlns:p14="http://schemas.microsoft.com/office/powerpoint/2010/main" val="32022411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Clipper chip</a:t>
            </a:r>
            <a:endParaRPr lang="en-US" dirty="0"/>
          </a:p>
        </p:txBody>
      </p:sp>
      <p:sp>
        <p:nvSpPr>
          <p:cNvPr id="3" name="Content Placeholder 2"/>
          <p:cNvSpPr>
            <a:spLocks noGrp="1"/>
          </p:cNvSpPr>
          <p:nvPr>
            <p:ph sz="half" idx="1"/>
          </p:nvPr>
        </p:nvSpPr>
        <p:spPr>
          <a:xfrm>
            <a:off x="685799" y="1352551"/>
            <a:ext cx="4876801" cy="3352800"/>
          </a:xfrm>
        </p:spPr>
        <p:txBody>
          <a:bodyPr/>
          <a:lstStyle/>
          <a:p>
            <a:r>
              <a:rPr lang="en-US" dirty="0" smtClean="0"/>
              <a:t>In the 1990’s, encryption was heavily regulated.</a:t>
            </a:r>
            <a:endParaRPr lang="en-US" dirty="0"/>
          </a:p>
          <a:p>
            <a:r>
              <a:rPr lang="en-US" dirty="0" smtClean="0"/>
              <a:t>The Clipper Chip provided a way to use strong encryption for communication legally.</a:t>
            </a:r>
          </a:p>
          <a:p>
            <a:pPr lvl="1"/>
            <a:r>
              <a:rPr lang="en-US" dirty="0" smtClean="0"/>
              <a:t>Key escrow</a:t>
            </a:r>
          </a:p>
          <a:p>
            <a:r>
              <a:rPr lang="en-US" dirty="0" smtClean="0"/>
              <a:t>Privacy concerns raised:</a:t>
            </a:r>
          </a:p>
          <a:p>
            <a:pPr lvl="1"/>
            <a:r>
              <a:rPr lang="en-US" dirty="0" smtClean="0"/>
              <a:t>Not competitive in foreign markets</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Hugh Whelan</a:t>
            </a:r>
            <a:endParaRPr lang="en-US" sz="1400" dirty="0">
              <a:solidFill>
                <a:schemeClr val="tx1"/>
              </a:solidFill>
              <a:latin typeface="+mj-lt"/>
            </a:endParaRPr>
          </a:p>
        </p:txBody>
      </p:sp>
      <p:pic>
        <p:nvPicPr>
          <p:cNvPr id="1026" name="Picture 2" descr="mage result for clipper c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992" y="1704633"/>
            <a:ext cx="2996588" cy="199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3612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incidents</a:t>
            </a:r>
            <a:endParaRPr lang="en-US" dirty="0"/>
          </a:p>
        </p:txBody>
      </p:sp>
      <p:sp>
        <p:nvSpPr>
          <p:cNvPr id="3" name="Content Placeholder 2"/>
          <p:cNvSpPr>
            <a:spLocks noGrp="1"/>
          </p:cNvSpPr>
          <p:nvPr>
            <p:ph sz="half" idx="1"/>
          </p:nvPr>
        </p:nvSpPr>
        <p:spPr>
          <a:xfrm>
            <a:off x="685799" y="1352551"/>
            <a:ext cx="5042972" cy="3352800"/>
          </a:xfrm>
        </p:spPr>
        <p:txBody>
          <a:bodyPr/>
          <a:lstStyle/>
          <a:p>
            <a:r>
              <a:rPr lang="en-US" dirty="0" smtClean="0"/>
              <a:t>Apple ordered to help FBI unlock iPhone.</a:t>
            </a:r>
          </a:p>
          <a:p>
            <a:r>
              <a:rPr lang="en-US" dirty="0" smtClean="0"/>
              <a:t>Talks of banning WhatsApp and other encrypted mobile technologies in UK.</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Hugh Whelan</a:t>
            </a:r>
            <a:endParaRPr lang="en-US" sz="1400" dirty="0">
              <a:solidFill>
                <a:schemeClr val="tx1"/>
              </a:solidFill>
              <a:latin typeface="+mj-lt"/>
            </a:endParaRPr>
          </a:p>
        </p:txBody>
      </p:sp>
      <p:pic>
        <p:nvPicPr>
          <p:cNvPr id="2052" name="Picture 4" descr="mage result for apple fbi iphone 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356" y="1819055"/>
            <a:ext cx="3917515" cy="276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29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Exploitation of backdoors</a:t>
            </a:r>
            <a:endParaRPr lang="en-US" dirty="0"/>
          </a:p>
        </p:txBody>
      </p:sp>
      <p:sp>
        <p:nvSpPr>
          <p:cNvPr id="3" name="Content Placeholder 2"/>
          <p:cNvSpPr>
            <a:spLocks noGrp="1"/>
          </p:cNvSpPr>
          <p:nvPr>
            <p:ph sz="half" idx="1"/>
          </p:nvPr>
        </p:nvSpPr>
        <p:spPr>
          <a:xfrm>
            <a:off x="685799" y="1352551"/>
            <a:ext cx="5042972" cy="3352800"/>
          </a:xfrm>
        </p:spPr>
        <p:txBody>
          <a:bodyPr/>
          <a:lstStyle/>
          <a:p>
            <a:r>
              <a:rPr lang="en-US" dirty="0" smtClean="0"/>
              <a:t>Many are afraid that backdoors will be hacked.</a:t>
            </a:r>
          </a:p>
          <a:p>
            <a:pPr lvl="1"/>
            <a:r>
              <a:rPr lang="en-US" dirty="0" smtClean="0"/>
              <a:t>Exposes personal and private information.</a:t>
            </a:r>
          </a:p>
          <a:p>
            <a:r>
              <a:rPr lang="en-US" dirty="0" smtClean="0"/>
              <a:t>Government abuse.</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Hugh Whelan</a:t>
            </a:r>
            <a:endParaRPr lang="en-US" sz="1400" dirty="0">
              <a:solidFill>
                <a:schemeClr val="tx1"/>
              </a:solidFill>
              <a:latin typeface="+mj-lt"/>
            </a:endParaRPr>
          </a:p>
        </p:txBody>
      </p:sp>
      <p:pic>
        <p:nvPicPr>
          <p:cNvPr id="3074" name="Picture 2" descr="ncry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660" y="1924051"/>
            <a:ext cx="36195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3207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685799" y="1352551"/>
            <a:ext cx="5020937" cy="3352800"/>
          </a:xfrm>
        </p:spPr>
        <p:txBody>
          <a:bodyPr/>
          <a:lstStyle/>
          <a:p>
            <a:pPr defTabSz="914400">
              <a:lnSpc>
                <a:spcPct val="100000"/>
              </a:lnSpc>
              <a:spcBef>
                <a:spcPts val="0"/>
              </a:spcBef>
              <a:buClrTx/>
              <a:buSzTx/>
            </a:pPr>
            <a:r>
              <a:rPr lang="en-US" dirty="0" smtClean="0"/>
              <a:t>Backdoors put privacy at risk.</a:t>
            </a:r>
          </a:p>
          <a:p>
            <a:pPr lvl="1" defTabSz="914400">
              <a:lnSpc>
                <a:spcPct val="100000"/>
              </a:lnSpc>
              <a:spcBef>
                <a:spcPts val="0"/>
              </a:spcBef>
              <a:buClrTx/>
              <a:buSzTx/>
            </a:pPr>
            <a:endParaRPr lang="en-US" dirty="0" smtClean="0"/>
          </a:p>
          <a:p>
            <a:pPr defTabSz="914400">
              <a:lnSpc>
                <a:spcPct val="100000"/>
              </a:lnSpc>
              <a:spcBef>
                <a:spcPts val="0"/>
              </a:spcBef>
              <a:buClrTx/>
              <a:buSzTx/>
            </a:pPr>
            <a:r>
              <a:rPr lang="en-US" dirty="0" smtClean="0"/>
              <a:t>Benefits do not outweigh the costs.</a:t>
            </a:r>
            <a:endParaRPr lang="en-US" dirty="0"/>
          </a:p>
          <a:p>
            <a:pPr lvl="1" defTabSz="914400">
              <a:lnSpc>
                <a:spcPct val="100000"/>
              </a:lnSpc>
              <a:spcBef>
                <a:spcPts val="0"/>
              </a:spcBef>
              <a:buClrTx/>
              <a:buSzTx/>
            </a:pPr>
            <a:r>
              <a:rPr lang="en-US" dirty="0" smtClean="0"/>
              <a:t>People do not have a say in government actions.</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Hugh Whelan</a:t>
            </a:r>
            <a:endParaRPr lang="en-US" sz="1400" dirty="0">
              <a:solidFill>
                <a:schemeClr val="tx1"/>
              </a:solidFill>
              <a:latin typeface="+mj-lt"/>
            </a:endParaRPr>
          </a:p>
        </p:txBody>
      </p:sp>
    </p:spTree>
    <p:extLst>
      <p:ext uri="{BB962C8B-B14F-4D97-AF65-F5344CB8AC3E}">
        <p14:creationId xmlns:p14="http://schemas.microsoft.com/office/powerpoint/2010/main" val="3138816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[1] </a:t>
            </a:r>
            <a:r>
              <a:rPr lang="en-US" dirty="0"/>
              <a:t>"More NSA Revelations: Backdoors, Snooping Tools and </a:t>
            </a:r>
            <a:r>
              <a:rPr lang="en-US" dirty="0" smtClean="0"/>
              <a:t>Worldwide </a:t>
            </a:r>
            <a:r>
              <a:rPr lang="en-US" dirty="0"/>
              <a:t>Reactions." </a:t>
            </a:r>
            <a:r>
              <a:rPr lang="en-US" i="1" dirty="0"/>
              <a:t>Network Security</a:t>
            </a:r>
            <a:r>
              <a:rPr lang="en-US" dirty="0"/>
              <a:t> 2014.1 (2014): </a:t>
            </a:r>
            <a:r>
              <a:rPr lang="en-US" dirty="0" smtClean="0"/>
              <a:t>1-20</a:t>
            </a:r>
            <a:r>
              <a:rPr lang="en-US" dirty="0"/>
              <a:t>. Web. </a:t>
            </a:r>
            <a:r>
              <a:rPr lang="en-US" dirty="0" smtClean="0"/>
              <a:t>12 </a:t>
            </a:r>
            <a:r>
              <a:rPr lang="en-US" dirty="0"/>
              <a:t>Sept. 2016</a:t>
            </a:r>
            <a:r>
              <a:rPr lang="en-US" dirty="0" smtClean="0"/>
              <a:t>.</a:t>
            </a:r>
          </a:p>
          <a:p>
            <a:pPr marL="0" indent="0">
              <a:buNone/>
            </a:pPr>
            <a:r>
              <a:rPr lang="en-US" dirty="0" smtClean="0"/>
              <a:t>[2] </a:t>
            </a:r>
            <a:r>
              <a:rPr lang="en-US" dirty="0"/>
              <a:t>Smith, Josh. "Amid Chinese Telecom Probe, FBI Calls for </a:t>
            </a:r>
            <a:r>
              <a:rPr lang="en-US" dirty="0" smtClean="0"/>
              <a:t>Surveillance </a:t>
            </a:r>
            <a:r>
              <a:rPr lang="en-US" dirty="0"/>
              <a:t>'Backdoors'." </a:t>
            </a:r>
            <a:r>
              <a:rPr lang="en-US" i="1" dirty="0" err="1"/>
              <a:t>Nationaljournal.com</a:t>
            </a:r>
            <a:r>
              <a:rPr lang="en-US" dirty="0"/>
              <a:t> 19 Sept. </a:t>
            </a:r>
            <a:r>
              <a:rPr lang="en-US" dirty="0" smtClean="0"/>
              <a:t>2012</a:t>
            </a:r>
            <a:r>
              <a:rPr lang="en-US" dirty="0"/>
              <a:t>. </a:t>
            </a:r>
            <a:r>
              <a:rPr lang="en-US" i="1" dirty="0"/>
              <a:t>General OneFile</a:t>
            </a:r>
            <a:r>
              <a:rPr lang="en-US" dirty="0"/>
              <a:t>. Web. </a:t>
            </a:r>
            <a:r>
              <a:rPr lang="en-US" dirty="0" smtClean="0"/>
              <a:t>12 </a:t>
            </a:r>
            <a:r>
              <a:rPr lang="en-US" dirty="0"/>
              <a:t>Sept. 2016</a:t>
            </a:r>
            <a:r>
              <a:rPr lang="en-US" dirty="0" smtClean="0"/>
              <a:t>.</a:t>
            </a:r>
          </a:p>
          <a:p>
            <a:pPr marL="0" indent="0">
              <a:buNone/>
            </a:pPr>
            <a:r>
              <a:rPr lang="en-US" dirty="0" smtClean="0"/>
              <a:t>[3] </a:t>
            </a:r>
            <a:r>
              <a:rPr lang="en-US" dirty="0" err="1"/>
              <a:t>Zaddach</a:t>
            </a:r>
            <a:r>
              <a:rPr lang="en-US" dirty="0"/>
              <a:t>, Jonas, Anil </a:t>
            </a:r>
            <a:r>
              <a:rPr lang="en-US" dirty="0" err="1"/>
              <a:t>Kurmus</a:t>
            </a:r>
            <a:r>
              <a:rPr lang="en-US" dirty="0"/>
              <a:t>, </a:t>
            </a:r>
            <a:r>
              <a:rPr lang="en-US" dirty="0" err="1"/>
              <a:t>Davide</a:t>
            </a:r>
            <a:r>
              <a:rPr lang="en-US" dirty="0"/>
              <a:t> </a:t>
            </a:r>
            <a:r>
              <a:rPr lang="en-US" dirty="0" err="1"/>
              <a:t>Balzarotti</a:t>
            </a:r>
            <a:r>
              <a:rPr lang="en-US" dirty="0"/>
              <a:t>, Erik-Oliver Blass, </a:t>
            </a:r>
            <a:r>
              <a:rPr lang="en-US" dirty="0" err="1"/>
              <a:t>Aurélien</a:t>
            </a:r>
            <a:r>
              <a:rPr lang="en-US" dirty="0"/>
              <a:t> </a:t>
            </a:r>
            <a:r>
              <a:rPr lang="en-US" dirty="0" err="1" smtClean="0"/>
              <a:t>Francillon</a:t>
            </a:r>
            <a:r>
              <a:rPr lang="en-US" dirty="0"/>
              <a:t>, Travis Goodspeed, </a:t>
            </a:r>
            <a:r>
              <a:rPr lang="en-US" dirty="0" err="1"/>
              <a:t>Moitrayee</a:t>
            </a:r>
            <a:r>
              <a:rPr lang="en-US" dirty="0"/>
              <a:t> Gupta, and </a:t>
            </a:r>
            <a:r>
              <a:rPr lang="en-US" dirty="0" err="1"/>
              <a:t>Ioannis</a:t>
            </a:r>
            <a:r>
              <a:rPr lang="en-US" dirty="0"/>
              <a:t> </a:t>
            </a:r>
            <a:r>
              <a:rPr lang="en-US" dirty="0" err="1" smtClean="0"/>
              <a:t>Koltsidas</a:t>
            </a:r>
            <a:r>
              <a:rPr lang="en-US" dirty="0"/>
              <a:t>. "Implementation and Implications of a Stealth Hard-drive </a:t>
            </a:r>
            <a:r>
              <a:rPr lang="en-US" dirty="0" smtClean="0"/>
              <a:t>Backdoor</a:t>
            </a:r>
            <a:r>
              <a:rPr lang="en-US" dirty="0"/>
              <a:t>." </a:t>
            </a:r>
            <a:r>
              <a:rPr lang="en-US" i="1" dirty="0"/>
              <a:t>Proceedings of the 29th Annual Computer Security </a:t>
            </a:r>
            <a:r>
              <a:rPr lang="en-US" i="1" dirty="0" smtClean="0"/>
              <a:t>Applications </a:t>
            </a:r>
            <a:r>
              <a:rPr lang="en-US" i="1" dirty="0"/>
              <a:t>Conference on - ACSAC '13</a:t>
            </a:r>
            <a:r>
              <a:rPr lang="en-US" dirty="0"/>
              <a:t> (2013): 279-88. Web. </a:t>
            </a:r>
            <a:r>
              <a:rPr lang="en-US" dirty="0" smtClean="0"/>
              <a:t>14 </a:t>
            </a:r>
            <a:r>
              <a:rPr lang="en-US" dirty="0"/>
              <a:t>Sept. 2016</a:t>
            </a:r>
            <a:r>
              <a:rPr lang="en-US" dirty="0" smtClean="0"/>
              <a:t>.</a:t>
            </a:r>
          </a:p>
          <a:p>
            <a:pPr marL="0" indent="0">
              <a:buNone/>
            </a:pPr>
            <a:r>
              <a:rPr lang="en-US" dirty="0" smtClean="0"/>
              <a:t>[4] </a:t>
            </a:r>
            <a:r>
              <a:rPr lang="en-US" dirty="0"/>
              <a:t>Curran, John. "NSA 'backdoor' surveillance weakens security, panelists say." </a:t>
            </a:r>
            <a:r>
              <a:rPr lang="en-US" i="1" dirty="0" smtClean="0"/>
              <a:t>Cybersecurity </a:t>
            </a:r>
            <a:r>
              <a:rPr lang="en-US" i="1" dirty="0"/>
              <a:t>Policy Report</a:t>
            </a:r>
            <a:r>
              <a:rPr lang="en-US" dirty="0"/>
              <a:t> 14 July 2014. </a:t>
            </a:r>
            <a:r>
              <a:rPr lang="en-US" i="1" dirty="0"/>
              <a:t>General OneFile</a:t>
            </a:r>
            <a:r>
              <a:rPr lang="en-US" dirty="0"/>
              <a:t>. Web. </a:t>
            </a:r>
            <a:r>
              <a:rPr lang="en-US" dirty="0" smtClean="0"/>
              <a:t>13 </a:t>
            </a:r>
            <a:r>
              <a:rPr lang="en-US" dirty="0"/>
              <a:t>Sept. </a:t>
            </a:r>
            <a:r>
              <a:rPr lang="en-US" dirty="0" smtClean="0"/>
              <a:t>2016.</a:t>
            </a:r>
          </a:p>
          <a:p>
            <a:pPr marL="0" indent="0">
              <a:buNone/>
            </a:pPr>
            <a:r>
              <a:rPr lang="en-US" dirty="0" smtClean="0"/>
              <a:t>[5] </a:t>
            </a:r>
            <a:r>
              <a:rPr lang="en-US" dirty="0"/>
              <a:t>Blaze, Matt. "Key Escrow from a Safe Distance." </a:t>
            </a:r>
            <a:r>
              <a:rPr lang="en-US" i="1" dirty="0"/>
              <a:t>Proceedings of the 27th Annual </a:t>
            </a:r>
            <a:r>
              <a:rPr lang="en-US" i="1" dirty="0" smtClean="0"/>
              <a:t>Computer </a:t>
            </a:r>
            <a:r>
              <a:rPr lang="en-US" i="1" dirty="0"/>
              <a:t>Security Applications Conference on - ACSAC '11</a:t>
            </a:r>
            <a:r>
              <a:rPr lang="en-US" dirty="0"/>
              <a:t> (2011): 317-21. </a:t>
            </a:r>
            <a:r>
              <a:rPr lang="en-US" dirty="0" smtClean="0"/>
              <a:t>Web. 13 </a:t>
            </a:r>
            <a:r>
              <a:rPr lang="en-US" dirty="0"/>
              <a:t>Sept. 2016</a:t>
            </a:r>
            <a:r>
              <a:rPr lang="en-US" dirty="0" smtClean="0"/>
              <a:t>.</a:t>
            </a:r>
          </a:p>
          <a:p>
            <a:pPr marL="0" indent="0">
              <a:buNone/>
            </a:pPr>
            <a:r>
              <a:rPr lang="en-US" dirty="0"/>
              <a:t>[6] Carrera, Nora. "Clipper Chip calls up privacy, trade questions." </a:t>
            </a:r>
            <a:r>
              <a:rPr lang="en-US" i="1" dirty="0"/>
              <a:t>Denver Business Journal</a:t>
            </a:r>
            <a:r>
              <a:rPr lang="en-US" dirty="0"/>
              <a:t> 4 Nov. 1994: 28A+. </a:t>
            </a:r>
            <a:r>
              <a:rPr lang="en-US" i="1" dirty="0"/>
              <a:t>General OneFile</a:t>
            </a:r>
            <a:r>
              <a:rPr lang="en-US" dirty="0"/>
              <a:t>. Web. </a:t>
            </a:r>
            <a:r>
              <a:rPr lang="en-US" dirty="0" smtClean="0"/>
              <a:t>14 </a:t>
            </a:r>
            <a:r>
              <a:rPr lang="en-US" dirty="0"/>
              <a:t>Sept. 2016.</a:t>
            </a: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Hugh Whelan</a:t>
            </a:r>
            <a:endParaRPr lang="en-US" sz="1400" dirty="0">
              <a:solidFill>
                <a:schemeClr val="tx1"/>
              </a:solidFill>
              <a:latin typeface="+mj-lt"/>
            </a:endParaRPr>
          </a:p>
        </p:txBody>
      </p:sp>
    </p:spTree>
    <p:extLst>
      <p:ext uri="{BB962C8B-B14F-4D97-AF65-F5344CB8AC3E}">
        <p14:creationId xmlns:p14="http://schemas.microsoft.com/office/powerpoint/2010/main" val="39752025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lnSpcReduction="10000"/>
          </a:bodyPr>
          <a:lstStyle/>
          <a:p>
            <a:r>
              <a:rPr lang="en-US" dirty="0"/>
              <a:t>[7] "Customer Letter - FAQ - Apple." </a:t>
            </a:r>
            <a:r>
              <a:rPr lang="en-US" i="1" dirty="0"/>
              <a:t>Apple</a:t>
            </a:r>
            <a:r>
              <a:rPr lang="en-US" dirty="0"/>
              <a:t>. </a:t>
            </a:r>
            <a:r>
              <a:rPr lang="en-US" dirty="0" err="1"/>
              <a:t>N.p</a:t>
            </a:r>
            <a:r>
              <a:rPr lang="en-US" dirty="0"/>
              <a:t>., </a:t>
            </a:r>
            <a:r>
              <a:rPr lang="en-US" dirty="0" err="1"/>
              <a:t>n.d.</a:t>
            </a:r>
            <a:r>
              <a:rPr lang="en-US" dirty="0"/>
              <a:t> Web. 13 Sept. 2016. </a:t>
            </a:r>
          </a:p>
          <a:p>
            <a:r>
              <a:rPr lang="en-US" dirty="0" smtClean="0"/>
              <a:t>[</a:t>
            </a:r>
            <a:r>
              <a:rPr lang="en-US" dirty="0"/>
              <a:t>8] "WhatsApp, Snapchat and </a:t>
            </a:r>
            <a:r>
              <a:rPr lang="en-US" dirty="0" err="1"/>
              <a:t>iMessage</a:t>
            </a:r>
            <a:r>
              <a:rPr lang="en-US" dirty="0"/>
              <a:t> could be banned in the UK." </a:t>
            </a:r>
            <a:r>
              <a:rPr lang="en-US" i="1" dirty="0"/>
              <a:t>Flare</a:t>
            </a:r>
            <a:r>
              <a:rPr lang="en-US" dirty="0"/>
              <a:t> 31 Aug. 2015. </a:t>
            </a:r>
            <a:r>
              <a:rPr lang="en-US" i="1" dirty="0"/>
              <a:t>General OneFile</a:t>
            </a:r>
            <a:r>
              <a:rPr lang="en-US" dirty="0"/>
              <a:t>. Web. 15 Sept. 2016.</a:t>
            </a:r>
            <a:endParaRPr lang="en-US" dirty="0" smtClean="0"/>
          </a:p>
          <a:p>
            <a:r>
              <a:rPr lang="en-US" dirty="0" smtClean="0"/>
              <a:t>[9] Werner</a:t>
            </a:r>
            <a:r>
              <a:rPr lang="en-US" dirty="0"/>
              <a:t>, Gregory R. "Cell Phones, Passwords, and Search Warrants." </a:t>
            </a:r>
            <a:r>
              <a:rPr lang="en-US" i="1" dirty="0"/>
              <a:t>Computer and Internet Lawyer</a:t>
            </a:r>
            <a:r>
              <a:rPr lang="en-US" dirty="0"/>
              <a:t> 33.5 (2016): 1-33. Print. </a:t>
            </a:r>
            <a:endParaRPr lang="en-US" dirty="0" smtClean="0"/>
          </a:p>
          <a:p>
            <a:r>
              <a:rPr lang="en-US" dirty="0" smtClean="0"/>
              <a:t>[10] Castillo</a:t>
            </a:r>
            <a:r>
              <a:rPr lang="en-US" dirty="0"/>
              <a:t>, Andrea. "Giving Government 'Backdoor' Access to Encrypted Data Threatens Personal Privacy and National Security." </a:t>
            </a:r>
            <a:r>
              <a:rPr lang="en-US" i="1" dirty="0" err="1"/>
              <a:t>Reason.com</a:t>
            </a:r>
            <a:r>
              <a:rPr lang="en-US" dirty="0"/>
              <a:t>. </a:t>
            </a:r>
            <a:r>
              <a:rPr lang="en-US" dirty="0" err="1"/>
              <a:t>N.p</a:t>
            </a:r>
            <a:r>
              <a:rPr lang="en-US" dirty="0"/>
              <a:t>., 16 June 2015. Web. 16 Sept. 2016. </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Hugh Whelan</a:t>
            </a:r>
            <a:endParaRPr lang="en-US" sz="1400" dirty="0">
              <a:solidFill>
                <a:schemeClr val="tx1"/>
              </a:solidFill>
              <a:latin typeface="+mj-lt"/>
            </a:endParaRPr>
          </a:p>
        </p:txBody>
      </p:sp>
    </p:spTree>
    <p:extLst>
      <p:ext uri="{BB962C8B-B14F-4D97-AF65-F5344CB8AC3E}">
        <p14:creationId xmlns:p14="http://schemas.microsoft.com/office/powerpoint/2010/main" val="14963900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Enforcement Systems</a:t>
            </a:r>
            <a:endParaRPr lang="en-US" dirty="0"/>
          </a:p>
        </p:txBody>
      </p:sp>
      <p:sp>
        <p:nvSpPr>
          <p:cNvPr id="3" name="Content Placeholder 2"/>
          <p:cNvSpPr>
            <a:spLocks noGrp="1"/>
          </p:cNvSpPr>
          <p:nvPr>
            <p:ph sz="half" idx="1"/>
          </p:nvPr>
        </p:nvSpPr>
        <p:spPr/>
        <p:txBody>
          <a:bodyPr/>
          <a:lstStyle/>
          <a:p>
            <a:r>
              <a:rPr lang="en-US" dirty="0" smtClean="0"/>
              <a:t>Types:</a:t>
            </a:r>
          </a:p>
          <a:p>
            <a:pPr lvl="1"/>
            <a:r>
              <a:rPr lang="en-US" dirty="0" smtClean="0"/>
              <a:t>Red Light Cameras</a:t>
            </a:r>
          </a:p>
          <a:p>
            <a:pPr lvl="1"/>
            <a:r>
              <a:rPr lang="en-US" dirty="0" smtClean="0"/>
              <a:t>Automated Speed Enforcement (Speed Cameras)</a:t>
            </a:r>
          </a:p>
          <a:p>
            <a:r>
              <a:rPr lang="en-US" dirty="0" smtClean="0"/>
              <a:t>Goals:</a:t>
            </a:r>
          </a:p>
          <a:p>
            <a:pPr lvl="1"/>
            <a:r>
              <a:rPr lang="en-US" dirty="0" smtClean="0"/>
              <a:t>Enforce traffic laws</a:t>
            </a:r>
          </a:p>
          <a:p>
            <a:pPr lvl="1"/>
            <a:r>
              <a:rPr lang="en-US" dirty="0" smtClean="0"/>
              <a:t>Lower accident rates</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Logan Tutt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a:t>
            </a:r>
            <a:endParaRPr lang="en-US" sz="1200" dirty="0">
              <a:solidFill>
                <a:schemeClr val="tx1"/>
              </a:solidFill>
            </a:endParaRPr>
          </a:p>
        </p:txBody>
      </p:sp>
      <p:pic>
        <p:nvPicPr>
          <p:cNvPr id="2052" name="Picture 4" descr="http://puu.sh/rcFO9/3a61030b2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57901" y="1352551"/>
            <a:ext cx="3061795" cy="262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9491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8" name="Picture 7" descr="993782_10151472937681130_340415500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850" y="844550"/>
            <a:ext cx="6718300" cy="34544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Efficacy of Automated Systems</a:t>
            </a:r>
            <a:endParaRPr lang="en-US" dirty="0"/>
          </a:p>
        </p:txBody>
      </p:sp>
      <p:sp>
        <p:nvSpPr>
          <p:cNvPr id="3" name="Content Placeholder 2"/>
          <p:cNvSpPr>
            <a:spLocks noGrp="1"/>
          </p:cNvSpPr>
          <p:nvPr>
            <p:ph sz="half" idx="1"/>
          </p:nvPr>
        </p:nvSpPr>
        <p:spPr/>
        <p:txBody>
          <a:bodyPr/>
          <a:lstStyle/>
          <a:p>
            <a:r>
              <a:rPr lang="en-US" dirty="0" smtClean="0"/>
              <a:t>Red Light Cameras:</a:t>
            </a:r>
          </a:p>
          <a:p>
            <a:pPr lvl="1"/>
            <a:r>
              <a:rPr lang="en-US" dirty="0" smtClean="0"/>
              <a:t>Reduce right-angle collisions by 10-25%</a:t>
            </a:r>
          </a:p>
          <a:p>
            <a:pPr lvl="1"/>
            <a:r>
              <a:rPr lang="en-US" dirty="0" smtClean="0"/>
              <a:t>Increase in rear-end collisions by 15-40%</a:t>
            </a:r>
          </a:p>
          <a:p>
            <a:pPr lvl="1"/>
            <a:r>
              <a:rPr lang="en-US" dirty="0" smtClean="0"/>
              <a:t>Decrease fatal collisions by 10-20%</a:t>
            </a:r>
          </a:p>
          <a:p>
            <a:r>
              <a:rPr lang="en-US" dirty="0" smtClean="0"/>
              <a:t>Speed Cameras	</a:t>
            </a:r>
          </a:p>
          <a:p>
            <a:pPr lvl="1"/>
            <a:r>
              <a:rPr lang="en-US" dirty="0" smtClean="0"/>
              <a:t>Reduces speeding by up to 24-71%</a:t>
            </a:r>
          </a:p>
          <a:p>
            <a:pPr lvl="1"/>
            <a:r>
              <a:rPr lang="en-US" dirty="0" smtClean="0"/>
              <a:t>40% reduction in fatal accidents</a:t>
            </a:r>
          </a:p>
          <a:p>
            <a:pPr lvl="1"/>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Logan Tutt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[1],[2],[3]</a:t>
            </a:r>
            <a:endParaRPr lang="en-US" sz="1200" dirty="0">
              <a:solidFill>
                <a:schemeClr val="tx1"/>
              </a:solidFill>
            </a:endParaRPr>
          </a:p>
        </p:txBody>
      </p:sp>
      <p:pic>
        <p:nvPicPr>
          <p:cNvPr id="3074" name="Picture 2" descr="http://puu.sh/rcFSj/1c8473c87f.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26749" y="1501427"/>
            <a:ext cx="3186934" cy="265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4769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against Enforcement Systems</a:t>
            </a:r>
            <a:endParaRPr lang="en-US" dirty="0"/>
          </a:p>
        </p:txBody>
      </p:sp>
      <p:sp>
        <p:nvSpPr>
          <p:cNvPr id="3" name="Content Placeholder 2"/>
          <p:cNvSpPr>
            <a:spLocks noGrp="1"/>
          </p:cNvSpPr>
          <p:nvPr>
            <p:ph sz="half" idx="1"/>
          </p:nvPr>
        </p:nvSpPr>
        <p:spPr/>
        <p:txBody>
          <a:bodyPr/>
          <a:lstStyle/>
          <a:p>
            <a:r>
              <a:rPr lang="en-US" dirty="0" smtClean="0"/>
              <a:t>Lack of accuser</a:t>
            </a:r>
          </a:p>
          <a:p>
            <a:r>
              <a:rPr lang="en-US" dirty="0" smtClean="0"/>
              <a:t>Cannot easily identify driver</a:t>
            </a:r>
          </a:p>
          <a:p>
            <a:r>
              <a:rPr lang="en-US" dirty="0" smtClean="0"/>
              <a:t>Most violations are unintentional</a:t>
            </a:r>
          </a:p>
          <a:p>
            <a:r>
              <a:rPr lang="en-US" dirty="0" smtClean="0"/>
              <a:t>Notification can be delayed</a:t>
            </a:r>
          </a:p>
          <a:p>
            <a:r>
              <a:rPr lang="en-US" dirty="0" smtClean="0"/>
              <a:t>Some areas use these systems for monetary reasons and not for public good</a:t>
            </a:r>
          </a:p>
          <a:p>
            <a:r>
              <a:rPr lang="en-US" dirty="0" smtClean="0"/>
              <a:t>No police Discretion</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Logan Tutt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[4],[5],[</a:t>
            </a:r>
            <a:r>
              <a:rPr lang="en-US" sz="1200" smtClean="0">
                <a:solidFill>
                  <a:schemeClr val="tx1"/>
                </a:solidFill>
              </a:rPr>
              <a:t>6],[7]</a:t>
            </a:r>
            <a:endParaRPr lang="en-US" sz="1200" dirty="0">
              <a:solidFill>
                <a:schemeClr val="tx1"/>
              </a:solidFill>
            </a:endParaRPr>
          </a:p>
        </p:txBody>
      </p:sp>
      <p:pic>
        <p:nvPicPr>
          <p:cNvPr id="4098" name="Picture 2" descr="http://puu.sh/rcG0b/fdc01bb26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1085" y="1406491"/>
            <a:ext cx="3648075"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2700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a:xfrm>
            <a:off x="685799" y="1352551"/>
            <a:ext cx="6892159" cy="3352800"/>
          </a:xfrm>
        </p:spPr>
        <p:txBody>
          <a:bodyPr/>
          <a:lstStyle/>
          <a:p>
            <a:r>
              <a:rPr lang="en-US" dirty="0" smtClean="0"/>
              <a:t>Automated Enforcement Systems save lives</a:t>
            </a:r>
          </a:p>
          <a:p>
            <a:r>
              <a:rPr lang="en-US" dirty="0" smtClean="0"/>
              <a:t>Technical limitations still need to be addressed</a:t>
            </a:r>
          </a:p>
          <a:p>
            <a:r>
              <a:rPr lang="en-US" dirty="0" smtClean="0"/>
              <a:t>When Implemented with oversight they offer a significant public benefit</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Logan Tutt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a:t>
            </a:r>
            <a:endParaRPr lang="en-US" sz="1200" dirty="0">
              <a:solidFill>
                <a:schemeClr val="tx1"/>
              </a:solidFill>
            </a:endParaRPr>
          </a:p>
        </p:txBody>
      </p:sp>
    </p:spTree>
    <p:extLst>
      <p:ext uri="{BB962C8B-B14F-4D97-AF65-F5344CB8AC3E}">
        <p14:creationId xmlns:p14="http://schemas.microsoft.com/office/powerpoint/2010/main" val="8240439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[1] </a:t>
            </a:r>
            <a:r>
              <a:rPr lang="en-US" dirty="0"/>
              <a:t>Poole, B. (2012, December). An Overview of Automated Enforcement Systems and Their Potential for Improving Pedestrian and Bicyclist Safety</a:t>
            </a:r>
            <a:r>
              <a:rPr lang="en-US" dirty="0" smtClean="0"/>
              <a:t>.</a:t>
            </a:r>
          </a:p>
          <a:p>
            <a:pPr marL="0" indent="0">
              <a:buNone/>
            </a:pPr>
            <a:r>
              <a:rPr lang="en-US" dirty="0" smtClean="0"/>
              <a:t>[2</a:t>
            </a:r>
            <a:r>
              <a:rPr lang="en-US" dirty="0"/>
              <a:t>] </a:t>
            </a:r>
            <a:r>
              <a:rPr lang="en-US" dirty="0" err="1"/>
              <a:t>Erke</a:t>
            </a:r>
            <a:r>
              <a:rPr lang="en-US" dirty="0"/>
              <a:t>, A. (2009). Red light for red-light cameras? A meta-analysis of the effects of red-light cameras on crashes. Accident; Analysis and Prevention, 41(5), 897-905. </a:t>
            </a:r>
            <a:r>
              <a:rPr lang="en-US" dirty="0" smtClean="0"/>
              <a:t>doi:10.1016/j.aap.2008.08.011</a:t>
            </a:r>
          </a:p>
          <a:p>
            <a:pPr marL="0" indent="0">
              <a:buNone/>
            </a:pPr>
            <a:r>
              <a:rPr lang="en-US" dirty="0" smtClean="0"/>
              <a:t>[</a:t>
            </a:r>
            <a:r>
              <a:rPr lang="en-US" dirty="0"/>
              <a:t>3</a:t>
            </a:r>
            <a:r>
              <a:rPr lang="en-US" dirty="0" smtClean="0"/>
              <a:t>] Willis, David K. </a:t>
            </a:r>
            <a:r>
              <a:rPr lang="en-US" dirty="0"/>
              <a:t>(2006) Speed Cameras: An Effectiveness and a Policy Review. TTI-2006-4</a:t>
            </a:r>
            <a:endParaRPr lang="en-US" dirty="0" smtClean="0"/>
          </a:p>
          <a:p>
            <a:pPr marL="0" indent="0">
              <a:buNone/>
            </a:pPr>
            <a:r>
              <a:rPr lang="en-US" dirty="0" smtClean="0"/>
              <a:t>[4] </a:t>
            </a:r>
            <a:r>
              <a:rPr lang="en-US" dirty="0"/>
              <a:t>10 Reasons To Oppose Red-Light Cameras - National Motorists Association. (2007, November 15). Retrieved September 15, 2016, from </a:t>
            </a:r>
            <a:r>
              <a:rPr lang="en-US" dirty="0">
                <a:hlinkClick r:id="rId2"/>
              </a:rPr>
              <a:t>https://www.motorists.org/blog/10-reasons-to-oppose-red-light-cameras</a:t>
            </a:r>
            <a:r>
              <a:rPr lang="en-US" dirty="0" smtClean="0">
                <a:hlinkClick r:id="rId2"/>
              </a:rPr>
              <a:t>/</a:t>
            </a: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Logan Tutt</a:t>
            </a:r>
            <a:endParaRPr lang="en-US" sz="1400" dirty="0">
              <a:solidFill>
                <a:schemeClr val="tx1"/>
              </a:solidFill>
              <a:latin typeface="+mj-lt"/>
            </a:endParaRPr>
          </a:p>
        </p:txBody>
      </p:sp>
    </p:spTree>
    <p:extLst>
      <p:ext uri="{BB962C8B-B14F-4D97-AF65-F5344CB8AC3E}">
        <p14:creationId xmlns:p14="http://schemas.microsoft.com/office/powerpoint/2010/main" val="15577865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[5</a:t>
            </a:r>
            <a:r>
              <a:rPr lang="en-US" dirty="0"/>
              <a:t>] The Arguments Against Red Light Cameras - St Petersburg, FL Red Light Cameras. (</a:t>
            </a:r>
            <a:r>
              <a:rPr lang="en-US" dirty="0" err="1"/>
              <a:t>n.d.</a:t>
            </a:r>
            <a:r>
              <a:rPr lang="en-US" dirty="0"/>
              <a:t>). Retrieved September 15, 2016, from </a:t>
            </a:r>
            <a:r>
              <a:rPr lang="en-US" dirty="0">
                <a:hlinkClick r:id="rId2"/>
              </a:rPr>
              <a:t>http://</a:t>
            </a:r>
            <a:r>
              <a:rPr lang="en-US" dirty="0" smtClean="0">
                <a:hlinkClick r:id="rId2"/>
              </a:rPr>
              <a:t>www.stpetecameras.org/home/for-and-against-rlcs/the-arguments-against-red-light-cameras</a:t>
            </a:r>
            <a:r>
              <a:rPr lang="en-US" dirty="0" smtClean="0"/>
              <a:t>  </a:t>
            </a:r>
          </a:p>
          <a:p>
            <a:pPr marL="0" indent="0">
              <a:buNone/>
            </a:pPr>
            <a:r>
              <a:rPr lang="en-US" dirty="0" smtClean="0"/>
              <a:t>[6</a:t>
            </a:r>
            <a:r>
              <a:rPr lang="en-US" dirty="0"/>
              <a:t>] </a:t>
            </a:r>
            <a:r>
              <a:rPr lang="en-US" dirty="0" err="1"/>
              <a:t>Petrocelli</a:t>
            </a:r>
            <a:r>
              <a:rPr lang="en-US" dirty="0"/>
              <a:t>, J. (</a:t>
            </a:r>
            <a:r>
              <a:rPr lang="en-US" dirty="0" err="1"/>
              <a:t>n.d.</a:t>
            </a:r>
            <a:r>
              <a:rPr lang="en-US" dirty="0"/>
              <a:t>). Picture This...No Police Discretion | Officer.com. Retrieved September 16, 2016, from http://www.officer.com/article/10249949/picture-thisno-police-discretion</a:t>
            </a:r>
            <a:endParaRPr lang="en-US" dirty="0" smtClean="0"/>
          </a:p>
          <a:p>
            <a:pPr marL="0" indent="0">
              <a:buNone/>
            </a:pPr>
            <a:r>
              <a:rPr lang="en-US" dirty="0"/>
              <a:t>[7] Implementation costs for automated red light camera systems range from $67,000 to $80,000 per intersection</a:t>
            </a:r>
            <a:r>
              <a:rPr lang="en-US" dirty="0" smtClean="0"/>
              <a:t>. </a:t>
            </a:r>
            <a:r>
              <a:rPr lang="en-US" dirty="0"/>
              <a:t>Retrieved September 16, 2016, from http://www.itscosts.its.dot.gov/ITS/benecost.nsf/ID/2B209AD2C5AD2AB985256DB10045892B?OpenDocument&amp;Query=CApp</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Logan Tutt</a:t>
            </a:r>
            <a:endParaRPr lang="en-US" sz="1400" dirty="0">
              <a:solidFill>
                <a:schemeClr val="tx1"/>
              </a:solidFill>
              <a:latin typeface="+mj-lt"/>
            </a:endParaRPr>
          </a:p>
        </p:txBody>
      </p:sp>
    </p:spTree>
    <p:extLst>
      <p:ext uri="{BB962C8B-B14F-4D97-AF65-F5344CB8AC3E}">
        <p14:creationId xmlns:p14="http://schemas.microsoft.com/office/powerpoint/2010/main" val="38751743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Right to be forgotten</a:t>
            </a:r>
          </a:p>
        </p:txBody>
      </p:sp>
      <p:sp>
        <p:nvSpPr>
          <p:cNvPr id="3" name="Content Placeholder 2"/>
          <p:cNvSpPr>
            <a:spLocks noGrp="1"/>
          </p:cNvSpPr>
          <p:nvPr>
            <p:ph sz="half" idx="1"/>
          </p:nvPr>
        </p:nvSpPr>
        <p:spPr/>
        <p:txBody>
          <a:bodyPr>
            <a:normAutofit/>
          </a:bodyPr>
          <a:lstStyle/>
          <a:p>
            <a:r>
              <a:rPr lang="en-US" dirty="0"/>
              <a:t>Should the United States adopt a similar policy?</a:t>
            </a:r>
          </a:p>
          <a:p>
            <a:endParaRPr lang="en-US" dirty="0"/>
          </a:p>
          <a:p>
            <a:r>
              <a:rPr lang="en-US" dirty="0"/>
              <a:t>What exactly is the “Right to be Forgotten”?</a:t>
            </a:r>
          </a:p>
          <a:p>
            <a:endParaRPr lang="en-US" dirty="0"/>
          </a:p>
          <a:p>
            <a:endParaRPr lang="en-US" dirty="0"/>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Charles </a:t>
            </a:r>
            <a:r>
              <a:rPr lang="en-US" sz="1400" dirty="0" err="1">
                <a:solidFill>
                  <a:schemeClr val="tx1"/>
                </a:solidFill>
                <a:latin typeface="+mj-lt"/>
              </a:rPr>
              <a:t>Sinkler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&lt;http://www.sigmalive.com/en/uploads/images/news/044_046_data+protection_right+to+be+forgotton.jpg&gt;</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724400" y="1352551"/>
            <a:ext cx="3925919" cy="2443258"/>
          </a:xfrm>
          <a:prstGeom prst="rect">
            <a:avLst/>
          </a:prstGeom>
        </p:spPr>
      </p:pic>
      <p:sp>
        <p:nvSpPr>
          <p:cNvPr id="10" name="Content Placeholder 9"/>
          <p:cNvSpPr>
            <a:spLocks noGrp="1"/>
          </p:cNvSpPr>
          <p:nvPr>
            <p:ph sz="half" idx="2"/>
          </p:nvPr>
        </p:nvSpPr>
        <p:spPr>
          <a:xfrm>
            <a:off x="4724400" y="3795809"/>
            <a:ext cx="3733800" cy="704084"/>
          </a:xfrm>
        </p:spPr>
        <p:txBody>
          <a:bodyPr>
            <a:normAutofit/>
          </a:bodyPr>
          <a:lstStyle/>
          <a:p>
            <a:r>
              <a:rPr lang="en-US" dirty="0"/>
              <a:t>Is it that simple?</a:t>
            </a:r>
          </a:p>
        </p:txBody>
      </p:sp>
    </p:spTree>
    <p:extLst>
      <p:ext uri="{BB962C8B-B14F-4D97-AF65-F5344CB8AC3E}">
        <p14:creationId xmlns:p14="http://schemas.microsoft.com/office/powerpoint/2010/main" val="10404004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Right To Be Forgotten</a:t>
            </a:r>
          </a:p>
        </p:txBody>
      </p:sp>
      <p:sp>
        <p:nvSpPr>
          <p:cNvPr id="3" name="Content Placeholder 2"/>
          <p:cNvSpPr>
            <a:spLocks noGrp="1"/>
          </p:cNvSpPr>
          <p:nvPr>
            <p:ph sz="half" idx="1"/>
          </p:nvPr>
        </p:nvSpPr>
        <p:spPr/>
        <p:txBody>
          <a:bodyPr/>
          <a:lstStyle/>
          <a:p>
            <a:r>
              <a:rPr lang="en-US" sz="2000" dirty="0"/>
              <a:t>In 1995, EU Passed the Data Protection Directive [2]</a:t>
            </a:r>
          </a:p>
          <a:p>
            <a:pPr lvl="1"/>
            <a:r>
              <a:rPr lang="en-US" sz="1800" dirty="0"/>
              <a:t>Data kept must be “adequate, relevant, and not excessive” [2]</a:t>
            </a:r>
          </a:p>
          <a:p>
            <a:pPr lvl="1"/>
            <a:r>
              <a:rPr lang="en-US" sz="1800" dirty="0"/>
              <a:t>Will be superseded by the General Data Protection Regulation in May 2018</a:t>
            </a:r>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pic>
        <p:nvPicPr>
          <p:cNvPr id="1026" name="Picture 2" descr="http://www.greens-efa.eu/fileadmin/dam/Images/GDPR-share-final-E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81779" y="1320800"/>
            <a:ext cx="3733800" cy="21609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4726877"/>
            <a:ext cx="9144000" cy="276999"/>
          </a:xfrm>
          <a:prstGeom prst="rect">
            <a:avLst/>
          </a:prstGeom>
          <a:noFill/>
        </p:spPr>
        <p:txBody>
          <a:bodyPr wrap="square" rtlCol="0">
            <a:spAutoFit/>
          </a:bodyPr>
          <a:lstStyle/>
          <a:p>
            <a:pPr algn="r"/>
            <a:r>
              <a:rPr lang="en-US" sz="1200" dirty="0"/>
              <a:t>&lt;http://www.greens-efa.eu/fileadmin/dam/Images/GDPR-share-final-EN.jpg&gt;</a:t>
            </a:r>
            <a:endParaRPr lang="en-US" sz="1200" dirty="0">
              <a:solidFill>
                <a:schemeClr val="tx1"/>
              </a:solidFill>
            </a:endParaRPr>
          </a:p>
        </p:txBody>
      </p:sp>
      <p:sp>
        <p:nvSpPr>
          <p:cNvPr id="11" name="TextBox 10"/>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Charles </a:t>
            </a:r>
            <a:r>
              <a:rPr lang="en-US" sz="1400" dirty="0" err="1">
                <a:solidFill>
                  <a:schemeClr val="tx1"/>
                </a:solidFill>
                <a:latin typeface="+mj-lt"/>
              </a:rPr>
              <a:t>Sinkler</a:t>
            </a:r>
            <a:endParaRPr lang="en-US" sz="1400" dirty="0">
              <a:solidFill>
                <a:schemeClr val="tx1"/>
              </a:solidFill>
              <a:latin typeface="+mj-lt"/>
            </a:endParaRPr>
          </a:p>
        </p:txBody>
      </p:sp>
    </p:spTree>
    <p:extLst>
      <p:ext uri="{BB962C8B-B14F-4D97-AF65-F5344CB8AC3E}">
        <p14:creationId xmlns:p14="http://schemas.microsoft.com/office/powerpoint/2010/main" val="42515663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right to be forgotten</a:t>
            </a:r>
          </a:p>
        </p:txBody>
      </p:sp>
      <p:sp>
        <p:nvSpPr>
          <p:cNvPr id="3" name="Content Placeholder 2"/>
          <p:cNvSpPr>
            <a:spLocks noGrp="1"/>
          </p:cNvSpPr>
          <p:nvPr>
            <p:ph sz="half" idx="1"/>
          </p:nvPr>
        </p:nvSpPr>
        <p:spPr/>
        <p:txBody>
          <a:bodyPr/>
          <a:lstStyle/>
          <a:p>
            <a:r>
              <a:rPr lang="en-US" sz="2000" dirty="0"/>
              <a:t>2010, Spanish citizen complained, claiming online records were no longer relevant [1].</a:t>
            </a:r>
          </a:p>
          <a:p>
            <a:pPr lvl="1"/>
            <a:r>
              <a:rPr lang="en-US" sz="1800" dirty="0"/>
              <a:t>Won the case, set precedent.</a:t>
            </a:r>
          </a:p>
          <a:p>
            <a:pPr lvl="1"/>
            <a:r>
              <a:rPr lang="en-US" sz="1800" dirty="0"/>
              <a:t>Google removed URL from search results</a:t>
            </a:r>
          </a:p>
          <a:p>
            <a:pPr lvl="1"/>
            <a:endParaRPr lang="en-US" dirty="0"/>
          </a:p>
          <a:p>
            <a:pPr lvl="1"/>
            <a:endParaRPr lang="en-US" dirty="0"/>
          </a:p>
        </p:txBody>
      </p:sp>
      <p:sp>
        <p:nvSpPr>
          <p:cNvPr id="4" name="Content Placeholder 3"/>
          <p:cNvSpPr>
            <a:spLocks noGrp="1"/>
          </p:cNvSpPr>
          <p:nvPr>
            <p:ph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Charles </a:t>
            </a:r>
            <a:r>
              <a:rPr lang="en-US" sz="1400" dirty="0" err="1">
                <a:solidFill>
                  <a:schemeClr val="tx1"/>
                </a:solidFill>
                <a:latin typeface="+mj-lt"/>
              </a:rPr>
              <a:t>Sinkler</a:t>
            </a:r>
            <a:endParaRPr lang="en-US" sz="1400" dirty="0">
              <a:solidFill>
                <a:schemeClr val="tx1"/>
              </a:solidFill>
              <a:latin typeface="+mj-lt"/>
            </a:endParaRPr>
          </a:p>
        </p:txBody>
      </p:sp>
    </p:spTree>
    <p:extLst>
      <p:ext uri="{BB962C8B-B14F-4D97-AF65-F5344CB8AC3E}">
        <p14:creationId xmlns:p14="http://schemas.microsoft.com/office/powerpoint/2010/main" val="19082950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Google’s role in the right to be forgotten</a:t>
            </a:r>
          </a:p>
        </p:txBody>
      </p:sp>
      <p:sp>
        <p:nvSpPr>
          <p:cNvPr id="3" name="Content Placeholder 2"/>
          <p:cNvSpPr>
            <a:spLocks noGrp="1"/>
          </p:cNvSpPr>
          <p:nvPr>
            <p:ph sz="half" idx="1"/>
          </p:nvPr>
        </p:nvSpPr>
        <p:spPr/>
        <p:txBody>
          <a:bodyPr/>
          <a:lstStyle/>
          <a:p>
            <a:r>
              <a:rPr lang="en-US" dirty="0"/>
              <a:t>Since 2014, Google has evaluated over 1M URLs, and removed 41% of those processed [3].  - Is this censorship OK?</a:t>
            </a:r>
          </a:p>
          <a:p>
            <a:r>
              <a:rPr lang="en-US" dirty="0"/>
              <a:t>While much of this is automated, the final takedown decision is made by a human [3].</a:t>
            </a:r>
          </a:p>
          <a:p>
            <a:r>
              <a:rPr lang="en-US" dirty="0"/>
              <a:t>No matter where a server is located, if they operate within EU borders, they are subject to the RTBF laws [5].</a:t>
            </a:r>
          </a:p>
        </p:txBody>
      </p:sp>
      <p:sp>
        <p:nvSpPr>
          <p:cNvPr id="4" name="Content Placeholder 3"/>
          <p:cNvSpPr>
            <a:spLocks noGrp="1"/>
          </p:cNvSpPr>
          <p:nvPr>
            <p:ph sz="half" idx="2"/>
          </p:nvPr>
        </p:nvSpPr>
        <p:spPr/>
        <p:txBody>
          <a:bodyPr/>
          <a:lstStyle/>
          <a:p>
            <a:r>
              <a:rPr lang="en-US" dirty="0"/>
              <a:t>Yahoo and Bing, and all others that sell advertising space are also required to remove URLs [1]</a:t>
            </a:r>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Charles </a:t>
            </a:r>
            <a:r>
              <a:rPr lang="en-US" sz="1400" dirty="0" err="1">
                <a:solidFill>
                  <a:schemeClr val="tx1"/>
                </a:solidFill>
                <a:latin typeface="+mj-lt"/>
              </a:rPr>
              <a:t>Sinkler</a:t>
            </a:r>
            <a:endParaRPr lang="en-US" sz="1400" dirty="0">
              <a:solidFill>
                <a:schemeClr val="tx1"/>
              </a:solidFill>
              <a:latin typeface="+mj-lt"/>
            </a:endParaRPr>
          </a:p>
        </p:txBody>
      </p:sp>
    </p:spTree>
    <p:extLst>
      <p:ext uri="{BB962C8B-B14F-4D97-AF65-F5344CB8AC3E}">
        <p14:creationId xmlns:p14="http://schemas.microsoft.com/office/powerpoint/2010/main" val="3960073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American </a:t>
            </a:r>
            <a:r>
              <a:rPr lang="en-US" dirty="0" err="1"/>
              <a:t>rtbf</a:t>
            </a:r>
            <a:endParaRPr lang="en-US" dirty="0"/>
          </a:p>
        </p:txBody>
      </p:sp>
      <p:sp>
        <p:nvSpPr>
          <p:cNvPr id="3" name="Content Placeholder 2"/>
          <p:cNvSpPr>
            <a:spLocks noGrp="1"/>
          </p:cNvSpPr>
          <p:nvPr>
            <p:ph sz="half" idx="1"/>
          </p:nvPr>
        </p:nvSpPr>
        <p:spPr/>
        <p:txBody>
          <a:bodyPr/>
          <a:lstStyle/>
          <a:p>
            <a:r>
              <a:rPr lang="en-US" dirty="0"/>
              <a:t>California has underage “Eraser Button” laws, Illinois and New Jersey bills in state congress [4].</a:t>
            </a:r>
          </a:p>
          <a:p>
            <a:r>
              <a:rPr lang="en-US" dirty="0"/>
              <a:t>Do Not Track Kids Act introduced as amendment to COPPA, but is stuck in committee[6]. </a:t>
            </a:r>
          </a:p>
          <a:p>
            <a:endParaRPr lang="en-US" dirty="0"/>
          </a:p>
        </p:txBody>
      </p:sp>
      <p:pic>
        <p:nvPicPr>
          <p:cNvPr id="8" name="Content Placeholder 7"/>
          <p:cNvPicPr>
            <a:picLocks noGrp="1" noChangeAspect="1"/>
          </p:cNvPicPr>
          <p:nvPr>
            <p:ph sz="half" idx="2"/>
          </p:nvPr>
        </p:nvPicPr>
        <p:blipFill>
          <a:blip r:embed="rId3"/>
          <a:stretch>
            <a:fillRect/>
          </a:stretch>
        </p:blipFill>
        <p:spPr>
          <a:xfrm>
            <a:off x="4533254" y="1447349"/>
            <a:ext cx="4397644" cy="362078"/>
          </a:xfrm>
          <a:prstGeom prst="rect">
            <a:avLst/>
          </a:prstGeom>
        </p:spPr>
      </p:pic>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a:t>&lt;Image taken from https://www.congress.gov/bill/114th-congress/house-bill/2734&gt;</a:t>
            </a:r>
            <a:endParaRPr lang="en-US" sz="1200" dirty="0">
              <a:solidFill>
                <a:schemeClr val="tx1"/>
              </a:solidFill>
            </a:endParaRPr>
          </a:p>
        </p:txBody>
      </p:sp>
      <p:sp>
        <p:nvSpPr>
          <p:cNvPr id="10" name="TextBox 9"/>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Charles </a:t>
            </a:r>
            <a:r>
              <a:rPr lang="en-US" sz="1400" dirty="0" err="1">
                <a:solidFill>
                  <a:schemeClr val="tx1"/>
                </a:solidFill>
                <a:latin typeface="+mj-lt"/>
              </a:rPr>
              <a:t>Sinkler</a:t>
            </a:r>
            <a:endParaRPr lang="en-US" sz="1400" dirty="0">
              <a:solidFill>
                <a:schemeClr val="tx1"/>
              </a:solidFill>
              <a:latin typeface="+mj-lt"/>
            </a:endParaRPr>
          </a:p>
        </p:txBody>
      </p:sp>
    </p:spTree>
    <p:extLst>
      <p:ext uri="{BB962C8B-B14F-4D97-AF65-F5344CB8AC3E}">
        <p14:creationId xmlns:p14="http://schemas.microsoft.com/office/powerpoint/2010/main" val="18140395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right for America?</a:t>
            </a:r>
          </a:p>
        </p:txBody>
      </p:sp>
      <p:sp>
        <p:nvSpPr>
          <p:cNvPr id="3" name="Content Placeholder 2"/>
          <p:cNvSpPr>
            <a:spLocks noGrp="1"/>
          </p:cNvSpPr>
          <p:nvPr>
            <p:ph sz="half" idx="1"/>
          </p:nvPr>
        </p:nvSpPr>
        <p:spPr/>
        <p:txBody>
          <a:bodyPr/>
          <a:lstStyle/>
          <a:p>
            <a:r>
              <a:rPr lang="en-US" dirty="0"/>
              <a:t>Clearly there are concerns with censorship and the First Amendment. </a:t>
            </a:r>
          </a:p>
          <a:p>
            <a:r>
              <a:rPr lang="en-US" dirty="0"/>
              <a:t>Is this really censorship? Or does it fall under the right to privacy? How long ago is something no longer relevant?</a:t>
            </a:r>
          </a:p>
          <a:p>
            <a:r>
              <a:rPr lang="en-US" dirty="0"/>
              <a:t>Makes sense for kids. It probably isn’t right to remove records on adults.</a:t>
            </a:r>
          </a:p>
        </p:txBody>
      </p:sp>
      <p:sp>
        <p:nvSpPr>
          <p:cNvPr id="4" name="Content Placeholder 3"/>
          <p:cNvSpPr>
            <a:spLocks noGrp="1"/>
          </p:cNvSpPr>
          <p:nvPr>
            <p:ph sz="half" idx="2"/>
          </p:nvPr>
        </p:nvSpPr>
        <p:spPr/>
        <p:txBody>
          <a:bodyPr/>
          <a:lstStyle/>
          <a:p>
            <a:r>
              <a:rPr lang="en-US" dirty="0"/>
              <a:t>Similar to getting a newspaper to destroy all copies of a story if the information is no longer relevant. </a:t>
            </a:r>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Charles </a:t>
            </a:r>
            <a:r>
              <a:rPr lang="en-US" sz="1400" dirty="0" err="1">
                <a:solidFill>
                  <a:schemeClr val="tx1"/>
                </a:solidFill>
                <a:latin typeface="+mj-lt"/>
              </a:rPr>
              <a:t>Sinkler</a:t>
            </a:r>
            <a:endParaRPr lang="en-US" sz="1400" dirty="0">
              <a:solidFill>
                <a:schemeClr val="tx1"/>
              </a:solidFill>
              <a:latin typeface="+mj-lt"/>
            </a:endParaRPr>
          </a:p>
        </p:txBody>
      </p:sp>
    </p:spTree>
    <p:extLst>
      <p:ext uri="{BB962C8B-B14F-4D97-AF65-F5344CB8AC3E}">
        <p14:creationId xmlns:p14="http://schemas.microsoft.com/office/powerpoint/2010/main" val="31568284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[1] European Commission. Factsheet on the Right to be Forgotten Ruling. </a:t>
            </a:r>
            <a:r>
              <a:rPr lang="en-US" dirty="0">
                <a:hlinkClick r:id="rId2"/>
              </a:rPr>
              <a:t>http://ec.europa.eu/justice/data-protection/files/factsheets/factsheet_data_protection_en.pdf</a:t>
            </a:r>
            <a:r>
              <a:rPr lang="en-US" dirty="0"/>
              <a:t> (9/13/16)</a:t>
            </a:r>
          </a:p>
          <a:p>
            <a:pPr marL="0" indent="0">
              <a:buNone/>
            </a:pPr>
            <a:r>
              <a:rPr lang="en-US" dirty="0"/>
              <a:t>[2] European Parliament, Directive 95/46/EC. </a:t>
            </a:r>
            <a:r>
              <a:rPr lang="en-US" dirty="0">
                <a:hlinkClick r:id="rId3"/>
              </a:rPr>
              <a:t>http://eur-lex.europa.eu/LexUriServ/LexUriServ.do?uri=CELEX:31995L0046:en:HTML</a:t>
            </a:r>
            <a:r>
              <a:rPr lang="en-US" dirty="0"/>
              <a:t> (9/13/16)</a:t>
            </a:r>
          </a:p>
          <a:p>
            <a:pPr marL="0" indent="0">
              <a:buNone/>
            </a:pPr>
            <a:r>
              <a:rPr lang="en-US" dirty="0"/>
              <a:t>[3] </a:t>
            </a:r>
            <a:r>
              <a:rPr lang="en-US" dirty="0" err="1"/>
              <a:t>Woollaston</a:t>
            </a:r>
            <a:r>
              <a:rPr lang="en-US" dirty="0"/>
              <a:t>, Victoria. Could the Right to be Forgotten Become Automated? </a:t>
            </a:r>
            <a:r>
              <a:rPr lang="en-US" dirty="0">
                <a:hlinkClick r:id="rId4"/>
              </a:rPr>
              <a:t>http://www.dailymail.co.uk/sciencetech/article-3140534/Could-right-forgotten-automated-Oblivion-software-help-Google-remove-hundreds-people-web-seconds.html</a:t>
            </a:r>
            <a:r>
              <a:rPr lang="en-US" dirty="0"/>
              <a:t> (9/13/16)</a:t>
            </a:r>
          </a:p>
          <a:p>
            <a:pPr marL="0" indent="0">
              <a:buNone/>
            </a:pPr>
            <a:r>
              <a:rPr lang="en-US" dirty="0"/>
              <a:t>[4] Dewey, Caitlin. How the Right to be Forgotten could take over American internet, too. </a:t>
            </a:r>
            <a:r>
              <a:rPr lang="en-US" dirty="0">
                <a:hlinkClick r:id="rId5"/>
              </a:rPr>
              <a:t>https://www.washingtonpost.com/news/the-intersect/wp/2015/08/04/how-the-right-to-be-forgotten-could-take-over-the-american-internet-too/</a:t>
            </a:r>
            <a:r>
              <a:rPr lang="en-US" dirty="0"/>
              <a:t> (9/14/16)</a:t>
            </a:r>
          </a:p>
          <a:p>
            <a:pPr marL="0" indent="0">
              <a:buNone/>
            </a:pPr>
            <a:r>
              <a:rPr lang="en-US" dirty="0"/>
              <a:t>[5] Lee, Dave. What is the ‘right to be forgotten’ </a:t>
            </a:r>
            <a:r>
              <a:rPr lang="en-US" dirty="0">
                <a:hlinkClick r:id="rId6"/>
              </a:rPr>
              <a:t>http://www.bbc.com/news/technology-27394751</a:t>
            </a:r>
            <a:r>
              <a:rPr lang="en-US" dirty="0"/>
              <a:t> (9/14/16)</a:t>
            </a:r>
          </a:p>
          <a:p>
            <a:pPr marL="0" indent="0">
              <a:buNone/>
            </a:pPr>
            <a:r>
              <a:rPr lang="en-US" dirty="0"/>
              <a:t>[6] US Congress. H.R.2734. </a:t>
            </a:r>
            <a:r>
              <a:rPr lang="en-US" dirty="0">
                <a:hlinkClick r:id="rId7"/>
              </a:rPr>
              <a:t>https://www.congress.gov/bill/114th-congress/house-bill/2734</a:t>
            </a:r>
            <a:r>
              <a:rPr lang="en-US" dirty="0"/>
              <a:t> (9/14/16)</a:t>
            </a:r>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Charles </a:t>
            </a:r>
            <a:r>
              <a:rPr lang="en-US" sz="1400" dirty="0" err="1">
                <a:solidFill>
                  <a:schemeClr val="tx1"/>
                </a:solidFill>
                <a:latin typeface="+mj-lt"/>
              </a:rPr>
              <a:t>Sinkler</a:t>
            </a:r>
            <a:endParaRPr lang="en-US" sz="1400" dirty="0">
              <a:solidFill>
                <a:schemeClr val="tx1"/>
              </a:solidFill>
              <a:latin typeface="+mj-lt"/>
            </a:endParaRPr>
          </a:p>
        </p:txBody>
      </p:sp>
    </p:spTree>
    <p:extLst>
      <p:ext uri="{BB962C8B-B14F-4D97-AF65-F5344CB8AC3E}">
        <p14:creationId xmlns:p14="http://schemas.microsoft.com/office/powerpoint/2010/main" val="41262489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7</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5" name="Picture 4" descr="2010111111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268" y="288036"/>
            <a:ext cx="4855464" cy="4855464"/>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443592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 Ground Rules</a:t>
            </a:r>
            <a:endParaRPr lang="en-US" dirty="0"/>
          </a:p>
        </p:txBody>
      </p:sp>
      <p:sp>
        <p:nvSpPr>
          <p:cNvPr id="3" name="Content Placeholder 2"/>
          <p:cNvSpPr>
            <a:spLocks noGrp="1"/>
          </p:cNvSpPr>
          <p:nvPr>
            <p:ph idx="1"/>
          </p:nvPr>
        </p:nvSpPr>
        <p:spPr/>
        <p:txBody>
          <a:bodyPr/>
          <a:lstStyle/>
          <a:p>
            <a:r>
              <a:rPr lang="en-US" dirty="0" smtClean="0"/>
              <a:t>Before Debate</a:t>
            </a:r>
          </a:p>
          <a:p>
            <a:pPr lvl="1"/>
            <a:r>
              <a:rPr lang="en-US" dirty="0" smtClean="0"/>
              <a:t>15 minutes to converse with your team</a:t>
            </a:r>
          </a:p>
          <a:p>
            <a:pPr lvl="1"/>
            <a:r>
              <a:rPr lang="en-US" dirty="0" smtClean="0"/>
              <a:t>Share argument points, counter points, and responses so everyone can represent</a:t>
            </a:r>
          </a:p>
          <a:p>
            <a:pPr lvl="1"/>
            <a:r>
              <a:rPr lang="en-US" dirty="0" smtClean="0"/>
              <a:t>Decide who will respond to what points from the opposing side</a:t>
            </a:r>
          </a:p>
          <a:p>
            <a:r>
              <a:rPr lang="en-US" dirty="0" smtClean="0"/>
              <a:t>During Debate</a:t>
            </a:r>
          </a:p>
          <a:p>
            <a:pPr lvl="1"/>
            <a:r>
              <a:rPr lang="en-US" dirty="0" smtClean="0"/>
              <a:t>Stand up when speaking</a:t>
            </a:r>
          </a:p>
          <a:p>
            <a:pPr lvl="1"/>
            <a:r>
              <a:rPr lang="en-US" dirty="0" smtClean="0"/>
              <a:t>Only those who have not spoken may respond until everyone has had a turn</a:t>
            </a:r>
          </a:p>
          <a:p>
            <a:pPr lvl="1"/>
            <a:r>
              <a:rPr lang="en-US" dirty="0" smtClean="0"/>
              <a:t>Switch sides at any time when you change your mind</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80666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pp. 274 Arrests, altering and deleting records are violations of privacy?</a:t>
            </a:r>
          </a:p>
          <a:p>
            <a:r>
              <a:rPr lang="en-US" dirty="0" smtClean="0"/>
              <a:t>pp. 275 Why not try to verify and correct records?</a:t>
            </a:r>
          </a:p>
          <a:p>
            <a:r>
              <a:rPr lang="en-US" dirty="0" smtClean="0"/>
              <a:t>pp. 276 Figure does not show # cameras increasing.</a:t>
            </a:r>
          </a:p>
          <a:p>
            <a:r>
              <a:rPr lang="en-US" dirty="0" smtClean="0"/>
              <a:t>pp. 277 300 times = frames, locations, …? </a:t>
            </a:r>
          </a:p>
          <a:p>
            <a:r>
              <a:rPr lang="en-US" dirty="0" smtClean="0"/>
              <a:t>pp. 289 “…don’t want anyone to know…” like seeking medical advice, etc.?</a:t>
            </a:r>
          </a:p>
        </p:txBody>
      </p:sp>
      <p:sp>
        <p:nvSpPr>
          <p:cNvPr id="11" name="Content Placeholder 10"/>
          <p:cNvSpPr>
            <a:spLocks noGrp="1"/>
          </p:cNvSpPr>
          <p:nvPr>
            <p:ph sz="half" idx="2"/>
          </p:nvPr>
        </p:nvSpPr>
        <p:spPr/>
        <p:txBody>
          <a:bodyPr>
            <a:normAutofit lnSpcReduction="10000"/>
          </a:bodyPr>
          <a:lstStyle/>
          <a:p>
            <a:r>
              <a:rPr lang="en-US" dirty="0"/>
              <a:t>pp. </a:t>
            </a:r>
            <a:r>
              <a:rPr lang="en-US" dirty="0" smtClean="0"/>
              <a:t>291 Just because it’s been happening for years doesn’t make it right.</a:t>
            </a:r>
            <a:endParaRPr lang="en-US" dirty="0"/>
          </a:p>
          <a:p>
            <a:r>
              <a:rPr lang="en-US" dirty="0" smtClean="0"/>
              <a:t>pp</a:t>
            </a:r>
            <a:r>
              <a:rPr lang="en-US" dirty="0"/>
              <a:t>. </a:t>
            </a:r>
            <a:r>
              <a:rPr lang="en-US" dirty="0" smtClean="0"/>
              <a:t>297 Wouldn’t it be easy to make and show a fake SSN card?</a:t>
            </a:r>
            <a:endParaRPr lang="en-US" dirty="0"/>
          </a:p>
          <a:p>
            <a:r>
              <a:rPr lang="en-US" dirty="0" smtClean="0"/>
              <a:t>pp. 298 Confusing false positive and negative explanations.</a:t>
            </a:r>
          </a:p>
          <a:p>
            <a:r>
              <a:rPr lang="en-US" dirty="0" smtClean="0"/>
              <a:t>End of Chapter questions: 1, 31, 51</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a:t>
            </a:r>
            <a:r>
              <a:rPr lang="en-US" dirty="0" smtClean="0"/>
              <a:t>each of the 4 categories of Daniel </a:t>
            </a:r>
            <a:r>
              <a:rPr lang="en-US" dirty="0" err="1"/>
              <a:t>Solove’s</a:t>
            </a:r>
            <a:r>
              <a:rPr lang="en-US" dirty="0"/>
              <a:t> </a:t>
            </a:r>
            <a:r>
              <a:rPr lang="en-US" dirty="0" smtClean="0"/>
              <a:t>privacy taxonomy give </a:t>
            </a:r>
            <a:r>
              <a:rPr lang="en-US" dirty="0"/>
              <a:t>an example not listed in the </a:t>
            </a:r>
            <a:r>
              <a:rPr lang="en-US" dirty="0" smtClean="0"/>
              <a:t>book.</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504764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9523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385454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 Group Project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Suggestions:</a:t>
            </a:r>
          </a:p>
          <a:p>
            <a:r>
              <a:rPr lang="en-US" dirty="0" smtClean="0"/>
              <a:t>Catch up on </a:t>
            </a:r>
            <a:r>
              <a:rPr lang="en-US" dirty="0" smtClean="0"/>
              <a:t>reading</a:t>
            </a:r>
          </a:p>
          <a:p>
            <a:r>
              <a:rPr lang="en-US" dirty="0"/>
              <a:t>Add list of </a:t>
            </a:r>
            <a:r>
              <a:rPr lang="en-US" dirty="0" smtClean="0"/>
              <a:t>movies portraying your computing technology</a:t>
            </a:r>
            <a:endParaRPr lang="en-US" dirty="0"/>
          </a:p>
          <a:p>
            <a:r>
              <a:rPr lang="en-US" dirty="0" smtClean="0"/>
              <a:t>State if the computing </a:t>
            </a:r>
            <a:r>
              <a:rPr lang="en-US" dirty="0"/>
              <a:t>technologies </a:t>
            </a:r>
            <a:r>
              <a:rPr lang="en-US" dirty="0" smtClean="0"/>
              <a:t>was </a:t>
            </a:r>
            <a:r>
              <a:rPr lang="en-US" dirty="0"/>
              <a:t>existing, future, </a:t>
            </a:r>
            <a:r>
              <a:rPr lang="en-US" dirty="0" smtClean="0"/>
              <a:t>or emerging</a:t>
            </a:r>
            <a:endParaRPr lang="en-US" dirty="0" smtClean="0"/>
          </a:p>
          <a:p>
            <a:r>
              <a:rPr lang="en-US" dirty="0" smtClean="0"/>
              <a:t>Add </a:t>
            </a:r>
            <a:r>
              <a:rPr lang="en-US" dirty="0" smtClean="0"/>
              <a:t>analysis to group project website addressing all topics covered to date</a:t>
            </a:r>
          </a:p>
          <a:p>
            <a:r>
              <a:rPr lang="en-US" dirty="0" smtClean="0"/>
              <a:t>See group project slide deck for more</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3348358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15163</TotalTime>
  <Words>4250</Words>
  <Application>Microsoft Macintosh PowerPoint</Application>
  <PresentationFormat>On-screen Show (16:9)</PresentationFormat>
  <Paragraphs>437</Paragraphs>
  <Slides>32</Slides>
  <Notes>26</Notes>
  <HiddenSlides>1</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Red Radial 16x9</vt:lpstr>
      <vt:lpstr>Class 7 Privacy and Government</vt:lpstr>
      <vt:lpstr>PowerPoint Presentation</vt:lpstr>
      <vt:lpstr>Overview</vt:lpstr>
      <vt:lpstr>PowerPoint Presentation</vt:lpstr>
      <vt:lpstr>Debate Ground Rules</vt:lpstr>
      <vt:lpstr>My Reading Notes</vt:lpstr>
      <vt:lpstr>Group Quiz</vt:lpstr>
      <vt:lpstr>Overview</vt:lpstr>
      <vt:lpstr>Assignment – Group Project</vt:lpstr>
      <vt:lpstr>Overview</vt:lpstr>
      <vt:lpstr>Government Backdoors And Privacy</vt:lpstr>
      <vt:lpstr>What are backdoors?</vt:lpstr>
      <vt:lpstr>The Clipper chip</vt:lpstr>
      <vt:lpstr>Recent incidents</vt:lpstr>
      <vt:lpstr>Exploitation of backdoors</vt:lpstr>
      <vt:lpstr>Conclusion</vt:lpstr>
      <vt:lpstr>References</vt:lpstr>
      <vt:lpstr>References</vt:lpstr>
      <vt:lpstr>Automated Enforcement Systems</vt:lpstr>
      <vt:lpstr>Efficacy of Automated Systems</vt:lpstr>
      <vt:lpstr>Arguments against Enforcement Systems</vt:lpstr>
      <vt:lpstr>Conclusions</vt:lpstr>
      <vt:lpstr>References</vt:lpstr>
      <vt:lpstr>References</vt:lpstr>
      <vt:lpstr>The Right to be forgotten</vt:lpstr>
      <vt:lpstr>The Right To Be Forgotten</vt:lpstr>
      <vt:lpstr>The right to be forgotten</vt:lpstr>
      <vt:lpstr>Google’s role in the right to be forgotten</vt:lpstr>
      <vt:lpstr>Current American rtbf</vt:lpstr>
      <vt:lpstr>Is it right for America?</vt:lpstr>
      <vt:lpstr>References</vt:lpstr>
      <vt:lpstr>Class 7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227</cp:revision>
  <dcterms:created xsi:type="dcterms:W3CDTF">2014-08-25T02:19:16Z</dcterms:created>
  <dcterms:modified xsi:type="dcterms:W3CDTF">2016-09-16T22:47:05Z</dcterms:modified>
</cp:coreProperties>
</file>