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91" r:id="rId3"/>
    <p:sldId id="279" r:id="rId4"/>
    <p:sldId id="259" r:id="rId5"/>
    <p:sldId id="287" r:id="rId6"/>
    <p:sldId id="288" r:id="rId7"/>
    <p:sldId id="277" r:id="rId8"/>
    <p:sldId id="261" r:id="rId9"/>
    <p:sldId id="289" r:id="rId10"/>
    <p:sldId id="281" r:id="rId11"/>
    <p:sldId id="280" r:id="rId12"/>
    <p:sldId id="282" r:id="rId13"/>
    <p:sldId id="283" r:id="rId14"/>
    <p:sldId id="284" r:id="rId15"/>
    <p:sldId id="285" r:id="rId16"/>
    <p:sldId id="264" r:id="rId17"/>
    <p:sldId id="290" r:id="rId18"/>
    <p:sldId id="267"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1445" autoAdjust="0"/>
  </p:normalViewPr>
  <p:slideViewPr>
    <p:cSldViewPr snapToGrid="0" snapToObjects="1">
      <p:cViewPr varScale="1">
        <p:scale>
          <a:sx n="106" d="100"/>
          <a:sy n="106" d="100"/>
        </p:scale>
        <p:origin x="-1056" y="-112"/>
      </p:cViewPr>
      <p:guideLst>
        <p:guide orient="horz" pos="1620"/>
        <p:guide pos="2880"/>
      </p:guideLst>
    </p:cSldViewPr>
  </p:slid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2016-09-02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2016-09-02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again, aren’t you? You should be. </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How did the first paper go?</a:t>
            </a:r>
          </a:p>
          <a:p>
            <a:pPr eaLnBrk="1" hangingPunct="1"/>
            <a:r>
              <a:rPr lang="en-US" dirty="0" smtClean="0">
                <a:latin typeface="Arial" charset="0"/>
                <a:ea typeface="ＭＳ Ｐゴシック" charset="-128"/>
                <a:cs typeface="ＭＳ Ｐゴシック" charset="-128"/>
              </a:rPr>
              <a:t>What were your topics?</a:t>
            </a:r>
          </a:p>
          <a:p>
            <a:pPr eaLnBrk="1" hangingPunct="1"/>
            <a:r>
              <a:rPr lang="en-US" dirty="0" smtClean="0">
                <a:latin typeface="Arial" charset="0"/>
                <a:ea typeface="ＭＳ Ｐゴシック" charset="-128"/>
                <a:cs typeface="ＭＳ Ｐゴシック" charset="-128"/>
              </a:rPr>
              <a:t>What conclusions did you draw?</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God? Society? Government?</a:t>
            </a:r>
          </a:p>
          <a:p>
            <a:pPr eaLnBrk="1" hangingPunct="1"/>
            <a:r>
              <a:rPr lang="en-US" dirty="0" smtClean="0">
                <a:latin typeface="Arial" charset="0"/>
                <a:ea typeface="ＭＳ Ｐゴシック" charset="-128"/>
                <a:cs typeface="ＭＳ Ｐゴシック" charset="-128"/>
              </a:rPr>
              <a:t>Privacy? Due process?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Turning natural resources into personal property.</a:t>
            </a:r>
          </a:p>
          <a:p>
            <a:pPr eaLnBrk="1" hangingPunct="1"/>
            <a:r>
              <a:rPr lang="en-US" dirty="0" smtClean="0">
                <a:latin typeface="Arial" charset="0"/>
                <a:ea typeface="ＭＳ Ｐゴシック" charset="-128"/>
                <a:cs typeface="ＭＳ Ｐゴシック" charset="-128"/>
              </a:rPr>
              <a:t>Actions can be ethically mandatory, prohibited or acceptable.</a:t>
            </a:r>
          </a:p>
          <a:p>
            <a:pPr eaLnBrk="1" hangingPunct="1"/>
            <a:r>
              <a:rPr lang="en-US" dirty="0" smtClean="0">
                <a:latin typeface="Arial" charset="0"/>
                <a:ea typeface="ＭＳ Ｐゴシック" charset="-128"/>
                <a:cs typeface="ＭＳ Ｐゴシック" charset="-128"/>
              </a:rPr>
              <a:t>Positive: someone else has to do something.</a:t>
            </a:r>
          </a:p>
          <a:p>
            <a:pPr eaLnBrk="1" hangingPunct="1"/>
            <a:r>
              <a:rPr lang="en-US" dirty="0" smtClean="0">
                <a:latin typeface="Arial" charset="0"/>
                <a:ea typeface="ＭＳ Ｐゴシック" charset="-128"/>
                <a:cs typeface="ＭＳ Ｐゴシック" charset="-128"/>
              </a:rPr>
              <a:t>Examples?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90887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smtClean="0">
                <a:ea typeface="ＭＳ Ｐゴシック" charset="-128"/>
                <a:cs typeface="ＭＳ Ｐゴシック" charset="-128"/>
              </a:rPr>
              <a:t>Which formulation of the categorical imperative do you prefer?</a:t>
            </a:r>
          </a:p>
          <a:p>
            <a:pPr marL="0" indent="0" eaLnBrk="1" hangingPunct="1">
              <a:buFont typeface="Arial"/>
              <a:buNone/>
            </a:pPr>
            <a:endParaRPr lang="en-US" dirty="0" smtClean="0">
              <a:ea typeface="ＭＳ Ｐゴシック" charset="-128"/>
              <a:cs typeface="ＭＳ Ｐゴシック" charset="-128"/>
            </a:endParaRPr>
          </a:p>
          <a:p>
            <a:pPr marL="0" indent="0" eaLnBrk="1" hangingPunct="1">
              <a:buFont typeface="Arial"/>
              <a:buNone/>
            </a:pPr>
            <a:r>
              <a:rPr lang="en-US" b="1" dirty="0" smtClean="0">
                <a:ea typeface="ＭＳ Ｐゴシック" charset="-128"/>
                <a:cs typeface="ＭＳ Ｐゴシック" charset="-128"/>
              </a:rPr>
              <a:t>Kant’s Axe (1:33)</a:t>
            </a:r>
          </a:p>
          <a:p>
            <a:pPr marL="0" indent="0" eaLnBrk="1" hangingPunct="1">
              <a:buFont typeface="Arial"/>
              <a:buNone/>
            </a:pPr>
            <a:r>
              <a:rPr lang="en-US" b="0" dirty="0" smtClean="0"/>
              <a:t>Published on Nov 18, 2014 – BBC Radio 4</a:t>
            </a:r>
          </a:p>
          <a:p>
            <a:pPr marL="0" indent="0" eaLnBrk="1" hangingPunct="1">
              <a:buFont typeface="Arial"/>
              <a:buNone/>
            </a:pPr>
            <a:r>
              <a:rPr lang="en-US" b="0" dirty="0" smtClean="0">
                <a:ea typeface="ＭＳ Ｐゴシック" charset="-128"/>
                <a:cs typeface="ＭＳ Ｐゴシック" charset="-128"/>
              </a:rPr>
              <a:t>Accessed 2016-09-02</a:t>
            </a:r>
          </a:p>
          <a:p>
            <a:pPr marL="0" indent="0" eaLnBrk="1" hangingPunct="1">
              <a:buFont typeface="Arial"/>
              <a:buNone/>
            </a:pPr>
            <a:r>
              <a:rPr lang="en-US" dirty="0" err="1" smtClean="0">
                <a:ea typeface="ＭＳ Ｐゴシック" charset="-128"/>
                <a:cs typeface="ＭＳ Ｐゴシック" charset="-128"/>
              </a:rPr>
              <a:t>www.youtube.com</a:t>
            </a:r>
            <a:r>
              <a:rPr lang="en-US" dirty="0" smtClean="0">
                <a:ea typeface="ＭＳ Ｐゴシック" charset="-128"/>
                <a:cs typeface="ＭＳ Ｐゴシック" charset="-128"/>
              </a:rPr>
              <a:t>/</a:t>
            </a:r>
            <a:r>
              <a:rPr lang="en-US" dirty="0" err="1" smtClean="0">
                <a:ea typeface="ＭＳ Ｐゴシック" charset="-128"/>
                <a:cs typeface="ＭＳ Ｐゴシック" charset="-128"/>
              </a:rPr>
              <a:t>watch?v</a:t>
            </a:r>
            <a:r>
              <a:rPr lang="en-US" dirty="0" smtClean="0">
                <a:ea typeface="ＭＳ Ｐゴシック" charset="-128"/>
                <a:cs typeface="ＭＳ Ｐゴシック" charset="-128"/>
              </a:rPr>
              <a:t>=</a:t>
            </a:r>
            <a:r>
              <a:rPr lang="en-US" dirty="0" err="1" smtClean="0">
                <a:ea typeface="ＭＳ Ｐゴシック" charset="-128"/>
                <a:cs typeface="ＭＳ Ｐゴシック" charset="-128"/>
              </a:rPr>
              <a:t>x_uUEaeqFog</a:t>
            </a:r>
            <a:r>
              <a:rPr lang="en-US" dirty="0" smtClean="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Wikipedia (get primary source):</a:t>
            </a:r>
          </a:p>
          <a:p>
            <a:r>
              <a:rPr lang="en-US" dirty="0" smtClean="0"/>
              <a:t>“Consent of the governed" is a political theory stating that a government's legitimacy and moral right to use state power is, or ought to be, derived from the people or society over which that power is exercised. </a:t>
            </a:r>
          </a:p>
          <a:p>
            <a:r>
              <a:rPr lang="en-US" dirty="0" smtClean="0"/>
              <a:t>This theory of "consent" is historically contrasted to the divine right of kings and has often been invoked against the legitimacy of colonialism. </a:t>
            </a:r>
          </a:p>
          <a:p>
            <a:r>
              <a:rPr lang="en-US" dirty="0" smtClean="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a:t>
            </a:r>
            <a:r>
              <a:rPr lang="en-US" dirty="0" err="1" smtClean="0"/>
              <a:t>PPTExponentialGrowthof</a:t>
            </a:r>
            <a:r>
              <a:rPr lang="en-US" dirty="0" smtClean="0"/>
              <a:t> Computing" by </a:t>
            </a:r>
            <a:r>
              <a:rPr lang="en-US" dirty="0" err="1" smtClean="0"/>
              <a:t>Coutesy</a:t>
            </a:r>
            <a:r>
              <a:rPr lang="en-US" dirty="0" smtClean="0"/>
              <a:t> of Ray </a:t>
            </a:r>
            <a:r>
              <a:rPr lang="en-US" dirty="0" err="1" smtClean="0"/>
              <a:t>Kurzweil</a:t>
            </a:r>
            <a:r>
              <a:rPr lang="en-US" dirty="0" smtClean="0"/>
              <a:t> and </a:t>
            </a:r>
            <a:r>
              <a:rPr lang="en-US" dirty="0" err="1" smtClean="0"/>
              <a:t>Kurzweil</a:t>
            </a:r>
            <a:r>
              <a:rPr lang="en-US" dirty="0" smtClean="0"/>
              <a:t> Technologies, Inc. - </a:t>
            </a:r>
            <a:r>
              <a:rPr lang="en-US" dirty="0" err="1" smtClean="0"/>
              <a:t>en:PPTExponentialGrowthof_Computing.jpg</a:t>
            </a:r>
            <a:r>
              <a:rPr lang="en-US" dirty="0" smtClean="0"/>
              <a:t>. Licensed under CC BY 1.0 via Wikimedia Commons - http://</a:t>
            </a:r>
            <a:r>
              <a:rPr lang="en-US" dirty="0" err="1" smtClean="0"/>
              <a:t>commons.wikimedia.org</a:t>
            </a:r>
            <a:r>
              <a:rPr lang="en-US" dirty="0" smtClean="0"/>
              <a:t>/wiki/</a:t>
            </a:r>
            <a:r>
              <a:rPr lang="en-US" dirty="0" err="1" smtClean="0"/>
              <a:t>File:PPTExponentialGrowthof_Computing.jpg</a:t>
            </a:r>
            <a:r>
              <a:rPr lang="en-US" dirty="0" smtClean="0"/>
              <a:t>#/media/</a:t>
            </a:r>
            <a:r>
              <a:rPr lang="en-US" dirty="0" err="1" smtClean="0"/>
              <a:t>File:PPTExponentialGrowthof_Computing.jpg</a:t>
            </a:r>
            <a:endParaRPr lang="en-US" dirty="0" smtClean="0"/>
          </a:p>
          <a:p>
            <a:endParaRPr lang="en-US" dirty="0" smtClean="0"/>
          </a:p>
          <a:p>
            <a:r>
              <a:rPr lang="en-US" dirty="0" smtClean="0"/>
              <a:t>[2]</a:t>
            </a:r>
            <a:r>
              <a:rPr lang="en-US" baseline="0" dirty="0" smtClean="0"/>
              <a:t> </a:t>
            </a:r>
            <a:r>
              <a:rPr lang="en-US" dirty="0" smtClean="0"/>
              <a:t>"</a:t>
            </a:r>
            <a:r>
              <a:rPr lang="en-US" dirty="0" err="1" smtClean="0"/>
              <a:t>PPTCountdowntoSingularityLinear</a:t>
            </a:r>
            <a:r>
              <a:rPr lang="en-US" dirty="0" smtClean="0"/>
              <a:t>" by </a:t>
            </a:r>
            <a:r>
              <a:rPr lang="en-US" dirty="0" err="1" smtClean="0"/>
              <a:t>Coutesy</a:t>
            </a:r>
            <a:r>
              <a:rPr lang="en-US" dirty="0" smtClean="0"/>
              <a:t> of Ray </a:t>
            </a:r>
            <a:r>
              <a:rPr lang="en-US" dirty="0" err="1" smtClean="0"/>
              <a:t>Kurzweil</a:t>
            </a:r>
            <a:r>
              <a:rPr lang="en-US" dirty="0" smtClean="0"/>
              <a:t> and </a:t>
            </a:r>
            <a:r>
              <a:rPr lang="en-US" dirty="0" err="1" smtClean="0"/>
              <a:t>Kurzweil</a:t>
            </a:r>
            <a:r>
              <a:rPr lang="en-US" dirty="0" smtClean="0"/>
              <a:t> Technologies, Inc. - </a:t>
            </a:r>
            <a:r>
              <a:rPr lang="en-US" dirty="0" err="1" smtClean="0"/>
              <a:t>en:PPTCountdowntoSingularityLinear.jpg</a:t>
            </a:r>
            <a:r>
              <a:rPr lang="en-US" dirty="0" smtClean="0"/>
              <a:t>. Licensed under CC BY 1.0 via Wikimedia Commons - http://</a:t>
            </a:r>
            <a:r>
              <a:rPr lang="en-US" dirty="0" err="1" smtClean="0"/>
              <a:t>commons.wikimedia.org</a:t>
            </a:r>
            <a:r>
              <a:rPr lang="en-US" dirty="0" smtClean="0"/>
              <a:t>/wiki/</a:t>
            </a:r>
            <a:r>
              <a:rPr lang="en-US" dirty="0" err="1" smtClean="0"/>
              <a:t>File:PPTCountdowntoSingularityLinear.jpg</a:t>
            </a:r>
            <a:r>
              <a:rPr lang="en-US" dirty="0" smtClean="0"/>
              <a:t>#/media/</a:t>
            </a:r>
            <a:r>
              <a:rPr lang="en-US" dirty="0" err="1" smtClean="0"/>
              <a:t>File:PPTCountdowntoSingularityLinear.jpg</a:t>
            </a:r>
            <a:endParaRPr lang="en-US" dirty="0" smtClean="0"/>
          </a:p>
          <a:p>
            <a:endParaRPr lang="en-US" dirty="0" smtClean="0"/>
          </a:p>
          <a:p>
            <a:r>
              <a:rPr lang="en-US" dirty="0" smtClean="0"/>
              <a:t>This puts it a different way:</a:t>
            </a:r>
          </a:p>
          <a:p>
            <a:pPr eaLnBrk="1" hangingPunct="1"/>
            <a:r>
              <a:rPr lang="en-US" b="1" dirty="0" smtClean="0">
                <a:latin typeface="Arial" pitchFamily="-109" charset="0"/>
                <a:ea typeface="ＭＳ Ｐゴシック" pitchFamily="-109" charset="-128"/>
                <a:cs typeface="ＭＳ Ｐゴシック" pitchFamily="-109" charset="-128"/>
              </a:rPr>
              <a:t>Show Epic Rap Battles of History: Steve Jobs vs. Bill Gates (If class ok with obscene lyrics) (2:47)</a:t>
            </a:r>
          </a:p>
          <a:p>
            <a:pPr eaLnBrk="1" hangingPunct="1"/>
            <a:r>
              <a:rPr lang="en-US" dirty="0" smtClean="0">
                <a:latin typeface="Arial" pitchFamily="-109" charset="0"/>
                <a:ea typeface="ＭＳ Ｐゴシック" pitchFamily="-109" charset="-128"/>
                <a:cs typeface="ＭＳ Ｐゴシック" pitchFamily="-109" charset="-128"/>
              </a:rPr>
              <a:t>https://</a:t>
            </a:r>
            <a:r>
              <a:rPr lang="en-US" dirty="0" err="1" smtClean="0">
                <a:latin typeface="Arial" pitchFamily="-109" charset="0"/>
                <a:ea typeface="ＭＳ Ｐゴシック" pitchFamily="-109" charset="-128"/>
                <a:cs typeface="ＭＳ Ｐゴシック" pitchFamily="-109" charset="-128"/>
              </a:rPr>
              <a:t>www.youtube.com</a:t>
            </a:r>
            <a:r>
              <a:rPr lang="en-US" dirty="0" smtClean="0">
                <a:latin typeface="Arial" pitchFamily="-109" charset="0"/>
                <a:ea typeface="ＭＳ Ｐゴシック" pitchFamily="-109" charset="-128"/>
                <a:cs typeface="ＭＳ Ｐゴシック" pitchFamily="-109" charset="-128"/>
              </a:rPr>
              <a:t>/</a:t>
            </a:r>
            <a:r>
              <a:rPr lang="en-US" dirty="0" err="1" smtClean="0">
                <a:latin typeface="Arial" pitchFamily="-109" charset="0"/>
                <a:ea typeface="ＭＳ Ｐゴシック" pitchFamily="-109" charset="-128"/>
                <a:cs typeface="ＭＳ Ｐゴシック" pitchFamily="-109" charset="-128"/>
              </a:rPr>
              <a:t>watch?v</a:t>
            </a:r>
            <a:r>
              <a:rPr lang="en-US" smtClean="0">
                <a:latin typeface="Arial" pitchFamily="-109" charset="0"/>
                <a:ea typeface="ＭＳ Ｐゴシック" pitchFamily="-109" charset="-128"/>
                <a:cs typeface="ＭＳ Ｐゴシック" pitchFamily="-109" charset="-128"/>
              </a:rPr>
              <a:t>=njos57IJf-0</a:t>
            </a:r>
          </a:p>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Email Etiquette – thoughts?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Extra credit for identifying extra credit opportunities requires you complete the extra credit assignment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Email all the course staff, you’ll get a quicker response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Harming someone else may be unavoidable.</a:t>
            </a:r>
          </a:p>
          <a:p>
            <a:r>
              <a:rPr lang="en-US" dirty="0" smtClean="0"/>
              <a:t>Examples?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94849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2016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2016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3</a:t>
            </a:r>
            <a:br>
              <a:rPr lang="en-US" dirty="0" smtClean="0"/>
            </a:br>
            <a:r>
              <a:rPr lang="en-US" dirty="0" smtClean="0"/>
              <a:t>Ethics</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Actions</a:t>
            </a:r>
            <a:endParaRPr lang="en-US" dirty="0"/>
          </a:p>
        </p:txBody>
      </p:sp>
      <p:sp>
        <p:nvSpPr>
          <p:cNvPr id="3" name="Content Placeholder 2"/>
          <p:cNvSpPr>
            <a:spLocks noGrp="1"/>
          </p:cNvSpPr>
          <p:nvPr>
            <p:ph sz="half" idx="1"/>
          </p:nvPr>
        </p:nvSpPr>
        <p:spPr/>
        <p:txBody>
          <a:bodyPr/>
          <a:lstStyle/>
          <a:p>
            <a:r>
              <a:rPr lang="en-US" dirty="0"/>
              <a:t>Based on belief that </a:t>
            </a:r>
            <a:r>
              <a:rPr lang="en-US" dirty="0" smtClean="0"/>
              <a:t>people are</a:t>
            </a:r>
          </a:p>
          <a:p>
            <a:pPr lvl="1"/>
            <a:r>
              <a:rPr lang="en-US" dirty="0"/>
              <a:t>R</a:t>
            </a:r>
            <a:r>
              <a:rPr lang="en-US" dirty="0" smtClean="0"/>
              <a:t>ational</a:t>
            </a:r>
          </a:p>
          <a:p>
            <a:pPr lvl="1"/>
            <a:r>
              <a:rPr lang="en-US" dirty="0" smtClean="0"/>
              <a:t>Free to choose</a:t>
            </a:r>
            <a:endParaRPr lang="en-US" dirty="0"/>
          </a:p>
          <a:p>
            <a:r>
              <a:rPr lang="en-US" dirty="0" smtClean="0"/>
              <a:t>Mandatory</a:t>
            </a:r>
          </a:p>
          <a:p>
            <a:r>
              <a:rPr lang="en-US" dirty="0" smtClean="0"/>
              <a:t>Prohibited</a:t>
            </a:r>
          </a:p>
          <a:p>
            <a:r>
              <a:rPr lang="en-US" dirty="0" smtClean="0"/>
              <a:t>Acceptable</a:t>
            </a:r>
            <a:endParaRPr lang="en-US" dirty="0"/>
          </a:p>
          <a:p>
            <a:endParaRPr lang="en-US" dirty="0"/>
          </a:p>
        </p:txBody>
      </p:sp>
      <p:sp>
        <p:nvSpPr>
          <p:cNvPr id="4" name="Content Placeholder 3"/>
          <p:cNvSpPr>
            <a:spLocks noGrp="1"/>
          </p:cNvSpPr>
          <p:nvPr>
            <p:ph sz="half" idx="2"/>
          </p:nvPr>
        </p:nvSpPr>
        <p:spPr/>
        <p:txBody>
          <a:bodyPr/>
          <a:lstStyle/>
          <a:p>
            <a:r>
              <a:rPr lang="en-US" dirty="0"/>
              <a:t>Why does society </a:t>
            </a:r>
            <a:r>
              <a:rPr lang="en-US" dirty="0" smtClean="0"/>
              <a:t>care?</a:t>
            </a:r>
            <a:endParaRPr lang="en-US" dirty="0"/>
          </a:p>
          <a:p>
            <a:r>
              <a:rPr lang="en-US" dirty="0"/>
              <a:t>Why do individuals </a:t>
            </a:r>
            <a:r>
              <a:rPr lang="en-US" dirty="0" smtClean="0"/>
              <a:t>care?</a:t>
            </a:r>
            <a:endParaRPr lang="en-US" dirty="0"/>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2690075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a:t>
            </a:r>
            <a:endParaRPr lang="en-US" dirty="0"/>
          </a:p>
        </p:txBody>
      </p:sp>
      <p:sp>
        <p:nvSpPr>
          <p:cNvPr id="3" name="Content Placeholder 2"/>
          <p:cNvSpPr>
            <a:spLocks noGrp="1"/>
          </p:cNvSpPr>
          <p:nvPr>
            <p:ph sz="half" idx="1"/>
          </p:nvPr>
        </p:nvSpPr>
        <p:spPr/>
        <p:txBody>
          <a:bodyPr/>
          <a:lstStyle/>
          <a:p>
            <a:r>
              <a:rPr lang="en-US" dirty="0"/>
              <a:t>Where do they come from?</a:t>
            </a:r>
          </a:p>
          <a:p>
            <a:r>
              <a:rPr lang="en-US" dirty="0"/>
              <a:t>What are they?</a:t>
            </a:r>
          </a:p>
          <a:p>
            <a:pPr lvl="1"/>
            <a:r>
              <a:rPr lang="en-US" dirty="0"/>
              <a:t>“Life, liberty, and property” – Locke.</a:t>
            </a:r>
          </a:p>
          <a:p>
            <a:pPr lvl="1"/>
            <a:r>
              <a:rPr lang="en-US" dirty="0"/>
              <a:t>“Life, liberty, and the pursuit of happiness” – Jefferson.</a:t>
            </a:r>
          </a:p>
          <a:p>
            <a:pPr lvl="1"/>
            <a:r>
              <a:rPr lang="en-US" dirty="0"/>
              <a:t>Others?</a:t>
            </a:r>
          </a:p>
          <a:p>
            <a:endParaRPr lang="en-US" dirty="0"/>
          </a:p>
        </p:txBody>
      </p:sp>
      <p:sp>
        <p:nvSpPr>
          <p:cNvPr id="4" name="Content Placeholder 3"/>
          <p:cNvSpPr>
            <a:spLocks noGrp="1"/>
          </p:cNvSpPr>
          <p:nvPr>
            <p:ph sz="half" idx="2"/>
          </p:nvPr>
        </p:nvSpPr>
        <p:spPr/>
        <p:txBody>
          <a:bodyPr/>
          <a:lstStyle/>
          <a:p>
            <a:r>
              <a:rPr lang="en-US" dirty="0"/>
              <a:t>How does one acquire a specific right?</a:t>
            </a:r>
          </a:p>
          <a:p>
            <a:pPr lvl="1"/>
            <a:r>
              <a:rPr lang="en-US" dirty="0"/>
              <a:t>E.g. ownership?</a:t>
            </a:r>
          </a:p>
          <a:p>
            <a:r>
              <a:rPr lang="en-US" dirty="0"/>
              <a:t>Types of rights</a:t>
            </a:r>
          </a:p>
          <a:p>
            <a:pPr lvl="1"/>
            <a:r>
              <a:rPr lang="en-US" dirty="0"/>
              <a:t>Negative (liberties)</a:t>
            </a:r>
          </a:p>
          <a:p>
            <a:pPr lvl="1"/>
            <a:r>
              <a:rPr lang="en-US" dirty="0"/>
              <a:t>Positive (claim-rights)</a:t>
            </a:r>
          </a:p>
          <a:p>
            <a:endParaRPr lang="en-US" dirty="0"/>
          </a:p>
        </p:txBody>
      </p:sp>
      <p:sp>
        <p:nvSpPr>
          <p:cNvPr id="5" name="Footer Placeholder 4"/>
          <p:cNvSpPr>
            <a:spLocks noGrp="1"/>
          </p:cNvSpPr>
          <p:nvPr>
            <p:ph type="ftr" sz="quarter" idx="11"/>
          </p:nvPr>
        </p:nvSpPr>
        <p:spPr/>
        <p:txBody>
          <a:bodyPr/>
          <a:lstStyle/>
          <a:p>
            <a:r>
              <a:rPr lang="en-US" smtClean="0"/>
              <a:t>© 2016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897421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a:t>
            </a:r>
            <a:r>
              <a:rPr lang="en-US" dirty="0" smtClean="0"/>
              <a:t>duty</a:t>
            </a:r>
            <a:endParaRPr lang="en-US" dirty="0"/>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12</a:t>
            </a:fld>
            <a:endParaRPr lang="en-US"/>
          </a:p>
        </p:txBody>
      </p:sp>
    </p:spTree>
    <p:extLst>
      <p:ext uri="{BB962C8B-B14F-4D97-AF65-F5344CB8AC3E}">
        <p14:creationId xmlns:p14="http://schemas.microsoft.com/office/powerpoint/2010/main" val="3956781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
        <p:nvSpPr>
          <p:cNvPr id="7" name="Content Placeholder 6"/>
          <p:cNvSpPr>
            <a:spLocks noGrp="1"/>
          </p:cNvSpPr>
          <p:nvPr>
            <p:ph sz="half" idx="2"/>
          </p:nvPr>
        </p:nvSpPr>
        <p:spPr/>
        <p:txBody>
          <a:bodyPr>
            <a:normAutofit/>
          </a:bodyPr>
          <a:lstStyle/>
          <a:p>
            <a:r>
              <a:rPr lang="en-US" dirty="0" smtClean="0"/>
              <a:t>Main </a:t>
            </a:r>
            <a:r>
              <a:rPr lang="en-US" dirty="0"/>
              <a:t>example is Utilitarianism.</a:t>
            </a:r>
          </a:p>
          <a:p>
            <a:r>
              <a:rPr lang="en-US" dirty="0"/>
              <a:t>Increase aggregate utility or happiness. How to measure?</a:t>
            </a:r>
          </a:p>
          <a:p>
            <a:r>
              <a:rPr lang="en-US" dirty="0" smtClean="0"/>
              <a:t>Watch </a:t>
            </a:r>
            <a:r>
              <a:rPr lang="en-US" dirty="0"/>
              <a:t>out for theories going to far; violating rights of a few for the “good” of the many. </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17666809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Autofit/>
          </a:bodyPr>
          <a:lstStyle/>
          <a:p>
            <a:r>
              <a:rPr lang="en-US" dirty="0" smtClean="0"/>
              <a:t>Uses </a:t>
            </a:r>
            <a:r>
              <a:rPr lang="en-US" dirty="0"/>
              <a:t>rights as </a:t>
            </a:r>
            <a:r>
              <a:rPr lang="en-US" dirty="0" smtClean="0"/>
              <a:t>basis</a:t>
            </a:r>
          </a:p>
          <a:p>
            <a:r>
              <a:rPr lang="en-US" dirty="0"/>
              <a:t>E</a:t>
            </a:r>
            <a:r>
              <a:rPr lang="en-US" dirty="0" smtClean="0"/>
              <a:t>xplains </a:t>
            </a:r>
            <a:r>
              <a:rPr lang="en-US" dirty="0"/>
              <a:t>people’s selfishness in absence of common </a:t>
            </a:r>
            <a:r>
              <a:rPr lang="en-US" dirty="0" smtClean="0"/>
              <a:t>agreement</a:t>
            </a:r>
            <a:endParaRPr lang="en-US" dirty="0"/>
          </a:p>
          <a:p>
            <a:r>
              <a:rPr lang="en-US" dirty="0"/>
              <a:t>A</a:t>
            </a:r>
            <a:r>
              <a:rPr lang="en-US" dirty="0" smtClean="0"/>
              <a:t>nalysis </a:t>
            </a:r>
            <a:r>
              <a:rPr lang="en-US" dirty="0"/>
              <a:t>of moral issues regarding people and government.</a:t>
            </a:r>
          </a:p>
          <a:p>
            <a:r>
              <a:rPr lang="en-US" dirty="0" smtClean="0"/>
              <a:t>Characterization </a:t>
            </a:r>
            <a:r>
              <a:rPr lang="en-US" dirty="0"/>
              <a:t>of actions can change outcome of analysis, does not solve conflicting </a:t>
            </a:r>
            <a:r>
              <a:rPr lang="en-US" dirty="0" smtClean="0"/>
              <a:t>rights</a:t>
            </a:r>
            <a:r>
              <a:rPr lang="en-US" dirty="0"/>
              <a:t>.</a:t>
            </a:r>
          </a:p>
          <a:p>
            <a:r>
              <a:rPr lang="en-US" dirty="0"/>
              <a:t>Are laws based on ethics</a:t>
            </a:r>
            <a:r>
              <a:rPr lang="en-US" dirty="0" smtClean="0"/>
              <a:t>?</a:t>
            </a:r>
          </a:p>
          <a:p>
            <a:r>
              <a:rPr lang="en-US" dirty="0" smtClean="0"/>
              <a:t>Are </a:t>
            </a:r>
            <a:r>
              <a:rPr lang="en-US" dirty="0"/>
              <a:t>all laws ethical? </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1498939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149935"/>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Depends on homogeneous community standards for morality.</a:t>
            </a:r>
          </a:p>
          <a:p>
            <a:r>
              <a:rPr lang="en-US" dirty="0"/>
              <a:t>Plato and Aristotle, more recently by Alasdair </a:t>
            </a:r>
            <a:r>
              <a:rPr lang="en-US" dirty="0" err="1"/>
              <a:t>MacIntyre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4154253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a:t>
            </a:r>
            <a:r>
              <a:rPr lang="en-US" dirty="0"/>
              <a:t>Quiz</a:t>
            </a:r>
            <a:br>
              <a:rPr lang="en-US" dirty="0"/>
            </a:br>
            <a:r>
              <a:rPr lang="en-US" dirty="0"/>
              <a:t>Scenario 4 in Section </a:t>
            </a:r>
            <a:r>
              <a:rPr lang="en-US" dirty="0" smtClean="0"/>
              <a:t>2.1.2</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Split into teams of 4</a:t>
            </a:r>
          </a:p>
          <a:p>
            <a:pPr marL="457200" indent="-457200">
              <a:buFont typeface="+mj-lt"/>
              <a:buAutoNum type="arabicPeriod"/>
            </a:pPr>
            <a:r>
              <a:rPr lang="en-US" dirty="0" smtClean="0"/>
              <a:t>Pick one of:</a:t>
            </a:r>
          </a:p>
          <a:p>
            <a:pPr marL="662968" lvl="1" indent="-457200">
              <a:buFont typeface="+mj-lt"/>
              <a:buAutoNum type="arabicPeriod"/>
            </a:pPr>
            <a:r>
              <a:rPr lang="en-US" dirty="0" smtClean="0"/>
              <a:t>Kantian</a:t>
            </a:r>
            <a:endParaRPr lang="en-US" dirty="0"/>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endParaRPr lang="en-US" dirty="0" smtClean="0"/>
          </a:p>
          <a:p>
            <a:pPr marL="662968" lvl="1" indent="-457200">
              <a:buFont typeface="+mj-lt"/>
              <a:buAutoNum type="arabicPeriod"/>
            </a:pPr>
            <a:r>
              <a:rPr lang="en-US" dirty="0" smtClean="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smtClean="0"/>
              <a:t>Provide </a:t>
            </a:r>
            <a:r>
              <a:rPr lang="en-US" dirty="0"/>
              <a:t>justification (argument</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27514432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smtClean="0"/>
              <a:t>Complete all assigned reading</a:t>
            </a:r>
          </a:p>
          <a:p>
            <a:pPr marL="342900" indent="-342900">
              <a:buFont typeface="+mj-lt"/>
              <a:buAutoNum type="arabicPeriod"/>
            </a:pPr>
            <a:r>
              <a:rPr lang="en-US" dirty="0" smtClean="0"/>
              <a:t>Work on your individual presentations</a:t>
            </a:r>
          </a:p>
          <a:p>
            <a:pPr marL="342900" indent="-342900">
              <a:buFont typeface="+mj-lt"/>
              <a:buAutoNum type="arabicPeriod"/>
            </a:pPr>
            <a:r>
              <a:rPr lang="en-US" dirty="0" smtClean="0"/>
              <a:t>Start Group Project work (if possible)</a:t>
            </a:r>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3</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2016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smtClean="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664899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Reminder</a:t>
            </a:r>
            <a:endParaRPr lang="en-US" dirty="0"/>
          </a:p>
        </p:txBody>
      </p:sp>
      <p:sp>
        <p:nvSpPr>
          <p:cNvPr id="3" name="Content Placeholder 2"/>
          <p:cNvSpPr>
            <a:spLocks noGrp="1"/>
          </p:cNvSpPr>
          <p:nvPr>
            <p:ph idx="1"/>
          </p:nvPr>
        </p:nvSpPr>
        <p:spPr/>
        <p:txBody>
          <a:bodyPr/>
          <a:lstStyle/>
          <a:p>
            <a:r>
              <a:rPr lang="en-US" dirty="0" smtClean="0"/>
              <a:t>Sign up for individual presentations</a:t>
            </a:r>
          </a:p>
          <a:p>
            <a:pPr lvl="1"/>
            <a:r>
              <a:rPr lang="en-US" dirty="0" smtClean="0"/>
              <a:t>Great ideas so far!</a:t>
            </a:r>
          </a:p>
          <a:p>
            <a:pPr lvl="1"/>
            <a:r>
              <a:rPr lang="en-US" dirty="0" smtClean="0"/>
              <a:t>13 out of 24 students are scheduled for individual presentations</a:t>
            </a:r>
          </a:p>
          <a:p>
            <a:pPr lvl="1"/>
            <a:r>
              <a:rPr lang="en-US" dirty="0" smtClean="0"/>
              <a:t>A slot disappears next week leaving 10 available slots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596292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1673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 Overview</a:t>
            </a:r>
            <a:endParaRPr lang="en-US" dirty="0"/>
          </a:p>
        </p:txBody>
      </p:sp>
      <p:sp>
        <p:nvSpPr>
          <p:cNvPr id="3" name="Content Placeholder 2"/>
          <p:cNvSpPr>
            <a:spLocks noGrp="1"/>
          </p:cNvSpPr>
          <p:nvPr>
            <p:ph idx="1"/>
          </p:nvPr>
        </p:nvSpPr>
        <p:spPr/>
        <p:txBody>
          <a:bodyPr>
            <a:normAutofit/>
          </a:bodyPr>
          <a:lstStyle/>
          <a:p>
            <a:r>
              <a:rPr lang="en-US" dirty="0" smtClean="0"/>
              <a:t>Project Web Site</a:t>
            </a:r>
          </a:p>
          <a:p>
            <a:pPr lvl="1"/>
            <a:r>
              <a:rPr lang="en-US" dirty="0" smtClean="0"/>
              <a:t>Analyze subject from the prospective of each topic covered in class</a:t>
            </a:r>
          </a:p>
          <a:p>
            <a:pPr lvl="1"/>
            <a:r>
              <a:rPr lang="en-US" dirty="0" smtClean="0"/>
              <a:t>Critical Thinking, Ethics, and Professional Ethics are analysis tools, not topics</a:t>
            </a:r>
          </a:p>
          <a:p>
            <a:pPr lvl="1"/>
            <a:r>
              <a:rPr lang="en-US" dirty="0" smtClean="0"/>
              <a:t>Movie: Explore each computing technology portrayed</a:t>
            </a:r>
          </a:p>
          <a:p>
            <a:pPr lvl="1"/>
            <a:r>
              <a:rPr lang="en-US" dirty="0" smtClean="0"/>
              <a:t>Computing Technology: How is technology portrayed in mass media?</a:t>
            </a:r>
          </a:p>
          <a:p>
            <a:r>
              <a:rPr lang="en-US" dirty="0" smtClean="0"/>
              <a:t>Presentation</a:t>
            </a:r>
          </a:p>
          <a:p>
            <a:pPr lvl="1"/>
            <a:r>
              <a:rPr lang="en-US" dirty="0" smtClean="0"/>
              <a:t>Give arguments for most salient conclusions drawn</a:t>
            </a:r>
          </a:p>
          <a:p>
            <a:pPr marL="0" indent="0" algn="ctr">
              <a:buNone/>
            </a:pPr>
            <a:r>
              <a:rPr lang="en-US" dirty="0" smtClean="0"/>
              <a:t>Movie </a:t>
            </a:r>
            <a:r>
              <a:rPr lang="en-US" dirty="0"/>
              <a:t>or Emerging Computing Technology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75164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593362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2016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a:t>
            </a:r>
            <a:r>
              <a:rPr lang="en-US" dirty="0"/>
              <a:t>57 </a:t>
            </a:r>
            <a:r>
              <a:rPr lang="en-US" dirty="0" smtClean="0"/>
              <a:t>Does </a:t>
            </a:r>
            <a:r>
              <a:rPr lang="en-US" dirty="0"/>
              <a:t>mention of Hitler invalidate the argument? - Mike </a:t>
            </a:r>
            <a:r>
              <a:rPr lang="en-US" dirty="0" smtClean="0"/>
              <a:t>Godwin</a:t>
            </a:r>
          </a:p>
          <a:p>
            <a:r>
              <a:rPr lang="en-US" dirty="0" smtClean="0"/>
              <a:t>pp. 58 “Instincts were learned…”?</a:t>
            </a:r>
          </a:p>
          <a:p>
            <a:r>
              <a:rPr lang="en-US" dirty="0" smtClean="0"/>
              <a:t>pp. 66 </a:t>
            </a:r>
            <a:r>
              <a:rPr lang="en-US" dirty="0"/>
              <a:t>There’s no expectation the doctor’s practice would suffer</a:t>
            </a:r>
            <a:r>
              <a:rPr lang="en-US" dirty="0" smtClean="0"/>
              <a:t>?</a:t>
            </a:r>
          </a:p>
          <a:p>
            <a:r>
              <a:rPr lang="en-US" dirty="0"/>
              <a:t>p</a:t>
            </a:r>
            <a:r>
              <a:rPr lang="en-US" dirty="0" smtClean="0"/>
              <a:t>p. </a:t>
            </a:r>
            <a:r>
              <a:rPr lang="en-US" dirty="0"/>
              <a:t>80 Insurance companies do it, should they</a:t>
            </a:r>
            <a:r>
              <a:rPr lang="en-US" dirty="0" smtClean="0"/>
              <a:t>?</a:t>
            </a:r>
          </a:p>
          <a:p>
            <a:r>
              <a:rPr lang="en-US" dirty="0"/>
              <a:t>pp. </a:t>
            </a:r>
            <a:r>
              <a:rPr lang="en-US" dirty="0" smtClean="0"/>
              <a:t>87 </a:t>
            </a:r>
            <a:r>
              <a:rPr lang="en-US" dirty="0"/>
              <a:t>“mother’s right to privacy”</a:t>
            </a:r>
            <a:r>
              <a:rPr lang="en-US" dirty="0" smtClean="0"/>
              <a:t>?</a:t>
            </a:r>
          </a:p>
        </p:txBody>
      </p:sp>
      <p:sp>
        <p:nvSpPr>
          <p:cNvPr id="11" name="Content Placeholder 10"/>
          <p:cNvSpPr>
            <a:spLocks noGrp="1"/>
          </p:cNvSpPr>
          <p:nvPr>
            <p:ph sz="half" idx="2"/>
          </p:nvPr>
        </p:nvSpPr>
        <p:spPr/>
        <p:txBody>
          <a:bodyPr>
            <a:normAutofit/>
          </a:bodyPr>
          <a:lstStyle/>
          <a:p>
            <a:r>
              <a:rPr lang="en-US" dirty="0" smtClean="0"/>
              <a:t>pp. 94-95 Do </a:t>
            </a:r>
            <a:r>
              <a:rPr lang="en-US" dirty="0"/>
              <a:t>most states </a:t>
            </a:r>
            <a:r>
              <a:rPr lang="en-US" dirty="0" smtClean="0"/>
              <a:t>(#?) have </a:t>
            </a:r>
            <a:r>
              <a:rPr lang="en-US" dirty="0"/>
              <a:t>anti-texting while driving laws now</a:t>
            </a:r>
            <a:r>
              <a:rPr lang="en-US" dirty="0" smtClean="0"/>
              <a:t>?</a:t>
            </a:r>
          </a:p>
          <a:p>
            <a:r>
              <a:rPr lang="en-US" dirty="0" smtClean="0"/>
              <a:t>pp</a:t>
            </a:r>
            <a:r>
              <a:rPr lang="en-US" dirty="0"/>
              <a:t>. 99 </a:t>
            </a:r>
            <a:r>
              <a:rPr lang="en-US" dirty="0" smtClean="0"/>
              <a:t>Good </a:t>
            </a:r>
            <a:r>
              <a:rPr lang="en-US" dirty="0"/>
              <a:t>to see using theories and seeing how many produce the same </a:t>
            </a:r>
            <a:r>
              <a:rPr lang="en-US" dirty="0" smtClean="0"/>
              <a:t>outcome</a:t>
            </a:r>
          </a:p>
          <a:p>
            <a:r>
              <a:rPr lang="en-US" dirty="0" smtClean="0"/>
              <a:t>pp. </a:t>
            </a:r>
            <a:r>
              <a:rPr lang="en-US" dirty="0"/>
              <a:t>106 </a:t>
            </a:r>
            <a:r>
              <a:rPr lang="en-US" dirty="0" smtClean="0"/>
              <a:t>“</a:t>
            </a:r>
            <a:r>
              <a:rPr lang="en-US" dirty="0"/>
              <a:t>…everyone…become…programmer” – Why is this an ethical issue</a:t>
            </a:r>
            <a:r>
              <a:rPr lang="en-US" dirty="0" smtClean="0"/>
              <a:t>?</a:t>
            </a:r>
            <a:endParaRPr lang="en-US" dirty="0"/>
          </a:p>
          <a:p>
            <a:r>
              <a:rPr lang="en-US" dirty="0"/>
              <a:t>End of Chapter questions I liked: </a:t>
            </a:r>
            <a:r>
              <a:rPr lang="en-US" dirty="0" smtClean="0"/>
              <a:t>9</a:t>
            </a:r>
            <a:r>
              <a:rPr lang="en-US" dirty="0"/>
              <a:t>, 10</a:t>
            </a:r>
            <a:r>
              <a:rPr lang="en-US" dirty="0" smtClean="0"/>
              <a:t>, 14, 15</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en-US" smtClean="0"/>
              <a:t>© 2016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4144588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8043</TotalTime>
  <Words>1296</Words>
  <Application>Microsoft Macintosh PowerPoint</Application>
  <PresentationFormat>On-screen Show (16:9)</PresentationFormat>
  <Paragraphs>230</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Red Radial 16x9</vt:lpstr>
      <vt:lpstr>Class 3 Ethics</vt:lpstr>
      <vt:lpstr>PowerPoint Presentation</vt:lpstr>
      <vt:lpstr>Logistics Reminder</vt:lpstr>
      <vt:lpstr>Overview</vt:lpstr>
      <vt:lpstr>Group Project Overview</vt:lpstr>
      <vt:lpstr>Overview</vt:lpstr>
      <vt:lpstr>PowerPoint Presentation</vt:lpstr>
      <vt:lpstr>My Reading Notes</vt:lpstr>
      <vt:lpstr>Overview</vt:lpstr>
      <vt:lpstr>Ethical Actions</vt:lpstr>
      <vt:lpstr>Rights</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139</cp:revision>
  <dcterms:created xsi:type="dcterms:W3CDTF">2014-08-25T02:19:16Z</dcterms:created>
  <dcterms:modified xsi:type="dcterms:W3CDTF">2016-09-02T22:05:43Z</dcterms:modified>
</cp:coreProperties>
</file>