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77" r:id="rId3"/>
    <p:sldId id="259" r:id="rId4"/>
    <p:sldId id="409" r:id="rId5"/>
    <p:sldId id="410" r:id="rId6"/>
    <p:sldId id="261" r:id="rId7"/>
    <p:sldId id="308" r:id="rId8"/>
    <p:sldId id="396" r:id="rId9"/>
    <p:sldId id="397" r:id="rId10"/>
    <p:sldId id="309"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34" r:id="rId24"/>
    <p:sldId id="435" r:id="rId25"/>
    <p:sldId id="436" r:id="rId26"/>
    <p:sldId id="437" r:id="rId27"/>
    <p:sldId id="438" r:id="rId28"/>
    <p:sldId id="451" r:id="rId29"/>
    <p:sldId id="452" r:id="rId30"/>
    <p:sldId id="453" r:id="rId31"/>
    <p:sldId id="454" r:id="rId32"/>
    <p:sldId id="455" r:id="rId33"/>
    <p:sldId id="456" r:id="rId34"/>
    <p:sldId id="457" r:id="rId35"/>
    <p:sldId id="26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77"/>
            <p14:sldId id="259"/>
            <p14:sldId id="409"/>
            <p14:sldId id="410"/>
            <p14:sldId id="261"/>
            <p14:sldId id="308"/>
            <p14:sldId id="396"/>
            <p14:sldId id="397"/>
            <p14:sldId id="309"/>
          </p14:sldIdLst>
        </p14:section>
        <p14:section name="Students" id="{2928BE7F-6E18-994B-9238-FD2E5A306EE9}">
          <p14:sldIdLst>
            <p14:sldId id="439"/>
            <p14:sldId id="440"/>
            <p14:sldId id="441"/>
            <p14:sldId id="442"/>
            <p14:sldId id="443"/>
            <p14:sldId id="444"/>
            <p14:sldId id="445"/>
            <p14:sldId id="446"/>
            <p14:sldId id="447"/>
            <p14:sldId id="448"/>
            <p14:sldId id="449"/>
            <p14:sldId id="450"/>
            <p14:sldId id="434"/>
            <p14:sldId id="435"/>
            <p14:sldId id="436"/>
            <p14:sldId id="437"/>
            <p14:sldId id="438"/>
            <p14:sldId id="451"/>
            <p14:sldId id="452"/>
            <p14:sldId id="453"/>
            <p14:sldId id="454"/>
            <p14:sldId id="455"/>
            <p14:sldId id="456"/>
            <p14:sldId id="457"/>
          </p14:sldIdLst>
        </p14:section>
        <p14:section name="common" id="{9B5216CB-EB00-374E-829F-303EE85B7FC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808" y="-96"/>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113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2016-04-04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2016-04-04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Play Somebody’s Watching Me (1984) – Rockwell</a:t>
            </a:r>
          </a:p>
          <a:p>
            <a:pPr eaLnBrk="1" hangingPunct="1"/>
            <a:r>
              <a:rPr lang="en-US" dirty="0" smtClean="0">
                <a:latin typeface="Arial" pitchFamily="-109" charset="0"/>
                <a:ea typeface="ＭＳ Ｐゴシック" pitchFamily="-109" charset="-128"/>
                <a:cs typeface="ＭＳ Ｐゴシック" pitchFamily="-109" charset="-128"/>
              </a:rPr>
              <a:t>Be the</a:t>
            </a:r>
            <a:r>
              <a:rPr lang="en-US" baseline="0" dirty="0" smtClean="0">
                <a:latin typeface="Arial" pitchFamily="-109" charset="0"/>
                <a:ea typeface="ＭＳ Ｐゴシック" pitchFamily="-109" charset="-128"/>
                <a:cs typeface="ＭＳ Ｐゴシック" pitchFamily="-109" charset="-128"/>
              </a:rPr>
              <a:t> </a:t>
            </a:r>
            <a:r>
              <a:rPr lang="en-US" baseline="0" dirty="0" smtClean="0">
                <a:latin typeface="Arial" pitchFamily="-109" charset="0"/>
                <a:ea typeface="ＭＳ Ｐゴシック" pitchFamily="-109" charset="-128"/>
                <a:cs typeface="ＭＳ Ｐゴシック" pitchFamily="-109" charset="-128"/>
              </a:rPr>
              <a:t>envy of all your classmates if you know the band </a:t>
            </a:r>
            <a:r>
              <a:rPr lang="en-US" baseline="0" dirty="0" smtClean="0">
                <a:latin typeface="Arial" pitchFamily="-109" charset="0"/>
                <a:ea typeface="ＭＳ Ｐゴシック" pitchFamily="-109" charset="-128"/>
                <a:cs typeface="ＭＳ Ｐゴシック" pitchFamily="-109" charset="-128"/>
              </a:rPr>
              <a:t>and/or year:</a:t>
            </a:r>
            <a:endParaRPr lang="en-US" baseline="0"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pitchFamily="-109" charset="0"/>
                <a:ea typeface="ＭＳ Ｐゴシック" pitchFamily="-109" charset="-128"/>
                <a:cs typeface="ＭＳ Ｐゴシック" pitchFamily="-109" charset="-128"/>
              </a:rPr>
              <a:t>Rockwell (1984) Michael Jackson sings chorus and Jermaine Jackson on backing vocals.</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Self Search paper – </a:t>
            </a:r>
            <a:r>
              <a:rPr lang="en-US" dirty="0" err="1" smtClean="0">
                <a:latin typeface="Arial" pitchFamily="-109" charset="0"/>
                <a:ea typeface="ＭＳ Ｐゴシック" pitchFamily="-109" charset="-128"/>
                <a:cs typeface="ＭＳ Ｐゴシック" pitchFamily="-109" charset="-128"/>
              </a:rPr>
              <a:t>Progressive.com</a:t>
            </a:r>
            <a:r>
              <a:rPr lang="en-US" dirty="0" smtClean="0">
                <a:latin typeface="Arial" pitchFamily="-109" charset="0"/>
                <a:ea typeface="ＭＳ Ｐゴシック" pitchFamily="-109" charset="-128"/>
                <a:cs typeface="ＭＳ Ｐゴシック" pitchFamily="-109" charset="-128"/>
              </a:rPr>
              <a:t> search is for address, not name.</a:t>
            </a:r>
          </a:p>
          <a:p>
            <a:pPr eaLnBrk="1" hangingPunct="1"/>
            <a:r>
              <a:rPr lang="en-US" sz="1200" b="0" i="0" u="none" strike="noStrike" kern="1200" dirty="0" smtClean="0">
                <a:solidFill>
                  <a:schemeClr val="tx1"/>
                </a:solidFill>
                <a:effectLst/>
                <a:latin typeface="+mn-lt"/>
                <a:ea typeface="+mn-ea"/>
                <a:cs typeface="+mn-cs"/>
              </a:rPr>
              <a:t>Paper averages to date: </a:t>
            </a:r>
            <a:r>
              <a:rPr lang="en-US" sz="1200" b="0" i="0" u="none" strike="noStrike" kern="1200" dirty="0" smtClean="0">
                <a:solidFill>
                  <a:schemeClr val="tx1"/>
                </a:solidFill>
                <a:effectLst/>
                <a:latin typeface="+mn-lt"/>
                <a:ea typeface="+mn-ea"/>
                <a:cs typeface="+mn-cs"/>
              </a:rPr>
              <a:t>4.5</a:t>
            </a:r>
            <a:r>
              <a:rPr lang="en-US" dirty="0" smtClean="0"/>
              <a:t> - </a:t>
            </a:r>
            <a:r>
              <a:rPr lang="en-US" sz="1200" b="0" i="0" u="none" strike="noStrike" kern="1200" dirty="0" smtClean="0">
                <a:solidFill>
                  <a:schemeClr val="tx1"/>
                </a:solidFill>
                <a:effectLst/>
                <a:latin typeface="+mn-lt"/>
                <a:ea typeface="+mn-ea"/>
                <a:cs typeface="+mn-cs"/>
              </a:rPr>
              <a:t>5.5</a:t>
            </a:r>
            <a:r>
              <a:rPr lang="en-US" dirty="0" smtClean="0"/>
              <a:t> – </a:t>
            </a:r>
            <a:r>
              <a:rPr lang="en-US" sz="1200" b="0" i="0" u="none" strike="noStrike" kern="1200" dirty="0" smtClean="0">
                <a:solidFill>
                  <a:schemeClr val="tx1"/>
                </a:solidFill>
                <a:effectLst/>
                <a:latin typeface="+mn-lt"/>
                <a:ea typeface="+mn-ea"/>
                <a:cs typeface="+mn-cs"/>
              </a:rPr>
              <a:t>5.0</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spcBef>
                <a:spcPct val="0"/>
              </a:spcBef>
              <a:tabLst>
                <a:tab pos="723900" algn="l"/>
                <a:tab pos="1447800" algn="l"/>
                <a:tab pos="2171700" algn="l"/>
                <a:tab pos="2895600" algn="l"/>
                <a:tab pos="3619500" algn="l"/>
                <a:tab pos="4343400" algn="l"/>
                <a:tab pos="5067300" algn="l"/>
                <a:tab pos="5791200" algn="l"/>
                <a:tab pos="6515100" algn="l"/>
              </a:tabLst>
            </a:pPr>
            <a:r>
              <a:rPr lang="en-US" altLang="en-US" dirty="0" smtClean="0">
                <a:latin typeface="Arial" panose="020B0604020202020204" pitchFamily="34" charset="0"/>
                <a:ea typeface="Microsoft YaHei" panose="020B0503020204020204" pitchFamily="34" charset="-122"/>
              </a:rPr>
              <a:t>Before talking about the future of Google Glass, it is important to note the issues of the original release, as Google has been working to correct them for their new version.  A majority of customers issues with the Glass was the abysmal battery life (three to five hours) and the buggy software due to Glass still being in development at the time.  In addition, there was a lot of consumer complaints on how the Glass software does not use accounts or passwords, a blatant security flaw.  Also, due to the device's ability to record audio and video, it was banned from a large number of public places, notably movie theaters.  The combination of these issues resulted in Google terminating the Glass Explorers project, and Google hopes to fix these issues as they develop the new Glass.</a:t>
            </a:r>
            <a:endParaRPr lang="en-US" altLang="en-US" dirty="0">
              <a:latin typeface="Arial" panose="020B0604020202020204" pitchFamily="34" charset="0"/>
              <a:ea typeface="Microsoft YaHei" panose="020B0503020204020204" pitchFamily="34" charset="-122"/>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4560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4313" eaLnBrk="1">
              <a:spcBef>
                <a:spcPct val="0"/>
              </a:spcBef>
              <a:tabLst>
                <a:tab pos="723900" algn="l"/>
                <a:tab pos="1447800" algn="l"/>
                <a:tab pos="2171700" algn="l"/>
                <a:tab pos="2895600" algn="l"/>
                <a:tab pos="3619500" algn="l"/>
                <a:tab pos="4343400" algn="l"/>
                <a:tab pos="5067300" algn="l"/>
                <a:tab pos="5791200" algn="l"/>
                <a:tab pos="6515100" algn="l"/>
              </a:tabLst>
            </a:pPr>
            <a:r>
              <a:rPr lang="en-US" altLang="en-US" dirty="0" smtClean="0">
                <a:latin typeface="Arial" panose="020B0604020202020204" pitchFamily="34" charset="0"/>
                <a:ea typeface="Microsoft YaHei" panose="020B0503020204020204" pitchFamily="34" charset="-122"/>
              </a:rPr>
              <a:t>Despite pulling the public version of Glass, Google continued working on the Glass for private organizations and businesses, with one of the possible customers being the government.  There are a number of ways Glass can potentially be used in the government.  For example, there are considerations of using Glass during crisis scenarios so that medical personnel have fast access to medical records of the injured.  Also along this line, Glass is being looked at for possible use in government healthcare to expedite training of medical personnel.  Governments also perform a large number of inspections, and Glass can help record and monitor issues they find, as well as communicating with personnel to expedite fixing the issues.  On a different note, Glass's ability to record audio and video as well as being integrated with facial recognition technology and gathering “always on” information makes Glass a prime candidate, albeit controversial, for use in law enforcement and government surveillance.  Google is currently developing applications for government solutions with GAFG, and had plans for government focused Glass applications.</a:t>
            </a:r>
            <a:endParaRPr lang="en-US" altLang="en-US" dirty="0">
              <a:latin typeface="Arial" panose="020B0604020202020204" pitchFamily="34" charset="0"/>
              <a:ea typeface="Microsoft YaHei" panose="020B0503020204020204" pitchFamily="34" charset="-122"/>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49863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spcBef>
                <a:spcPct val="0"/>
              </a:spcBef>
              <a:tabLst>
                <a:tab pos="723900" algn="l"/>
                <a:tab pos="1447800" algn="l"/>
                <a:tab pos="2171700" algn="l"/>
                <a:tab pos="2895600" algn="l"/>
                <a:tab pos="3619500" algn="l"/>
                <a:tab pos="4343400" algn="l"/>
                <a:tab pos="5067300" algn="l"/>
                <a:tab pos="5791200" algn="l"/>
                <a:tab pos="6515100" algn="l"/>
              </a:tabLst>
            </a:pPr>
            <a:r>
              <a:rPr lang="en-US" altLang="en-US" dirty="0" smtClean="0">
                <a:latin typeface="Arial" panose="020B0604020202020204" pitchFamily="34" charset="0"/>
                <a:ea typeface="Microsoft YaHei" panose="020B0503020204020204" pitchFamily="34" charset="-122"/>
              </a:rPr>
              <a:t>The possible use of Google Glass in a government environments brings up a slew of issues and concerns.  The biggest concern is that like the Explorer edition, Glass does not have a authentication method, meaning that if someone got a hold of a government Google Glass, it could result in a leak of classified or personal information. This would be compounded by privacy risks if Glass is used for surveillance. It remains to be seen if Google will fix this in the newer version of Glass. Also of note is that Google Glass's privacy policy allows it to combine information gathered by it's applications.  This brings up concerns for government applications using cloud databases, as it could result in private information leaking out.  All of these risks are amplified by the fact that Google Glass was designed to be usable with Wi-Fi, which makes it an easy target for hackers when on public Wi-Fi.  Nevertheless, all of these issues can be mitigated, if not removed, by smart use.  If Google implements account security on Glass, and the users turn off the Wi-Fi capabilities, the Glass will be safe to use by the government.</a:t>
            </a:r>
            <a:endParaRPr lang="en-US" altLang="en-US" dirty="0">
              <a:latin typeface="Arial" panose="020B0604020202020204" pitchFamily="34" charset="0"/>
              <a:ea typeface="Microsoft YaHei" panose="020B0503020204020204" pitchFamily="34" charset="-122"/>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65552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spcBef>
                <a:spcPct val="0"/>
              </a:spcBef>
              <a:tabLst>
                <a:tab pos="723900" algn="l"/>
                <a:tab pos="1447800" algn="l"/>
                <a:tab pos="2171700" algn="l"/>
                <a:tab pos="2895600" algn="l"/>
                <a:tab pos="3619500" algn="l"/>
                <a:tab pos="4343400" algn="l"/>
                <a:tab pos="5067300" algn="l"/>
                <a:tab pos="5791200" algn="l"/>
                <a:tab pos="6515100" algn="l"/>
              </a:tabLst>
            </a:pPr>
            <a:r>
              <a:rPr lang="en-US" altLang="en-US" dirty="0" smtClean="0">
                <a:latin typeface="Arial" panose="020B0604020202020204" pitchFamily="34" charset="0"/>
                <a:ea typeface="Microsoft YaHei" panose="020B0503020204020204" pitchFamily="34" charset="-122"/>
              </a:rPr>
              <a:t>In conclusion, Google Glass is still very much alive just with a focus on larger businesses.  The failure of the Explorer program will encourage Google to make a safer, more reliable product.  With all of the possibilities the new Google Glass brings, government areas such as healthcare and building inspection should adopt it after Google finishes designing it.  However, the government should avoid using glass for security or surveillance purposes, as it would result in a number of privacy issues, and likely result in legislation on the use of wearable computers.</a:t>
            </a:r>
            <a:endParaRPr lang="en-US" altLang="en-US" dirty="0">
              <a:latin typeface="Arial" panose="020B0604020202020204" pitchFamily="34" charset="0"/>
              <a:ea typeface="Microsoft YaHei" panose="020B0503020204020204" pitchFamily="34" charset="-122"/>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5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everyone, so today I’m going to be talking about facial recognition software and how it’s used and is being used</a:t>
            </a:r>
          </a:p>
          <a:p>
            <a:r>
              <a:rPr lang="en-US" baseline="0" dirty="0" smtClean="0"/>
              <a:t>	First of all it is a program that uses different points of data to map an individuals face allowing it to compare the face with other pictures</a:t>
            </a:r>
          </a:p>
          <a:p>
            <a:r>
              <a:rPr lang="en-US" baseline="0" dirty="0" smtClean="0"/>
              <a:t>	Methods started with matching eye and mouth position of front facing pictures and have evolved to allow 10% of freedom for a frontal image and full 3D mapping that allows all angles that are in front of the face</a:t>
            </a:r>
          </a:p>
          <a:p>
            <a:r>
              <a:rPr lang="en-US" baseline="0" dirty="0" smtClean="0"/>
              <a:t>	This kind of technology can be used for tracking criminals (by comparing mug shots to newer images), protecting identities (by checking if the same people are accessing their accounts), and even for taking better photos, as some picture taking software detects if one of the subjects blinks and immediately takes another photo</a:t>
            </a:r>
          </a:p>
          <a:p>
            <a:r>
              <a:rPr lang="en-US" baseline="0" dirty="0" smtClean="0"/>
              <a:t>	The face that you can see right now shows many the points that are mapped in a more recent version of facial recognition that Facebook is working on. The program would try to match the points to your face and then measure all the distances for a unique profile</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 first case I’m going to show is the potential benefits of the system</a:t>
            </a:r>
          </a:p>
          <a:p>
            <a:r>
              <a:rPr lang="en-US" baseline="0" dirty="0" smtClean="0"/>
              <a:t>	Lynn </a:t>
            </a:r>
            <a:r>
              <a:rPr lang="en-US" baseline="0" dirty="0" err="1" smtClean="0"/>
              <a:t>Cozart</a:t>
            </a:r>
            <a:r>
              <a:rPr lang="en-US" baseline="0" dirty="0" smtClean="0"/>
              <a:t> was a man who was arrested in 1996 for sexual assault but he skipped bail and went on the run for 19 years. </a:t>
            </a:r>
          </a:p>
          <a:p>
            <a:r>
              <a:rPr lang="en-US" baseline="0" dirty="0" smtClean="0"/>
              <a:t>	In 2015 the FBI was able to connect his mugshot to the picture of the driver’s license that he had managed to get under an assumed name.</a:t>
            </a:r>
          </a:p>
          <a:p>
            <a:r>
              <a:rPr lang="en-US" baseline="0" dirty="0" smtClean="0"/>
              <a:t>	This is one example of the benefits of having a system like this in place, you can track down criminals more easily and keep the streets safer</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8346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I’m going to go on to an entirely different case involving Shutterfly an image publishing site and the social network Facebook</a:t>
            </a:r>
          </a:p>
          <a:p>
            <a:r>
              <a:rPr lang="en-US" baseline="0" dirty="0" smtClean="0"/>
              <a:t>	It was discovered that both of these companies had been using facial recognition of people you had tagged in images to tag them in future images</a:t>
            </a:r>
          </a:p>
          <a:p>
            <a:r>
              <a:rPr lang="en-US" baseline="0" dirty="0" smtClean="0"/>
              <a:t>		If you put a picture of your friends on Facebook and it included suggested tags is a good example, you all read that so I’m going to focus on Shutterfly</a:t>
            </a:r>
          </a:p>
          <a:p>
            <a:r>
              <a:rPr lang="en-US" baseline="0" dirty="0" smtClean="0"/>
              <a:t>	Last year a man who had never used Shutterfly himself sued them for $5 Million because the company had made a facial profile of him without his permission using his friends pictures</a:t>
            </a:r>
          </a:p>
          <a:p>
            <a:r>
              <a:rPr lang="en-US" baseline="0" dirty="0" smtClean="0"/>
              <a:t>	The ruling was made in December that a company cannot use biometrics, like facial recognition, without the users permission</a:t>
            </a:r>
          </a:p>
          <a:p>
            <a:r>
              <a:rPr lang="en-US" baseline="0" dirty="0" smtClean="0"/>
              <a:t>	Compared to government mass surveillance it doesn’t use video footage from public spaces it uses the pictures that you and your friends put up even if they might have strong privacy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36253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government the FBI has been building up its NGI (Next Generation Identification) system. This is an archive of fingerprints of both criminals and civilians</a:t>
            </a:r>
          </a:p>
          <a:p>
            <a:r>
              <a:rPr lang="en-US" baseline="0" dirty="0" smtClean="0"/>
              <a:t>	Two years ago the NGI system was expanded to include facial profiles of individuals connected to their fingerprints. The FBI acquires criminal profiles from booking of a criminal</a:t>
            </a:r>
          </a:p>
          <a:p>
            <a:r>
              <a:rPr lang="en-US" baseline="0" dirty="0" smtClean="0"/>
              <a:t>		during which they take fingerprints and mugshots that can be added to the database</a:t>
            </a:r>
          </a:p>
          <a:p>
            <a:r>
              <a:rPr lang="en-US" baseline="0" dirty="0" smtClean="0"/>
              <a:t>	The FBI also gains access to civilian files that have been given a background check. </a:t>
            </a:r>
          </a:p>
          <a:p>
            <a:r>
              <a:rPr lang="en-US" baseline="0" dirty="0" smtClean="0"/>
              <a:t>		If an employer wants a background check on an employee the they might take fingerprints and a picture to check if they are associated to any crime.</a:t>
            </a:r>
          </a:p>
          <a:p>
            <a:r>
              <a:rPr lang="en-US" baseline="0" dirty="0" smtClean="0"/>
              <a:t>		The FBI can take all of this data and add it to their database since it is fairly easy and it prepares them if the individual decides to commit a crime. It’s a form of preparedness.</a:t>
            </a:r>
          </a:p>
          <a:p>
            <a:r>
              <a:rPr lang="en-US" baseline="0" dirty="0" smtClean="0"/>
              <a:t>	Facial recognition is also the backing for the no-smile policy. By not smiling it is easier for the facial recognition to compare you to other images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218974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Facial recognition is</a:t>
            </a:r>
            <a:r>
              <a:rPr lang="en-US" baseline="0" dirty="0" smtClean="0"/>
              <a:t> useful under the right conditions. This includes double blind checking, meaning that the image being check and the biometric profile being check never know about each other. Also all users should be made aware if anything they do is going to be recorded and where the data might end up</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73479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Any Questions</a:t>
            </a: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15650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 re FBI iPhone, start with background and historical cases</a:t>
            </a:r>
          </a:p>
          <a:p>
            <a:r>
              <a:rPr lang="en-US" dirty="0" smtClean="0"/>
              <a:t>5</a:t>
            </a:r>
            <a:r>
              <a:rPr lang="en-US" baseline="30000" dirty="0" smtClean="0"/>
              <a:t>th</a:t>
            </a:r>
            <a:r>
              <a:rPr lang="en-US" dirty="0" smtClean="0"/>
              <a:t> amendment</a:t>
            </a:r>
            <a:r>
              <a:rPr lang="en-US" baseline="0" dirty="0" smtClean="0"/>
              <a:t> is Miranda rights – you cannot be obligated to incriminate yourself</a:t>
            </a:r>
          </a:p>
          <a:p>
            <a:r>
              <a:rPr lang="en-US" baseline="0" dirty="0" smtClean="0"/>
              <a:t>In court, passphrases to accounts can be circumvented or forced to be given, like a key to a safe or combination to a lock</a:t>
            </a:r>
          </a:p>
          <a:p>
            <a:r>
              <a:rPr lang="en-US" baseline="0" dirty="0" smtClean="0"/>
              <a:t>Mainly depends on plausibility of evidence</a:t>
            </a:r>
          </a:p>
          <a:p>
            <a:r>
              <a:rPr lang="en-US" baseline="0" dirty="0" smtClean="0"/>
              <a:t>Good encryption looks random, so decrypting is handing over incriminating evidence; four main court cases relevant</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2012 </a:t>
            </a:r>
            <a:r>
              <a:rPr lang="en-US" dirty="0" smtClean="0"/>
              <a:t>U.S. vs. Doe, child pornography, no “reasonable particularity” for files in encrypted data</a:t>
            </a:r>
          </a:p>
          <a:p>
            <a:r>
              <a:rPr lang="en-US" dirty="0" smtClean="0"/>
              <a:t>Commonwealth v. </a:t>
            </a:r>
            <a:r>
              <a:rPr lang="en-US" dirty="0" err="1" smtClean="0"/>
              <a:t>Gelfatt</a:t>
            </a:r>
            <a:r>
              <a:rPr lang="en-US" dirty="0" smtClean="0"/>
              <a:t>, fraud </a:t>
            </a:r>
            <a:r>
              <a:rPr lang="en-US" baseline="0" dirty="0" smtClean="0"/>
              <a:t>case, </a:t>
            </a:r>
            <a:r>
              <a:rPr lang="en-US" dirty="0" smtClean="0"/>
              <a:t>“Explain” information, coded papers</a:t>
            </a:r>
            <a:r>
              <a:rPr lang="en-US" baseline="0" dirty="0" smtClean="0"/>
              <a:t> have meaning</a:t>
            </a:r>
          </a:p>
          <a:p>
            <a:r>
              <a:rPr lang="en-US" baseline="0" dirty="0" smtClean="0"/>
              <a:t>2013, On appeal, ruling stated key must be given as computers were admittedly used in fraud company</a:t>
            </a:r>
          </a:p>
          <a:p>
            <a:r>
              <a:rPr lang="en-US" dirty="0" smtClean="0"/>
              <a:t>U.S. v </a:t>
            </a:r>
            <a:r>
              <a:rPr lang="en-US" dirty="0" err="1" smtClean="0"/>
              <a:t>Friscou</a:t>
            </a:r>
            <a:r>
              <a:rPr lang="en-US" dirty="0" smtClean="0"/>
              <a:t>, bank</a:t>
            </a:r>
            <a:r>
              <a:rPr lang="en-US" baseline="0" dirty="0" smtClean="0"/>
              <a:t> fraud, Recording of defendant</a:t>
            </a:r>
          </a:p>
          <a:p>
            <a:r>
              <a:rPr lang="en-US" baseline="0" dirty="0" smtClean="0"/>
              <a:t>2013, child pornography, First, could not, reversed upon FBI’s successful partial decryption</a:t>
            </a:r>
          </a:p>
          <a:p>
            <a:r>
              <a:rPr lang="en-US" baseline="0" dirty="0" smtClean="0"/>
              <a:t>So, judges have gone both ways</a:t>
            </a:r>
          </a:p>
          <a:p>
            <a:r>
              <a:rPr lang="en-US" baseline="0" dirty="0" smtClean="0"/>
              <a:t>Determined by particularity of evidence, defendant’s prior statements, but generally case-by-case</a:t>
            </a:r>
          </a:p>
          <a:p>
            <a:r>
              <a:rPr lang="en-US" baseline="0" dirty="0" smtClean="0"/>
              <a:t>Sufficient evidence determined by judge (subjective), but in general needs to have certainty of guilt and specific knowledge of data on drive (objective)</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69397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Significantly different from previous cases</a:t>
            </a:r>
          </a:p>
          <a:p>
            <a:r>
              <a:rPr lang="en-US" dirty="0" smtClean="0"/>
              <a:t>No</a:t>
            </a:r>
            <a:r>
              <a:rPr lang="en-US" baseline="0" dirty="0" smtClean="0"/>
              <a:t> “reasonable particularity”, want a backdoor into all iPhones</a:t>
            </a:r>
          </a:p>
          <a:p>
            <a:r>
              <a:rPr lang="en-US" dirty="0" smtClean="0"/>
              <a:t>An entire device, personal, not just a drive containing data</a:t>
            </a:r>
            <a:endParaRPr lang="en-US" dirty="0"/>
          </a:p>
          <a:p>
            <a:r>
              <a:rPr lang="en-US" dirty="0" smtClean="0"/>
              <a:t>Global decryption ability, not just one particular key/drive</a:t>
            </a:r>
          </a:p>
          <a:p>
            <a:r>
              <a:rPr lang="en-US" dirty="0" smtClean="0"/>
              <a:t>Trying to use All Writs Act (1789) to expand</a:t>
            </a:r>
            <a:r>
              <a:rPr lang="en-US" baseline="0" dirty="0" smtClean="0"/>
              <a:t> authority, not law through Congress: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Supreme Court and all courts established by Act of Congress may issue all writs necessary or appropriate in aid of their respective jurisdictions and agreeable to the usages and principles of law.</a:t>
            </a:r>
            <a:endParaRPr lang="en-US" baseline="0" dirty="0" smtClean="0"/>
          </a:p>
          <a:p>
            <a:r>
              <a:rPr lang="en-US" baseline="0" dirty="0" smtClean="0"/>
              <a:t>Previous `All Writs` use – CCTV/phone records, Google access to Android devices, not compromise security</a:t>
            </a:r>
          </a:p>
          <a:p>
            <a:r>
              <a:rPr lang="en-US" dirty="0" smtClean="0"/>
              <a:t>Not really much else on this scale, previous crypto cases always one</a:t>
            </a:r>
            <a:r>
              <a:rPr lang="en-US" baseline="0" dirty="0" smtClean="0"/>
              <a:t> drive</a:t>
            </a:r>
            <a:endParaRPr lang="en-US" dirty="0" smtClean="0"/>
          </a:p>
          <a:p>
            <a:r>
              <a:rPr lang="en-US" dirty="0" smtClean="0"/>
              <a:t>Any encryption software could be forced</a:t>
            </a:r>
            <a:r>
              <a:rPr lang="en-US" baseline="0" dirty="0" smtClean="0"/>
              <a:t> to break itself using this case as precedent (</a:t>
            </a:r>
            <a:r>
              <a:rPr lang="en-US" baseline="0" dirty="0" err="1" smtClean="0"/>
              <a:t>Truecrypt</a:t>
            </a:r>
            <a:r>
              <a:rPr lang="en-US" baseline="0" dirty="0" smtClean="0"/>
              <a:t> from a few years back?)</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363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Case got dropped, FBI got data, Apple may learn current security exploit, so everyone happy? Does this really feel resolved?</a:t>
            </a:r>
            <a:endParaRPr lang="en-US" dirty="0" smtClean="0"/>
          </a:p>
          <a:p>
            <a:r>
              <a:rPr lang="en-US" dirty="0" smtClean="0"/>
              <a:t>Israeli</a:t>
            </a:r>
            <a:r>
              <a:rPr lang="en-US" baseline="0" dirty="0" smtClean="0"/>
              <a:t> company </a:t>
            </a:r>
            <a:r>
              <a:rPr lang="en-US" baseline="0" dirty="0" err="1" smtClean="0"/>
              <a:t>Cellebrite</a:t>
            </a:r>
            <a:r>
              <a:rPr lang="en-US" baseline="0" dirty="0" smtClean="0"/>
              <a:t> has crack? May be forced to share in another FBI vs. Apple case (NY)?</a:t>
            </a:r>
          </a:p>
          <a:p>
            <a:r>
              <a:rPr lang="en-US" baseline="0" dirty="0" smtClean="0"/>
              <a:t>Exploit commercial, for other investigations? (No response)</a:t>
            </a:r>
          </a:p>
          <a:p>
            <a:r>
              <a:rPr lang="en-US" baseline="0" dirty="0" smtClean="0"/>
              <a:t>No, because court never found that use of a forced backdoor to be incorrect, so precedent is not set and this could come back to light again</a:t>
            </a:r>
          </a:p>
          <a:p>
            <a:r>
              <a:rPr lang="en-US" baseline="0" dirty="0" smtClean="0"/>
              <a:t>Exploit may not be revealed, could remain for several generations of phones</a:t>
            </a:r>
          </a:p>
          <a:p>
            <a:r>
              <a:rPr lang="en-US" baseline="0" dirty="0" smtClean="0"/>
              <a:t>Nature of exploit may be remotely usable, could compromise phones across cities, nations, worlds</a:t>
            </a:r>
          </a:p>
          <a:p>
            <a:r>
              <a:rPr lang="en-US" baseline="0" dirty="0" smtClean="0"/>
              <a:t>But no legal precedent set, so legally encryption still safe from mandated backdoors/decryption</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267571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&lt;speaker notes&gt;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The good of quantum computing</a:t>
            </a:r>
          </a:p>
          <a:p>
            <a:pPr lvl="1" rtl="0" fontAlgn="base"/>
            <a:r>
              <a:rPr lang="en-US" sz="1200" b="0" i="0" u="none" strike="noStrike" kern="1200" dirty="0" smtClean="0">
                <a:solidFill>
                  <a:schemeClr val="tx1"/>
                </a:solidFill>
                <a:effectLst/>
                <a:latin typeface="+mn-lt"/>
                <a:ea typeface="+mn-ea"/>
                <a:cs typeface="+mn-cs"/>
              </a:rPr>
              <a:t>Very fast data processing [3]</a:t>
            </a:r>
          </a:p>
          <a:p>
            <a:pPr lvl="1" rtl="0" fontAlgn="base"/>
            <a:r>
              <a:rPr lang="en-US" sz="1200" b="0" i="0" u="none" strike="noStrike" kern="1200" dirty="0" smtClean="0">
                <a:solidFill>
                  <a:schemeClr val="tx1"/>
                </a:solidFill>
                <a:effectLst/>
                <a:latin typeface="+mn-lt"/>
                <a:ea typeface="+mn-ea"/>
                <a:cs typeface="+mn-cs"/>
              </a:rPr>
              <a:t>Government and large agencies are pushing funding for quantum computing [3]</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Shor’s Algorithm applied with quantum computing can crack almost any key length [1]</a:t>
            </a:r>
          </a:p>
          <a:p>
            <a:pPr lvl="1" rtl="0" fontAlgn="base"/>
            <a:r>
              <a:rPr lang="en-US" sz="1200" b="0" i="0" u="none" strike="noStrike" kern="1200" dirty="0" smtClean="0">
                <a:solidFill>
                  <a:schemeClr val="tx1"/>
                </a:solidFill>
                <a:effectLst/>
                <a:latin typeface="+mn-lt"/>
                <a:ea typeface="+mn-ea"/>
                <a:cs typeface="+mn-cs"/>
              </a:rPr>
              <a:t>Given integer N, find its prime factors</a:t>
            </a:r>
          </a:p>
          <a:p>
            <a:pPr lvl="1" rtl="0" fontAlgn="base"/>
            <a:r>
              <a:rPr lang="en-US" sz="1200" b="0" i="0" u="none" strike="noStrike" kern="1200" dirty="0" smtClean="0">
                <a:solidFill>
                  <a:schemeClr val="tx1"/>
                </a:solidFill>
                <a:effectLst/>
                <a:latin typeface="+mn-lt"/>
                <a:ea typeface="+mn-ea"/>
                <a:cs typeface="+mn-cs"/>
              </a:rPr>
              <a:t>Improved performance by a factor of 3, compared to previous quantum algorithms [5]</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400907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Encryption methods based on factoring primes or modular exponentials are broken [1]</a:t>
            </a:r>
          </a:p>
          <a:p>
            <a:pPr lvl="1" rtl="0" fontAlgn="base"/>
            <a:r>
              <a:rPr lang="en-US" sz="1200" b="0" i="0" u="none" strike="noStrike" kern="1200" dirty="0" smtClean="0">
                <a:solidFill>
                  <a:schemeClr val="tx1"/>
                </a:solidFill>
                <a:effectLst/>
                <a:latin typeface="+mn-lt"/>
                <a:ea typeface="+mn-ea"/>
                <a:cs typeface="+mn-cs"/>
              </a:rPr>
              <a:t>RSA</a:t>
            </a:r>
          </a:p>
          <a:p>
            <a:pPr lvl="1" rtl="0" fontAlgn="base"/>
            <a:r>
              <a:rPr lang="en-US" sz="1200" b="0" i="0" u="none" strike="noStrike" kern="1200" dirty="0" smtClean="0">
                <a:solidFill>
                  <a:schemeClr val="tx1"/>
                </a:solidFill>
                <a:effectLst/>
                <a:latin typeface="+mn-lt"/>
                <a:ea typeface="+mn-ea"/>
                <a:cs typeface="+mn-cs"/>
              </a:rPr>
              <a:t>Elliptic curve cryptography</a:t>
            </a:r>
          </a:p>
          <a:p>
            <a:pPr lvl="1" rtl="0" fontAlgn="base"/>
            <a:r>
              <a:rPr lang="en-US" sz="1200" b="0" i="0" u="none" strike="noStrike" kern="1200" dirty="0" err="1" smtClean="0">
                <a:solidFill>
                  <a:schemeClr val="tx1"/>
                </a:solidFill>
                <a:effectLst/>
                <a:latin typeface="+mn-lt"/>
                <a:ea typeface="+mn-ea"/>
                <a:cs typeface="+mn-cs"/>
              </a:rPr>
              <a:t>Diffie</a:t>
            </a:r>
            <a:r>
              <a:rPr lang="en-US" sz="1200" b="0" i="0" u="none" strike="noStrike" kern="1200" dirty="0" smtClean="0">
                <a:solidFill>
                  <a:schemeClr val="tx1"/>
                </a:solidFill>
                <a:effectLst/>
                <a:latin typeface="+mn-lt"/>
                <a:ea typeface="+mn-ea"/>
                <a:cs typeface="+mn-cs"/>
              </a:rPr>
              <a:t>-Hellman</a:t>
            </a:r>
          </a:p>
          <a:p>
            <a:pPr lvl="1"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RSA</a:t>
            </a:r>
          </a:p>
          <a:p>
            <a:pPr lvl="1" rtl="0" fontAlgn="base"/>
            <a:r>
              <a:rPr lang="en-US" sz="1200" b="0" i="0" u="none" strike="noStrike" kern="1200" dirty="0" smtClean="0">
                <a:solidFill>
                  <a:schemeClr val="tx1"/>
                </a:solidFill>
                <a:effectLst/>
                <a:latin typeface="+mn-lt"/>
                <a:ea typeface="+mn-ea"/>
                <a:cs typeface="+mn-cs"/>
              </a:rPr>
              <a:t>Two large secret prime numbers for decrypting</a:t>
            </a:r>
          </a:p>
          <a:p>
            <a:pPr lvl="1" rtl="0" fontAlgn="base"/>
            <a:r>
              <a:rPr lang="en-US" sz="1200" b="0" i="0" u="none" strike="noStrike" kern="1200" dirty="0" smtClean="0">
                <a:solidFill>
                  <a:schemeClr val="tx1"/>
                </a:solidFill>
                <a:effectLst/>
                <a:latin typeface="+mn-lt"/>
                <a:ea typeface="+mn-ea"/>
                <a:cs typeface="+mn-cs"/>
              </a:rPr>
              <a:t>One large public prime number for encrypting</a:t>
            </a:r>
          </a:p>
          <a:p>
            <a:pPr rtl="0" fontAlgn="base"/>
            <a:r>
              <a:rPr lang="en-US" sz="1200" b="0" i="0" u="none" strike="noStrike" kern="1200" dirty="0" smtClean="0">
                <a:solidFill>
                  <a:schemeClr val="tx1"/>
                </a:solidFill>
                <a:effectLst/>
                <a:latin typeface="+mn-lt"/>
                <a:ea typeface="+mn-ea"/>
                <a:cs typeface="+mn-cs"/>
              </a:rPr>
              <a:t>Elliptic curve</a:t>
            </a:r>
          </a:p>
          <a:p>
            <a:pPr lvl="1" rtl="0" fontAlgn="base"/>
            <a:r>
              <a:rPr lang="en-US" sz="1200" b="0" i="0" u="none" strike="noStrike" kern="1200" dirty="0" smtClean="0">
                <a:solidFill>
                  <a:schemeClr val="tx1"/>
                </a:solidFill>
                <a:effectLst/>
                <a:latin typeface="+mn-lt"/>
                <a:ea typeface="+mn-ea"/>
                <a:cs typeface="+mn-cs"/>
              </a:rPr>
              <a:t>Smaller keys, same security</a:t>
            </a:r>
          </a:p>
          <a:p>
            <a:pPr lvl="1" rtl="0" fontAlgn="base"/>
            <a:r>
              <a:rPr lang="en-US" sz="1200" b="0" i="0" u="none" strike="noStrike" kern="1200" dirty="0" smtClean="0">
                <a:solidFill>
                  <a:schemeClr val="tx1"/>
                </a:solidFill>
                <a:effectLst/>
                <a:latin typeface="+mn-lt"/>
                <a:ea typeface="+mn-ea"/>
                <a:cs typeface="+mn-cs"/>
              </a:rPr>
              <a:t>256 bit ECC -&gt; 3072 bit RSA token</a:t>
            </a:r>
          </a:p>
          <a:p>
            <a:pPr rtl="0" fontAlgn="base"/>
            <a:r>
              <a:rPr lang="en-US" sz="1200" b="0" i="0" u="none" strike="noStrike" kern="1200" dirty="0" err="1" smtClean="0">
                <a:solidFill>
                  <a:schemeClr val="tx1"/>
                </a:solidFill>
                <a:effectLst/>
                <a:latin typeface="+mn-lt"/>
                <a:ea typeface="+mn-ea"/>
                <a:cs typeface="+mn-cs"/>
              </a:rPr>
              <a:t>Diffie</a:t>
            </a:r>
            <a:r>
              <a:rPr lang="en-US" sz="1200" b="0" i="0" u="none" strike="noStrike" kern="1200" dirty="0" smtClean="0">
                <a:solidFill>
                  <a:schemeClr val="tx1"/>
                </a:solidFill>
                <a:effectLst/>
                <a:latin typeface="+mn-lt"/>
                <a:ea typeface="+mn-ea"/>
                <a:cs typeface="+mn-cs"/>
              </a:rPr>
              <a:t>-Hellman</a:t>
            </a:r>
          </a:p>
          <a:p>
            <a:pPr lvl="1" rtl="0" fontAlgn="base"/>
            <a:r>
              <a:rPr lang="en-US" sz="1200" b="0" i="0" u="none" strike="noStrike" kern="1200" dirty="0" smtClean="0">
                <a:solidFill>
                  <a:schemeClr val="tx1"/>
                </a:solidFill>
                <a:effectLst/>
                <a:latin typeface="+mn-lt"/>
                <a:ea typeface="+mn-ea"/>
                <a:cs typeface="+mn-cs"/>
              </a:rPr>
              <a:t>Securely exchange cryptographic keys over public channel</a:t>
            </a:r>
          </a:p>
          <a:p>
            <a:pPr lvl="1" rtl="0" fontAlgn="base"/>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016759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Public key encryption out the door [1]</a:t>
            </a:r>
          </a:p>
          <a:p>
            <a:pPr rtl="0" fontAlgn="base"/>
            <a:r>
              <a:rPr lang="en-US" sz="1200" b="0" i="0" u="none" strike="noStrike" kern="1200" dirty="0" smtClean="0">
                <a:solidFill>
                  <a:schemeClr val="tx1"/>
                </a:solidFill>
                <a:effectLst/>
                <a:latin typeface="+mn-lt"/>
                <a:ea typeface="+mn-ea"/>
                <a:cs typeface="+mn-cs"/>
              </a:rPr>
              <a:t>No more HTTPS, PGP [1]</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RSA</a:t>
            </a:r>
          </a:p>
          <a:p>
            <a:pPr rtl="0" fontAlgn="base"/>
            <a:r>
              <a:rPr lang="en-US" sz="1200" b="0" i="0" u="none" strike="noStrike" kern="1200" dirty="0" smtClean="0">
                <a:solidFill>
                  <a:schemeClr val="tx1"/>
                </a:solidFill>
                <a:effectLst/>
                <a:latin typeface="+mn-lt"/>
                <a:ea typeface="+mn-ea"/>
                <a:cs typeface="+mn-cs"/>
              </a:rPr>
              <a:t>	credit cards, state secrets, and other confidential data [4]</a:t>
            </a:r>
          </a:p>
          <a:p>
            <a:pPr lvl="2"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Even NSA is taking quantum threat seriously </a:t>
            </a:r>
          </a:p>
          <a:p>
            <a:pPr lvl="1" rtl="0" fontAlgn="base"/>
            <a:r>
              <a:rPr lang="en-US" sz="1200" b="0" i="0" u="none" strike="noStrike" kern="1200" dirty="0" smtClean="0">
                <a:solidFill>
                  <a:schemeClr val="tx1"/>
                </a:solidFill>
                <a:effectLst/>
                <a:latin typeface="+mn-lt"/>
                <a:ea typeface="+mn-ea"/>
                <a:cs typeface="+mn-cs"/>
              </a:rPr>
              <a:t>Swapped with elliptic curve crypto, realized later it’s going to be obsolete [1]</a:t>
            </a:r>
          </a:p>
          <a:p>
            <a:pPr lvl="1" rtl="0" fontAlgn="base"/>
            <a:r>
              <a:rPr lang="en-US" sz="1200" b="0" i="0" u="none" strike="noStrike" kern="1200" dirty="0" smtClean="0">
                <a:solidFill>
                  <a:schemeClr val="tx1"/>
                </a:solidFill>
                <a:effectLst/>
                <a:latin typeface="+mn-lt"/>
                <a:ea typeface="+mn-ea"/>
                <a:cs typeface="+mn-cs"/>
              </a:rPr>
              <a:t>Already planning on moving to quantum resistant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systems [3]</a:t>
            </a:r>
          </a:p>
          <a:p>
            <a:pPr lvl="2"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112507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Symmetric Keys are harder to break (only makes it easier by factor of 2) [1]</a:t>
            </a:r>
          </a:p>
          <a:p>
            <a:pPr lvl="1" rtl="0" fontAlgn="base"/>
            <a:r>
              <a:rPr lang="en-US" sz="1200" b="0" i="0" u="none" strike="noStrike" kern="1200" dirty="0" smtClean="0">
                <a:solidFill>
                  <a:schemeClr val="tx1"/>
                </a:solidFill>
                <a:effectLst/>
                <a:latin typeface="+mn-lt"/>
                <a:ea typeface="+mn-ea"/>
                <a:cs typeface="+mn-cs"/>
              </a:rPr>
              <a:t>AES 256 (since AES 128 is strong now, 256 factor of two, should be good then)</a:t>
            </a:r>
          </a:p>
          <a:p>
            <a:pPr lvl="1"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Alternatives </a:t>
            </a:r>
          </a:p>
          <a:p>
            <a:pPr lvl="1" rtl="0" fontAlgn="base"/>
            <a:r>
              <a:rPr lang="en-US" sz="1200" b="0" i="0" u="none" strike="noStrike" kern="1200" dirty="0" err="1" smtClean="0">
                <a:solidFill>
                  <a:schemeClr val="tx1"/>
                </a:solidFill>
                <a:effectLst/>
                <a:latin typeface="+mn-lt"/>
                <a:ea typeface="+mn-ea"/>
                <a:cs typeface="+mn-cs"/>
              </a:rPr>
              <a:t>McEliece</a:t>
            </a:r>
            <a:r>
              <a:rPr lang="en-US" sz="1200" b="0" i="0" u="none" strike="noStrike" kern="1200" dirty="0" smtClean="0">
                <a:solidFill>
                  <a:schemeClr val="tx1"/>
                </a:solidFill>
                <a:effectLst/>
                <a:latin typeface="+mn-lt"/>
                <a:ea typeface="+mn-ea"/>
                <a:cs typeface="+mn-cs"/>
              </a:rPr>
              <a:t> Cryptosystems came out with alternative to public key [1]</a:t>
            </a:r>
          </a:p>
          <a:p>
            <a:pPr lvl="2" rtl="0" fontAlgn="base"/>
            <a:r>
              <a:rPr lang="en-US" sz="1200" b="0" i="0" u="none" strike="noStrike" kern="1200" dirty="0" smtClean="0">
                <a:solidFill>
                  <a:schemeClr val="tx1"/>
                </a:solidFill>
                <a:effectLst/>
                <a:latin typeface="+mn-lt"/>
                <a:ea typeface="+mn-ea"/>
                <a:cs typeface="+mn-cs"/>
              </a:rPr>
              <a:t>Error code correction system (create noise, correct with ECC)</a:t>
            </a:r>
          </a:p>
          <a:p>
            <a:pPr lvl="2" rtl="0" fontAlgn="base"/>
            <a:r>
              <a:rPr lang="en-US" sz="1200" b="0" i="0" u="none" strike="noStrike" kern="1200" dirty="0" smtClean="0">
                <a:solidFill>
                  <a:schemeClr val="tx1"/>
                </a:solidFill>
                <a:effectLst/>
                <a:latin typeface="+mn-lt"/>
                <a:ea typeface="+mn-ea"/>
                <a:cs typeface="+mn-cs"/>
              </a:rPr>
              <a:t>Some ECC’s are hard to crack with quantum computing</a:t>
            </a:r>
          </a:p>
          <a:p>
            <a:pPr lvl="1" rtl="0" fontAlgn="base"/>
            <a:r>
              <a:rPr lang="en-US" sz="1200" b="0" i="0" u="none" strike="noStrike" kern="1200" dirty="0" smtClean="0">
                <a:solidFill>
                  <a:schemeClr val="tx1"/>
                </a:solidFill>
                <a:effectLst/>
                <a:latin typeface="+mn-lt"/>
                <a:ea typeface="+mn-ea"/>
                <a:cs typeface="+mn-cs"/>
              </a:rPr>
              <a:t>Lattice-based [2]</a:t>
            </a:r>
          </a:p>
          <a:p>
            <a:pPr lvl="2" rtl="0" fontAlgn="base"/>
            <a:r>
              <a:rPr lang="en-US" sz="1200" b="0" i="0" u="none" strike="noStrike" kern="1200" dirty="0" smtClean="0">
                <a:solidFill>
                  <a:schemeClr val="tx1"/>
                </a:solidFill>
                <a:effectLst/>
                <a:latin typeface="+mn-lt"/>
                <a:ea typeface="+mn-ea"/>
                <a:cs typeface="+mn-cs"/>
              </a:rPr>
              <a:t>Find nearest point in lattice with hundreds of dimensions</a:t>
            </a:r>
          </a:p>
          <a:p>
            <a:pPr lvl="1" rtl="0" fontAlgn="base"/>
            <a:r>
              <a:rPr lang="en-US" sz="1200" b="0" i="0" u="none" strike="noStrike" kern="1200" dirty="0" smtClean="0">
                <a:solidFill>
                  <a:schemeClr val="tx1"/>
                </a:solidFill>
                <a:effectLst/>
                <a:latin typeface="+mn-lt"/>
                <a:ea typeface="+mn-ea"/>
                <a:cs typeface="+mn-cs"/>
              </a:rPr>
              <a:t>Multivariate [2]</a:t>
            </a:r>
          </a:p>
          <a:p>
            <a:pPr lvl="2" rtl="0" fontAlgn="base"/>
            <a:r>
              <a:rPr lang="en-US" sz="1200" b="0" i="0" u="none" strike="noStrike" kern="1200" dirty="0" smtClean="0">
                <a:solidFill>
                  <a:schemeClr val="tx1"/>
                </a:solidFill>
                <a:effectLst/>
                <a:latin typeface="+mn-lt"/>
                <a:ea typeface="+mn-ea"/>
                <a:cs typeface="+mn-cs"/>
              </a:rPr>
              <a:t>Rely on hardness of solving multivariate systems of equations</a:t>
            </a:r>
          </a:p>
          <a:p>
            <a:pPr rtl="0" fontAlgn="base"/>
            <a:r>
              <a:rPr lang="en-US" sz="1200" b="0" i="0" u="none" strike="noStrike" kern="1200" dirty="0" smtClean="0">
                <a:solidFill>
                  <a:schemeClr val="tx1"/>
                </a:solidFill>
                <a:effectLst/>
                <a:latin typeface="+mn-lt"/>
                <a:ea typeface="+mn-ea"/>
                <a:cs typeface="+mn-cs"/>
              </a:rPr>
              <a:t>Problems with Error Code Correction system [1]</a:t>
            </a:r>
          </a:p>
          <a:p>
            <a:pPr lvl="1" rtl="0" fontAlgn="base"/>
            <a:r>
              <a:rPr lang="en-US" sz="1200" b="0" i="0" u="none" strike="noStrike" kern="1200" dirty="0" smtClean="0">
                <a:solidFill>
                  <a:schemeClr val="tx1"/>
                </a:solidFill>
                <a:effectLst/>
                <a:latin typeface="+mn-lt"/>
                <a:ea typeface="+mn-ea"/>
                <a:cs typeface="+mn-cs"/>
              </a:rPr>
              <a:t>Tough to implement</a:t>
            </a:r>
          </a:p>
          <a:p>
            <a:pPr lvl="1" rtl="0" fontAlgn="base"/>
            <a:r>
              <a:rPr lang="en-US" sz="1200" b="0" i="0" u="none" strike="noStrike" kern="1200" dirty="0" smtClean="0">
                <a:solidFill>
                  <a:schemeClr val="tx1"/>
                </a:solidFill>
                <a:effectLst/>
                <a:latin typeface="+mn-lt"/>
                <a:ea typeface="+mn-ea"/>
                <a:cs typeface="+mn-cs"/>
              </a:rPr>
              <a:t>Not “</a:t>
            </a:r>
            <a:r>
              <a:rPr lang="en-US" sz="1200" b="0" i="0" u="none" strike="noStrike" kern="1200" dirty="0" err="1" smtClean="0">
                <a:solidFill>
                  <a:schemeClr val="tx1"/>
                </a:solidFill>
                <a:effectLst/>
                <a:latin typeface="+mn-lt"/>
                <a:ea typeface="+mn-ea"/>
                <a:cs typeface="+mn-cs"/>
              </a:rPr>
              <a:t>uber</a:t>
            </a:r>
            <a:r>
              <a:rPr lang="en-US" sz="1200" b="0" i="0" u="none" strike="noStrike" kern="1200" dirty="0" smtClean="0">
                <a:solidFill>
                  <a:schemeClr val="tx1"/>
                </a:solidFill>
                <a:effectLst/>
                <a:latin typeface="+mn-lt"/>
                <a:ea typeface="+mn-ea"/>
                <a:cs typeface="+mn-cs"/>
              </a:rPr>
              <a:t> optimized” so slower</a:t>
            </a:r>
          </a:p>
          <a:p>
            <a:pPr rtl="0" fontAlgn="base"/>
            <a:r>
              <a:rPr lang="en-US" sz="1200" b="0" i="0" u="none" strike="noStrike" kern="1200" dirty="0" smtClean="0">
                <a:solidFill>
                  <a:schemeClr val="tx1"/>
                </a:solidFill>
                <a:effectLst/>
                <a:latin typeface="+mn-lt"/>
                <a:ea typeface="+mn-ea"/>
                <a:cs typeface="+mn-cs"/>
              </a:rPr>
              <a:t>Problems with Lattice-based [2]</a:t>
            </a:r>
          </a:p>
          <a:p>
            <a:pPr lvl="1" rtl="0" fontAlgn="base"/>
            <a:r>
              <a:rPr lang="en-US" sz="1200" b="0" i="0" u="none" strike="noStrike" kern="1200" dirty="0" smtClean="0">
                <a:solidFill>
                  <a:schemeClr val="tx1"/>
                </a:solidFill>
                <a:effectLst/>
                <a:latin typeface="+mn-lt"/>
                <a:ea typeface="+mn-ea"/>
                <a:cs typeface="+mn-cs"/>
              </a:rPr>
              <a:t>Not completely proven quantum algorithms can’t be implemented to solve them</a:t>
            </a:r>
          </a:p>
          <a:p>
            <a:pPr lvl="1" rtl="0" fontAlgn="base"/>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516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Conclusion: If we don’t move towards quantum resistant encryption, within the next 10-30 years, our confidential data will no longer be confidential to those that have great power. [1]</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35799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468252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a:p>
            <a:r>
              <a:rPr lang="en-US" baseline="0" dirty="0" smtClean="0"/>
              <a:t>Let’s see who said National ID yes and no. Let’s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 Game or Not</a:t>
            </a:r>
            <a:r>
              <a:rPr lang="en-US" baseline="0" dirty="0" smtClean="0"/>
              <a:t> Debate</a:t>
            </a:r>
          </a:p>
          <a:p>
            <a:r>
              <a:rPr lang="en-US" baseline="0" dirty="0" smtClean="0"/>
              <a:t>----- Meeting Notes (2016-04-05 16:54) -----</a:t>
            </a:r>
          </a:p>
          <a:p>
            <a:r>
              <a:rPr lang="en-US" baseline="0" dirty="0" smtClean="0"/>
              <a:t>add 30 second limit per person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spcBef>
                <a:spcPct val="0"/>
              </a:spcBef>
              <a:tabLst>
                <a:tab pos="723900" algn="l"/>
                <a:tab pos="1447800" algn="l"/>
                <a:tab pos="2171700" algn="l"/>
                <a:tab pos="2895600" algn="l"/>
                <a:tab pos="3619500" algn="l"/>
                <a:tab pos="4343400" algn="l"/>
                <a:tab pos="5067300" algn="l"/>
                <a:tab pos="5791200" algn="l"/>
                <a:tab pos="6515100" algn="l"/>
              </a:tabLst>
            </a:pPr>
            <a:r>
              <a:rPr lang="en-US" altLang="en-US" dirty="0" smtClean="0">
                <a:latin typeface="Arial" panose="020B0604020202020204" pitchFamily="34" charset="0"/>
                <a:ea typeface="Microsoft YaHei" panose="020B0503020204020204" pitchFamily="34" charset="-122"/>
              </a:rPr>
              <a:t>Google Glass is a wearable computer with a heads up display developed by Google.  Glass was able to take audio commands from the user, record camera footage, audio, and </a:t>
            </a:r>
            <a:r>
              <a:rPr lang="en-US" altLang="en-US" dirty="0" err="1" smtClean="0">
                <a:latin typeface="Arial" panose="020B0604020202020204" pitchFamily="34" charset="0"/>
                <a:ea typeface="Microsoft YaHei" panose="020B0503020204020204" pitchFamily="34" charset="-122"/>
              </a:rPr>
              <a:t>gps</a:t>
            </a:r>
            <a:r>
              <a:rPr lang="en-US" altLang="en-US" dirty="0" smtClean="0">
                <a:latin typeface="Arial" panose="020B0604020202020204" pitchFamily="34" charset="0"/>
                <a:ea typeface="Microsoft YaHei" panose="020B0503020204020204" pitchFamily="34" charset="-122"/>
              </a:rPr>
              <a:t>, and install applications for use by the consumer.  Glass was originally released to the public mid 2014 through the Glass Explorers program, but it was quietly pulled from the shelves eight months later due to a number of concerns.  Despite the issues in the original Google Glass, a filing with the Federal Communications Commission in 2015 shows that Google is developing a newer version focused for use in medical and business environments.  I will be talking about the possible government applications of Glass, and how it could change the government.</a:t>
            </a:r>
            <a:endParaRPr lang="en-US" altLang="en-US" dirty="0">
              <a:latin typeface="Arial" panose="020B0604020202020204" pitchFamily="34" charset="0"/>
              <a:ea typeface="Microsoft YaHei" panose="020B0503020204020204" pitchFamily="34" charset="-122"/>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2.fbi.gov/wanted/fugitives/cac/cozart_lo.htm" TargetMode="External"/><Relationship Id="rId4" Type="http://schemas.openxmlformats.org/officeDocument/2006/relationships/hyperlink" Target="https://travel.state.gov/content/passports/en/passports.html" TargetMode="External"/><Relationship Id="rId5" Type="http://schemas.openxmlformats.org/officeDocument/2006/relationships/hyperlink" Target="http://www.extremetech.com/extreme/178777-facebooks-facial-recognition-software-is-now-as-accurate-as-the-human-brain-but-what-now"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hyperlink" Target="http://www.popularmechanics.com/technology/a19483/what-is-the-all-writs-act-of-1789-the-225-year-old-law-the-fbi-is-using-on-apple/" TargetMode="External"/><Relationship Id="rId4" Type="http://schemas.openxmlformats.org/officeDocument/2006/relationships/hyperlink" Target="http://www.theverge.com/2016/3/23/11290374/apple-iphone-fbi-encryption-crack-cellebrite" TargetMode="External"/><Relationship Id="rId5" Type="http://schemas.openxmlformats.org/officeDocument/2006/relationships/hyperlink" Target="http://www.theguardian.com/technology/2016/feb/25/fbi-director-james-comey-apple-encryption-case-legal-precedent" TargetMode="External"/><Relationship Id="rId6" Type="http://schemas.openxmlformats.org/officeDocument/2006/relationships/hyperlink" Target="http://www.reuters.com/article/us-apple-encryption-idUSKCN0WU1RF" TargetMode="External"/><Relationship Id="rId1" Type="http://schemas.openxmlformats.org/officeDocument/2006/relationships/slideLayout" Target="../slideLayouts/slideLayout2.xml"/><Relationship Id="rId2" Type="http://schemas.openxmlformats.org/officeDocument/2006/relationships/hyperlink" Target="https://www.apple.com/customer-lett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1" Type="http://schemas.openxmlformats.org/officeDocument/2006/relationships/hyperlink" Target="http://www.learncomputer.com/secure-your-database/" TargetMode="External"/><Relationship Id="rId12" Type="http://schemas.openxmlformats.org/officeDocument/2006/relationships/hyperlink" Target="http://www.eetimes.com/document.asp?doc_id=1326468"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hackaday.com/2015/09/29/quantum-computing-kills-encryption/" TargetMode="External"/><Relationship Id="rId4" Type="http://schemas.openxmlformats.org/officeDocument/2006/relationships/hyperlink" Target="http://www.wired.com/2015/09/tricky-encryption-stump-quantum-computers/" TargetMode="External"/><Relationship Id="rId5" Type="http://schemas.openxmlformats.org/officeDocument/2006/relationships/hyperlink" Target="http://www.tripwire.com/state-of-security/featured/will-quantum-computers-threaten-modern-cryptography/" TargetMode="External"/><Relationship Id="rId6" Type="http://schemas.openxmlformats.org/officeDocument/2006/relationships/hyperlink" Target="http://www.infoworld.com/article/3040991/security/mits-new-5-atom-quantum-computer-could-make-todays-encryption-obsolete.html" TargetMode="External"/><Relationship Id="rId7" Type="http://schemas.openxmlformats.org/officeDocument/2006/relationships/hyperlink" Target="http://science.sciencemag.org/content/351/6277/1068.full" TargetMode="External"/><Relationship Id="rId8" Type="http://schemas.openxmlformats.org/officeDocument/2006/relationships/hyperlink" Target="http://www.wired.co.uk/news/archive/2014-11/18/free-tls-encryption-for-all-domains/viewgallery/330291" TargetMode="External"/><Relationship Id="rId9" Type="http://schemas.openxmlformats.org/officeDocument/2006/relationships/hyperlink" Target="http://www.ip-watch.org/weblog/wp-content/uploads/2015/06/encryption-image.png" TargetMode="External"/><Relationship Id="rId10" Type="http://schemas.openxmlformats.org/officeDocument/2006/relationships/hyperlink" Target="http://www.gfi.com/blog/wp-content/uploads/2013/12/av-protection.jp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Privacy and Government</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Google Glass and Wearable Computing</a:t>
            </a:r>
            <a:endParaRPr lang="en-US" dirty="0">
              <a:latin typeface="+mn-lt"/>
            </a:endParaRPr>
          </a:p>
        </p:txBody>
      </p:sp>
      <p:sp>
        <p:nvSpPr>
          <p:cNvPr id="3" name="Content Placeholder 2"/>
          <p:cNvSpPr>
            <a:spLocks noGrp="1"/>
          </p:cNvSpPr>
          <p:nvPr>
            <p:ph sz="half" idx="1"/>
          </p:nvPr>
        </p:nvSpPr>
        <p:spPr/>
        <p:txBody>
          <a:bodyPr>
            <a:normAutofit/>
          </a:bodyPr>
          <a:lstStyle/>
          <a:p>
            <a:r>
              <a:rPr lang="en-US" sz="2000" dirty="0"/>
              <a:t>Glass Explorer available starting May 2014. [3]</a:t>
            </a:r>
          </a:p>
          <a:p>
            <a:r>
              <a:rPr lang="en-US" sz="2000" dirty="0"/>
              <a:t>Quietly pulled from the market in January 2015. [1]</a:t>
            </a:r>
          </a:p>
          <a:p>
            <a:r>
              <a:rPr lang="en-US" sz="2000" dirty="0"/>
              <a:t>New version in development. [3]</a:t>
            </a:r>
          </a:p>
          <a:p>
            <a:r>
              <a:rPr lang="en-US" sz="2000" dirty="0"/>
              <a:t>Glass could change the government</a:t>
            </a:r>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Dean </a:t>
            </a:r>
            <a:r>
              <a:rPr lang="en-US" sz="1400" dirty="0" err="1" smtClean="0">
                <a:solidFill>
                  <a:schemeClr val="tx1"/>
                </a:solidFill>
                <a:latin typeface="+mj-lt"/>
              </a:rPr>
              <a:t>Kiourtsis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 [1]</a:t>
            </a:r>
            <a:endParaRPr lang="en-US" sz="1200" dirty="0">
              <a:solidFill>
                <a:schemeClr val="tx1"/>
              </a:solidFill>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1276350"/>
            <a:ext cx="4022725" cy="2900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91518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Google Stopped Marketing Glass</a:t>
            </a:r>
            <a:endParaRPr lang="en-US" dirty="0">
              <a:latin typeface="+mn-lt"/>
            </a:endParaRPr>
          </a:p>
        </p:txBody>
      </p:sp>
      <p:sp>
        <p:nvSpPr>
          <p:cNvPr id="3" name="Content Placeholder 2"/>
          <p:cNvSpPr>
            <a:spLocks noGrp="1"/>
          </p:cNvSpPr>
          <p:nvPr>
            <p:ph sz="half" idx="1"/>
          </p:nvPr>
        </p:nvSpPr>
        <p:spPr>
          <a:xfrm>
            <a:off x="685800" y="1352551"/>
            <a:ext cx="4876800" cy="3352800"/>
          </a:xfrm>
        </p:spPr>
        <p:txBody>
          <a:bodyPr>
            <a:normAutofit/>
          </a:bodyPr>
          <a:lstStyle/>
          <a:p>
            <a:pPr marL="204788" indent="-204788">
              <a:buClr>
                <a:srgbClr val="BCB49E"/>
              </a:buClr>
              <a:tabLst>
                <a:tab pos="723900" algn="l"/>
                <a:tab pos="1447800" algn="l"/>
                <a:tab pos="2171700" algn="l"/>
                <a:tab pos="2895600" algn="l"/>
                <a:tab pos="3619500" algn="l"/>
                <a:tab pos="4343400" algn="l"/>
              </a:tabLst>
            </a:pPr>
            <a:r>
              <a:rPr lang="en-US" altLang="en-US" sz="2000" dirty="0"/>
              <a:t>Poor performance</a:t>
            </a:r>
          </a:p>
          <a:p>
            <a:pPr marL="863600" lvl="1" indent="-323850">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Lst>
            </a:pPr>
            <a:r>
              <a:rPr lang="en-US" altLang="en-US" sz="1800" dirty="0"/>
              <a:t>Poor battery life [1]</a:t>
            </a:r>
          </a:p>
          <a:p>
            <a:pPr marL="863600" lvl="1" indent="-323850">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Lst>
            </a:pPr>
            <a:r>
              <a:rPr lang="en-US" altLang="en-US" sz="1800" dirty="0"/>
              <a:t>Buggy software [1]</a:t>
            </a:r>
          </a:p>
          <a:p>
            <a:pPr marL="204788" indent="-204788">
              <a:buClr>
                <a:srgbClr val="BCB49E"/>
              </a:buClr>
              <a:tabLst>
                <a:tab pos="723900" algn="l"/>
                <a:tab pos="1447800" algn="l"/>
                <a:tab pos="2171700" algn="l"/>
                <a:tab pos="2895600" algn="l"/>
                <a:tab pos="3619500" algn="l"/>
                <a:tab pos="4343400" algn="l"/>
              </a:tabLst>
            </a:pPr>
            <a:r>
              <a:rPr lang="en-US" altLang="en-US" sz="2000" dirty="0"/>
              <a:t>User concerns and issues</a:t>
            </a:r>
          </a:p>
          <a:p>
            <a:pPr marL="863600" lvl="1" indent="-323850">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Lst>
            </a:pPr>
            <a:r>
              <a:rPr lang="en-US" altLang="en-US" sz="1800" dirty="0"/>
              <a:t>Glass doesn’t have proper security measures [6]</a:t>
            </a:r>
          </a:p>
          <a:p>
            <a:pPr marL="863600" lvl="1" indent="-323850">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Lst>
            </a:pPr>
            <a:r>
              <a:rPr lang="en-US" altLang="en-US" sz="1800" dirty="0"/>
              <a:t>Other people using Glass could invade your privacy [1]</a:t>
            </a:r>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Dean </a:t>
            </a:r>
            <a:r>
              <a:rPr lang="en-US" sz="1400" dirty="0" err="1" smtClean="0">
                <a:solidFill>
                  <a:schemeClr val="tx1"/>
                </a:solidFill>
                <a:latin typeface="+mj-lt"/>
              </a:rPr>
              <a:t>Kiourtsis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[6]</a:t>
            </a:r>
            <a:endParaRPr lang="en-US" sz="1200" dirty="0">
              <a:solidFill>
                <a:schemeClr val="tx1"/>
              </a:solidFill>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47750"/>
            <a:ext cx="2743200" cy="329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36650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Glass Can Change the Government</a:t>
            </a:r>
            <a:endParaRPr lang="en-US" dirty="0">
              <a:latin typeface="+mn-lt"/>
            </a:endParaRPr>
          </a:p>
        </p:txBody>
      </p:sp>
      <p:sp>
        <p:nvSpPr>
          <p:cNvPr id="3" name="Content Placeholder 2"/>
          <p:cNvSpPr>
            <a:spLocks noGrp="1"/>
          </p:cNvSpPr>
          <p:nvPr>
            <p:ph sz="half" idx="1"/>
          </p:nvPr>
        </p:nvSpPr>
        <p:spPr>
          <a:xfrm>
            <a:off x="685799" y="1352551"/>
            <a:ext cx="6328775" cy="3352800"/>
          </a:xfrm>
        </p:spPr>
        <p:txBody>
          <a:bodyPr>
            <a:normAutofit/>
          </a:bodyPr>
          <a:lstStyle/>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Can help speed up crisis management efforts. [2]</a:t>
            </a:r>
          </a:p>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Enhanced training of medical personnel for health care. [2]</a:t>
            </a:r>
          </a:p>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Real time communication for inspectors. [7] </a:t>
            </a:r>
          </a:p>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Information gathering and surveillance. [4]</a:t>
            </a:r>
          </a:p>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Google Apps For Government (GAFG) [5]</a:t>
            </a:r>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Dean </a:t>
            </a:r>
            <a:r>
              <a:rPr lang="en-US" sz="1400" dirty="0" err="1" smtClean="0">
                <a:solidFill>
                  <a:schemeClr val="tx1"/>
                </a:solidFill>
                <a:latin typeface="+mj-lt"/>
              </a:rPr>
              <a:t>Kiourtsis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altLang="en-US" sz="1200" dirty="0">
                <a:solidFill>
                  <a:srgbClr val="FFFFFF"/>
                </a:solidFill>
                <a:latin typeface="Cambria" panose="02040503050406030204" pitchFamily="18" charset="0"/>
              </a:rPr>
              <a:t>[2], [7], [4], [5]</a:t>
            </a:r>
          </a:p>
        </p:txBody>
      </p:sp>
    </p:spTree>
    <p:extLst>
      <p:ext uri="{BB962C8B-B14F-4D97-AF65-F5344CB8AC3E}">
        <p14:creationId xmlns:p14="http://schemas.microsoft.com/office/powerpoint/2010/main" val="18143688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Risks of Government use of Glass</a:t>
            </a:r>
            <a:endParaRPr lang="en-US" dirty="0">
              <a:latin typeface="+mn-lt"/>
            </a:endParaRPr>
          </a:p>
        </p:txBody>
      </p:sp>
      <p:sp>
        <p:nvSpPr>
          <p:cNvPr id="3" name="Content Placeholder 2"/>
          <p:cNvSpPr>
            <a:spLocks noGrp="1"/>
          </p:cNvSpPr>
          <p:nvPr>
            <p:ph sz="half" idx="1"/>
          </p:nvPr>
        </p:nvSpPr>
        <p:spPr>
          <a:xfrm>
            <a:off x="685799" y="1352551"/>
            <a:ext cx="6328775" cy="3352800"/>
          </a:xfrm>
        </p:spPr>
        <p:txBody>
          <a:bodyPr>
            <a:normAutofit/>
          </a:bodyPr>
          <a:lstStyle/>
          <a:p>
            <a:pPr marL="204788" indent="-204788">
              <a:buClr>
                <a:srgbClr val="BCB49E"/>
              </a:buClr>
              <a:tabLst>
                <a:tab pos="723900" algn="l"/>
                <a:tab pos="1447800" algn="l"/>
                <a:tab pos="2171700" algn="l"/>
                <a:tab pos="2895600" algn="l"/>
                <a:tab pos="3619500" algn="l"/>
                <a:tab pos="4343400" algn="l"/>
                <a:tab pos="5067300" algn="l"/>
                <a:tab pos="5791200" algn="l"/>
                <a:tab pos="6515100" algn="l"/>
                <a:tab pos="7239000" algn="l"/>
              </a:tabLst>
            </a:pPr>
            <a:r>
              <a:rPr lang="en-US" altLang="en-US" sz="2000" dirty="0"/>
              <a:t>Google Glass still does not come with strong security measures built into it. [6]</a:t>
            </a:r>
          </a:p>
          <a:p>
            <a:pPr marL="204788" indent="-204788">
              <a:buClr>
                <a:srgbClr val="BCB49E"/>
              </a:buClr>
              <a:tabLst>
                <a:tab pos="723900" algn="l"/>
                <a:tab pos="1447800" algn="l"/>
                <a:tab pos="2171700" algn="l"/>
                <a:tab pos="2895600" algn="l"/>
                <a:tab pos="3619500" algn="l"/>
                <a:tab pos="4343400" algn="l"/>
                <a:tab pos="5067300" algn="l"/>
                <a:tab pos="5791200" algn="l"/>
                <a:tab pos="6515100" algn="l"/>
                <a:tab pos="7239000" algn="l"/>
              </a:tabLst>
            </a:pPr>
            <a:r>
              <a:rPr lang="en-US" altLang="en-US" sz="2000" dirty="0"/>
              <a:t>The privacy policy allows the Glass to combine information from multiple apps. [5]</a:t>
            </a:r>
          </a:p>
          <a:p>
            <a:pPr marL="204788" indent="-204788">
              <a:buClr>
                <a:srgbClr val="BCB49E"/>
              </a:buClr>
              <a:tabLst>
                <a:tab pos="723900" algn="l"/>
                <a:tab pos="1447800" algn="l"/>
                <a:tab pos="2171700" algn="l"/>
                <a:tab pos="2895600" algn="l"/>
                <a:tab pos="3619500" algn="l"/>
                <a:tab pos="4343400" algn="l"/>
                <a:tab pos="5067300" algn="l"/>
                <a:tab pos="5791200" algn="l"/>
                <a:tab pos="6515100" algn="l"/>
                <a:tab pos="7239000" algn="l"/>
              </a:tabLst>
            </a:pPr>
            <a:r>
              <a:rPr lang="en-US" altLang="en-US" sz="2000" dirty="0"/>
              <a:t>Google Glass can be easily hacked or infected when on Wi-Fi. [6]</a:t>
            </a:r>
          </a:p>
          <a:p>
            <a:pPr marL="204788" indent="-204788">
              <a:buClr>
                <a:srgbClr val="BCB49E"/>
              </a:buClr>
              <a:tabLst>
                <a:tab pos="723900" algn="l"/>
                <a:tab pos="1447800" algn="l"/>
                <a:tab pos="2171700" algn="l"/>
                <a:tab pos="2895600" algn="l"/>
                <a:tab pos="3619500" algn="l"/>
                <a:tab pos="4343400" algn="l"/>
                <a:tab pos="5067300" algn="l"/>
                <a:tab pos="5791200" algn="l"/>
                <a:tab pos="6515100" algn="l"/>
                <a:tab pos="7239000" algn="l"/>
              </a:tabLst>
            </a:pPr>
            <a:r>
              <a:rPr lang="en-US" altLang="en-US" sz="2000" dirty="0"/>
              <a:t>Risks can be mitigated through smart use of the device. [6]</a:t>
            </a:r>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Dean </a:t>
            </a:r>
            <a:r>
              <a:rPr lang="en-US" sz="1400" dirty="0" err="1" smtClean="0">
                <a:solidFill>
                  <a:schemeClr val="tx1"/>
                </a:solidFill>
                <a:latin typeface="+mj-lt"/>
              </a:rPr>
              <a:t>Kiourtsis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altLang="en-US" sz="1200" dirty="0">
                <a:solidFill>
                  <a:srgbClr val="FFFFFF"/>
                </a:solidFill>
                <a:latin typeface="Cambria" panose="02040503050406030204" pitchFamily="18" charset="0"/>
              </a:rPr>
              <a:t>[5], [6]</a:t>
            </a:r>
          </a:p>
        </p:txBody>
      </p:sp>
    </p:spTree>
    <p:extLst>
      <p:ext uri="{BB962C8B-B14F-4D97-AF65-F5344CB8AC3E}">
        <p14:creationId xmlns:p14="http://schemas.microsoft.com/office/powerpoint/2010/main" val="2779112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Conclusion</a:t>
            </a:r>
            <a:endParaRPr lang="en-US" dirty="0">
              <a:latin typeface="+mn-lt"/>
            </a:endParaRPr>
          </a:p>
        </p:txBody>
      </p:sp>
      <p:sp>
        <p:nvSpPr>
          <p:cNvPr id="3" name="Content Placeholder 2"/>
          <p:cNvSpPr>
            <a:spLocks noGrp="1"/>
          </p:cNvSpPr>
          <p:nvPr>
            <p:ph sz="half" idx="1"/>
          </p:nvPr>
        </p:nvSpPr>
        <p:spPr>
          <a:xfrm>
            <a:off x="685799" y="1653435"/>
            <a:ext cx="6328775" cy="3051915"/>
          </a:xfrm>
        </p:spPr>
        <p:txBody>
          <a:bodyPr>
            <a:normAutofit/>
          </a:bodyPr>
          <a:lstStyle/>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Google Glass is very much alive despite the Explorer program failing.</a:t>
            </a:r>
          </a:p>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The new Google Glass should be used in government facilities.</a:t>
            </a:r>
          </a:p>
          <a:p>
            <a:pPr marL="204788" indent="-204788">
              <a:buClr>
                <a:srgbClr val="BCB49E"/>
              </a:buClr>
              <a:tabLst>
                <a:tab pos="723900" algn="l"/>
                <a:tab pos="1447800" algn="l"/>
                <a:tab pos="2171700" algn="l"/>
                <a:tab pos="2895600" algn="l"/>
                <a:tab pos="3619500" algn="l"/>
                <a:tab pos="4343400" algn="l"/>
                <a:tab pos="5067300" algn="l"/>
                <a:tab pos="5791200" algn="l"/>
              </a:tabLst>
            </a:pPr>
            <a:r>
              <a:rPr lang="en-US" altLang="en-US" sz="2000" dirty="0"/>
              <a:t>Governments should not use Glass for security or surveillance.</a:t>
            </a:r>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Dean </a:t>
            </a:r>
            <a:r>
              <a:rPr lang="en-US" sz="1400" dirty="0" err="1" smtClean="0">
                <a:solidFill>
                  <a:schemeClr val="tx1"/>
                </a:solidFill>
                <a:latin typeface="+mj-lt"/>
              </a:rPr>
              <a:t>Kiourtsis</a:t>
            </a:r>
            <a:endParaRPr lang="en-US" sz="1400" dirty="0">
              <a:solidFill>
                <a:schemeClr val="tx1"/>
              </a:solidFill>
              <a:latin typeface="+mj-lt"/>
            </a:endParaRPr>
          </a:p>
        </p:txBody>
      </p:sp>
    </p:spTree>
    <p:extLst>
      <p:ext uri="{BB962C8B-B14F-4D97-AF65-F5344CB8AC3E}">
        <p14:creationId xmlns:p14="http://schemas.microsoft.com/office/powerpoint/2010/main" val="3208469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spcAft>
                <a:spcPts val="1425"/>
              </a:spcAft>
              <a:buNone/>
            </a:pPr>
            <a:r>
              <a:rPr lang="en-US" altLang="en-US" sz="2000" dirty="0">
                <a:solidFill>
                  <a:srgbClr val="FFFFFF"/>
                </a:solidFill>
                <a:latin typeface="Cambria" panose="02040503050406030204" pitchFamily="18" charset="0"/>
              </a:rPr>
              <a:t>[1] </a:t>
            </a:r>
            <a:r>
              <a:rPr lang="en-US" altLang="en-US" sz="2000" dirty="0" err="1">
                <a:solidFill>
                  <a:srgbClr val="FFFFFF"/>
                </a:solidFill>
                <a:latin typeface="Cambria" panose="02040503050406030204" pitchFamily="18" charset="0"/>
              </a:rPr>
              <a:t>Bilton</a:t>
            </a:r>
            <a:r>
              <a:rPr lang="en-US" altLang="en-US" sz="2000" dirty="0">
                <a:solidFill>
                  <a:srgbClr val="FFFFFF"/>
                </a:solidFill>
                <a:latin typeface="Cambria" panose="02040503050406030204" pitchFamily="18" charset="0"/>
              </a:rPr>
              <a:t>, Nick. "Why Google Glass Broke." The New York Times. The New York Times, 04 Feb. 2015. Web. 03 Apr. 2016.</a:t>
            </a:r>
          </a:p>
          <a:p>
            <a:pPr marL="0" indent="0">
              <a:spcAft>
                <a:spcPts val="1425"/>
              </a:spcAft>
              <a:buNone/>
            </a:pPr>
            <a:r>
              <a:rPr lang="en-US" altLang="en-US" sz="2000" dirty="0">
                <a:solidFill>
                  <a:srgbClr val="FFFFFF"/>
                </a:solidFill>
                <a:latin typeface="Cambria" panose="02040503050406030204" pitchFamily="18" charset="0"/>
              </a:rPr>
              <a:t>[2] David, Kathryn. "3 Ways Google Glass Will Transform Government." </a:t>
            </a:r>
            <a:r>
              <a:rPr lang="en-US" altLang="en-US" sz="2000" dirty="0" err="1">
                <a:solidFill>
                  <a:srgbClr val="FFFFFF"/>
                </a:solidFill>
                <a:latin typeface="Cambria" panose="02040503050406030204" pitchFamily="18" charset="0"/>
              </a:rPr>
              <a:t>GovLoop</a:t>
            </a:r>
            <a:r>
              <a:rPr lang="en-US" altLang="en-US" sz="2000" dirty="0">
                <a:solidFill>
                  <a:srgbClr val="FFFFFF"/>
                </a:solidFill>
                <a:latin typeface="Cambria" panose="02040503050406030204" pitchFamily="18" charset="0"/>
              </a:rPr>
              <a:t>. </a:t>
            </a:r>
            <a:r>
              <a:rPr lang="en-US" altLang="en-US" sz="2000" dirty="0" err="1">
                <a:solidFill>
                  <a:srgbClr val="FFFFFF"/>
                </a:solidFill>
                <a:latin typeface="Cambria" panose="02040503050406030204" pitchFamily="18" charset="0"/>
              </a:rPr>
              <a:t>GovLoop</a:t>
            </a:r>
            <a:r>
              <a:rPr lang="en-US" altLang="en-US" sz="2000" dirty="0">
                <a:solidFill>
                  <a:srgbClr val="FFFFFF"/>
                </a:solidFill>
                <a:latin typeface="Cambria" panose="02040503050406030204" pitchFamily="18" charset="0"/>
              </a:rPr>
              <a:t>, 29 Aug. 2013. Web. 3 Apr. 2016.</a:t>
            </a:r>
          </a:p>
          <a:p>
            <a:pPr marL="0" indent="0">
              <a:spcAft>
                <a:spcPts val="1425"/>
              </a:spcAft>
              <a:buNone/>
            </a:pPr>
            <a:r>
              <a:rPr lang="en-US" altLang="en-US" sz="2000" dirty="0">
                <a:solidFill>
                  <a:srgbClr val="FFFFFF"/>
                </a:solidFill>
                <a:latin typeface="Cambria" panose="02040503050406030204" pitchFamily="18" charset="0"/>
              </a:rPr>
              <a:t>[3] </a:t>
            </a:r>
            <a:r>
              <a:rPr lang="en-US" altLang="en-US" sz="2000" dirty="0" err="1">
                <a:solidFill>
                  <a:srgbClr val="FFFFFF"/>
                </a:solidFill>
                <a:latin typeface="Cambria" panose="02040503050406030204" pitchFamily="18" charset="0"/>
              </a:rPr>
              <a:t>Eadicicco</a:t>
            </a:r>
            <a:r>
              <a:rPr lang="en-US" altLang="en-US" sz="2000" dirty="0">
                <a:solidFill>
                  <a:srgbClr val="FFFFFF"/>
                </a:solidFill>
                <a:latin typeface="Cambria" panose="02040503050406030204" pitchFamily="18" charset="0"/>
              </a:rPr>
              <a:t>, Lisa. "See the New Version of Google's Wildest Product." Time. Time, 29 Dec. 2015. Web. 03 Apr. 2016.</a:t>
            </a:r>
          </a:p>
          <a:p>
            <a:pPr marL="0" indent="0">
              <a:spcAft>
                <a:spcPts val="1425"/>
              </a:spcAft>
              <a:buNone/>
            </a:pPr>
            <a:r>
              <a:rPr lang="en-US" altLang="en-US" sz="2000" dirty="0">
                <a:solidFill>
                  <a:srgbClr val="FFFFFF"/>
                </a:solidFill>
                <a:latin typeface="Cambria" panose="02040503050406030204" pitchFamily="18" charset="0"/>
              </a:rPr>
              <a:t>[4] "EPIC - Google Glass and Privacy." EPIC - Google Glass and Privacy. EPIC, </a:t>
            </a:r>
            <a:r>
              <a:rPr lang="en-US" altLang="en-US" sz="2000" dirty="0" err="1">
                <a:solidFill>
                  <a:srgbClr val="FFFFFF"/>
                </a:solidFill>
                <a:latin typeface="Cambria" panose="02040503050406030204" pitchFamily="18" charset="0"/>
              </a:rPr>
              <a:t>n.d.</a:t>
            </a:r>
            <a:r>
              <a:rPr lang="en-US" altLang="en-US" sz="2000" dirty="0">
                <a:solidFill>
                  <a:srgbClr val="FFFFFF"/>
                </a:solidFill>
                <a:latin typeface="Cambria" panose="02040503050406030204" pitchFamily="18" charset="0"/>
              </a:rPr>
              <a:t> Web. 03 Apr. 2016</a:t>
            </a:r>
            <a:r>
              <a:rPr lang="en-US" altLang="en-US" sz="2000" dirty="0" smtClean="0">
                <a:solidFill>
                  <a:srgbClr val="FFFFFF"/>
                </a:solidFill>
                <a:latin typeface="Cambria" panose="02040503050406030204" pitchFamily="18" charset="0"/>
              </a:rPr>
              <a:t>.</a:t>
            </a:r>
          </a:p>
          <a:p>
            <a:pPr marL="0" indent="0">
              <a:spcAft>
                <a:spcPts val="1425"/>
              </a:spcAft>
              <a:buNone/>
            </a:pPr>
            <a:r>
              <a:rPr lang="en-US" altLang="en-US" sz="2000" dirty="0">
                <a:solidFill>
                  <a:srgbClr val="FFFFFF"/>
                </a:solidFill>
                <a:latin typeface="Cambria" panose="02040503050406030204" pitchFamily="18" charset="0"/>
              </a:rPr>
              <a:t>[5] Evans, Karen, and Jeff Gould. "Google's New Privacy Policy Is Unacceptable and Jeopardizes Government Information in the Cloud." </a:t>
            </a:r>
            <a:r>
              <a:rPr lang="en-US" altLang="en-US" sz="2000" dirty="0" err="1">
                <a:solidFill>
                  <a:srgbClr val="FFFFFF"/>
                </a:solidFill>
                <a:latin typeface="Cambria" panose="02040503050406030204" pitchFamily="18" charset="0"/>
              </a:rPr>
              <a:t>SafeGov.org</a:t>
            </a:r>
            <a:r>
              <a:rPr lang="en-US" altLang="en-US" sz="2000" dirty="0">
                <a:solidFill>
                  <a:srgbClr val="FFFFFF"/>
                </a:solidFill>
                <a:latin typeface="Cambria" panose="02040503050406030204" pitchFamily="18" charset="0"/>
              </a:rPr>
              <a:t>. </a:t>
            </a:r>
            <a:r>
              <a:rPr lang="en-US" altLang="en-US" sz="2000" dirty="0" err="1">
                <a:solidFill>
                  <a:srgbClr val="FFFFFF"/>
                </a:solidFill>
                <a:latin typeface="Cambria" panose="02040503050406030204" pitchFamily="18" charset="0"/>
              </a:rPr>
              <a:t>SafeGov</a:t>
            </a:r>
            <a:r>
              <a:rPr lang="en-US" altLang="en-US" sz="2000" dirty="0">
                <a:solidFill>
                  <a:srgbClr val="FFFFFF"/>
                </a:solidFill>
                <a:latin typeface="Cambria" panose="02040503050406030204" pitchFamily="18" charset="0"/>
              </a:rPr>
              <a:t>, 25 Jan. 2012. Web. 03 Apr. 2016.</a:t>
            </a:r>
          </a:p>
          <a:p>
            <a:pPr marL="0" indent="0">
              <a:spcAft>
                <a:spcPts val="1425"/>
              </a:spcAft>
              <a:buNone/>
            </a:pPr>
            <a:r>
              <a:rPr lang="en-US" altLang="en-US" sz="2000" dirty="0">
                <a:solidFill>
                  <a:srgbClr val="FFFFFF"/>
                </a:solidFill>
                <a:latin typeface="Cambria" panose="02040503050406030204" pitchFamily="18" charset="0"/>
              </a:rPr>
              <a:t>[6] Irvine, Jerry. "Google Glass: Security Risk For Governments? - InformationWeek." InformationWeek. UBM, 21 Aug. 2013. Web. 03 Apr. 2016.</a:t>
            </a:r>
          </a:p>
          <a:p>
            <a:pPr marL="0" indent="0">
              <a:spcAft>
                <a:spcPts val="1425"/>
              </a:spcAft>
              <a:buNone/>
            </a:pPr>
            <a:r>
              <a:rPr lang="en-US" altLang="en-US" sz="2000" dirty="0">
                <a:solidFill>
                  <a:srgbClr val="FFFFFF"/>
                </a:solidFill>
                <a:latin typeface="Cambria" panose="02040503050406030204" pitchFamily="18" charset="0"/>
              </a:rPr>
              <a:t>[7] </a:t>
            </a:r>
            <a:r>
              <a:rPr lang="en-US" altLang="en-US" sz="2000" dirty="0" err="1">
                <a:solidFill>
                  <a:srgbClr val="FFFFFF"/>
                </a:solidFill>
                <a:latin typeface="Cambria" panose="02040503050406030204" pitchFamily="18" charset="0"/>
              </a:rPr>
              <a:t>Veen</a:t>
            </a:r>
            <a:r>
              <a:rPr lang="en-US" altLang="en-US" sz="2000" dirty="0">
                <a:solidFill>
                  <a:srgbClr val="FFFFFF"/>
                </a:solidFill>
                <a:latin typeface="Cambria" panose="02040503050406030204" pitchFamily="18" charset="0"/>
              </a:rPr>
              <a:t>, Chad Vander. "Wearable Tech Is Set to Take Off." Government Technology. Government Technology, 4 Feb. 2014. Web. 04 Apr. 2016</a:t>
            </a:r>
            <a:r>
              <a:rPr lang="en-US" altLang="en-US" sz="2000" dirty="0" smtClean="0">
                <a:solidFill>
                  <a:srgbClr val="FFFFFF"/>
                </a:solidFill>
                <a:latin typeface="Cambria" panose="02040503050406030204" pitchFamily="18" charset="0"/>
              </a:rPr>
              <a:t>.</a:t>
            </a:r>
            <a:endParaRPr lang="en-US" altLang="en-US" sz="2000" dirty="0">
              <a:solidFill>
                <a:srgbClr val="FFFFFF"/>
              </a:solidFill>
              <a:latin typeface="Cambria" panose="02040503050406030204" pitchFamily="18" charset="0"/>
            </a:endParaRP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Dean </a:t>
            </a:r>
            <a:r>
              <a:rPr lang="en-US" sz="1400" dirty="0" err="1" smtClean="0">
                <a:solidFill>
                  <a:schemeClr val="tx1"/>
                </a:solidFill>
                <a:latin typeface="+mj-lt"/>
              </a:rPr>
              <a:t>Kiourtsis</a:t>
            </a:r>
            <a:endParaRPr lang="en-US" sz="1400" dirty="0">
              <a:solidFill>
                <a:schemeClr val="tx1"/>
              </a:solidFill>
              <a:latin typeface="+mj-lt"/>
            </a:endParaRPr>
          </a:p>
        </p:txBody>
      </p:sp>
    </p:spTree>
    <p:extLst>
      <p:ext uri="{BB962C8B-B14F-4D97-AF65-F5344CB8AC3E}">
        <p14:creationId xmlns:p14="http://schemas.microsoft.com/office/powerpoint/2010/main" val="2629467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 about face detection</a:t>
            </a:r>
            <a:endParaRPr lang="en-US" dirty="0"/>
          </a:p>
        </p:txBody>
      </p:sp>
      <p:sp>
        <p:nvSpPr>
          <p:cNvPr id="3" name="Content Placeholder 2"/>
          <p:cNvSpPr>
            <a:spLocks noGrp="1"/>
          </p:cNvSpPr>
          <p:nvPr>
            <p:ph sz="half" idx="1"/>
          </p:nvPr>
        </p:nvSpPr>
        <p:spPr/>
        <p:txBody>
          <a:bodyPr/>
          <a:lstStyle/>
          <a:p>
            <a:r>
              <a:rPr lang="en-US" dirty="0" smtClean="0"/>
              <a:t>What it is?</a:t>
            </a:r>
          </a:p>
          <a:p>
            <a:pPr lvl="1"/>
            <a:r>
              <a:rPr lang="en-US" dirty="0" smtClean="0"/>
              <a:t>The computer process of using picture data of a person to detect the individual in other pictures</a:t>
            </a:r>
          </a:p>
          <a:p>
            <a:r>
              <a:rPr lang="en-US" dirty="0" smtClean="0"/>
              <a:t>Application</a:t>
            </a:r>
          </a:p>
          <a:p>
            <a:pPr lvl="1"/>
            <a:r>
              <a:rPr lang="en-US" dirty="0" smtClean="0"/>
              <a:t>Criminal tracking</a:t>
            </a:r>
          </a:p>
          <a:p>
            <a:pPr lvl="1"/>
            <a:r>
              <a:rPr lang="en-US" dirty="0" smtClean="0"/>
              <a:t>Identity Protection</a:t>
            </a:r>
          </a:p>
          <a:p>
            <a:pPr lvl="1"/>
            <a:r>
              <a:rPr lang="en-US" dirty="0" smtClean="0"/>
              <a:t>Better Photos</a:t>
            </a:r>
          </a:p>
          <a:p>
            <a:pPr lvl="1"/>
            <a:r>
              <a:rPr lang="en-US" dirty="0" smtClean="0"/>
              <a:t>Auto Tagging</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Tyler Jaskoviak</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[1][2][12]</a:t>
            </a:r>
            <a:endParaRPr lang="en-US" sz="1200" dirty="0">
              <a:solidFill>
                <a:schemeClr val="tx1"/>
              </a:solidFill>
            </a:endParaRPr>
          </a:p>
        </p:txBody>
      </p:sp>
      <p:pic>
        <p:nvPicPr>
          <p:cNvPr id="1026" name="Picture 2" descr="Facial recognition ma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529" y="1457066"/>
            <a:ext cx="4519629" cy="249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3726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Use: Catching Lynn </a:t>
            </a:r>
            <a:r>
              <a:rPr lang="en-US" dirty="0" err="1" smtClean="0"/>
              <a:t>Cozart</a:t>
            </a:r>
            <a:endParaRPr lang="en-US" dirty="0"/>
          </a:p>
        </p:txBody>
      </p:sp>
      <p:sp>
        <p:nvSpPr>
          <p:cNvPr id="3" name="Content Placeholder 2"/>
          <p:cNvSpPr>
            <a:spLocks noGrp="1"/>
          </p:cNvSpPr>
          <p:nvPr>
            <p:ph sz="half" idx="1"/>
          </p:nvPr>
        </p:nvSpPr>
        <p:spPr/>
        <p:txBody>
          <a:bodyPr/>
          <a:lstStyle/>
          <a:p>
            <a:r>
              <a:rPr lang="en-US" dirty="0" smtClean="0"/>
              <a:t>Lynn </a:t>
            </a:r>
            <a:r>
              <a:rPr lang="en-US" dirty="0" err="1" smtClean="0"/>
              <a:t>Cozart</a:t>
            </a:r>
            <a:endParaRPr lang="en-US" dirty="0"/>
          </a:p>
          <a:p>
            <a:pPr lvl="1"/>
            <a:r>
              <a:rPr lang="en-US" dirty="0" smtClean="0"/>
              <a:t>Criminal convicted of sexual assault</a:t>
            </a:r>
          </a:p>
          <a:p>
            <a:pPr lvl="1"/>
            <a:r>
              <a:rPr lang="en-US" dirty="0" smtClean="0"/>
              <a:t>Managed to hide for 19 years</a:t>
            </a:r>
          </a:p>
          <a:p>
            <a:pPr lvl="1"/>
            <a:r>
              <a:rPr lang="en-US" dirty="0" smtClean="0"/>
              <a:t>FBI found him after investing in a facial recognition program and matching images of him to his mugshots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Tyler Jaskoviak</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smtClean="0">
                <a:solidFill>
                  <a:schemeClr val="tx1"/>
                </a:solidFill>
              </a:rPr>
              <a:t>[5][6][13]</a:t>
            </a:r>
          </a:p>
          <a:p>
            <a:pPr algn="r"/>
            <a:endParaRPr lang="en-US" sz="1200" dirty="0">
              <a:solidFill>
                <a:schemeClr val="tx1"/>
              </a:solidFill>
            </a:endParaRPr>
          </a:p>
        </p:txBody>
      </p:sp>
      <p:pic>
        <p:nvPicPr>
          <p:cNvPr id="14" name="Content Placeholder 13"/>
          <p:cNvPicPr>
            <a:picLocks noGrp="1" noChangeAspect="1"/>
          </p:cNvPicPr>
          <p:nvPr>
            <p:ph sz="half" idx="2"/>
          </p:nvPr>
        </p:nvPicPr>
        <p:blipFill>
          <a:blip r:embed="rId3"/>
          <a:stretch>
            <a:fillRect/>
          </a:stretch>
        </p:blipFill>
        <p:spPr>
          <a:xfrm>
            <a:off x="7037353" y="1394731"/>
            <a:ext cx="1428750" cy="1905000"/>
          </a:xfrm>
          <a:prstGeom prst="rect">
            <a:avLst/>
          </a:prstGeom>
        </p:spPr>
      </p:pic>
      <p:pic>
        <p:nvPicPr>
          <p:cNvPr id="15" name="Picture 14"/>
          <p:cNvPicPr>
            <a:picLocks noChangeAspect="1"/>
          </p:cNvPicPr>
          <p:nvPr/>
        </p:nvPicPr>
        <p:blipFill>
          <a:blip r:embed="rId4"/>
          <a:stretch>
            <a:fillRect/>
          </a:stretch>
        </p:blipFill>
        <p:spPr>
          <a:xfrm>
            <a:off x="5286375" y="2703496"/>
            <a:ext cx="1428750" cy="1905000"/>
          </a:xfrm>
          <a:prstGeom prst="rect">
            <a:avLst/>
          </a:prstGeom>
        </p:spPr>
      </p:pic>
    </p:spTree>
    <p:extLst>
      <p:ext uri="{BB962C8B-B14F-4D97-AF65-F5344CB8AC3E}">
        <p14:creationId xmlns:p14="http://schemas.microsoft.com/office/powerpoint/2010/main" val="1740773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ShutterFly</a:t>
            </a:r>
            <a:r>
              <a:rPr lang="en-US" dirty="0"/>
              <a:t> </a:t>
            </a:r>
            <a:r>
              <a:rPr lang="en-US" dirty="0" smtClean="0"/>
              <a:t>and Facebook</a:t>
            </a:r>
            <a:endParaRPr lang="en-US" dirty="0"/>
          </a:p>
        </p:txBody>
      </p:sp>
      <p:sp>
        <p:nvSpPr>
          <p:cNvPr id="3" name="Content Placeholder 2"/>
          <p:cNvSpPr>
            <a:spLocks noGrp="1"/>
          </p:cNvSpPr>
          <p:nvPr>
            <p:ph sz="half" idx="1"/>
          </p:nvPr>
        </p:nvSpPr>
        <p:spPr/>
        <p:txBody>
          <a:bodyPr/>
          <a:lstStyle/>
          <a:p>
            <a:r>
              <a:rPr lang="en-US" dirty="0" smtClean="0"/>
              <a:t>Collected and used biometric data to tag photos of the same people</a:t>
            </a:r>
          </a:p>
          <a:p>
            <a:r>
              <a:rPr lang="en-US" dirty="0" smtClean="0"/>
              <a:t>Both claimed that the service was to make organizing you data easier</a:t>
            </a:r>
          </a:p>
          <a:p>
            <a:pPr lvl="1"/>
            <a:r>
              <a:rPr lang="en-US" dirty="0" smtClean="0"/>
              <a:t>Shutterfly for organizing different people in their photos</a:t>
            </a:r>
          </a:p>
          <a:p>
            <a:pPr lvl="1"/>
            <a:r>
              <a:rPr lang="en-US" dirty="0" smtClean="0"/>
              <a:t>Facebook for making it easier to spot your friends and tag in photos</a:t>
            </a:r>
          </a:p>
          <a:p>
            <a:r>
              <a:rPr lang="en-US" dirty="0" smtClean="0"/>
              <a:t>Ruling that you cannot take biometric data without the user’s consent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Tyler Jaskoviak</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[3][4][7][8]</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6875763" y="1385554"/>
            <a:ext cx="1643397" cy="1643397"/>
          </a:xfrm>
          <a:prstGeom prst="rect">
            <a:avLst/>
          </a:prstGeom>
        </p:spPr>
      </p:pic>
      <p:pic>
        <p:nvPicPr>
          <p:cNvPr id="11" name="Picture 10"/>
          <p:cNvPicPr>
            <a:picLocks noChangeAspect="1"/>
          </p:cNvPicPr>
          <p:nvPr/>
        </p:nvPicPr>
        <p:blipFill>
          <a:blip r:embed="rId4"/>
          <a:stretch>
            <a:fillRect/>
          </a:stretch>
        </p:blipFill>
        <p:spPr>
          <a:xfrm>
            <a:off x="4914835" y="2891673"/>
            <a:ext cx="1695580" cy="1695580"/>
          </a:xfrm>
          <a:prstGeom prst="rect">
            <a:avLst/>
          </a:prstGeom>
        </p:spPr>
      </p:pic>
    </p:spTree>
    <p:extLst>
      <p:ext uri="{BB962C8B-B14F-4D97-AF65-F5344CB8AC3E}">
        <p14:creationId xmlns:p14="http://schemas.microsoft.com/office/powerpoint/2010/main" val="16936976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Use</a:t>
            </a:r>
            <a:endParaRPr lang="en-US" dirty="0"/>
          </a:p>
        </p:txBody>
      </p:sp>
      <p:sp>
        <p:nvSpPr>
          <p:cNvPr id="3" name="Content Placeholder 2"/>
          <p:cNvSpPr>
            <a:spLocks noGrp="1"/>
          </p:cNvSpPr>
          <p:nvPr>
            <p:ph sz="half" idx="1"/>
          </p:nvPr>
        </p:nvSpPr>
        <p:spPr/>
        <p:txBody>
          <a:bodyPr/>
          <a:lstStyle/>
          <a:p>
            <a:r>
              <a:rPr lang="en-US" dirty="0" smtClean="0"/>
              <a:t>The FBI has been consolidating both criminal and civilian fingerprints and pictures</a:t>
            </a:r>
          </a:p>
          <a:p>
            <a:pPr lvl="1"/>
            <a:r>
              <a:rPr lang="en-US" dirty="0" smtClean="0"/>
              <a:t>Background checks that require pictures and fingerprints are often put in the FBI database</a:t>
            </a:r>
          </a:p>
          <a:p>
            <a:r>
              <a:rPr lang="en-US" dirty="0" smtClean="0"/>
              <a:t>No-smile policy</a:t>
            </a:r>
          </a:p>
          <a:p>
            <a:pPr lvl="1"/>
            <a:r>
              <a:rPr lang="en-US" dirty="0" smtClean="0"/>
              <a:t>Makes it easier for facial recognition to detect you</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Tyler Jaskoviak</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[9][10][11]</a:t>
            </a:r>
            <a:endParaRPr lang="en-US" sz="1200" dirty="0">
              <a:solidFill>
                <a:schemeClr val="tx1"/>
              </a:solidFill>
            </a:endParaRPr>
          </a:p>
        </p:txBody>
      </p:sp>
      <p:pic>
        <p:nvPicPr>
          <p:cNvPr id="10" name="Content Placeholder 9"/>
          <p:cNvPicPr>
            <a:picLocks noGrp="1" noChangeAspect="1"/>
          </p:cNvPicPr>
          <p:nvPr>
            <p:ph sz="half" idx="2"/>
          </p:nvPr>
        </p:nvPicPr>
        <p:blipFill>
          <a:blip r:embed="rId3"/>
          <a:stretch>
            <a:fillRect/>
          </a:stretch>
        </p:blipFill>
        <p:spPr>
          <a:xfrm>
            <a:off x="5622864" y="1796898"/>
            <a:ext cx="2448499" cy="2011015"/>
          </a:xfrm>
          <a:prstGeom prst="rect">
            <a:avLst/>
          </a:prstGeom>
        </p:spPr>
      </p:pic>
    </p:spTree>
    <p:extLst>
      <p:ext uri="{BB962C8B-B14F-4D97-AF65-F5344CB8AC3E}">
        <p14:creationId xmlns:p14="http://schemas.microsoft.com/office/powerpoint/2010/main" val="3511421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Conclusions</a:t>
            </a:r>
            <a:endParaRPr lang="en-US" dirty="0"/>
          </a:p>
        </p:txBody>
      </p:sp>
      <p:sp>
        <p:nvSpPr>
          <p:cNvPr id="3" name="Content Placeholder 2"/>
          <p:cNvSpPr>
            <a:spLocks noGrp="1"/>
          </p:cNvSpPr>
          <p:nvPr>
            <p:ph sz="half" idx="1"/>
          </p:nvPr>
        </p:nvSpPr>
        <p:spPr>
          <a:xfrm>
            <a:off x="685799" y="1352551"/>
            <a:ext cx="5436705" cy="3352800"/>
          </a:xfrm>
        </p:spPr>
        <p:txBody>
          <a:bodyPr/>
          <a:lstStyle/>
          <a:p>
            <a:r>
              <a:rPr lang="en-US" dirty="0" smtClean="0"/>
              <a:t>Facial recognition is a valuable technology and despite its flaws it could be very valuable given the right regulations</a:t>
            </a:r>
          </a:p>
          <a:p>
            <a:pPr lvl="1"/>
            <a:r>
              <a:rPr lang="en-US" dirty="0" smtClean="0"/>
              <a:t>Blind checks</a:t>
            </a:r>
          </a:p>
          <a:p>
            <a:pPr lvl="1"/>
            <a:r>
              <a:rPr lang="en-US" dirty="0" smtClean="0"/>
              <a:t>Knowledge if an action will record biometric data</a:t>
            </a:r>
          </a:p>
          <a:p>
            <a:pPr marL="0" indent="0">
              <a:buNone/>
            </a:pPr>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Tyler Jaskoviak</a:t>
            </a:r>
            <a:endParaRPr lang="en-US" sz="1400" dirty="0">
              <a:solidFill>
                <a:schemeClr val="tx1"/>
              </a:solidFill>
              <a:latin typeface="+mj-lt"/>
            </a:endParaRPr>
          </a:p>
        </p:txBody>
      </p:sp>
    </p:spTree>
    <p:extLst>
      <p:ext uri="{BB962C8B-B14F-4D97-AF65-F5344CB8AC3E}">
        <p14:creationId xmlns:p14="http://schemas.microsoft.com/office/powerpoint/2010/main" val="26198358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[1] Smith, K; “Facial Recognition” </a:t>
            </a:r>
            <a:r>
              <a:rPr lang="en-US" dirty="0" err="1" smtClean="0"/>
              <a:t>Retrived</a:t>
            </a:r>
            <a:r>
              <a:rPr lang="en-US" dirty="0" smtClean="0"/>
              <a:t> 4/3/16 from biometrics.gov</a:t>
            </a:r>
          </a:p>
          <a:p>
            <a:pPr marL="0" indent="0">
              <a:buNone/>
            </a:pPr>
            <a:r>
              <a:rPr lang="en-US" dirty="0" smtClean="0"/>
              <a:t>[2] Federal Trade Commission Conference “Face Facts: A Forum on Racial Recognition Technology” Held Dec 8, 2011 in Washington DC.</a:t>
            </a:r>
          </a:p>
          <a:p>
            <a:pPr marL="0" indent="0">
              <a:buNone/>
            </a:pPr>
            <a:r>
              <a:rPr lang="en-US" dirty="0" smtClean="0"/>
              <a:t>[3] Adams-Heard, R; (2015) “Facebook’s Use of Facial-Recognition Tool Draws Privacy Ire”, Retrieved 4/3/16 from Bloomberg.com</a:t>
            </a:r>
          </a:p>
          <a:p>
            <a:pPr marL="0" indent="0">
              <a:buNone/>
            </a:pPr>
            <a:r>
              <a:rPr lang="en-US" dirty="0" smtClean="0"/>
              <a:t>[4] Roberts, J. J; (2016) “ Court Ruling on Shutterfly Face Scans Could Spell Trouble for Facebook”, Retrieved 4/3/16 from fortune.com</a:t>
            </a:r>
          </a:p>
          <a:p>
            <a:pPr marL="0" indent="0">
              <a:buNone/>
            </a:pPr>
            <a:r>
              <a:rPr lang="en-US" dirty="0" smtClean="0"/>
              <a:t>[5] Casey, M; (2015) “FBI using facial recognition despite privacy concerns” Retrieved 3/4/16 from cbsnews.com</a:t>
            </a:r>
          </a:p>
          <a:p>
            <a:pPr marL="0" indent="0">
              <a:buNone/>
            </a:pPr>
            <a:r>
              <a:rPr lang="en-US" dirty="0" smtClean="0"/>
              <a:t>[6] Images of Lynn </a:t>
            </a:r>
            <a:r>
              <a:rPr lang="en-US" dirty="0" err="1" smtClean="0"/>
              <a:t>Cozart</a:t>
            </a:r>
            <a:r>
              <a:rPr lang="en-US" dirty="0"/>
              <a:t>: </a:t>
            </a:r>
            <a:r>
              <a:rPr lang="en-US" dirty="0">
                <a:hlinkClick r:id="rId3"/>
              </a:rPr>
              <a:t>https://</a:t>
            </a:r>
            <a:r>
              <a:rPr lang="en-US" dirty="0" smtClean="0">
                <a:hlinkClick r:id="rId3"/>
              </a:rPr>
              <a:t>www2.fbi.gov/wanted/fugitives/cac/cozart_lo.htm</a:t>
            </a:r>
            <a:endParaRPr lang="en-US" dirty="0" smtClean="0"/>
          </a:p>
          <a:p>
            <a:pPr marL="0" indent="0">
              <a:buNone/>
            </a:pPr>
            <a:r>
              <a:rPr lang="en-US" dirty="0" smtClean="0"/>
              <a:t>[7] Image of Facebook logo: Facebook.com</a:t>
            </a:r>
          </a:p>
          <a:p>
            <a:pPr marL="0" indent="0">
              <a:buNone/>
            </a:pPr>
            <a:r>
              <a:rPr lang="en-US" dirty="0" smtClean="0"/>
              <a:t>[8] Image of Shutterfly logo: Shutterfly.com</a:t>
            </a:r>
          </a:p>
          <a:p>
            <a:pPr marL="0" indent="0">
              <a:buNone/>
            </a:pPr>
            <a:r>
              <a:rPr lang="en-US" dirty="0" smtClean="0"/>
              <a:t>[9] Image of </a:t>
            </a:r>
            <a:r>
              <a:rPr lang="en-US" dirty="0"/>
              <a:t>US Passport: </a:t>
            </a:r>
            <a:r>
              <a:rPr lang="en-US" dirty="0">
                <a:hlinkClick r:id="rId4"/>
              </a:rPr>
              <a:t>https://</a:t>
            </a:r>
            <a:r>
              <a:rPr lang="en-US" dirty="0" smtClean="0">
                <a:hlinkClick r:id="rId4"/>
              </a:rPr>
              <a:t>travel.state.gov/content/passports/en/passports.html</a:t>
            </a:r>
            <a:endParaRPr lang="en-US" dirty="0" smtClean="0"/>
          </a:p>
          <a:p>
            <a:pPr marL="0" indent="0">
              <a:buNone/>
            </a:pPr>
            <a:r>
              <a:rPr lang="en-US" dirty="0" smtClean="0"/>
              <a:t>[10] Lynch, J; (2014) “FBI Plans to have 52 Million Photos in its NGI Face Recognition Database by Next Year” Electronic Frontier Foundation, Retrieved 4/4/16</a:t>
            </a:r>
          </a:p>
          <a:p>
            <a:pPr marL="0" indent="0">
              <a:buNone/>
            </a:pPr>
            <a:r>
              <a:rPr lang="en-US" dirty="0" smtClean="0"/>
              <a:t>[11] Frank, T; (2009) “Four States adopt ‘no-smiles’ policy for driver’s licenses” retrieved 4/4/16 from usatoday.com</a:t>
            </a:r>
          </a:p>
          <a:p>
            <a:pPr marL="0" indent="0">
              <a:buNone/>
            </a:pPr>
            <a:r>
              <a:rPr lang="en-US" dirty="0"/>
              <a:t>[12] Image of face at start: </a:t>
            </a:r>
            <a:r>
              <a:rPr lang="en-US" dirty="0">
                <a:hlinkClick r:id="rId5"/>
              </a:rPr>
              <a:t>http://</a:t>
            </a:r>
            <a:r>
              <a:rPr lang="en-US" dirty="0" smtClean="0">
                <a:hlinkClick r:id="rId5"/>
              </a:rPr>
              <a:t>www.extremetech.com/extreme/178777-facebooks-facial-recognition-software-is-now-as-accurate-as-the-human-brain-but-what-now</a:t>
            </a:r>
            <a:endParaRPr lang="en-US"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Tyler Jaskoviak</a:t>
            </a:r>
          </a:p>
        </p:txBody>
      </p:sp>
    </p:spTree>
    <p:extLst>
      <p:ext uri="{BB962C8B-B14F-4D97-AF65-F5344CB8AC3E}">
        <p14:creationId xmlns:p14="http://schemas.microsoft.com/office/powerpoint/2010/main" val="3718626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Under Oath is Protected</a:t>
            </a:r>
            <a:endParaRPr lang="en-US" dirty="0"/>
          </a:p>
        </p:txBody>
      </p:sp>
      <p:sp>
        <p:nvSpPr>
          <p:cNvPr id="3" name="Content Placeholder 2"/>
          <p:cNvSpPr>
            <a:spLocks noGrp="1"/>
          </p:cNvSpPr>
          <p:nvPr>
            <p:ph sz="half" idx="1"/>
          </p:nvPr>
        </p:nvSpPr>
        <p:spPr/>
        <p:txBody>
          <a:bodyPr/>
          <a:lstStyle/>
          <a:p>
            <a:r>
              <a:rPr lang="en-US" dirty="0" smtClean="0"/>
              <a:t>Fifth amendment is key</a:t>
            </a:r>
          </a:p>
          <a:p>
            <a:r>
              <a:rPr lang="en-US" dirty="0" smtClean="0"/>
              <a:t>Central point is evidence given</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Brett Ammeson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2]</a:t>
            </a:r>
            <a:endParaRPr lang="en-US" sz="1200" dirty="0">
              <a:solidFill>
                <a:schemeClr val="tx1"/>
              </a:solidFill>
            </a:endParaRPr>
          </a:p>
        </p:txBody>
      </p:sp>
      <p:pic>
        <p:nvPicPr>
          <p:cNvPr id="2052" name="Picture 4" descr="http://georgiainfo.galileo.usg.edu/gastudiesimages/5th%20Amendment%2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491721"/>
            <a:ext cx="3733800" cy="30744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45946" y="4544331"/>
            <a:ext cx="4690708" cy="230832"/>
          </a:xfrm>
          <a:prstGeom prst="rect">
            <a:avLst/>
          </a:prstGeom>
          <a:noFill/>
        </p:spPr>
        <p:txBody>
          <a:bodyPr wrap="none" rtlCol="0">
            <a:spAutoFit/>
          </a:bodyPr>
          <a:lstStyle/>
          <a:p>
            <a:pPr>
              <a:lnSpc>
                <a:spcPct val="90000"/>
              </a:lnSpc>
            </a:pPr>
            <a:r>
              <a:rPr lang="en-US" sz="1000" dirty="0"/>
              <a:t>http://georgiainfo.galileo.usg.edu/gastudiesimages/5th%20Amendment%201.jpg</a:t>
            </a:r>
          </a:p>
        </p:txBody>
      </p:sp>
    </p:spTree>
    <p:extLst>
      <p:ext uri="{BB962C8B-B14F-4D97-AF65-F5344CB8AC3E}">
        <p14:creationId xmlns:p14="http://schemas.microsoft.com/office/powerpoint/2010/main" val="2313798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Encryption Cases Are Complex</a:t>
            </a:r>
            <a:endParaRPr lang="en-US" dirty="0"/>
          </a:p>
        </p:txBody>
      </p:sp>
      <p:sp>
        <p:nvSpPr>
          <p:cNvPr id="3" name="Content Placeholder 2"/>
          <p:cNvSpPr>
            <a:spLocks noGrp="1"/>
          </p:cNvSpPr>
          <p:nvPr>
            <p:ph sz="half" idx="1"/>
          </p:nvPr>
        </p:nvSpPr>
        <p:spPr/>
        <p:txBody>
          <a:bodyPr/>
          <a:lstStyle/>
          <a:p>
            <a:r>
              <a:rPr lang="en-US" dirty="0" smtClean="0"/>
              <a:t>Four main cases referenced</a:t>
            </a:r>
          </a:p>
          <a:p>
            <a:pPr lvl="1"/>
            <a:r>
              <a:rPr lang="en-US" dirty="0" smtClean="0"/>
              <a:t>2012 &amp; 2013</a:t>
            </a:r>
          </a:p>
          <a:p>
            <a:r>
              <a:rPr lang="en-US" dirty="0" smtClean="0"/>
              <a:t>Split verdicts</a:t>
            </a:r>
          </a:p>
          <a:p>
            <a:pPr lvl="1"/>
            <a:r>
              <a:rPr lang="en-US" dirty="0" smtClean="0"/>
              <a:t>Subjective and objective</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Brett Ammeson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a:t>
            </a:r>
            <a:endParaRPr lang="en-US" sz="1200" dirty="0">
              <a:solidFill>
                <a:schemeClr val="tx1"/>
              </a:solidFill>
            </a:endParaRPr>
          </a:p>
        </p:txBody>
      </p:sp>
    </p:spTree>
    <p:extLst>
      <p:ext uri="{BB962C8B-B14F-4D97-AF65-F5344CB8AC3E}">
        <p14:creationId xmlns:p14="http://schemas.microsoft.com/office/powerpoint/2010/main" val="3784667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FBI’s Lawsuit Broader</a:t>
            </a:r>
            <a:endParaRPr lang="en-US" dirty="0"/>
          </a:p>
        </p:txBody>
      </p:sp>
      <p:sp>
        <p:nvSpPr>
          <p:cNvPr id="3" name="Content Placeholder 2"/>
          <p:cNvSpPr>
            <a:spLocks noGrp="1"/>
          </p:cNvSpPr>
          <p:nvPr>
            <p:ph sz="half" idx="1"/>
          </p:nvPr>
        </p:nvSpPr>
        <p:spPr/>
        <p:txBody>
          <a:bodyPr/>
          <a:lstStyle/>
          <a:p>
            <a:r>
              <a:rPr lang="en-US" dirty="0" smtClean="0"/>
              <a:t>How is this different?</a:t>
            </a:r>
          </a:p>
          <a:p>
            <a:pPr lvl="1"/>
            <a:r>
              <a:rPr lang="en-US" dirty="0" smtClean="0"/>
              <a:t>Entire device</a:t>
            </a:r>
          </a:p>
          <a:p>
            <a:pPr lvl="1"/>
            <a:r>
              <a:rPr lang="en-US" dirty="0" smtClean="0"/>
              <a:t>Personal, not only data</a:t>
            </a:r>
          </a:p>
          <a:p>
            <a:r>
              <a:rPr lang="en-US" dirty="0" smtClean="0"/>
              <a:t>Precedents</a:t>
            </a:r>
          </a:p>
          <a:p>
            <a:pPr lvl="1"/>
            <a:r>
              <a:rPr lang="en-US" dirty="0" smtClean="0"/>
              <a:t>All writs, Google and Apple</a:t>
            </a:r>
          </a:p>
          <a:p>
            <a:pPr lvl="1"/>
            <a:r>
              <a:rPr lang="en-US" dirty="0" smtClean="0"/>
              <a:t>None of this scale</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Brett Ammeson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[3,4, 6, 7]</a:t>
            </a:r>
            <a:endParaRPr lang="en-US" sz="1200" dirty="0">
              <a:solidFill>
                <a:schemeClr val="tx1"/>
              </a:solidFill>
            </a:endParaRPr>
          </a:p>
        </p:txBody>
      </p:sp>
      <p:pic>
        <p:nvPicPr>
          <p:cNvPr id="1026" name="Picture 2" descr="https://pbs.twimg.com/media/B3yuZZ7CcAAyzNj.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5626" y="1209975"/>
            <a:ext cx="4209188" cy="1122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29544" y="911926"/>
            <a:ext cx="2215350" cy="276999"/>
          </a:xfrm>
          <a:prstGeom prst="rect">
            <a:avLst/>
          </a:prstGeom>
        </p:spPr>
        <p:txBody>
          <a:bodyPr wrap="none">
            <a:spAutoFit/>
          </a:bodyPr>
          <a:lstStyle/>
          <a:p>
            <a:r>
              <a:rPr lang="en-US" sz="1200" dirty="0"/>
              <a:t>https://twitter.com/bskibinski</a:t>
            </a:r>
          </a:p>
        </p:txBody>
      </p:sp>
      <p:pic>
        <p:nvPicPr>
          <p:cNvPr id="1028" name="Picture 4" descr="https://pbs.twimg.com/media/CcaigNpW4AE7id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75" y="2353475"/>
            <a:ext cx="4213139" cy="23734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14340" y="4726876"/>
            <a:ext cx="1065548" cy="276999"/>
          </a:xfrm>
          <a:prstGeom prst="rect">
            <a:avLst/>
          </a:prstGeom>
        </p:spPr>
        <p:txBody>
          <a:bodyPr wrap="none">
            <a:spAutoFit/>
          </a:bodyPr>
          <a:lstStyle/>
          <a:p>
            <a:r>
              <a:rPr lang="en-US" sz="1200" dirty="0" smtClean="0"/>
              <a:t>cryptome.org</a:t>
            </a:r>
            <a:endParaRPr lang="en-US" sz="1200" dirty="0"/>
          </a:p>
        </p:txBody>
      </p:sp>
    </p:spTree>
    <p:extLst>
      <p:ext uri="{BB962C8B-B14F-4D97-AF65-F5344CB8AC3E}">
        <p14:creationId xmlns:p14="http://schemas.microsoft.com/office/powerpoint/2010/main" val="3769330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resolved?</a:t>
            </a:r>
            <a:endParaRPr lang="en-US" dirty="0"/>
          </a:p>
        </p:txBody>
      </p:sp>
      <p:sp>
        <p:nvSpPr>
          <p:cNvPr id="3" name="Content Placeholder 2"/>
          <p:cNvSpPr>
            <a:spLocks noGrp="1"/>
          </p:cNvSpPr>
          <p:nvPr>
            <p:ph sz="half" idx="1"/>
          </p:nvPr>
        </p:nvSpPr>
        <p:spPr/>
        <p:txBody>
          <a:bodyPr/>
          <a:lstStyle/>
          <a:p>
            <a:r>
              <a:rPr lang="en-US" dirty="0" err="1" smtClean="0"/>
              <a:t>Cellebrite</a:t>
            </a:r>
            <a:r>
              <a:rPr lang="en-US" dirty="0" smtClean="0"/>
              <a:t> exploit</a:t>
            </a:r>
          </a:p>
          <a:p>
            <a:pPr lvl="1"/>
            <a:r>
              <a:rPr lang="en-US" dirty="0" smtClean="0"/>
              <a:t>Commercial?</a:t>
            </a:r>
          </a:p>
          <a:p>
            <a:pPr lvl="1"/>
            <a:r>
              <a:rPr lang="en-US" dirty="0" smtClean="0"/>
              <a:t>Still unpatched?</a:t>
            </a:r>
          </a:p>
          <a:p>
            <a:r>
              <a:rPr lang="en-US" dirty="0" smtClean="0"/>
              <a:t>Second DOJ case in Brooklyn, NY</a:t>
            </a:r>
          </a:p>
          <a:p>
            <a:r>
              <a:rPr lang="en-US" dirty="0" smtClean="0"/>
              <a:t>No legal precedent set</a:t>
            </a:r>
          </a:p>
          <a:p>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Brett Ammeson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 6, 8]</a:t>
            </a:r>
            <a:endParaRPr lang="en-US" sz="1200" dirty="0">
              <a:solidFill>
                <a:schemeClr val="tx1"/>
              </a:solidFill>
            </a:endParaRPr>
          </a:p>
        </p:txBody>
      </p:sp>
      <p:sp>
        <p:nvSpPr>
          <p:cNvPr id="9" name="TextBox 8"/>
          <p:cNvSpPr txBox="1"/>
          <p:nvPr/>
        </p:nvSpPr>
        <p:spPr>
          <a:xfrm>
            <a:off x="5832958" y="3390511"/>
            <a:ext cx="2028312" cy="258532"/>
          </a:xfrm>
          <a:prstGeom prst="rect">
            <a:avLst/>
          </a:prstGeom>
          <a:noFill/>
        </p:spPr>
        <p:txBody>
          <a:bodyPr wrap="none" rtlCol="0">
            <a:spAutoFit/>
          </a:bodyPr>
          <a:lstStyle/>
          <a:p>
            <a:pPr>
              <a:lnSpc>
                <a:spcPct val="90000"/>
              </a:lnSpc>
            </a:pPr>
            <a:r>
              <a:rPr lang="en-US" sz="1200" dirty="0"/>
              <a:t>http://www.cellebrite.com</a:t>
            </a:r>
            <a:r>
              <a:rPr lang="en-US" sz="1200" dirty="0" smtClean="0"/>
              <a:t>/</a:t>
            </a:r>
            <a:endParaRPr lang="en-US" sz="1200" dirty="0"/>
          </a:p>
        </p:txBody>
      </p:sp>
      <p:pic>
        <p:nvPicPr>
          <p:cNvPr id="3074" name="Picture 2" descr="http://www.cellebrite.com/Media/Default/Press%20Releases/cellebrite-log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77144" y="1788417"/>
            <a:ext cx="26098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6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1600" dirty="0" smtClean="0"/>
              <a:t>[1] </a:t>
            </a:r>
            <a:r>
              <a:rPr lang="en-US" sz="1600" dirty="0"/>
              <a:t>http://www.uclalawreview.org/the-fifth-amendment-encryption-and-the-forgotten-state-interest/</a:t>
            </a:r>
            <a:endParaRPr lang="en-US" sz="1600" dirty="0" smtClean="0"/>
          </a:p>
          <a:p>
            <a:pPr marL="0" indent="0">
              <a:buNone/>
            </a:pPr>
            <a:r>
              <a:rPr lang="en-US" sz="1600" dirty="0" smtClean="0"/>
              <a:t>[2] </a:t>
            </a:r>
            <a:r>
              <a:rPr lang="en-US" sz="1600" dirty="0"/>
              <a:t>https://www.policeone.com/legal/articles/7108215-4-court-cases-on-decryption-and-the-Fifth-Amendment</a:t>
            </a:r>
            <a:r>
              <a:rPr lang="en-US" sz="1600" dirty="0" smtClean="0"/>
              <a:t>/</a:t>
            </a:r>
          </a:p>
          <a:p>
            <a:pPr marL="0" indent="0">
              <a:buNone/>
            </a:pPr>
            <a:r>
              <a:rPr lang="en-US" sz="1600" dirty="0" smtClean="0"/>
              <a:t>[3] </a:t>
            </a:r>
            <a:r>
              <a:rPr lang="en-US" sz="1600" dirty="0">
                <a:hlinkClick r:id="rId2"/>
              </a:rPr>
              <a:t>https://www.apple.com/customer-letter</a:t>
            </a:r>
            <a:r>
              <a:rPr lang="en-US" sz="1600" dirty="0" smtClean="0">
                <a:hlinkClick r:id="rId2"/>
              </a:rPr>
              <a:t>/</a:t>
            </a:r>
            <a:endParaRPr lang="en-US" sz="1600" dirty="0" smtClean="0"/>
          </a:p>
          <a:p>
            <a:pPr marL="0" indent="0">
              <a:buNone/>
            </a:pPr>
            <a:r>
              <a:rPr lang="en-US" sz="1600" dirty="0" smtClean="0"/>
              <a:t>[4] </a:t>
            </a:r>
            <a:r>
              <a:rPr lang="en-US" sz="1600" dirty="0" smtClean="0">
                <a:hlinkClick r:id="rId3"/>
              </a:rPr>
              <a:t>http</a:t>
            </a:r>
            <a:r>
              <a:rPr lang="en-US" sz="1600" dirty="0">
                <a:hlinkClick r:id="rId3"/>
              </a:rPr>
              <a:t>://www.popularmechanics.com/technology/a19483/what-is-the-all-writs-act-of-1789-the-225-year-old-law-the-fbi-is-using-on-apple</a:t>
            </a:r>
            <a:r>
              <a:rPr lang="en-US" sz="1600" dirty="0" smtClean="0">
                <a:hlinkClick r:id="rId3"/>
              </a:rPr>
              <a:t>/</a:t>
            </a:r>
            <a:endParaRPr lang="en-US" dirty="0"/>
          </a:p>
          <a:p>
            <a:pPr marL="0" indent="0">
              <a:buNone/>
            </a:pPr>
            <a:r>
              <a:rPr lang="en-US" sz="1600" dirty="0"/>
              <a:t>[5] </a:t>
            </a:r>
            <a:r>
              <a:rPr lang="en-US" sz="1600" dirty="0">
                <a:hlinkClick r:id="rId4"/>
              </a:rPr>
              <a:t>http://</a:t>
            </a:r>
            <a:r>
              <a:rPr lang="en-US" sz="1600" dirty="0" smtClean="0">
                <a:hlinkClick r:id="rId4"/>
              </a:rPr>
              <a:t>www.theverge.com/2016/3/23/11290374/apple-iphone-fbi-encryption-crack-cellebrite</a:t>
            </a:r>
            <a:endParaRPr lang="en-US" sz="1600" dirty="0" smtClean="0"/>
          </a:p>
          <a:p>
            <a:pPr marL="0" indent="0">
              <a:buNone/>
            </a:pPr>
            <a:r>
              <a:rPr lang="en-US" sz="1600" dirty="0"/>
              <a:t>[6] </a:t>
            </a:r>
            <a:r>
              <a:rPr lang="en-US" sz="1600" dirty="0">
                <a:hlinkClick r:id="rId5"/>
              </a:rPr>
              <a:t>http://</a:t>
            </a:r>
            <a:r>
              <a:rPr lang="en-US" sz="1600" dirty="0" smtClean="0">
                <a:hlinkClick r:id="rId5"/>
              </a:rPr>
              <a:t>www.theguardian.com/technology/2016/feb/25/fbi-director-james-comey-apple-encryption-case-legal-precedent</a:t>
            </a:r>
            <a:endParaRPr lang="en-US" sz="1600" dirty="0" smtClean="0"/>
          </a:p>
          <a:p>
            <a:pPr marL="0" indent="0">
              <a:buNone/>
            </a:pPr>
            <a:r>
              <a:rPr lang="en-US" sz="1600" dirty="0"/>
              <a:t>[7] http://arstechnica.com/tech-policy/2016/03/feds-used-1789-law-to-force-apple-google-to-unlock-phones-63-times/</a:t>
            </a:r>
            <a:endParaRPr lang="en-US" sz="1600" dirty="0" smtClean="0"/>
          </a:p>
          <a:p>
            <a:pPr marL="0" indent="0">
              <a:buNone/>
            </a:pPr>
            <a:r>
              <a:rPr lang="en-US" sz="1600" dirty="0" smtClean="0"/>
              <a:t>[8] </a:t>
            </a:r>
            <a:r>
              <a:rPr lang="en-US" sz="1600" dirty="0">
                <a:hlinkClick r:id="rId6"/>
              </a:rPr>
              <a:t>http://</a:t>
            </a:r>
            <a:r>
              <a:rPr lang="en-US" sz="1600" dirty="0" smtClean="0">
                <a:solidFill>
                  <a:srgbClr val="FF0000"/>
                </a:solidFill>
                <a:hlinkClick r:id="rId6"/>
              </a:rPr>
              <a:t>www.reuters.com/article/us-apple-encryption-idUSKCN0WU1RF</a:t>
            </a:r>
            <a:endParaRPr lang="en-US" sz="1600" dirty="0" smtClean="0">
              <a:solidFill>
                <a:srgbClr val="FF0000"/>
              </a:solidFill>
            </a:endParaRPr>
          </a:p>
          <a:p>
            <a:pPr marL="0" indent="0">
              <a:buNone/>
            </a:pPr>
            <a:r>
              <a:rPr lang="en-US" sz="1600" dirty="0" smtClean="0"/>
              <a:t>Accessed 2016-04-04</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Brett Ammeson</a:t>
            </a:r>
            <a:endParaRPr lang="en-US" sz="1400" dirty="0">
              <a:solidFill>
                <a:schemeClr val="tx1"/>
              </a:solidFill>
              <a:latin typeface="+mj-lt"/>
            </a:endParaRPr>
          </a:p>
        </p:txBody>
      </p:sp>
    </p:spTree>
    <p:extLst>
      <p:ext uri="{BB962C8B-B14F-4D97-AF65-F5344CB8AC3E}">
        <p14:creationId xmlns:p14="http://schemas.microsoft.com/office/powerpoint/2010/main" val="2712656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ENCRYPTION WITH QUANTUM COMPUTING</a:t>
            </a:r>
            <a:endParaRPr lang="en-US" dirty="0"/>
          </a:p>
        </p:txBody>
      </p:sp>
      <p:sp>
        <p:nvSpPr>
          <p:cNvPr id="3" name="Content Placeholder 2"/>
          <p:cNvSpPr>
            <a:spLocks noGrp="1"/>
          </p:cNvSpPr>
          <p:nvPr>
            <p:ph sz="half" idx="1"/>
          </p:nvPr>
        </p:nvSpPr>
        <p:spPr>
          <a:xfrm>
            <a:off x="685800" y="1352551"/>
            <a:ext cx="4386072" cy="3352800"/>
          </a:xfrm>
        </p:spPr>
        <p:txBody>
          <a:bodyPr/>
          <a:lstStyle/>
          <a:p>
            <a:r>
              <a:rPr lang="en-US" dirty="0" smtClean="0"/>
              <a:t>If we don’t move towards quantum resistant encryption, within the next 10-30 years, our confidential data will no longer be protected against those that have great power</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Dalton Tapply</a:t>
            </a:r>
            <a:endParaRPr lang="en-US" sz="1400" dirty="0">
              <a:solidFill>
                <a:schemeClr val="tx1"/>
              </a:solidFill>
              <a:latin typeface="+mj-lt"/>
            </a:endParaRPr>
          </a:p>
        </p:txBody>
      </p:sp>
      <p:sp>
        <p:nvSpPr>
          <p:cNvPr id="12" name="TextBox 11"/>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[9]</a:t>
            </a:r>
            <a:endParaRPr lang="en-US" sz="1200" dirty="0">
              <a:solidFill>
                <a:schemeClr val="tx1"/>
              </a:solidFill>
            </a:endParaRPr>
          </a:p>
        </p:txBody>
      </p:sp>
    </p:spTree>
    <p:extLst>
      <p:ext uri="{BB962C8B-B14F-4D97-AF65-F5344CB8AC3E}">
        <p14:creationId xmlns:p14="http://schemas.microsoft.com/office/powerpoint/2010/main" val="10798041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computing</a:t>
            </a:r>
            <a:endParaRPr lang="en-US" dirty="0"/>
          </a:p>
        </p:txBody>
      </p:sp>
      <p:sp>
        <p:nvSpPr>
          <p:cNvPr id="3" name="Content Placeholder 2"/>
          <p:cNvSpPr>
            <a:spLocks noGrp="1"/>
          </p:cNvSpPr>
          <p:nvPr>
            <p:ph sz="half" idx="1"/>
          </p:nvPr>
        </p:nvSpPr>
        <p:spPr/>
        <p:txBody>
          <a:bodyPr/>
          <a:lstStyle/>
          <a:p>
            <a:r>
              <a:rPr lang="en-US" dirty="0" smtClean="0"/>
              <a:t>Quantum Mechanics</a:t>
            </a:r>
          </a:p>
          <a:p>
            <a:r>
              <a:rPr lang="en-US" dirty="0" smtClean="0"/>
              <a:t>Quantum Bits</a:t>
            </a:r>
          </a:p>
          <a:p>
            <a:r>
              <a:rPr lang="en-US" dirty="0" smtClean="0"/>
              <a:t>Quantum Algorithms</a:t>
            </a:r>
          </a:p>
          <a:p>
            <a:r>
              <a:rPr lang="en-US" dirty="0" smtClean="0"/>
              <a:t>Need for High Performance</a:t>
            </a:r>
          </a:p>
          <a:p>
            <a:pPr lvl="1"/>
            <a:r>
              <a:rPr lang="en-US" dirty="0" smtClean="0"/>
              <a:t>Searching</a:t>
            </a:r>
          </a:p>
          <a:p>
            <a:pPr lvl="1"/>
            <a:r>
              <a:rPr lang="en-US" dirty="0" smtClean="0"/>
              <a:t>Machine Learning</a:t>
            </a:r>
          </a:p>
          <a:p>
            <a:pPr lvl="1"/>
            <a:r>
              <a:rPr lang="en-US" dirty="0" smtClean="0"/>
              <a:t>Cryptography</a:t>
            </a:r>
          </a:p>
          <a:p>
            <a:r>
              <a:rPr lang="en-US" dirty="0" smtClean="0"/>
              <a:t>Stability</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Dalton Tapply</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3, 5, 10]</a:t>
            </a:r>
            <a:endParaRPr lang="en-US" sz="1200" dirty="0">
              <a:solidFill>
                <a:schemeClr val="tx1"/>
              </a:solidFill>
            </a:endParaRPr>
          </a:p>
        </p:txBody>
      </p:sp>
      <p:pic>
        <p:nvPicPr>
          <p:cNvPr id="4098" name="Picture 2" descr="http://static.ddmcdn.com/gif/quantum-computer-internet-illos-660x4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321" y="1758732"/>
            <a:ext cx="3788920" cy="248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98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sp>
        <p:nvSpPr>
          <p:cNvPr id="3" name="Content Placeholder 2"/>
          <p:cNvSpPr>
            <a:spLocks noGrp="1"/>
          </p:cNvSpPr>
          <p:nvPr>
            <p:ph sz="half" idx="1"/>
          </p:nvPr>
        </p:nvSpPr>
        <p:spPr/>
        <p:txBody>
          <a:bodyPr/>
          <a:lstStyle/>
          <a:p>
            <a:r>
              <a:rPr lang="en-US" dirty="0" smtClean="0"/>
              <a:t>Securing Data</a:t>
            </a:r>
          </a:p>
          <a:p>
            <a:r>
              <a:rPr lang="en-US" dirty="0" smtClean="0"/>
              <a:t>Public vs Symmetric Key Encryption</a:t>
            </a:r>
          </a:p>
          <a:p>
            <a:r>
              <a:rPr lang="en-US" dirty="0" smtClean="0"/>
              <a:t>RSA</a:t>
            </a:r>
          </a:p>
          <a:p>
            <a:r>
              <a:rPr lang="en-US" dirty="0" smtClean="0"/>
              <a:t>Elliptic Curve</a:t>
            </a:r>
          </a:p>
          <a:p>
            <a:r>
              <a:rPr lang="en-US" dirty="0" err="1" smtClean="0"/>
              <a:t>Diffie</a:t>
            </a:r>
            <a:r>
              <a:rPr lang="en-US" dirty="0" smtClean="0"/>
              <a:t>-Hellman</a:t>
            </a:r>
          </a:p>
          <a:p>
            <a:r>
              <a:rPr lang="en-US" dirty="0" smtClean="0"/>
              <a:t>AES 256</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Dalton Tapply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6]</a:t>
            </a:r>
            <a:endParaRPr lang="en-US" sz="1200" dirty="0">
              <a:solidFill>
                <a:schemeClr val="tx1"/>
              </a:solidFill>
            </a:endParaRPr>
          </a:p>
        </p:txBody>
      </p:sp>
      <p:pic>
        <p:nvPicPr>
          <p:cNvPr id="9" name="Picture 2" descr="http://cdni.wired.co.uk/1240x826/d_f/encrypti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85354"/>
            <a:ext cx="3733800" cy="248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030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issues</a:t>
            </a:r>
            <a:endParaRPr lang="en-US" dirty="0"/>
          </a:p>
        </p:txBody>
      </p:sp>
      <p:sp>
        <p:nvSpPr>
          <p:cNvPr id="3" name="Content Placeholder 2"/>
          <p:cNvSpPr>
            <a:spLocks noGrp="1"/>
          </p:cNvSpPr>
          <p:nvPr>
            <p:ph sz="half" idx="1"/>
          </p:nvPr>
        </p:nvSpPr>
        <p:spPr/>
        <p:txBody>
          <a:bodyPr/>
          <a:lstStyle/>
          <a:p>
            <a:r>
              <a:rPr lang="en-US" dirty="0" smtClean="0"/>
              <a:t>Shor’s Algorithm</a:t>
            </a:r>
          </a:p>
          <a:p>
            <a:r>
              <a:rPr lang="en-US" dirty="0" smtClean="0"/>
              <a:t>Public key encryption obsolete</a:t>
            </a:r>
          </a:p>
          <a:p>
            <a:pPr lvl="1"/>
            <a:r>
              <a:rPr lang="en-US" dirty="0" smtClean="0"/>
              <a:t>HTTPS</a:t>
            </a:r>
          </a:p>
          <a:p>
            <a:pPr lvl="1"/>
            <a:r>
              <a:rPr lang="en-US" dirty="0" smtClean="0"/>
              <a:t>RSA</a:t>
            </a:r>
          </a:p>
          <a:p>
            <a:pPr lvl="1"/>
            <a:r>
              <a:rPr lang="en-US" dirty="0" smtClean="0"/>
              <a:t>Elliptic Curve</a:t>
            </a:r>
          </a:p>
          <a:p>
            <a:r>
              <a:rPr lang="en-US" dirty="0" smtClean="0"/>
              <a:t>NSA is taking it seriously</a:t>
            </a:r>
          </a:p>
          <a:p>
            <a:r>
              <a:rPr lang="en-US" dirty="0" smtClean="0"/>
              <a:t>Confidential Data</a:t>
            </a:r>
          </a:p>
          <a:p>
            <a:pPr lvl="1"/>
            <a:r>
              <a:rPr lang="en-US" dirty="0" smtClean="0"/>
              <a:t>Credit Cards</a:t>
            </a:r>
          </a:p>
          <a:p>
            <a:pPr lvl="1"/>
            <a:r>
              <a:rPr lang="en-US" dirty="0" smtClean="0"/>
              <a:t>State Secrets</a:t>
            </a:r>
          </a:p>
          <a:p>
            <a:pPr lvl="1"/>
            <a:r>
              <a:rPr lang="en-US" dirty="0" smtClean="0"/>
              <a:t>Etc.</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Dalton Tapply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 3, 4, 7]</a:t>
            </a:r>
            <a:endParaRPr lang="en-US" sz="1200" dirty="0">
              <a:solidFill>
                <a:schemeClr val="tx1"/>
              </a:solidFill>
            </a:endParaRPr>
          </a:p>
        </p:txBody>
      </p:sp>
      <p:pic>
        <p:nvPicPr>
          <p:cNvPr id="2050" name="Picture 2" descr="http://www.ip-watch.org/weblog/wp-content/uploads/2015/06/encryptio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30699"/>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84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sz="half" idx="1"/>
          </p:nvPr>
        </p:nvSpPr>
        <p:spPr/>
        <p:txBody>
          <a:bodyPr/>
          <a:lstStyle/>
          <a:p>
            <a:r>
              <a:rPr lang="en-US" dirty="0" smtClean="0"/>
              <a:t>Symmetric Keys</a:t>
            </a:r>
          </a:p>
          <a:p>
            <a:pPr lvl="1"/>
            <a:r>
              <a:rPr lang="en-US" dirty="0" smtClean="0"/>
              <a:t>AES 256</a:t>
            </a:r>
          </a:p>
          <a:p>
            <a:r>
              <a:rPr lang="en-US" dirty="0" smtClean="0"/>
              <a:t>Error Code Correction</a:t>
            </a:r>
          </a:p>
          <a:p>
            <a:r>
              <a:rPr lang="en-US" dirty="0" smtClean="0"/>
              <a:t>Lattice-Based</a:t>
            </a:r>
          </a:p>
          <a:p>
            <a:r>
              <a:rPr lang="en-US" dirty="0" smtClean="0"/>
              <a:t>Multivariate Systems</a:t>
            </a:r>
          </a:p>
          <a:p>
            <a:r>
              <a:rPr lang="en-US" dirty="0" smtClean="0"/>
              <a:t>Issues</a:t>
            </a:r>
          </a:p>
          <a:p>
            <a:pPr lvl="1"/>
            <a:r>
              <a:rPr lang="en-US" dirty="0" smtClean="0"/>
              <a:t>New quantum algorithms</a:t>
            </a:r>
          </a:p>
          <a:p>
            <a:pPr lvl="1"/>
            <a:r>
              <a:rPr lang="en-US" dirty="0" smtClean="0"/>
              <a:t>Performance Loss</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Dalton Tapply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 2]</a:t>
            </a:r>
            <a:endParaRPr lang="en-US" sz="12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912125552"/>
              </p:ext>
            </p:extLst>
          </p:nvPr>
        </p:nvGraphicFramePr>
        <p:xfrm>
          <a:off x="3985403" y="1834852"/>
          <a:ext cx="4671500" cy="2388198"/>
        </p:xfrm>
        <a:graphic>
          <a:graphicData uri="http://schemas.openxmlformats.org/drawingml/2006/table">
            <a:tbl>
              <a:tblPr firstRow="1" bandRow="1">
                <a:tableStyleId>{5C22544A-7EE6-4342-B048-85BDC9FD1C3A}</a:tableStyleId>
              </a:tblPr>
              <a:tblGrid>
                <a:gridCol w="2335750"/>
                <a:gridCol w="2335750"/>
              </a:tblGrid>
              <a:tr h="619301">
                <a:tc>
                  <a:txBody>
                    <a:bodyPr/>
                    <a:lstStyle/>
                    <a:p>
                      <a:r>
                        <a:rPr lang="en-US" dirty="0" smtClean="0">
                          <a:solidFill>
                            <a:srgbClr val="FF0000"/>
                          </a:solidFill>
                        </a:rPr>
                        <a:t>Quantum-Breakable</a:t>
                      </a:r>
                      <a:endParaRPr lang="en-US" dirty="0">
                        <a:solidFill>
                          <a:srgbClr val="FF0000"/>
                        </a:solidFill>
                      </a:endParaRPr>
                    </a:p>
                  </a:txBody>
                  <a:tcPr/>
                </a:tc>
                <a:tc>
                  <a:txBody>
                    <a:bodyPr/>
                    <a:lstStyle/>
                    <a:p>
                      <a:r>
                        <a:rPr lang="en-US" dirty="0" smtClean="0">
                          <a:solidFill>
                            <a:srgbClr val="00B050"/>
                          </a:solidFill>
                        </a:rPr>
                        <a:t>Quantum-Secure</a:t>
                      </a:r>
                      <a:endParaRPr lang="en-US" dirty="0">
                        <a:solidFill>
                          <a:srgbClr val="00B050"/>
                        </a:solidFill>
                      </a:endParaRPr>
                    </a:p>
                  </a:txBody>
                  <a:tcPr/>
                </a:tc>
              </a:tr>
              <a:tr h="619301">
                <a:tc>
                  <a:txBody>
                    <a:bodyPr/>
                    <a:lstStyle/>
                    <a:p>
                      <a:r>
                        <a:rPr lang="en-US" dirty="0" smtClean="0">
                          <a:solidFill>
                            <a:srgbClr val="FF0000"/>
                          </a:solidFill>
                        </a:rPr>
                        <a:t>RSA</a:t>
                      </a:r>
                      <a:endParaRPr lang="en-US" dirty="0">
                        <a:solidFill>
                          <a:srgbClr val="FF0000"/>
                        </a:solidFill>
                      </a:endParaRPr>
                    </a:p>
                  </a:txBody>
                  <a:tcPr/>
                </a:tc>
                <a:tc>
                  <a:txBody>
                    <a:bodyPr/>
                    <a:lstStyle/>
                    <a:p>
                      <a:r>
                        <a:rPr lang="en-US" dirty="0" smtClean="0">
                          <a:solidFill>
                            <a:srgbClr val="00B050"/>
                          </a:solidFill>
                        </a:rPr>
                        <a:t>Lattice-Based</a:t>
                      </a:r>
                      <a:endParaRPr lang="en-US" dirty="0">
                        <a:solidFill>
                          <a:srgbClr val="00B050"/>
                        </a:solidFill>
                      </a:endParaRPr>
                    </a:p>
                  </a:txBody>
                  <a:tcPr/>
                </a:tc>
              </a:tr>
              <a:tr h="619301">
                <a:tc>
                  <a:txBody>
                    <a:bodyPr/>
                    <a:lstStyle/>
                    <a:p>
                      <a:r>
                        <a:rPr lang="en-US" dirty="0" err="1" smtClean="0">
                          <a:solidFill>
                            <a:srgbClr val="FF0000"/>
                          </a:solidFill>
                        </a:rPr>
                        <a:t>Diffie</a:t>
                      </a:r>
                      <a:r>
                        <a:rPr lang="en-US" dirty="0" smtClean="0">
                          <a:solidFill>
                            <a:srgbClr val="FF0000"/>
                          </a:solidFill>
                        </a:rPr>
                        <a:t>-Hellman</a:t>
                      </a:r>
                      <a:endParaRPr lang="en-US" dirty="0">
                        <a:solidFill>
                          <a:srgbClr val="FF0000"/>
                        </a:solidFill>
                      </a:endParaRPr>
                    </a:p>
                  </a:txBody>
                  <a:tcPr/>
                </a:tc>
                <a:tc>
                  <a:txBody>
                    <a:bodyPr/>
                    <a:lstStyle/>
                    <a:p>
                      <a:r>
                        <a:rPr lang="en-US" dirty="0" smtClean="0">
                          <a:solidFill>
                            <a:srgbClr val="00B050"/>
                          </a:solidFill>
                        </a:rPr>
                        <a:t>Code-based</a:t>
                      </a:r>
                      <a:endParaRPr lang="en-US" dirty="0">
                        <a:solidFill>
                          <a:srgbClr val="00B050"/>
                        </a:solidFill>
                      </a:endParaRPr>
                    </a:p>
                  </a:txBody>
                  <a:tcPr/>
                </a:tc>
              </a:tr>
              <a:tr h="530295">
                <a:tc>
                  <a:txBody>
                    <a:bodyPr/>
                    <a:lstStyle/>
                    <a:p>
                      <a:r>
                        <a:rPr lang="en-US" dirty="0" smtClean="0">
                          <a:solidFill>
                            <a:srgbClr val="FF0000"/>
                          </a:solidFill>
                        </a:rPr>
                        <a:t>Elliptic Curve</a:t>
                      </a:r>
                      <a:endParaRPr lang="en-US" dirty="0">
                        <a:solidFill>
                          <a:srgbClr val="FF0000"/>
                        </a:solidFill>
                      </a:endParaRPr>
                    </a:p>
                  </a:txBody>
                  <a:tcPr/>
                </a:tc>
                <a:tc>
                  <a:txBody>
                    <a:bodyPr/>
                    <a:lstStyle/>
                    <a:p>
                      <a:r>
                        <a:rPr lang="en-US" dirty="0" smtClean="0">
                          <a:solidFill>
                            <a:srgbClr val="00B050"/>
                          </a:solidFill>
                        </a:rPr>
                        <a:t>Multivariate</a:t>
                      </a:r>
                      <a:endParaRPr lang="en-US" dirty="0">
                        <a:solidFill>
                          <a:srgbClr val="00B050"/>
                        </a:solidFill>
                      </a:endParaRPr>
                    </a:p>
                  </a:txBody>
                  <a:tcPr/>
                </a:tc>
              </a:tr>
            </a:tbl>
          </a:graphicData>
        </a:graphic>
      </p:graphicFrame>
    </p:spTree>
    <p:extLst>
      <p:ext uri="{BB962C8B-B14F-4D97-AF65-F5344CB8AC3E}">
        <p14:creationId xmlns:p14="http://schemas.microsoft.com/office/powerpoint/2010/main" val="29419917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Moving towards quantum resistance</a:t>
            </a:r>
          </a:p>
          <a:p>
            <a:r>
              <a:rPr lang="en-US" dirty="0" smtClean="0"/>
              <a:t>Quantum computer timeframe</a:t>
            </a:r>
          </a:p>
          <a:p>
            <a:pPr lvl="1"/>
            <a:r>
              <a:rPr lang="en-US" dirty="0" smtClean="0"/>
              <a:t>Estimated 10-30 years</a:t>
            </a:r>
          </a:p>
          <a:p>
            <a:r>
              <a:rPr lang="en-US" dirty="0" smtClean="0"/>
              <a:t>In the mean time – AES 256</a:t>
            </a:r>
          </a:p>
          <a:p>
            <a:r>
              <a:rPr lang="en-US" dirty="0" smtClean="0"/>
              <a:t>NSA is here to protect your data?</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Dalton Tapply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 2, 8]</a:t>
            </a:r>
            <a:endParaRPr lang="en-US" sz="1200" dirty="0">
              <a:solidFill>
                <a:schemeClr val="tx1"/>
              </a:solidFill>
            </a:endParaRPr>
          </a:p>
        </p:txBody>
      </p:sp>
      <p:pic>
        <p:nvPicPr>
          <p:cNvPr id="5122" name="Picture 2" descr="http://www.gfi.com/blog/wp-content/uploads/2013/12/av-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187" y="1077370"/>
            <a:ext cx="2827244" cy="28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9297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[1] </a:t>
            </a:r>
            <a:r>
              <a:rPr lang="en-US" u="sng" dirty="0">
                <a:hlinkClick r:id="rId3"/>
              </a:rPr>
              <a:t>http://hackaday.com/2015/09/29/quantum-computing-kills-encryption</a:t>
            </a:r>
            <a:r>
              <a:rPr lang="en-US" u="sng" dirty="0" smtClean="0">
                <a:hlinkClick r:id="rId3"/>
              </a:rPr>
              <a:t>/</a:t>
            </a:r>
            <a:r>
              <a:rPr lang="en-US" u="sng" dirty="0" smtClean="0"/>
              <a:t> (4/2/16)</a:t>
            </a:r>
            <a:endParaRPr lang="en-US" dirty="0" smtClean="0"/>
          </a:p>
          <a:p>
            <a:pPr marL="0" indent="0">
              <a:buNone/>
            </a:pPr>
            <a:r>
              <a:rPr lang="en-US" dirty="0" smtClean="0"/>
              <a:t>[2] </a:t>
            </a:r>
            <a:r>
              <a:rPr lang="en-US" u="sng" dirty="0">
                <a:hlinkClick r:id="rId4"/>
              </a:rPr>
              <a:t>http://www.wired.com/2015/09/tricky-encryption-stump-quantum-computers</a:t>
            </a:r>
            <a:r>
              <a:rPr lang="en-US" u="sng" dirty="0" smtClean="0">
                <a:hlinkClick r:id="rId4"/>
              </a:rPr>
              <a:t>/</a:t>
            </a:r>
            <a:r>
              <a:rPr lang="en-US" u="sng" dirty="0" smtClean="0"/>
              <a:t> </a:t>
            </a:r>
            <a:r>
              <a:rPr lang="en-US" u="sng" dirty="0"/>
              <a:t>(4/2/16</a:t>
            </a:r>
            <a:r>
              <a:rPr lang="en-US" u="sng" dirty="0" smtClean="0"/>
              <a:t>)</a:t>
            </a:r>
          </a:p>
          <a:p>
            <a:pPr marL="0" indent="0">
              <a:buNone/>
            </a:pPr>
            <a:r>
              <a:rPr lang="en-US" dirty="0" smtClean="0"/>
              <a:t>[3] </a:t>
            </a:r>
            <a:r>
              <a:rPr lang="en-US" u="sng" dirty="0">
                <a:hlinkClick r:id="rId5"/>
              </a:rPr>
              <a:t>http://www.tripwire.com/state-of-security/featured/will-quantum-computers-threaten-modern-cryptography</a:t>
            </a:r>
            <a:r>
              <a:rPr lang="en-US" u="sng" dirty="0" smtClean="0">
                <a:hlinkClick r:id="rId5"/>
              </a:rPr>
              <a:t>/</a:t>
            </a:r>
            <a:r>
              <a:rPr lang="en-US" u="sng" dirty="0" smtClean="0"/>
              <a:t> </a:t>
            </a:r>
            <a:r>
              <a:rPr lang="en-US" u="sng" dirty="0"/>
              <a:t>(</a:t>
            </a:r>
            <a:r>
              <a:rPr lang="en-US" u="sng" dirty="0" smtClean="0"/>
              <a:t>4/3/16)</a:t>
            </a:r>
          </a:p>
          <a:p>
            <a:pPr marL="0" indent="0">
              <a:buNone/>
            </a:pPr>
            <a:r>
              <a:rPr lang="en-US" dirty="0" smtClean="0"/>
              <a:t>[4] </a:t>
            </a:r>
            <a:r>
              <a:rPr lang="en-US" u="sng" dirty="0">
                <a:hlinkClick r:id="rId6"/>
              </a:rPr>
              <a:t>http://</a:t>
            </a:r>
            <a:r>
              <a:rPr lang="en-US" u="sng" dirty="0" smtClean="0">
                <a:hlinkClick r:id="rId6"/>
              </a:rPr>
              <a:t>www.infoworld.com/article/3040991/security/mits-new-5-atom-quantum-computer-could-make-todays-encryption-obsolete.html</a:t>
            </a:r>
            <a:r>
              <a:rPr lang="en-US" u="sng" dirty="0" smtClean="0"/>
              <a:t> </a:t>
            </a:r>
            <a:r>
              <a:rPr lang="en-US" u="sng" dirty="0"/>
              <a:t>(</a:t>
            </a:r>
            <a:r>
              <a:rPr lang="en-US" u="sng" dirty="0" smtClean="0"/>
              <a:t>4/3/16)</a:t>
            </a:r>
          </a:p>
          <a:p>
            <a:pPr marL="0" indent="0">
              <a:buNone/>
            </a:pPr>
            <a:r>
              <a:rPr lang="en-US" dirty="0" smtClean="0"/>
              <a:t>[5] </a:t>
            </a:r>
            <a:r>
              <a:rPr lang="en-US" u="sng" dirty="0">
                <a:hlinkClick r:id="rId7"/>
              </a:rPr>
              <a:t>http://</a:t>
            </a:r>
            <a:r>
              <a:rPr lang="en-US" u="sng" dirty="0" smtClean="0">
                <a:hlinkClick r:id="rId7"/>
              </a:rPr>
              <a:t>science.sciencemag.org/content/351/6277/1068.full</a:t>
            </a:r>
            <a:r>
              <a:rPr lang="en-US" u="sng" dirty="0" smtClean="0"/>
              <a:t> </a:t>
            </a:r>
            <a:r>
              <a:rPr lang="en-US" u="sng" dirty="0"/>
              <a:t>(</a:t>
            </a:r>
            <a:r>
              <a:rPr lang="en-US" u="sng" dirty="0" smtClean="0"/>
              <a:t>4/4/16)</a:t>
            </a:r>
          </a:p>
          <a:p>
            <a:pPr marL="0" indent="0">
              <a:buNone/>
            </a:pPr>
            <a:r>
              <a:rPr lang="en-US" u="sng" dirty="0"/>
              <a:t>[6] </a:t>
            </a:r>
            <a:r>
              <a:rPr lang="en-US" u="sng" dirty="0">
                <a:hlinkClick r:id="rId8"/>
              </a:rPr>
              <a:t>http://</a:t>
            </a:r>
            <a:r>
              <a:rPr lang="en-US" u="sng" dirty="0" smtClean="0">
                <a:hlinkClick r:id="rId8"/>
              </a:rPr>
              <a:t>www.wired.co.uk/news/archive/2014-11/18/free-tls-encryption-for-all-domains/viewgallery/330291</a:t>
            </a:r>
            <a:r>
              <a:rPr lang="en-US" u="sng" dirty="0" smtClean="0"/>
              <a:t> (4/4/16)</a:t>
            </a:r>
          </a:p>
          <a:p>
            <a:pPr marL="0" indent="0">
              <a:buNone/>
            </a:pPr>
            <a:r>
              <a:rPr lang="en-US" u="sng" dirty="0" smtClean="0"/>
              <a:t>[7] </a:t>
            </a:r>
            <a:r>
              <a:rPr lang="en-US" u="sng" dirty="0" smtClean="0">
                <a:hlinkClick r:id="rId9"/>
              </a:rPr>
              <a:t>http</a:t>
            </a:r>
            <a:r>
              <a:rPr lang="en-US" u="sng" dirty="0">
                <a:hlinkClick r:id="rId9"/>
              </a:rPr>
              <a:t>://</a:t>
            </a:r>
            <a:r>
              <a:rPr lang="en-US" u="sng" dirty="0" smtClean="0">
                <a:hlinkClick r:id="rId9"/>
              </a:rPr>
              <a:t>www.ip-watch.org/weblog/wp-content/uploads/2015/06/encryption-image.png</a:t>
            </a:r>
            <a:r>
              <a:rPr lang="en-US" u="sng" dirty="0" smtClean="0"/>
              <a:t> (4/4/16)</a:t>
            </a:r>
          </a:p>
          <a:p>
            <a:pPr marL="0" indent="0">
              <a:buNone/>
            </a:pPr>
            <a:r>
              <a:rPr lang="en-US" u="sng" dirty="0"/>
              <a:t>[8] </a:t>
            </a:r>
            <a:r>
              <a:rPr lang="en-US" u="sng" dirty="0">
                <a:hlinkClick r:id="rId10"/>
              </a:rPr>
              <a:t>http://</a:t>
            </a:r>
            <a:r>
              <a:rPr lang="en-US" u="sng" dirty="0" smtClean="0">
                <a:hlinkClick r:id="rId10"/>
              </a:rPr>
              <a:t>www.gfi.com/blog/wp-content/uploads/2013/12/av-protection.jpg</a:t>
            </a:r>
            <a:r>
              <a:rPr lang="en-US" u="sng" dirty="0" smtClean="0"/>
              <a:t> (4/4/16)</a:t>
            </a:r>
          </a:p>
          <a:p>
            <a:pPr marL="0" indent="0">
              <a:buNone/>
            </a:pPr>
            <a:r>
              <a:rPr lang="en-US" u="sng" dirty="0"/>
              <a:t>[9] </a:t>
            </a:r>
            <a:r>
              <a:rPr lang="en-US" u="sng" dirty="0">
                <a:hlinkClick r:id="rId11"/>
              </a:rPr>
              <a:t>http://www.learncomputer.com/secure-your-database</a:t>
            </a:r>
            <a:r>
              <a:rPr lang="en-US" u="sng" dirty="0" smtClean="0">
                <a:hlinkClick r:id="rId11"/>
              </a:rPr>
              <a:t>/</a:t>
            </a:r>
            <a:r>
              <a:rPr lang="en-US" u="sng" dirty="0" smtClean="0"/>
              <a:t> (4/4/16)</a:t>
            </a:r>
          </a:p>
          <a:p>
            <a:pPr marL="0" indent="0">
              <a:buNone/>
            </a:pPr>
            <a:r>
              <a:rPr lang="en-US" u="sng" dirty="0"/>
              <a:t>[10] </a:t>
            </a:r>
            <a:r>
              <a:rPr lang="en-US" u="sng" dirty="0">
                <a:hlinkClick r:id="rId12"/>
              </a:rPr>
              <a:t>http://</a:t>
            </a:r>
            <a:r>
              <a:rPr lang="en-US" u="sng" dirty="0" smtClean="0">
                <a:hlinkClick r:id="rId12"/>
              </a:rPr>
              <a:t>www.eetimes.com/document.asp?doc_id=1326468</a:t>
            </a:r>
            <a:r>
              <a:rPr lang="en-US" u="sng" dirty="0"/>
              <a:t> </a:t>
            </a:r>
            <a:r>
              <a:rPr lang="en-US" u="sng" dirty="0" smtClean="0"/>
              <a:t>(4/4/16)</a:t>
            </a:r>
          </a:p>
          <a:p>
            <a:pPr marL="0" indent="0">
              <a:buNone/>
            </a:pPr>
            <a:endParaRPr lang="en-US" u="sng"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Dalton Tapply</a:t>
            </a:r>
            <a:endParaRPr lang="en-US" sz="1400" dirty="0">
              <a:solidFill>
                <a:schemeClr val="tx1"/>
              </a:solidFill>
              <a:latin typeface="+mj-lt"/>
            </a:endParaRPr>
          </a:p>
        </p:txBody>
      </p:sp>
    </p:spTree>
    <p:extLst>
      <p:ext uri="{BB962C8B-B14F-4D97-AF65-F5344CB8AC3E}">
        <p14:creationId xmlns:p14="http://schemas.microsoft.com/office/powerpoint/2010/main" val="2423227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5" name="Picture 4" descr="201011111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68" y="288036"/>
            <a:ext cx="4855464" cy="4855464"/>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44359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Ground Rules</a:t>
            </a:r>
            <a:endParaRPr lang="en-US" dirty="0"/>
          </a:p>
        </p:txBody>
      </p:sp>
      <p:sp>
        <p:nvSpPr>
          <p:cNvPr id="3" name="Content Placeholder 2"/>
          <p:cNvSpPr>
            <a:spLocks noGrp="1"/>
          </p:cNvSpPr>
          <p:nvPr>
            <p:ph idx="1"/>
          </p:nvPr>
        </p:nvSpPr>
        <p:spPr/>
        <p:txBody>
          <a:bodyPr/>
          <a:lstStyle/>
          <a:p>
            <a:r>
              <a:rPr lang="en-US" dirty="0" smtClean="0"/>
              <a:t>Before Debate</a:t>
            </a:r>
          </a:p>
          <a:p>
            <a:pPr lvl="1"/>
            <a:r>
              <a:rPr lang="en-US" dirty="0" smtClean="0"/>
              <a:t>15 minutes to converse with your team</a:t>
            </a:r>
          </a:p>
          <a:p>
            <a:pPr lvl="1"/>
            <a:r>
              <a:rPr lang="en-US" dirty="0" smtClean="0"/>
              <a:t>Share argument points, counter points, and responses so everyone can represent</a:t>
            </a:r>
          </a:p>
          <a:p>
            <a:pPr lvl="1"/>
            <a:r>
              <a:rPr lang="en-US" dirty="0" smtClean="0"/>
              <a:t>Decide who will respond to what points from the opposing side</a:t>
            </a:r>
          </a:p>
          <a:p>
            <a:r>
              <a:rPr lang="en-US" dirty="0" smtClean="0"/>
              <a:t>During Debate</a:t>
            </a:r>
          </a:p>
          <a:p>
            <a:pPr lvl="1"/>
            <a:r>
              <a:rPr lang="en-US" dirty="0" smtClean="0"/>
              <a:t>Stand up when speaking</a:t>
            </a:r>
          </a:p>
          <a:p>
            <a:pPr lvl="1"/>
            <a:r>
              <a:rPr lang="en-US" dirty="0" smtClean="0"/>
              <a:t>Only those who have not spoken may respond until everyone has had a turn</a:t>
            </a:r>
          </a:p>
          <a:p>
            <a:pPr lvl="1"/>
            <a:r>
              <a:rPr lang="en-US" dirty="0" smtClean="0"/>
              <a:t>Switch sides at any time when you change your mind</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274 Arrests, altering and deleting records are violations of privacy?</a:t>
            </a:r>
          </a:p>
          <a:p>
            <a:r>
              <a:rPr lang="en-US" dirty="0" smtClean="0"/>
              <a:t>pp. 275 Why not try to verify and correct records</a:t>
            </a:r>
            <a:r>
              <a:rPr lang="en-US" dirty="0" smtClean="0"/>
              <a:t>?</a:t>
            </a:r>
          </a:p>
          <a:p>
            <a:r>
              <a:rPr lang="en-US" dirty="0" smtClean="0"/>
              <a:t>pp. 276 Figure does not show # cameras increasing.</a:t>
            </a:r>
            <a:endParaRPr lang="en-US" dirty="0" smtClean="0"/>
          </a:p>
          <a:p>
            <a:r>
              <a:rPr lang="en-US" dirty="0" smtClean="0"/>
              <a:t>pp. 277 300 times = frames, locations, …? </a:t>
            </a:r>
          </a:p>
          <a:p>
            <a:r>
              <a:rPr lang="en-US" dirty="0" smtClean="0"/>
              <a:t>pp. 289 “…don’t want anyone to know…” like seeking medical advice, etc.?</a:t>
            </a:r>
          </a:p>
        </p:txBody>
      </p:sp>
      <p:sp>
        <p:nvSpPr>
          <p:cNvPr id="11" name="Content Placeholder 10"/>
          <p:cNvSpPr>
            <a:spLocks noGrp="1"/>
          </p:cNvSpPr>
          <p:nvPr>
            <p:ph sz="half" idx="2"/>
          </p:nvPr>
        </p:nvSpPr>
        <p:spPr/>
        <p:txBody>
          <a:bodyPr>
            <a:normAutofit lnSpcReduction="10000"/>
          </a:bodyPr>
          <a:lstStyle/>
          <a:p>
            <a:r>
              <a:rPr lang="en-US" dirty="0"/>
              <a:t>pp. </a:t>
            </a:r>
            <a:r>
              <a:rPr lang="en-US" dirty="0" smtClean="0"/>
              <a:t>291 Just because it’s been happening for years doesn’t make it right.</a:t>
            </a:r>
            <a:endParaRPr lang="en-US" dirty="0"/>
          </a:p>
          <a:p>
            <a:r>
              <a:rPr lang="en-US" dirty="0" smtClean="0"/>
              <a:t>pp</a:t>
            </a:r>
            <a:r>
              <a:rPr lang="en-US" dirty="0"/>
              <a:t>. </a:t>
            </a:r>
            <a:r>
              <a:rPr lang="en-US" dirty="0" smtClean="0"/>
              <a:t>297 Wouldn’t it be easy to make and show a fake SSN card?</a:t>
            </a:r>
            <a:endParaRPr lang="en-US" dirty="0"/>
          </a:p>
          <a:p>
            <a:r>
              <a:rPr lang="en-US" dirty="0" smtClean="0"/>
              <a:t>pp. 298 Confusing false positive and negative explanations.</a:t>
            </a:r>
          </a:p>
          <a:p>
            <a:r>
              <a:rPr lang="en-US" dirty="0" smtClean="0"/>
              <a:t>End of Chapter questions: 1, 31, 51</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a:t>
            </a:r>
            <a:r>
              <a:rPr lang="en-US" dirty="0" smtClean="0"/>
              <a:t>each of the 4 categories of Daniel </a:t>
            </a:r>
            <a:r>
              <a:rPr lang="en-US" dirty="0" err="1"/>
              <a:t>Solove’s</a:t>
            </a:r>
            <a:r>
              <a:rPr lang="en-US" dirty="0"/>
              <a:t> </a:t>
            </a:r>
            <a:r>
              <a:rPr lang="en-US" dirty="0" smtClean="0"/>
              <a:t>privacy taxonomy give </a:t>
            </a:r>
            <a:r>
              <a:rPr lang="en-US" dirty="0"/>
              <a:t>an example not listed in the </a:t>
            </a:r>
            <a:r>
              <a:rPr lang="en-US" dirty="0" smtClean="0"/>
              <a:t>book.</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9523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85454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Group Project</a:t>
            </a:r>
            <a:endParaRPr lang="en-US" dirty="0"/>
          </a:p>
        </p:txBody>
      </p:sp>
      <p:sp>
        <p:nvSpPr>
          <p:cNvPr id="3" name="Content Placeholder 2"/>
          <p:cNvSpPr>
            <a:spLocks noGrp="1"/>
          </p:cNvSpPr>
          <p:nvPr>
            <p:ph idx="1"/>
          </p:nvPr>
        </p:nvSpPr>
        <p:spPr/>
        <p:txBody>
          <a:bodyPr/>
          <a:lstStyle/>
          <a:p>
            <a:pPr marL="0" indent="0">
              <a:buNone/>
            </a:pPr>
            <a:r>
              <a:rPr lang="en-US" dirty="0" smtClean="0"/>
              <a:t>Suggestions:</a:t>
            </a:r>
          </a:p>
          <a:p>
            <a:r>
              <a:rPr lang="en-US" dirty="0" smtClean="0"/>
              <a:t>Catch up on reading</a:t>
            </a:r>
            <a:endParaRPr lang="en-US" dirty="0"/>
          </a:p>
          <a:p>
            <a:r>
              <a:rPr lang="en-US" dirty="0" smtClean="0"/>
              <a:t>Add list of computing technologies portrayed in movie</a:t>
            </a:r>
          </a:p>
          <a:p>
            <a:r>
              <a:rPr lang="en-US" dirty="0" smtClean="0"/>
              <a:t>Categorize computing technologies as existing, future, emerging, impossible, plausible with rationale</a:t>
            </a:r>
          </a:p>
          <a:p>
            <a:r>
              <a:rPr lang="en-US" dirty="0" smtClean="0"/>
              <a:t>Add </a:t>
            </a:r>
            <a:r>
              <a:rPr lang="en-US" dirty="0" smtClean="0"/>
              <a:t>analysis to group project website addressing all topics covered to </a:t>
            </a:r>
            <a:r>
              <a:rPr lang="en-US" dirty="0" smtClean="0"/>
              <a:t>date</a:t>
            </a:r>
          </a:p>
          <a:p>
            <a:r>
              <a:rPr lang="en-US" dirty="0" smtClean="0"/>
              <a:t>See group project slide deck for more</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34835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13928</TotalTime>
  <Words>4567</Words>
  <Application>Microsoft Macintosh PowerPoint</Application>
  <PresentationFormat>On-screen Show (16:9)</PresentationFormat>
  <Paragraphs>492</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Red Radial 16x9</vt:lpstr>
      <vt:lpstr>Class 7 Privacy and Government</vt:lpstr>
      <vt:lpstr>PowerPoint Presentation</vt:lpstr>
      <vt:lpstr>Overview</vt:lpstr>
      <vt:lpstr>PowerPoint Presentation</vt:lpstr>
      <vt:lpstr>Debate Ground Rules</vt:lpstr>
      <vt:lpstr>My Reading Notes</vt:lpstr>
      <vt:lpstr>Group Quiz</vt:lpstr>
      <vt:lpstr>Overview</vt:lpstr>
      <vt:lpstr>Assignment – Group Project</vt:lpstr>
      <vt:lpstr>Overview</vt:lpstr>
      <vt:lpstr>Google Glass and Wearable Computing</vt:lpstr>
      <vt:lpstr>Why Google Stopped Marketing Glass</vt:lpstr>
      <vt:lpstr>Glass Can Change the Government</vt:lpstr>
      <vt:lpstr>Risks of Government use of Glass</vt:lpstr>
      <vt:lpstr>Conclusion</vt:lpstr>
      <vt:lpstr>References</vt:lpstr>
      <vt:lpstr>The Truth about face detection</vt:lpstr>
      <vt:lpstr>Positive Use: Catching Lynn Cozart</vt:lpstr>
      <vt:lpstr>ShutterFly and Facebook</vt:lpstr>
      <vt:lpstr>Government Use</vt:lpstr>
      <vt:lpstr>Drawing Conclusions</vt:lpstr>
      <vt:lpstr>References</vt:lpstr>
      <vt:lpstr>Encryption Under Oath is Protected</vt:lpstr>
      <vt:lpstr>Prior Encryption Cases Are Complex</vt:lpstr>
      <vt:lpstr>FBI’s Lawsuit Broader</vt:lpstr>
      <vt:lpstr>Is it resolved?</vt:lpstr>
      <vt:lpstr>References</vt:lpstr>
      <vt:lpstr>BREAKING ENCRYPTION WITH QUANTUM COMPUTING</vt:lpstr>
      <vt:lpstr>Quantum computing</vt:lpstr>
      <vt:lpstr>Encryption</vt:lpstr>
      <vt:lpstr>Privacy and security issues</vt:lpstr>
      <vt:lpstr>Possible Solutions</vt:lpstr>
      <vt:lpstr>Conclusion</vt:lpstr>
      <vt:lpstr>References</vt:lpstr>
      <vt:lpstr>Class 7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216</cp:revision>
  <dcterms:created xsi:type="dcterms:W3CDTF">2014-08-25T02:19:16Z</dcterms:created>
  <dcterms:modified xsi:type="dcterms:W3CDTF">2016-04-05T21:53:55Z</dcterms:modified>
</cp:coreProperties>
</file>