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306" r:id="rId3"/>
    <p:sldId id="259" r:id="rId4"/>
    <p:sldId id="261" r:id="rId5"/>
    <p:sldId id="267" r:id="rId6"/>
    <p:sldId id="307" r:id="rId7"/>
    <p:sldId id="333" r:id="rId8"/>
    <p:sldId id="334" r:id="rId9"/>
    <p:sldId id="335" r:id="rId10"/>
    <p:sldId id="336" r:id="rId11"/>
    <p:sldId id="337" r:id="rId12"/>
    <p:sldId id="338" r:id="rId13"/>
    <p:sldId id="339" r:id="rId14"/>
    <p:sldId id="340" r:id="rId15"/>
    <p:sldId id="327" r:id="rId16"/>
    <p:sldId id="328" r:id="rId17"/>
    <p:sldId id="329" r:id="rId18"/>
    <p:sldId id="330" r:id="rId19"/>
    <p:sldId id="331" r:id="rId20"/>
    <p:sldId id="332" r:id="rId21"/>
    <p:sldId id="341" r:id="rId22"/>
    <p:sldId id="342" r:id="rId23"/>
    <p:sldId id="343" r:id="rId24"/>
    <p:sldId id="344" r:id="rId25"/>
    <p:sldId id="345" r:id="rId26"/>
    <p:sldId id="346" r:id="rId27"/>
    <p:sldId id="347" r:id="rId28"/>
    <p:sldId id="348" r:id="rId29"/>
    <p:sldId id="351" r:id="rId30"/>
    <p:sldId id="349" r:id="rId31"/>
    <p:sldId id="350" r:id="rId32"/>
    <p:sldId id="269"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06"/>
            <p14:sldId id="259"/>
            <p14:sldId id="261"/>
            <p14:sldId id="267"/>
            <p14:sldId id="307"/>
          </p14:sldIdLst>
        </p14:section>
        <p14:section name="Students" id="{5E347295-266A-9B4D-A0DF-4703719F5CBB}">
          <p14:sldIdLst>
            <p14:sldId id="333"/>
            <p14:sldId id="334"/>
            <p14:sldId id="335"/>
            <p14:sldId id="336"/>
            <p14:sldId id="337"/>
            <p14:sldId id="338"/>
            <p14:sldId id="339"/>
            <p14:sldId id="340"/>
            <p14:sldId id="327"/>
            <p14:sldId id="328"/>
            <p14:sldId id="329"/>
            <p14:sldId id="330"/>
            <p14:sldId id="331"/>
            <p14:sldId id="332"/>
            <p14:sldId id="341"/>
            <p14:sldId id="342"/>
            <p14:sldId id="343"/>
            <p14:sldId id="344"/>
            <p14:sldId id="345"/>
            <p14:sldId id="346"/>
            <p14:sldId id="347"/>
            <p14:sldId id="348"/>
            <p14:sldId id="351"/>
            <p14:sldId id="349"/>
            <p14:sldId id="350"/>
          </p14:sldIdLst>
        </p14:section>
        <p14:section name="Common" id="{10B69295-0A48-354F-B63A-644E9F339516}">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85150" autoAdjust="0"/>
  </p:normalViewPr>
  <p:slideViewPr>
    <p:cSldViewPr snapToGrid="0" snapToObjects="1">
      <p:cViewPr varScale="1">
        <p:scale>
          <a:sx n="126" d="100"/>
          <a:sy n="126" d="100"/>
        </p:scale>
        <p:origin x="-440" y="-104"/>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2016-04-01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2016-04-01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Paper Ave </a:t>
            </a:r>
            <a:r>
              <a:rPr lang="en-US" dirty="0" smtClean="0">
                <a:latin typeface="Arial" pitchFamily="-109" charset="0"/>
                <a:ea typeface="ＭＳ Ｐゴシック" pitchFamily="-109" charset="-128"/>
                <a:cs typeface="ＭＳ Ｐゴシック" pitchFamily="-109" charset="-128"/>
              </a:rPr>
              <a:t>~5.5, </a:t>
            </a:r>
            <a:r>
              <a:rPr lang="en-US" dirty="0" smtClean="0">
                <a:latin typeface="Arial" pitchFamily="-109" charset="0"/>
                <a:ea typeface="ＭＳ Ｐゴシック" pitchFamily="-109" charset="-128"/>
                <a:cs typeface="ＭＳ Ｐゴシック" pitchFamily="-109" charset="-128"/>
              </a:rPr>
              <a:t>full point higher!</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possible that not only children’s parents, </a:t>
            </a:r>
            <a:r>
              <a:rPr lang="en-US" dirty="0" err="1" smtClean="0"/>
              <a:t>ToyTalk</a:t>
            </a:r>
            <a:r>
              <a:rPr lang="en-US" dirty="0" smtClean="0"/>
              <a:t>, and Mattel could have</a:t>
            </a:r>
            <a:r>
              <a:rPr lang="en-US" baseline="0" dirty="0" smtClean="0"/>
              <a:t> access to conversations between children and Hello Barbie. Network security issues introduce the possibility that hackers could access these recordings or other information collected by Hello Barbie and it’s accompanying app. </a:t>
            </a:r>
            <a:r>
              <a:rPr lang="en-US" baseline="0" dirty="0" err="1" smtClean="0"/>
              <a:t>ToyTalk</a:t>
            </a:r>
            <a:r>
              <a:rPr lang="en-US" baseline="0" dirty="0" smtClean="0"/>
              <a:t> and Mattel have acknowledged this and have put in some security measures, such as preventing eavesdropping by using HTTPS, requiring a certificate to communicate with Barbie, and only putting Wi-Fi connection information on the doll in a hardware encrypted section, so that minimal data is compromised if the doll is lost. There have also been no examples of recording activated remotely. </a:t>
            </a:r>
          </a:p>
          <a:p>
            <a:endParaRPr lang="en-US" baseline="0" dirty="0" smtClean="0"/>
          </a:p>
          <a:p>
            <a:r>
              <a:rPr lang="en-US" baseline="0" dirty="0" smtClean="0"/>
              <a:t>However, several vulnerabilities in the Hello Barbie system have already been exposed. </a:t>
            </a:r>
            <a:r>
              <a:rPr lang="en-US" baseline="0" dirty="0" err="1" smtClean="0"/>
              <a:t>Bluebox</a:t>
            </a:r>
            <a:r>
              <a:rPr lang="en-US" baseline="0" dirty="0" smtClean="0"/>
              <a:t>, a security firm, found that the cloud server architecture for </a:t>
            </a:r>
            <a:r>
              <a:rPr lang="en-US" baseline="0" dirty="0" err="1" smtClean="0"/>
              <a:t>ToyTalk</a:t>
            </a:r>
            <a:r>
              <a:rPr lang="en-US" baseline="0" dirty="0" smtClean="0"/>
              <a:t> was susceptible to the POODLE attack, which could potentially allow hackers to downgrade connection security and listen in on transmissions of audio files to the server. </a:t>
            </a:r>
            <a:r>
              <a:rPr lang="en-US" baseline="0" dirty="0" err="1" smtClean="0"/>
              <a:t>Bluebox</a:t>
            </a:r>
            <a:r>
              <a:rPr lang="en-US" baseline="0" dirty="0" smtClean="0"/>
              <a:t> also found that the app would connect to any unsecured network with Barbie in the name, opening up smartphones to malicious Wi-Fi networks spoofing the Hello Barbie system. In addition, security researcher Matt </a:t>
            </a:r>
            <a:r>
              <a:rPr lang="en-US" baseline="0" dirty="0" err="1" smtClean="0"/>
              <a:t>Jakubowski</a:t>
            </a:r>
            <a:r>
              <a:rPr lang="en-US" baseline="0" dirty="0" smtClean="0"/>
              <a:t> said that he could get several pieces of information, including Wi-Fi network names, user’s system information and Wi-Fi network names, which could be used to find a home address. </a:t>
            </a:r>
            <a:r>
              <a:rPr lang="en-US" baseline="0" dirty="0" err="1" smtClean="0"/>
              <a:t>ToyTalk</a:t>
            </a:r>
            <a:r>
              <a:rPr lang="en-US" baseline="0" dirty="0" smtClean="0"/>
              <a:t> has responded and said that they have fixed a number of these issues, including the Poodle vulnerability, but still acknowledged that the doll carries the possibility of being hacked, like other internet of things devices. </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08769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Mattel and </a:t>
            </a:r>
            <a:r>
              <a:rPr lang="en-US" dirty="0" err="1" smtClean="0"/>
              <a:t>ToyTalk</a:t>
            </a:r>
            <a:r>
              <a:rPr lang="en-US" dirty="0" smtClean="0"/>
              <a:t> obligated to inform the appropriate government agency</a:t>
            </a:r>
            <a:r>
              <a:rPr lang="en-US" baseline="0" dirty="0" smtClean="0"/>
              <a:t> about the threat or crime? Does either company have the right or obligation to listen to recordings for implications of crimes committed against children? What if the parent is committing crime against child and can use the app to review and delete the recordings? Though no reports of these scenarios happening have occurred yet, they are certainly plausible situations. </a:t>
            </a:r>
          </a:p>
          <a:p>
            <a:endParaRPr lang="en-US" baseline="0" dirty="0" smtClean="0"/>
          </a:p>
          <a:p>
            <a:r>
              <a:rPr lang="en-US" baseline="0" dirty="0" smtClean="0"/>
              <a:t>Children might not always realize the potential ramifications of something they say and parents might not consider that something they perceived as cute at age 7 could end up damaging the child’s chance at a job when they are 27</a:t>
            </a:r>
          </a:p>
          <a:p>
            <a:endParaRPr lang="en-US" baseline="0" dirty="0" smtClean="0"/>
          </a:p>
          <a:p>
            <a:r>
              <a:rPr lang="en-US" baseline="0" dirty="0" smtClean="0"/>
              <a:t>Also a number of potential psychological effects that befriending a toy with advanced conversation abilities could have on a child.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235648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Barbie is a really cool example of artificial intelligence and speech recognition technology and </a:t>
            </a:r>
            <a:r>
              <a:rPr lang="en-US" baseline="0" dirty="0" err="1" smtClean="0"/>
              <a:t>ToyTalk</a:t>
            </a:r>
            <a:r>
              <a:rPr lang="en-US" baseline="0" dirty="0" smtClean="0"/>
              <a:t> and Mattel have made significant steps to secure transmissions and data. However, given the security breaches, already discovered and future, the privacy concerns involved in remotely storing audio of children’s conversations, and other ethical situations raised by the technology involved and potential uses, the benefits don’t outweigh the potential and actual risks of Hello Barbie.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04890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74713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Amazon Alexa is the title given to Amazon’s cloud-based voice service system, capable of providing compatible hardware with a slew of voice-activated capacities</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like</a:t>
            </a:r>
            <a:r>
              <a:rPr lang="en-US" baseline="0" dirty="0" smtClean="0"/>
              <a:t> “ok google” on android or “</a:t>
            </a:r>
            <a:r>
              <a:rPr lang="en-US" baseline="0" dirty="0" err="1" smtClean="0"/>
              <a:t>siri</a:t>
            </a:r>
            <a:r>
              <a:rPr lang="en-US" baseline="0" dirty="0" smtClean="0"/>
              <a:t>” on </a:t>
            </a:r>
            <a:r>
              <a:rPr lang="en-US" baseline="0" dirty="0" err="1" smtClean="0"/>
              <a:t>iphone</a:t>
            </a:r>
            <a:r>
              <a:rPr lang="en-US" baseline="0" dirty="0" smtClean="0"/>
              <a:t>, user can also customize the “wake-word”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3.Will echo always listening? </a:t>
            </a:r>
            <a:r>
              <a:rPr lang="en-US" sz="1200" kern="1200" dirty="0" smtClean="0">
                <a:solidFill>
                  <a:schemeClr val="tx1"/>
                </a:solidFill>
                <a:effectLst/>
                <a:latin typeface="+mn-lt"/>
                <a:ea typeface="+mn-ea"/>
                <a:cs typeface="+mn-cs"/>
              </a:rPr>
              <a:t>The answer is yes the Echo is always listening, but it is waiting to hear its “wake” word.  Current policy is to record and send to Amazon what uses say after the wake work and three seconds prior.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Amazon says, “Echo only streams recordings from the home when the device hears the wake-up word.” Which means Amazon is only using and hearing the conversations you have with the Echo.  The three seconds prior to the wake word is so Amazon can get a better context of why and how people are using the devise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642072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396793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00" lvl="2" indent="0">
              <a:lnSpc>
                <a:spcPct val="115000"/>
              </a:lnSpc>
              <a:spcBef>
                <a:spcPts val="0"/>
              </a:spcBef>
              <a:buClr>
                <a:schemeClr val="dk2"/>
              </a:buClr>
              <a:buSzPct val="100000"/>
              <a:buFont typeface="Roboto"/>
              <a:buNone/>
            </a:pPr>
            <a:r>
              <a:rPr lang="en" sz="1800" dirty="0" smtClean="0"/>
              <a:t>The user’s identity is not correlated to their registered email address or phone number</a:t>
            </a:r>
          </a:p>
          <a:p>
            <a:pPr marL="1028700" lvl="2" indent="0" algn="l">
              <a:lnSpc>
                <a:spcPct val="115000"/>
              </a:lnSpc>
              <a:spcBef>
                <a:spcPts val="0"/>
              </a:spcBef>
              <a:buClr>
                <a:schemeClr val="dk2"/>
              </a:buClr>
              <a:buSzPct val="100000"/>
              <a:buFont typeface="Roboto"/>
              <a:buNone/>
            </a:pPr>
            <a:r>
              <a:rPr lang="en" sz="1800" dirty="0" smtClean="0"/>
              <a:t>Personally Identifiable Information is not shared</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89643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someone is worried enough, they should be able to stop the Echo from listening and recording; for example, “Alexa turn off for 10 minutes”.  That way if someone feels they need to have a very private conversation they can have the device turned off.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Already has an on/off feature that can be controlled by a button</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135311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Premise  &amp;</a:t>
            </a:r>
            <a:r>
              <a:rPr lang="en-US" baseline="0" dirty="0" smtClean="0"/>
              <a:t> </a:t>
            </a:r>
            <a:r>
              <a:rPr lang="en-US" dirty="0" smtClean="0"/>
              <a:t>Ex #1 12.5% of typically market budgets are spend on online ads.</a:t>
            </a:r>
            <a:r>
              <a:rPr lang="en-US" baseline="0" dirty="0" smtClean="0"/>
              <a:t> L</a:t>
            </a:r>
            <a:r>
              <a:rPr lang="en-US" dirty="0" smtClean="0"/>
              <a:t>ikewise</a:t>
            </a:r>
            <a:r>
              <a:rPr lang="en-US" baseline="0" dirty="0" smtClean="0"/>
              <a:t> because companies budget so much for web advertising there is a demand for it.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93324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Not needed this time:</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Send presentations</a:t>
            </a:r>
            <a:r>
              <a:rPr lang="en-US" baseline="0" dirty="0" smtClean="0">
                <a:latin typeface="Arial" pitchFamily="-109" charset="0"/>
                <a:ea typeface="ＭＳ Ｐゴシック" pitchFamily="-109" charset="-128"/>
                <a:cs typeface="ＭＳ Ｐゴシック" pitchFamily="-109" charset="-128"/>
              </a:rPr>
              <a:t> via email as attachment.</a:t>
            </a:r>
            <a:endParaRPr lang="en-US" dirty="0" smtClean="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Do not change the format, footers,</a:t>
            </a:r>
            <a:r>
              <a:rPr lang="en-US" baseline="0" dirty="0" smtClean="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Paper writing process: Sources </a:t>
            </a:r>
            <a:r>
              <a:rPr lang="en-US" baseline="0" dirty="0" smtClean="0">
                <a:latin typeface="Arial" pitchFamily="-109" charset="0"/>
                <a:ea typeface="ＭＳ Ｐゴシック" pitchFamily="-109" charset="-128"/>
                <a:cs typeface="ＭＳ Ｐゴシック" pitchFamily="-109" charset="-128"/>
                <a:sym typeface="Wingdings"/>
              </a:rPr>
              <a:t></a:t>
            </a:r>
            <a:r>
              <a:rPr lang="en-US" baseline="0" dirty="0" smtClean="0">
                <a:latin typeface="Arial" pitchFamily="-109" charset="0"/>
                <a:ea typeface="ＭＳ Ｐゴシック" pitchFamily="-109" charset="-128"/>
                <a:cs typeface="ＭＳ Ｐゴシック" pitchFamily="-109" charset="-128"/>
              </a:rPr>
              <a:t> Notes </a:t>
            </a:r>
            <a:r>
              <a:rPr lang="en-US" baseline="0" dirty="0" smtClean="0">
                <a:latin typeface="Arial" pitchFamily="-109" charset="0"/>
                <a:ea typeface="ＭＳ Ｐゴシック" pitchFamily="-109" charset="-128"/>
                <a:cs typeface="ＭＳ Ｐゴシック" pitchFamily="-109" charset="-128"/>
                <a:sym typeface="Wingdings"/>
              </a:rPr>
              <a:t> Conclusion  Argument  Counter Point  </a:t>
            </a:r>
            <a:r>
              <a:rPr lang="en-US" baseline="0" dirty="0" smtClean="0">
                <a:latin typeface="Arial" pitchFamily="-109" charset="0"/>
                <a:ea typeface="ＭＳ Ｐゴシック" pitchFamily="-109" charset="-128"/>
                <a:cs typeface="ＭＳ Ｐゴシック" pitchFamily="-109" charset="-128"/>
                <a:sym typeface="Wingdings"/>
              </a:rPr>
              <a:t>Response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Use Presentation Guidelines on course web site</a:t>
            </a:r>
            <a:endParaRPr lang="en-US" dirty="0" smtClean="0">
              <a:latin typeface="Arial" pitchFamily="-109" charset="0"/>
              <a:ea typeface="ＭＳ Ｐゴシック" pitchFamily="-109" charset="-128"/>
              <a:cs typeface="ＭＳ Ｐゴシック" pitchFamily="-109" charset="-128"/>
            </a:endParaRPr>
          </a:p>
          <a:p>
            <a:pPr eaLnBrk="1" hangingPunct="1"/>
            <a:endParaRPr lang="en-US" dirty="0" smtClean="0">
              <a:latin typeface="Arial" pitchFamily="-109" charset="0"/>
              <a:ea typeface="ＭＳ Ｐゴシック" pitchFamily="-109" charset="-128"/>
              <a:cs typeface="ＭＳ Ｐゴシック" pitchFamily="-109"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#2 Show image</a:t>
            </a:r>
            <a:r>
              <a:rPr lang="en-US" baseline="0" dirty="0" smtClean="0"/>
              <a:t> quickly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774478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#3 Show image</a:t>
            </a:r>
            <a:r>
              <a:rPr lang="en-US" baseline="0" dirty="0" smtClean="0"/>
              <a:t> quickly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414068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a:t>
            </a:r>
            <a:r>
              <a:rPr lang="en-US" baseline="0" dirty="0" smtClean="0"/>
              <a:t> thoughts on privacy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887192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differences between letting</a:t>
            </a:r>
            <a:r>
              <a:rPr lang="en-US" baseline="0" dirty="0" smtClean="0"/>
              <a:t> else block your ads, blocking ads yourself, making sure cookies data is only given to those required, explain “Do not track </a:t>
            </a:r>
            <a:r>
              <a:rPr lang="en-US" sz="1200" kern="1200" dirty="0" smtClean="0">
                <a:solidFill>
                  <a:schemeClr val="tx1"/>
                </a:solidFill>
                <a:effectLst/>
                <a:latin typeface="+mn-lt"/>
                <a:ea typeface="+mn-ea"/>
                <a:cs typeface="+mn-cs"/>
              </a:rPr>
              <a:t>receipts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972836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Blacklisting</a:t>
            </a:r>
            <a:r>
              <a:rPr lang="en-US" baseline="0" dirty="0" smtClean="0"/>
              <a:t> all but 1</a:t>
            </a:r>
            <a:r>
              <a:rPr lang="en-US" baseline="30000" dirty="0" smtClean="0"/>
              <a:t>st</a:t>
            </a:r>
            <a:r>
              <a:rPr lang="en-US" baseline="0" dirty="0" smtClean="0"/>
              <a:t> party calls on a website disables a small time company’s ability to collect stats to better advertise as well. Meaning its harder for them to expand and create a foundation.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872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Replaces</a:t>
            </a:r>
            <a:r>
              <a:rPr lang="en-US" baseline="0" dirty="0" smtClean="0"/>
              <a:t> all ads and allows users to select the number of ads to allow as well as the amount raised by allowing those ads. Overall helping a cause and still allowing small sites to collect stats.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528142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Summary</a:t>
            </a:r>
            <a:r>
              <a:rPr lang="en-US" baseline="0" dirty="0" smtClean="0"/>
              <a:t> &amp; Questions </a:t>
            </a:r>
            <a:r>
              <a:rPr lang="en-US" sz="1200" b="1" kern="1200" dirty="0" smtClean="0">
                <a:solidFill>
                  <a:schemeClr val="tx1"/>
                </a:solidFill>
                <a:effectLst/>
                <a:latin typeface="+mn-lt"/>
                <a:ea typeface="+mn-ea"/>
                <a:cs typeface="+mn-cs"/>
              </a:rPr>
              <a:t>4.9% </a:t>
            </a:r>
            <a:r>
              <a:rPr lang="en-US" sz="1200" b="0" kern="1200" dirty="0" smtClean="0">
                <a:solidFill>
                  <a:schemeClr val="tx1"/>
                </a:solidFill>
                <a:effectLst/>
                <a:latin typeface="+mn-lt"/>
                <a:ea typeface="+mn-ea"/>
                <a:cs typeface="+mn-cs"/>
              </a:rPr>
              <a:t>of all internet users)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 number which has increased </a:t>
            </a:r>
            <a:r>
              <a:rPr lang="en-US" sz="1200" b="1" kern="1200" dirty="0" smtClean="0">
                <a:solidFill>
                  <a:schemeClr val="tx1"/>
                </a:solidFill>
                <a:effectLst/>
                <a:latin typeface="+mn-lt"/>
                <a:ea typeface="+mn-ea"/>
                <a:cs typeface="+mn-cs"/>
              </a:rPr>
              <a:t>69% </a:t>
            </a:r>
            <a:r>
              <a:rPr lang="en-US" sz="1200" b="0" kern="1200" dirty="0" smtClean="0">
                <a:solidFill>
                  <a:schemeClr val="tx1"/>
                </a:solidFill>
                <a:effectLst/>
                <a:latin typeface="+mn-lt"/>
                <a:ea typeface="+mn-ea"/>
                <a:cs typeface="+mn-cs"/>
              </a:rPr>
              <a:t>over the previous 12 months</a:t>
            </a:r>
            <a:endParaRPr lang="en-US" sz="1200" kern="1200" dirty="0" smtClean="0">
              <a:solidFill>
                <a:schemeClr val="tx1"/>
              </a:solidFill>
              <a:effectLst/>
              <a:latin typeface="+mn-lt"/>
              <a:ea typeface="+mn-ea"/>
              <a:cs typeface="+mn-cs"/>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041601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quick example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06319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939292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8132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dirty="0" smtClean="0"/>
              <a:t> Accessed 2014-04-14</a:t>
            </a:r>
          </a:p>
          <a:p>
            <a:r>
              <a:rPr lang="en-US" dirty="0" smtClean="0"/>
              <a:t>Personal</a:t>
            </a:r>
            <a:r>
              <a:rPr lang="en-US" baseline="0" dirty="0" smtClean="0"/>
              <a:t> Information Privacy</a:t>
            </a:r>
            <a:endParaRPr lang="en-US" dirty="0" smtClean="0"/>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Hello Barbie is a talking Barbie doll made by Mattel and </a:t>
            </a:r>
            <a:r>
              <a:rPr lang="en-US" sz="1100" dirty="0" err="1" smtClean="0"/>
              <a:t>ToyTalk</a:t>
            </a:r>
            <a:r>
              <a:rPr lang="en-US" sz="1100" dirty="0" smtClean="0"/>
              <a:t>,</a:t>
            </a:r>
            <a:r>
              <a:rPr lang="en-US" sz="1100" baseline="0" dirty="0" smtClean="0"/>
              <a:t> which is a company specializing in using artificial intelligence techniques to enable toys to have conversations. Hello Barbie can have conversations with kids by recording their speech when her belt buckle is pressed and then sending the audio to toy talk servers to be processed. Once the recording has been processed, the toy uses artificial intelligence to determine one of 8000 different pre-set lines to say.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first glance, this looks</a:t>
            </a:r>
            <a:r>
              <a:rPr lang="en-US" baseline="0" dirty="0" smtClean="0"/>
              <a:t> like a pretty cool toy. Hello Barbie could help kids build self-esteem. For example, if a child asks if they’re pretty, Hello Barbie would reply with affirmatively, but also encourage the child to be proud of their talents and intellect. Another scenario has Barbie encourage kids that they can make new friends if they say that they are shy. She can also encourage development of different skills through conversations and games, such as problem-solving, conflict resolution, and social skills. She can also recommend that a child talk to a parent if they’re being bullied. Her adaptive conversation capabilities are also a great advance in talking toys.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73011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if you look a little deeper, you’ll see that there are several issues raised by the technology that enables Barbie</a:t>
            </a:r>
            <a:r>
              <a:rPr lang="en-US" baseline="0" dirty="0" smtClean="0"/>
              <a:t> to have conversations. </a:t>
            </a:r>
          </a:p>
          <a:p>
            <a:endParaRPr lang="en-US" baseline="0" dirty="0" smtClean="0"/>
          </a:p>
          <a:p>
            <a:r>
              <a:rPr lang="en-US" baseline="0" dirty="0" smtClean="0"/>
              <a:t>The main issue is privacy. Though Hello Barbie only records speech when her belt buckle is pressed, all of the audio recorded is sent from Barbie to </a:t>
            </a:r>
            <a:r>
              <a:rPr lang="en-US" baseline="0" dirty="0" err="1" smtClean="0"/>
              <a:t>ToyTalk’s</a:t>
            </a:r>
            <a:r>
              <a:rPr lang="en-US" baseline="0" dirty="0" smtClean="0"/>
              <a:t> servers. This data is recorded there and can be used by </a:t>
            </a:r>
            <a:r>
              <a:rPr lang="en-US" baseline="0" dirty="0" err="1" smtClean="0"/>
              <a:t>ToyTalk</a:t>
            </a:r>
            <a:r>
              <a:rPr lang="en-US" baseline="0" dirty="0" smtClean="0"/>
              <a:t> and their partners, who have not been disclosed. </a:t>
            </a:r>
            <a:r>
              <a:rPr lang="en-US" baseline="0" dirty="0" err="1" smtClean="0"/>
              <a:t>ToyTalk</a:t>
            </a:r>
            <a:r>
              <a:rPr lang="en-US" baseline="0" dirty="0" smtClean="0"/>
              <a:t> and Mattel say that this information will never be used to improve marketing efforts for Barbie or advertise to children, and that audio data will only be used for research and development by those companies and their partners. Privacy experts and advocacy groups question what limitations this R&amp;D restriction actually places on </a:t>
            </a:r>
            <a:r>
              <a:rPr lang="en-US" baseline="0" dirty="0" err="1" smtClean="0"/>
              <a:t>ToyTalk</a:t>
            </a:r>
            <a:r>
              <a:rPr lang="en-US" baseline="0" dirty="0" smtClean="0"/>
              <a:t> and Mattel and argue that it is unknown who and how many people could listen to a child’s conversations with Barbie. </a:t>
            </a:r>
            <a:r>
              <a:rPr lang="en-US" baseline="0" dirty="0" err="1" smtClean="0"/>
              <a:t>ToyTalk</a:t>
            </a:r>
            <a:r>
              <a:rPr lang="en-US" baseline="0" dirty="0" smtClean="0"/>
              <a:t> also says that they would report a conversation that endangers the safety of a child or others to law enforcement and would respond to subpoenas. Another safeguard is that parents must consent to recordings of their child and they also have the ability to delete certain recordings, but there is still the potential for a lot of recordings of a child using the toy to be stored on remote servers. </a:t>
            </a:r>
            <a:endParaRPr lang="en-US" dirty="0" smtClean="0"/>
          </a:p>
          <a:p>
            <a:endParaRPr lang="en-US" dirty="0" smtClean="0"/>
          </a:p>
          <a:p>
            <a:r>
              <a:rPr lang="en-US" dirty="0" smtClean="0"/>
              <a:t>Parent</a:t>
            </a:r>
            <a:r>
              <a:rPr lang="en-US" baseline="0" dirty="0" smtClean="0"/>
              <a:t> data collection</a:t>
            </a:r>
          </a:p>
          <a:p>
            <a:endParaRPr lang="en-US" baseline="0" dirty="0" smtClean="0"/>
          </a:p>
          <a:p>
            <a:r>
              <a:rPr lang="en-US" baseline="0" dirty="0" smtClean="0"/>
              <a:t>In addition to the company being able to access the child’s conversations, parents can also access this data. They can also share parts of conversations on social media or through email. Though there isn’t much of an expectation of privacy between young children and their parents, children might tell things to their doll that they might not tell to their parents. One employee at </a:t>
            </a:r>
            <a:r>
              <a:rPr lang="en-US" baseline="0" dirty="0" err="1" smtClean="0"/>
              <a:t>ToyTalk</a:t>
            </a:r>
            <a:r>
              <a:rPr lang="en-US" baseline="0" dirty="0" smtClean="0"/>
              <a:t> who worked on writing many of Barbie’s potential responses acknowledged this and said “I have no doubt she will ask Barbie all manner of those intimate questions that she wouldn’t ask an adult”. Is this fair to the child? Should parents tell their kids that they can access these conversations?</a:t>
            </a:r>
          </a:p>
          <a:p>
            <a:endParaRPr lang="en-US" baseline="0" dirty="0" smtClean="0"/>
          </a:p>
          <a:p>
            <a:r>
              <a:rPr lang="en-US" baseline="0" dirty="0" smtClean="0"/>
              <a:t>These privacy issues are furthered by the fact that, unlike adults using speech recognition technology, children might not be fully aware of what is happening to their data or the ramifications of this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16129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2016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newsweek.com/2015/12/25/hello-barbie-your-childs-chattiest-and-riskiest-christmas-present-404897.html" TargetMode="External"/><Relationship Id="rId4" Type="http://schemas.openxmlformats.org/officeDocument/2006/relationships/hyperlink" Target="http://www.huffingtonpost.com/entry/hello-barbie-security-concerns_us_565c4921e4b072e9d1c24d22" TargetMode="External"/><Relationship Id="rId5" Type="http://schemas.openxmlformats.org/officeDocument/2006/relationships/hyperlink" Target="http://www.nytimes.com/2015/09/20/magazine/barbie-wants-to-get-to-know-your-child.html?_r=0" TargetMode="External"/><Relationship Id="rId6" Type="http://schemas.openxmlformats.org/officeDocument/2006/relationships/hyperlink" Target="https://www.youtube.com/watch?v=QEDk2M2_tH4" TargetMode="External"/><Relationship Id="rId1" Type="http://schemas.openxmlformats.org/officeDocument/2006/relationships/slideLayout" Target="../slideLayouts/slideLayout2.xml"/><Relationship Id="rId2" Type="http://schemas.openxmlformats.org/officeDocument/2006/relationships/hyperlink" Target="https://www.grahamcluley.com/2015/11/hello-barbie-brings-smiles-kids-nightmares-privacy-advocat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hys.org/news/2015-11-high-tech-barbie-stokes-privacy.html" TargetMode="External"/><Relationship Id="rId4" Type="http://schemas.openxmlformats.org/officeDocument/2006/relationships/hyperlink" Target="http://fortune.com/2015/12/04/hello-barbie-hack/" TargetMode="External"/><Relationship Id="rId5" Type="http://schemas.openxmlformats.org/officeDocument/2006/relationships/hyperlink" Target="http://www.businessinsurance.com/article/20151214/NEWS06/151219937/hello-barbie-has-it-all-including-cyber-risks?tags=%7C329%7C302%7C299" TargetMode="External"/><Relationship Id="rId6" Type="http://schemas.openxmlformats.org/officeDocument/2006/relationships/hyperlink" Target="http://www.bioethics.net/2015/09/hello-barbie-considering-potential-unforeseen-problems-with-a-i-dolls-and-what-children-tell-the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odcastdirectory.com/" TargetMode="External"/><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featswithtweetsmarketing.com/2012/06/25/facebook-ads-thumbs-up-or-down/" TargetMode="External"/><Relationship Id="rId4" Type="http://schemas.openxmlformats.org/officeDocument/2006/relationships/hyperlink" Target="https://www.standsapp.org/" TargetMode="External"/><Relationship Id="rId5" Type="http://schemas.openxmlformats.org/officeDocument/2006/relationships/hyperlink" Target="http://www.hotwireelectricmn.com/" TargetMode="External"/><Relationship Id="rId6" Type="http://schemas.openxmlformats.org/officeDocument/2006/relationships/hyperlink" Target="https://www.google.com/?gws_rd=ssl%23q=free+math+tutoring+sessions" TargetMode="External"/><Relationship Id="rId7" Type="http://schemas.openxmlformats.org/officeDocument/2006/relationships/hyperlink" Target="https://play.spotify.com/collection/songs" TargetMode="External"/><Relationship Id="rId8" Type="http://schemas.openxmlformats.org/officeDocument/2006/relationships/hyperlink" Target="https://duckduckgo.com/?q=math+tutoring+sessions" TargetMode="External"/><Relationship Id="rId9" Type="http://schemas.openxmlformats.org/officeDocument/2006/relationships/hyperlink" Target="https://github.com/rjwalls/Milk" TargetMode="External"/><Relationship Id="rId10" Type="http://schemas.openxmlformats.org/officeDocument/2006/relationships/hyperlink" Target="https://github.com/gorhill/uMatrix" TargetMode="External"/><Relationship Id="rId11" Type="http://schemas.openxmlformats.org/officeDocument/2006/relationships/hyperlink" Target="https://adblockplus.org/"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hyperlink" Target="http://ssrn.com/abstract=2152135" TargetMode="External"/><Relationship Id="rId4" Type="http://schemas.openxmlformats.org/officeDocument/2006/relationships/hyperlink" Target="http://www.gartner.com/technology/research/digital-marketing/digital-marketing-spend-report.jsp" TargetMode="External"/><Relationship Id="rId5" Type="http://schemas.openxmlformats.org/officeDocument/2006/relationships/hyperlink" Target="http://downloads.pagefair.com/reports/adblocking_goes_mainstream_2014_report.pdf" TargetMode="External"/><Relationship Id="rId6" Type="http://schemas.openxmlformats.org/officeDocument/2006/relationships/hyperlink" Target="http://www.seattletimes.com/business/web-ads-add-to-profit/" TargetMode="External"/><Relationship Id="rId7" Type="http://schemas.openxmlformats.org/officeDocument/2006/relationships/hyperlink" Target="https://www.quora.com/What-are-some-examples-of-public-internet-companies-that-solely-rely-on-advertising?share=1"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6</a:t>
            </a:r>
            <a:r>
              <a:rPr lang="en-US" smtClean="0"/>
              <a:t/>
            </a:r>
            <a:br>
              <a:rPr lang="en-US" smtClean="0"/>
            </a:br>
            <a:r>
              <a:rPr lang="en-US" smtClean="0"/>
              <a:t>Information Privacy</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Wi-fi</a:t>
            </a:r>
            <a:r>
              <a:rPr lang="en-US" dirty="0" smtClean="0"/>
              <a:t> connectivity Brings Security Issues</a:t>
            </a:r>
            <a:endParaRPr lang="en-US" dirty="0"/>
          </a:p>
        </p:txBody>
      </p:sp>
      <p:sp>
        <p:nvSpPr>
          <p:cNvPr id="3" name="Content Placeholder 2"/>
          <p:cNvSpPr>
            <a:spLocks noGrp="1"/>
          </p:cNvSpPr>
          <p:nvPr>
            <p:ph sz="half" idx="1"/>
          </p:nvPr>
        </p:nvSpPr>
        <p:spPr>
          <a:xfrm>
            <a:off x="685799" y="1234453"/>
            <a:ext cx="4601681" cy="3492424"/>
          </a:xfrm>
        </p:spPr>
        <p:txBody>
          <a:bodyPr>
            <a:noAutofit/>
          </a:bodyPr>
          <a:lstStyle/>
          <a:p>
            <a:r>
              <a:rPr lang="en-US" sz="2000" dirty="0" smtClean="0"/>
              <a:t>Protections</a:t>
            </a:r>
          </a:p>
          <a:p>
            <a:pPr lvl="1"/>
            <a:r>
              <a:rPr lang="en-US" sz="1800" dirty="0" smtClean="0"/>
              <a:t>HTTPS [3]</a:t>
            </a:r>
          </a:p>
          <a:p>
            <a:pPr lvl="1"/>
            <a:r>
              <a:rPr lang="en-US" sz="1800" dirty="0" smtClean="0"/>
              <a:t>Requires client side certificate [3]</a:t>
            </a:r>
          </a:p>
          <a:p>
            <a:pPr lvl="1"/>
            <a:r>
              <a:rPr lang="en-US" sz="1800" dirty="0" smtClean="0"/>
              <a:t>Only Wi-Fi connection information stored on doll and is encrypted [7]</a:t>
            </a:r>
            <a:endParaRPr lang="en-US" sz="2000"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Amanda Adkins</a:t>
            </a:r>
            <a:endParaRPr lang="en-US" sz="1400" dirty="0">
              <a:solidFill>
                <a:schemeClr val="tx1"/>
              </a:solidFill>
              <a:latin typeface="+mj-lt"/>
            </a:endParaRPr>
          </a:p>
        </p:txBody>
      </p:sp>
      <p:pic>
        <p:nvPicPr>
          <p:cNvPr id="9" name="Picture 8"/>
          <p:cNvPicPr/>
          <p:nvPr/>
        </p:nvPicPr>
        <p:blipFill rotWithShape="1">
          <a:blip r:embed="rId3"/>
          <a:srcRect l="3686" t="-1" r="59616" b="32705"/>
          <a:stretch/>
        </p:blipFill>
        <p:spPr bwMode="auto">
          <a:xfrm>
            <a:off x="5393055" y="1071814"/>
            <a:ext cx="3438525" cy="2130907"/>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685798" y="2839945"/>
            <a:ext cx="8145782" cy="1597360"/>
          </a:xfrm>
          <a:prstGeom prst="rect">
            <a:avLst/>
          </a:prstGeom>
        </p:spPr>
        <p:txBody>
          <a:bodyPr wrap="square">
            <a:spAutoFit/>
          </a:bodyPr>
          <a:lstStyle/>
          <a:p>
            <a:pPr marL="137133" indent="-342900" defTabSz="914362">
              <a:lnSpc>
                <a:spcPct val="90000"/>
              </a:lnSpc>
              <a:buClr>
                <a:schemeClr val="tx2"/>
              </a:buClr>
              <a:buSzPct val="90000"/>
              <a:buFont typeface="Arial" panose="020B0604020202020204" pitchFamily="34" charset="0"/>
              <a:buChar char="•"/>
            </a:pPr>
            <a:r>
              <a:rPr lang="en-US" sz="2000" dirty="0" smtClean="0"/>
              <a:t>Vulnerabilities</a:t>
            </a:r>
          </a:p>
          <a:p>
            <a:pPr marL="411535" lvl="1" indent="-205767" defTabSz="914362">
              <a:lnSpc>
                <a:spcPct val="90000"/>
              </a:lnSpc>
              <a:spcBef>
                <a:spcPts val="600"/>
              </a:spcBef>
              <a:buClr>
                <a:schemeClr val="tx2"/>
              </a:buClr>
              <a:buSzPct val="90000"/>
              <a:buFont typeface="Cambria" pitchFamily="18" charset="0"/>
              <a:buChar char="–"/>
            </a:pPr>
            <a:r>
              <a:rPr lang="en-US" dirty="0"/>
              <a:t>POODLE </a:t>
            </a:r>
            <a:r>
              <a:rPr lang="en-US" dirty="0" smtClean="0"/>
              <a:t>attack [9]</a:t>
            </a:r>
            <a:endParaRPr lang="en-US" dirty="0"/>
          </a:p>
          <a:p>
            <a:pPr marL="411535" lvl="1" indent="-205767" defTabSz="914362">
              <a:lnSpc>
                <a:spcPct val="90000"/>
              </a:lnSpc>
              <a:spcBef>
                <a:spcPts val="600"/>
              </a:spcBef>
              <a:buClr>
                <a:schemeClr val="tx2"/>
              </a:buClr>
              <a:buSzPct val="90000"/>
              <a:buFont typeface="Cambria" pitchFamily="18" charset="0"/>
              <a:buChar char="–"/>
            </a:pPr>
            <a:r>
              <a:rPr lang="en-US" dirty="0"/>
              <a:t>Connects to any unsecured network that has “Barbie” in </a:t>
            </a:r>
            <a:r>
              <a:rPr lang="en-US" dirty="0" smtClean="0"/>
              <a:t>name [10]</a:t>
            </a:r>
            <a:endParaRPr lang="en-US" dirty="0"/>
          </a:p>
          <a:p>
            <a:pPr marL="411535" lvl="1" indent="-205767" defTabSz="914362">
              <a:lnSpc>
                <a:spcPct val="90000"/>
              </a:lnSpc>
              <a:spcBef>
                <a:spcPts val="600"/>
              </a:spcBef>
              <a:buClr>
                <a:schemeClr val="tx2"/>
              </a:buClr>
              <a:buSzPct val="90000"/>
              <a:buFont typeface="Cambria" pitchFamily="18" charset="0"/>
              <a:buChar char="–"/>
            </a:pPr>
            <a:r>
              <a:rPr lang="en-US" dirty="0"/>
              <a:t>Obtained Wi-Fi network names, MAC addresses, account IDs, and MP3 </a:t>
            </a:r>
            <a:r>
              <a:rPr lang="en-US" dirty="0" smtClean="0"/>
              <a:t>files [3]</a:t>
            </a:r>
            <a:endParaRPr lang="en-US" dirty="0"/>
          </a:p>
        </p:txBody>
      </p:sp>
      <p:sp>
        <p:nvSpPr>
          <p:cNvPr id="10" name="Content Placeholder 2"/>
          <p:cNvSpPr txBox="1">
            <a:spLocks/>
          </p:cNvSpPr>
          <p:nvPr/>
        </p:nvSpPr>
        <p:spPr>
          <a:xfrm>
            <a:off x="8327764" y="2799228"/>
            <a:ext cx="609600" cy="490506"/>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2000" dirty="0" smtClean="0">
                <a:solidFill>
                  <a:schemeClr val="bg1"/>
                </a:solidFill>
              </a:rPr>
              <a:t>[6]</a:t>
            </a:r>
            <a:endParaRPr lang="en-US" sz="2000" dirty="0">
              <a:solidFill>
                <a:schemeClr val="bg1"/>
              </a:solidFill>
            </a:endParaRPr>
          </a:p>
        </p:txBody>
      </p:sp>
    </p:spTree>
    <p:extLst>
      <p:ext uri="{BB962C8B-B14F-4D97-AF65-F5344CB8AC3E}">
        <p14:creationId xmlns:p14="http://schemas.microsoft.com/office/powerpoint/2010/main" val="24047869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Barbie raises Other Ethical Issues</a:t>
            </a:r>
            <a:endParaRPr lang="en-US" dirty="0"/>
          </a:p>
        </p:txBody>
      </p:sp>
      <p:sp>
        <p:nvSpPr>
          <p:cNvPr id="3" name="Content Placeholder 2"/>
          <p:cNvSpPr>
            <a:spLocks noGrp="1"/>
          </p:cNvSpPr>
          <p:nvPr>
            <p:ph sz="half" idx="1"/>
          </p:nvPr>
        </p:nvSpPr>
        <p:spPr>
          <a:xfrm>
            <a:off x="685800" y="1352551"/>
            <a:ext cx="7962900" cy="3352800"/>
          </a:xfrm>
        </p:spPr>
        <p:txBody>
          <a:bodyPr/>
          <a:lstStyle/>
          <a:p>
            <a:r>
              <a:rPr lang="en-US" sz="2000" dirty="0" smtClean="0"/>
              <a:t>What if child tells Barbie about a crime or threat to commit a crime? [11]</a:t>
            </a:r>
          </a:p>
          <a:p>
            <a:pPr lvl="1"/>
            <a:r>
              <a:rPr lang="en-US" sz="1800" dirty="0" smtClean="0"/>
              <a:t>How seriously should threat be taken?</a:t>
            </a:r>
          </a:p>
          <a:p>
            <a:pPr lvl="1"/>
            <a:r>
              <a:rPr lang="en-US" sz="1800" dirty="0" smtClean="0"/>
              <a:t>Does company have obligation to report crimes or threats?</a:t>
            </a:r>
          </a:p>
          <a:p>
            <a:r>
              <a:rPr lang="en-US" sz="2000" dirty="0" smtClean="0"/>
              <a:t>What if parent shares conversation that could be damaging to child’s reputation later in life? [11]</a:t>
            </a:r>
          </a:p>
          <a:p>
            <a:endParaRPr lang="en-US" dirty="0" smtClean="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Amanda Adkins</a:t>
            </a:r>
          </a:p>
        </p:txBody>
      </p:sp>
    </p:spTree>
    <p:extLst>
      <p:ext uri="{BB962C8B-B14F-4D97-AF65-F5344CB8AC3E}">
        <p14:creationId xmlns:p14="http://schemas.microsoft.com/office/powerpoint/2010/main" val="3796177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discussion</a:t>
            </a:r>
            <a:endParaRPr lang="en-US" dirty="0"/>
          </a:p>
        </p:txBody>
      </p:sp>
      <p:sp>
        <p:nvSpPr>
          <p:cNvPr id="3" name="Content Placeholder 2"/>
          <p:cNvSpPr>
            <a:spLocks noGrp="1"/>
          </p:cNvSpPr>
          <p:nvPr>
            <p:ph sz="half" idx="1"/>
          </p:nvPr>
        </p:nvSpPr>
        <p:spPr>
          <a:xfrm>
            <a:off x="685800" y="1352551"/>
            <a:ext cx="7833360" cy="3352800"/>
          </a:xfrm>
        </p:spPr>
        <p:txBody>
          <a:bodyPr>
            <a:normAutofit/>
          </a:bodyPr>
          <a:lstStyle/>
          <a:p>
            <a:r>
              <a:rPr lang="en-US" sz="2000" dirty="0" smtClean="0"/>
              <a:t>Hello Barbie is a pretty cool toy</a:t>
            </a:r>
          </a:p>
          <a:p>
            <a:pPr lvl="1"/>
            <a:r>
              <a:rPr lang="en-US" sz="1700" dirty="0" smtClean="0"/>
              <a:t>Impressive artificial intelligence</a:t>
            </a:r>
          </a:p>
          <a:p>
            <a:pPr lvl="1"/>
            <a:r>
              <a:rPr lang="en-US" sz="1700" dirty="0" smtClean="0"/>
              <a:t>Several security measures taken</a:t>
            </a:r>
          </a:p>
          <a:p>
            <a:r>
              <a:rPr lang="en-US" sz="2000" dirty="0" smtClean="0"/>
              <a:t>It is </a:t>
            </a:r>
            <a:r>
              <a:rPr lang="en-US" sz="2000" dirty="0"/>
              <a:t>still not worth </a:t>
            </a:r>
            <a:r>
              <a:rPr lang="en-US" sz="2000" dirty="0" smtClean="0"/>
              <a:t>the associated issues</a:t>
            </a:r>
          </a:p>
          <a:p>
            <a:pPr lvl="1"/>
            <a:r>
              <a:rPr lang="en-US" sz="1700" dirty="0" smtClean="0"/>
              <a:t>Security risks</a:t>
            </a:r>
          </a:p>
          <a:p>
            <a:pPr lvl="1"/>
            <a:r>
              <a:rPr lang="en-US" sz="1700" dirty="0" smtClean="0"/>
              <a:t>Privacy concerns</a:t>
            </a:r>
          </a:p>
          <a:p>
            <a:pPr lvl="1"/>
            <a:r>
              <a:rPr lang="en-US" sz="1700" dirty="0" smtClean="0"/>
              <a:t>Issues resulting from children as target market</a:t>
            </a:r>
            <a:endParaRPr lang="en-US" sz="1700"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Amanda Adkins</a:t>
            </a:r>
            <a:endParaRPr lang="en-US" sz="1400" dirty="0">
              <a:solidFill>
                <a:schemeClr val="tx1"/>
              </a:solidFill>
              <a:latin typeface="+mj-lt"/>
            </a:endParaRPr>
          </a:p>
        </p:txBody>
      </p:sp>
    </p:spTree>
    <p:extLst>
      <p:ext uri="{BB962C8B-B14F-4D97-AF65-F5344CB8AC3E}">
        <p14:creationId xmlns:p14="http://schemas.microsoft.com/office/powerpoint/2010/main" val="11300668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[1] Bisson, David. "Hello </a:t>
            </a:r>
            <a:r>
              <a:rPr lang="en-US" dirty="0"/>
              <a:t>Barbie </a:t>
            </a:r>
            <a:r>
              <a:rPr lang="en-US" dirty="0" smtClean="0"/>
              <a:t>Brings Smiles </a:t>
            </a:r>
            <a:r>
              <a:rPr lang="en-US" dirty="0"/>
              <a:t>to </a:t>
            </a:r>
            <a:r>
              <a:rPr lang="en-US" dirty="0" smtClean="0"/>
              <a:t>Kids</a:t>
            </a:r>
            <a:r>
              <a:rPr lang="en-US" dirty="0"/>
              <a:t>, </a:t>
            </a:r>
            <a:r>
              <a:rPr lang="en-US" dirty="0" smtClean="0"/>
              <a:t>Nightmares </a:t>
            </a:r>
            <a:r>
              <a:rPr lang="en-US" dirty="0"/>
              <a:t>to </a:t>
            </a:r>
            <a:r>
              <a:rPr lang="en-US" dirty="0" smtClean="0"/>
              <a:t>Privacy Advocates“, 2015</a:t>
            </a:r>
            <a:r>
              <a:rPr lang="en-US" dirty="0"/>
              <a:t>, </a:t>
            </a:r>
            <a:r>
              <a:rPr lang="en-US" dirty="0">
                <a:hlinkClick r:id="rId2"/>
              </a:rPr>
              <a:t>https://www.grahamcluley.com/2015/11/hello-barbie-brings-smiles-kids-nightmares-privacy-advocates</a:t>
            </a:r>
            <a:r>
              <a:rPr lang="en-US" dirty="0" smtClean="0">
                <a:hlinkClick r:id="rId2"/>
              </a:rPr>
              <a:t>/</a:t>
            </a:r>
            <a:r>
              <a:rPr lang="en-US" dirty="0" smtClean="0"/>
              <a:t>. Access Date: 25 Mar 2016</a:t>
            </a:r>
          </a:p>
          <a:p>
            <a:pPr marL="0" indent="0">
              <a:buNone/>
            </a:pPr>
            <a:r>
              <a:rPr lang="en-US" dirty="0" smtClean="0"/>
              <a:t>[2] Walker, Lauren. "Hello </a:t>
            </a:r>
            <a:r>
              <a:rPr lang="en-US" dirty="0"/>
              <a:t>Barbie, Your Child's Chattiest and Riskiest Christmas </a:t>
            </a:r>
            <a:r>
              <a:rPr lang="en-US" dirty="0" smtClean="0"/>
              <a:t>Present”.  2015</a:t>
            </a:r>
            <a:r>
              <a:rPr lang="en-US" dirty="0"/>
              <a:t>. </a:t>
            </a:r>
            <a:r>
              <a:rPr lang="en-US" dirty="0">
                <a:hlinkClick r:id="rId3"/>
              </a:rPr>
              <a:t>http://</a:t>
            </a:r>
            <a:r>
              <a:rPr lang="en-US" dirty="0" smtClean="0">
                <a:hlinkClick r:id="rId3"/>
              </a:rPr>
              <a:t>www.newsweek.com/2015/12/25/hello-barbie-your-childs-chattiest-and-riskiest-christmas-present-404897.html</a:t>
            </a:r>
            <a:r>
              <a:rPr lang="en-US" dirty="0" smtClean="0"/>
              <a:t>. Access Date: 25 Mar 2016.</a:t>
            </a:r>
          </a:p>
          <a:p>
            <a:pPr marL="0" indent="0">
              <a:buNone/>
            </a:pPr>
            <a:r>
              <a:rPr lang="en-US" dirty="0" smtClean="0"/>
              <a:t>[3] </a:t>
            </a:r>
            <a:r>
              <a:rPr lang="en-US" dirty="0" err="1"/>
              <a:t>Meers</a:t>
            </a:r>
            <a:r>
              <a:rPr lang="en-US" dirty="0"/>
              <a:t>, Whitney. "Hello Barbie, Goodbye Privacy? Hacker Raises Security Concerns”. 2015. </a:t>
            </a:r>
            <a:r>
              <a:rPr lang="en-US" dirty="0">
                <a:hlinkClick r:id="rId4"/>
              </a:rPr>
              <a:t>http://www.huffingtonpost.com/entry/hello-barbie-security-concerns_us_565c4921e4b072e9d1c24d22</a:t>
            </a:r>
            <a:r>
              <a:rPr lang="en-US" dirty="0"/>
              <a:t>. Access Date: 25 Mar </a:t>
            </a:r>
            <a:r>
              <a:rPr lang="en-US" dirty="0" smtClean="0"/>
              <a:t>2016</a:t>
            </a:r>
          </a:p>
          <a:p>
            <a:pPr marL="0" indent="0">
              <a:buNone/>
            </a:pPr>
            <a:r>
              <a:rPr lang="en-US" dirty="0" smtClean="0"/>
              <a:t>[4] Amazon.com</a:t>
            </a:r>
            <a:r>
              <a:rPr lang="en-US" dirty="0"/>
              <a:t>. </a:t>
            </a:r>
            <a:r>
              <a:rPr lang="en-US" dirty="0" smtClean="0"/>
              <a:t>“</a:t>
            </a:r>
            <a:r>
              <a:rPr lang="en-US" dirty="0"/>
              <a:t>Barbie - Hello Barbie </a:t>
            </a:r>
            <a:r>
              <a:rPr lang="en-US" dirty="0" smtClean="0"/>
              <a:t>Doll”. http</a:t>
            </a:r>
            <a:r>
              <a:rPr lang="en-US" dirty="0"/>
              <a:t>://</a:t>
            </a:r>
            <a:r>
              <a:rPr lang="en-US" dirty="0" smtClean="0"/>
              <a:t>www.amazon.com/Barbie-DKF74-Hello-Doll/dp/B012BIBAA2/ref=sr_1_1?ie=UTF8&amp;qid=1459491317&amp;sr=8-1&amp;keywords=Hello+barbie . Access Date: 1 Apr 2016</a:t>
            </a:r>
          </a:p>
          <a:p>
            <a:pPr marL="0" indent="0">
              <a:buNone/>
            </a:pPr>
            <a:r>
              <a:rPr lang="en-US" dirty="0" smtClean="0"/>
              <a:t>[5] Vlahos, James. “Barbie Wants to Get to Know Your Child”. </a:t>
            </a:r>
            <a:r>
              <a:rPr lang="en-US" dirty="0"/>
              <a:t>2015. </a:t>
            </a:r>
            <a:r>
              <a:rPr lang="en-US" dirty="0">
                <a:hlinkClick r:id="rId5"/>
              </a:rPr>
              <a:t>http://www.nytimes.com/2015/09/20/magazine/barbie-wants-to-get-to-know-your-child.html?_</a:t>
            </a:r>
            <a:r>
              <a:rPr lang="en-US" dirty="0" smtClean="0">
                <a:hlinkClick r:id="rId5"/>
              </a:rPr>
              <a:t>r=0</a:t>
            </a:r>
            <a:r>
              <a:rPr lang="en-US" dirty="0" smtClean="0"/>
              <a:t>. Access Date: 25 Mar 2016</a:t>
            </a:r>
          </a:p>
          <a:p>
            <a:pPr marL="0" indent="0">
              <a:buNone/>
            </a:pPr>
            <a:r>
              <a:rPr lang="en-US" dirty="0" smtClean="0"/>
              <a:t>[6] </a:t>
            </a:r>
            <a:r>
              <a:rPr lang="en-US" dirty="0" err="1" smtClean="0"/>
              <a:t>ToyTalk</a:t>
            </a:r>
            <a:r>
              <a:rPr lang="en-US" dirty="0" smtClean="0"/>
              <a:t>. “Hello Barbie”. </a:t>
            </a:r>
            <a:r>
              <a:rPr lang="en-US" dirty="0"/>
              <a:t>2015. </a:t>
            </a:r>
            <a:r>
              <a:rPr lang="en-US" dirty="0">
                <a:hlinkClick r:id="rId6"/>
              </a:rPr>
              <a:t>https://</a:t>
            </a:r>
            <a:r>
              <a:rPr lang="en-US" dirty="0" smtClean="0">
                <a:hlinkClick r:id="rId6"/>
              </a:rPr>
              <a:t>www.youtube.com/watch?v=QEDk2M2_tH4</a:t>
            </a:r>
            <a:r>
              <a:rPr lang="en-US" dirty="0" smtClean="0"/>
              <a:t>. Access Date: 30 Mar 2016.</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Amanda Adkins</a:t>
            </a:r>
          </a:p>
        </p:txBody>
      </p:sp>
    </p:spTree>
    <p:extLst>
      <p:ext uri="{BB962C8B-B14F-4D97-AF65-F5344CB8AC3E}">
        <p14:creationId xmlns:p14="http://schemas.microsoft.com/office/powerpoint/2010/main" val="27606799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[7] Lever, Rob. “High-Tech Barbie Stokes Privacy Fears”. 2015. </a:t>
            </a:r>
            <a:r>
              <a:rPr lang="en-US" dirty="0">
                <a:hlinkClick r:id="rId3"/>
              </a:rPr>
              <a:t>http://phys.org/news/2015-11-high-tech-barbie-stokes-privacy.html</a:t>
            </a:r>
            <a:r>
              <a:rPr lang="en-US" dirty="0"/>
              <a:t>. Access Date: 25 Mar </a:t>
            </a:r>
            <a:r>
              <a:rPr lang="en-US" dirty="0" smtClean="0"/>
              <a:t>2016</a:t>
            </a:r>
          </a:p>
          <a:p>
            <a:pPr marL="0" indent="0">
              <a:buNone/>
            </a:pPr>
            <a:r>
              <a:rPr lang="en-US" dirty="0" smtClean="0"/>
              <a:t>[</a:t>
            </a:r>
            <a:r>
              <a:rPr lang="en-US" dirty="0"/>
              <a:t>8</a:t>
            </a:r>
            <a:r>
              <a:rPr lang="en-US" dirty="0" smtClean="0"/>
              <a:t>] Rattigan, Kathryn. ’Hell </a:t>
            </a:r>
            <a:r>
              <a:rPr lang="en-US" dirty="0"/>
              <a:t>No </a:t>
            </a:r>
            <a:r>
              <a:rPr lang="en-US" dirty="0" smtClean="0"/>
              <a:t>Barbie’ </a:t>
            </a:r>
            <a:r>
              <a:rPr lang="en-US" dirty="0"/>
              <a:t>Campaign </a:t>
            </a:r>
            <a:r>
              <a:rPr lang="en-US" dirty="0" smtClean="0"/>
              <a:t>Against </a:t>
            </a:r>
            <a:r>
              <a:rPr lang="en-US" dirty="0"/>
              <a:t>the </a:t>
            </a:r>
            <a:r>
              <a:rPr lang="en-US" dirty="0" smtClean="0"/>
              <a:t>New </a:t>
            </a:r>
            <a:r>
              <a:rPr lang="en-US" dirty="0"/>
              <a:t>I</a:t>
            </a:r>
            <a:r>
              <a:rPr lang="en-US" dirty="0" smtClean="0"/>
              <a:t>nteractive Doll </a:t>
            </a:r>
            <a:r>
              <a:rPr lang="en-US" dirty="0"/>
              <a:t>with </a:t>
            </a:r>
            <a:r>
              <a:rPr lang="en-US" dirty="0" smtClean="0"/>
              <a:t>Artificial Intelligence”. 2015. https</a:t>
            </a:r>
            <a:r>
              <a:rPr lang="en-US" dirty="0"/>
              <a:t>://www.dataprivacyandsecurityinsider.com/2015/11/hell-no-barbie-campaign-against-the-new-interactive-doll-with-artificial-intelligence/?utm_source=feedburner&amp;utm_medium=feed&amp;utm_campaign=Feed%3A+DataPrivacyAndSecurityInsider+%</a:t>
            </a:r>
            <a:r>
              <a:rPr lang="en-US" dirty="0" smtClean="0"/>
              <a:t>28Data+Privacy+and+Security+Insider%29. Access Date: 25 Mar 2016. </a:t>
            </a:r>
          </a:p>
          <a:p>
            <a:pPr marL="0" indent="0">
              <a:buNone/>
            </a:pPr>
            <a:r>
              <a:rPr lang="en-US" dirty="0" smtClean="0"/>
              <a:t>[</a:t>
            </a:r>
            <a:r>
              <a:rPr lang="en-US" dirty="0"/>
              <a:t>9</a:t>
            </a:r>
            <a:r>
              <a:rPr lang="en-US" dirty="0" smtClean="0"/>
              <a:t>] Hackett, Robert. “Hello Barbie Doll Vulnerable to Hackers”. </a:t>
            </a:r>
            <a:r>
              <a:rPr lang="en-US" dirty="0"/>
              <a:t>2015. </a:t>
            </a:r>
            <a:r>
              <a:rPr lang="en-US" dirty="0">
                <a:hlinkClick r:id="rId4"/>
              </a:rPr>
              <a:t>http://fortune.com/2015/12/04/hello-barbie-hack</a:t>
            </a:r>
            <a:r>
              <a:rPr lang="en-US" dirty="0" smtClean="0">
                <a:hlinkClick r:id="rId4"/>
              </a:rPr>
              <a:t>/</a:t>
            </a:r>
            <a:r>
              <a:rPr lang="en-US" dirty="0" smtClean="0"/>
              <a:t>. Access Date: 30 Mar 2016. </a:t>
            </a:r>
          </a:p>
          <a:p>
            <a:pPr marL="0" indent="0">
              <a:buNone/>
            </a:pPr>
            <a:r>
              <a:rPr lang="en-US" dirty="0" smtClean="0"/>
              <a:t>[10] Business Insurance, “Hello Barbie Has </a:t>
            </a:r>
            <a:r>
              <a:rPr lang="en-US" dirty="0"/>
              <a:t>I</a:t>
            </a:r>
            <a:r>
              <a:rPr lang="en-US" dirty="0" smtClean="0"/>
              <a:t>t </a:t>
            </a:r>
            <a:r>
              <a:rPr lang="en-US" dirty="0"/>
              <a:t>A</a:t>
            </a:r>
            <a:r>
              <a:rPr lang="en-US" dirty="0" smtClean="0"/>
              <a:t>ll – Including Security </a:t>
            </a:r>
            <a:r>
              <a:rPr lang="en-US" dirty="0"/>
              <a:t>R</a:t>
            </a:r>
            <a:r>
              <a:rPr lang="en-US" dirty="0" smtClean="0"/>
              <a:t>isks”. </a:t>
            </a:r>
            <a:r>
              <a:rPr lang="en-US" dirty="0"/>
              <a:t>2015. </a:t>
            </a:r>
            <a:r>
              <a:rPr lang="en-US" dirty="0">
                <a:hlinkClick r:id="rId5"/>
              </a:rPr>
              <a:t>http://www.businessinsurance.com/article/20151214/NEWS06/151219937/hello-barbie-has-it-all-including-cyber-risks?tags=%</a:t>
            </a:r>
            <a:r>
              <a:rPr lang="en-US" dirty="0" smtClean="0">
                <a:hlinkClick r:id="rId5"/>
              </a:rPr>
              <a:t>7C329%7C302%7C299</a:t>
            </a:r>
            <a:r>
              <a:rPr lang="en-US" dirty="0" smtClean="0"/>
              <a:t>. Access Date: 30 Mar 2016. </a:t>
            </a:r>
          </a:p>
          <a:p>
            <a:pPr marL="0" indent="0">
              <a:buNone/>
            </a:pPr>
            <a:r>
              <a:rPr lang="en-US" dirty="0" smtClean="0"/>
              <a:t>[11] Zink, Amanda. "Hello </a:t>
            </a:r>
            <a:r>
              <a:rPr lang="en-US" dirty="0"/>
              <a:t>Barbie: Considering Potential Unforeseen Problems with AI Dolls and What </a:t>
            </a:r>
            <a:r>
              <a:rPr lang="en-US" dirty="0" err="1"/>
              <a:t>Chidlren</a:t>
            </a:r>
            <a:r>
              <a:rPr lang="en-US" dirty="0"/>
              <a:t> Tell </a:t>
            </a:r>
            <a:r>
              <a:rPr lang="en-US" dirty="0" smtClean="0"/>
              <a:t>Them“. </a:t>
            </a:r>
            <a:r>
              <a:rPr lang="en-US" dirty="0"/>
              <a:t>2015. </a:t>
            </a:r>
            <a:r>
              <a:rPr lang="en-US" dirty="0">
                <a:hlinkClick r:id="rId6"/>
              </a:rPr>
              <a:t>http://www.bioethics.net/2015/09/hello-barbie-considering-potential-unforeseen-problems-with-a-i-dolls-and-what-children-tell-them</a:t>
            </a:r>
            <a:r>
              <a:rPr lang="en-US" dirty="0" smtClean="0">
                <a:hlinkClick r:id="rId6"/>
              </a:rPr>
              <a:t>/</a:t>
            </a:r>
            <a:r>
              <a:rPr lang="en-US" dirty="0" smtClean="0"/>
              <a:t>. Access Date: 25 Mar 2015. </a:t>
            </a:r>
          </a:p>
          <a:p>
            <a:pPr marL="0" indent="0">
              <a:buNone/>
            </a:pPr>
            <a:endParaRPr lang="en-US"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Amanda Adkins</a:t>
            </a:r>
          </a:p>
        </p:txBody>
      </p:sp>
    </p:spTree>
    <p:extLst>
      <p:ext uri="{BB962C8B-B14F-4D97-AF65-F5344CB8AC3E}">
        <p14:creationId xmlns:p14="http://schemas.microsoft.com/office/powerpoint/2010/main" val="21788102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4919"/>
            <a:ext cx="7772400" cy="914400"/>
          </a:xfrm>
        </p:spPr>
        <p:txBody>
          <a:bodyPr>
            <a:normAutofit/>
          </a:bodyPr>
          <a:lstStyle/>
          <a:p>
            <a:pPr lvl="0"/>
            <a:r>
              <a:rPr lang="en" dirty="0"/>
              <a:t>Amazon </a:t>
            </a:r>
            <a:r>
              <a:rPr lang="en" dirty="0" smtClean="0"/>
              <a:t>Alexa</a:t>
            </a:r>
            <a:br>
              <a:rPr lang="en" dirty="0" smtClean="0"/>
            </a:br>
            <a:r>
              <a:rPr lang="en" dirty="0" smtClean="0"/>
              <a:t>	</a:t>
            </a:r>
            <a:r>
              <a:rPr lang="en" sz="2000" dirty="0" smtClean="0"/>
              <a:t>Technology </a:t>
            </a:r>
            <a:r>
              <a:rPr lang="en" sz="2000" dirty="0"/>
              <a:t>and </a:t>
            </a:r>
            <a:r>
              <a:rPr lang="en" sz="2000" dirty="0" smtClean="0"/>
              <a:t>Privacy</a:t>
            </a:r>
            <a:endParaRPr lang="en-US" dirty="0"/>
          </a:p>
        </p:txBody>
      </p:sp>
      <p:sp>
        <p:nvSpPr>
          <p:cNvPr id="3" name="Content Placeholder 2"/>
          <p:cNvSpPr>
            <a:spLocks noGrp="1"/>
          </p:cNvSpPr>
          <p:nvPr>
            <p:ph sz="half" idx="1"/>
          </p:nvPr>
        </p:nvSpPr>
        <p:spPr>
          <a:xfrm>
            <a:off x="685800" y="1658308"/>
            <a:ext cx="3733800" cy="3352800"/>
          </a:xfrm>
        </p:spPr>
        <p:txBody>
          <a:bodyPr/>
          <a:lstStyle/>
          <a:p>
            <a:pPr lvl="0">
              <a:spcBef>
                <a:spcPts val="0"/>
              </a:spcBef>
              <a:buNone/>
            </a:pPr>
            <a:endParaRPr lang="en" dirty="0" smtClean="0"/>
          </a:p>
          <a:p>
            <a:pPr>
              <a:spcBef>
                <a:spcPts val="0"/>
              </a:spcBef>
            </a:pPr>
            <a:r>
              <a:rPr lang="en" dirty="0" smtClean="0"/>
              <a:t>Architectural Overview</a:t>
            </a:r>
          </a:p>
          <a:p>
            <a:pPr lvl="1">
              <a:spcBef>
                <a:spcPts val="0"/>
              </a:spcBef>
            </a:pPr>
            <a:r>
              <a:rPr lang="en" dirty="0" smtClean="0"/>
              <a:t>Hardware </a:t>
            </a:r>
            <a:r>
              <a:rPr lang="en" dirty="0"/>
              <a:t>and </a:t>
            </a:r>
            <a:r>
              <a:rPr lang="en" dirty="0" smtClean="0"/>
              <a:t>Interaction</a:t>
            </a:r>
          </a:p>
          <a:p>
            <a:pPr lvl="1">
              <a:spcBef>
                <a:spcPts val="0"/>
              </a:spcBef>
            </a:pPr>
            <a:r>
              <a:rPr lang="en" dirty="0"/>
              <a:t>Backend </a:t>
            </a:r>
            <a:r>
              <a:rPr lang="en" dirty="0" smtClean="0"/>
              <a:t>Software (AVS)</a:t>
            </a:r>
          </a:p>
          <a:p>
            <a:pPr>
              <a:spcBef>
                <a:spcPts val="0"/>
              </a:spcBef>
            </a:pPr>
            <a:r>
              <a:rPr lang="en" dirty="0"/>
              <a:t>Sufficient </a:t>
            </a:r>
            <a:r>
              <a:rPr lang="en" dirty="0" smtClean="0"/>
              <a:t>Protection</a:t>
            </a:r>
          </a:p>
          <a:p>
            <a:pPr lvl="1">
              <a:spcBef>
                <a:spcPts val="0"/>
              </a:spcBef>
            </a:pPr>
            <a:r>
              <a:rPr lang="en" sz="1600" dirty="0"/>
              <a:t>Account </a:t>
            </a:r>
            <a:r>
              <a:rPr lang="en" sz="1600" dirty="0" smtClean="0"/>
              <a:t>is </a:t>
            </a:r>
            <a:r>
              <a:rPr lang="en" sz="1600" dirty="0"/>
              <a:t>Privacy </a:t>
            </a:r>
            <a:r>
              <a:rPr lang="en" sz="1600" dirty="0" smtClean="0"/>
              <a:t>Protective</a:t>
            </a:r>
          </a:p>
          <a:p>
            <a:pPr lvl="1">
              <a:spcBef>
                <a:spcPts val="0"/>
              </a:spcBef>
            </a:pPr>
            <a:r>
              <a:rPr lang="en" dirty="0"/>
              <a:t>Privacy Protection During Usage</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39486" y="1918740"/>
            <a:ext cx="3733800" cy="2100262"/>
          </a:xfrm>
          <a:ln>
            <a:solidFill>
              <a:schemeClr val="bg1"/>
            </a:solidFill>
          </a:ln>
        </p:spPr>
      </p:pic>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Xiaosong Wen </a:t>
            </a:r>
            <a:endParaRPr lang="en-US" sz="1400" dirty="0">
              <a:solidFill>
                <a:schemeClr val="tx1"/>
              </a:solidFill>
              <a:latin typeface="+mj-lt"/>
            </a:endParaRPr>
          </a:p>
        </p:txBody>
      </p:sp>
      <p:sp>
        <p:nvSpPr>
          <p:cNvPr id="10" name="TextBox 9"/>
          <p:cNvSpPr txBox="1"/>
          <p:nvPr/>
        </p:nvSpPr>
        <p:spPr>
          <a:xfrm>
            <a:off x="8393172" y="3822912"/>
            <a:ext cx="307428" cy="189283"/>
          </a:xfrm>
          <a:prstGeom prst="rect">
            <a:avLst/>
          </a:prstGeom>
          <a:noFill/>
        </p:spPr>
        <p:txBody>
          <a:bodyPr wrap="square" rtlCol="0">
            <a:spAutoFit/>
          </a:bodyPr>
          <a:lstStyle/>
          <a:p>
            <a:pPr>
              <a:lnSpc>
                <a:spcPct val="90000"/>
              </a:lnSpc>
            </a:pPr>
            <a:r>
              <a:rPr lang="en-US" sz="700" dirty="0" smtClean="0"/>
              <a:t>[1]</a:t>
            </a:r>
            <a:endParaRPr lang="en-US" sz="700" dirty="0"/>
          </a:p>
        </p:txBody>
      </p:sp>
    </p:spTree>
    <p:extLst>
      <p:ext uri="{BB962C8B-B14F-4D97-AF65-F5344CB8AC3E}">
        <p14:creationId xmlns:p14="http://schemas.microsoft.com/office/powerpoint/2010/main" val="38513570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9821"/>
            <a:ext cx="7772400" cy="914400"/>
          </a:xfrm>
        </p:spPr>
        <p:txBody>
          <a:bodyPr/>
          <a:lstStyle/>
          <a:p>
            <a:r>
              <a:rPr lang="en" dirty="0"/>
              <a:t>Hardware and Interaction</a:t>
            </a:r>
            <a:endParaRPr lang="en-US" dirty="0"/>
          </a:p>
        </p:txBody>
      </p:sp>
      <p:sp>
        <p:nvSpPr>
          <p:cNvPr id="3" name="Content Placeholder 2"/>
          <p:cNvSpPr>
            <a:spLocks noGrp="1"/>
          </p:cNvSpPr>
          <p:nvPr>
            <p:ph sz="half" idx="1"/>
          </p:nvPr>
        </p:nvSpPr>
        <p:spPr>
          <a:xfrm>
            <a:off x="453025" y="1673706"/>
            <a:ext cx="8458201" cy="3048409"/>
          </a:xfrm>
        </p:spPr>
        <p:txBody>
          <a:bodyPr>
            <a:noAutofit/>
          </a:bodyPr>
          <a:lstStyle/>
          <a:p>
            <a:pPr marL="457200" lvl="0" indent="-381000">
              <a:spcBef>
                <a:spcPts val="0"/>
              </a:spcBef>
              <a:buSzPct val="100000"/>
            </a:pPr>
            <a:r>
              <a:rPr lang="en" sz="2400" dirty="0"/>
              <a:t>Primarily featured on the Amazon Echo </a:t>
            </a:r>
          </a:p>
          <a:p>
            <a:pPr marL="457200" lvl="0" indent="-381000">
              <a:spcBef>
                <a:spcPts val="0"/>
              </a:spcBef>
              <a:buSzPct val="100000"/>
            </a:pPr>
            <a:r>
              <a:rPr lang="en" sz="2400" dirty="0"/>
              <a:t>Constantly listening for the “wake-word” [1]</a:t>
            </a:r>
          </a:p>
          <a:p>
            <a:pPr marL="457200" lvl="0" indent="-381000">
              <a:spcBef>
                <a:spcPts val="0"/>
              </a:spcBef>
              <a:buSzPct val="100000"/>
            </a:pPr>
            <a:r>
              <a:rPr lang="en" sz="2400" dirty="0"/>
              <a:t>Records until interpreted end of user interaction</a:t>
            </a:r>
          </a:p>
          <a:p>
            <a:pPr marL="457200" lvl="0" indent="-381000">
              <a:spcBef>
                <a:spcPts val="0"/>
              </a:spcBef>
              <a:buSzPct val="100000"/>
            </a:pPr>
            <a:r>
              <a:rPr lang="en" sz="2400" dirty="0"/>
              <a:t>Sends a bit more than just </a:t>
            </a:r>
            <a:r>
              <a:rPr lang="en" sz="2400" dirty="0" smtClean="0"/>
              <a:t>the conversation </a:t>
            </a:r>
            <a:r>
              <a:rPr lang="en" sz="2400" dirty="0"/>
              <a:t>to the cloud [2]</a:t>
            </a:r>
          </a:p>
          <a:p>
            <a:pPr marL="457200" lvl="0" indent="-381000">
              <a:spcBef>
                <a:spcPts val="0"/>
              </a:spcBef>
              <a:buSzPct val="100000"/>
            </a:pPr>
            <a:r>
              <a:rPr lang="en" sz="2400" dirty="0"/>
              <a:t>With the Echo, a separate remote/microphone is available</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10" name="TextBox 9"/>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[2,3]</a:t>
            </a:r>
            <a:endParaRPr lang="en-US" sz="1200" dirty="0">
              <a:solidFill>
                <a:schemeClr val="tx1"/>
              </a:solidFill>
            </a:endParaRPr>
          </a:p>
        </p:txBody>
      </p:sp>
      <p:sp>
        <p:nvSpPr>
          <p:cNvPr id="11" name="TextBox 10"/>
          <p:cNvSpPr txBox="1"/>
          <p:nvPr/>
        </p:nvSpPr>
        <p:spPr>
          <a:xfrm>
            <a:off x="6868115" y="479821"/>
            <a:ext cx="2179682" cy="307777"/>
          </a:xfrm>
          <a:prstGeom prst="rect">
            <a:avLst/>
          </a:prstGeom>
          <a:noFill/>
        </p:spPr>
        <p:txBody>
          <a:bodyPr wrap="square" rtlCol="0">
            <a:spAutoFit/>
          </a:bodyPr>
          <a:lstStyle/>
          <a:p>
            <a:pPr algn="r"/>
            <a:r>
              <a:rPr lang="en-US" sz="1400" dirty="0" smtClean="0">
                <a:solidFill>
                  <a:schemeClr val="tx1"/>
                </a:solidFill>
                <a:latin typeface="+mj-lt"/>
              </a:rPr>
              <a:t>Xiaosong Wen </a:t>
            </a:r>
            <a:endParaRPr lang="en-US" sz="1400" dirty="0">
              <a:solidFill>
                <a:schemeClr val="tx1"/>
              </a:solidFill>
              <a:latin typeface="+mj-lt"/>
            </a:endParaRPr>
          </a:p>
        </p:txBody>
      </p:sp>
    </p:spTree>
    <p:extLst>
      <p:ext uri="{BB962C8B-B14F-4D97-AF65-F5344CB8AC3E}">
        <p14:creationId xmlns:p14="http://schemas.microsoft.com/office/powerpoint/2010/main" val="8023331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Xiaosong Wen </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[4]</a:t>
            </a:r>
            <a:endParaRPr lang="en-US" sz="1200" dirty="0">
              <a:solidFill>
                <a:schemeClr val="tx1"/>
              </a:solidFill>
            </a:endParaRPr>
          </a:p>
        </p:txBody>
      </p:sp>
      <p:sp>
        <p:nvSpPr>
          <p:cNvPr id="9" name="Shape 102"/>
          <p:cNvSpPr txBox="1">
            <a:spLocks/>
          </p:cNvSpPr>
          <p:nvPr/>
        </p:nvSpPr>
        <p:spPr>
          <a:xfrm>
            <a:off x="623401" y="498890"/>
            <a:ext cx="8520599" cy="607800"/>
          </a:xfrm>
          <a:prstGeom prst="rect">
            <a:avLst/>
          </a:prstGeom>
          <a:effectLst/>
        </p:spPr>
        <p:txBody>
          <a:bodyPr vert="horz" lIns="91425" tIns="91425" rIns="91425" bIns="91425" rtlCol="0" anchor="t" anchorCtr="0">
            <a:no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pPr>
              <a:spcBef>
                <a:spcPts val="0"/>
              </a:spcBef>
            </a:pPr>
            <a:r>
              <a:rPr lang="en" dirty="0" smtClean="0"/>
              <a:t>Backend Software [4]</a:t>
            </a:r>
            <a:endParaRPr lang="en" dirty="0"/>
          </a:p>
        </p:txBody>
      </p:sp>
      <p:sp>
        <p:nvSpPr>
          <p:cNvPr id="10" name="Shape 103"/>
          <p:cNvSpPr txBox="1">
            <a:spLocks/>
          </p:cNvSpPr>
          <p:nvPr/>
        </p:nvSpPr>
        <p:spPr>
          <a:xfrm>
            <a:off x="311700" y="1377009"/>
            <a:ext cx="8520599" cy="3191866"/>
          </a:xfrm>
          <a:prstGeom prst="rect">
            <a:avLst/>
          </a:prstGeom>
        </p:spPr>
        <p:txBody>
          <a:bodyPr vert="horz" lIns="91425" tIns="91425" rIns="91425" bIns="91425" rtlCol="0" anchor="ctr" anchorCtr="0">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381000">
              <a:spcBef>
                <a:spcPts val="0"/>
              </a:spcBef>
              <a:buSzPct val="100000"/>
            </a:pPr>
            <a:r>
              <a:rPr lang="en" sz="2400" dirty="0" smtClean="0"/>
              <a:t>Interpretation software (Alexa Voice Services) is stored on Amazon Web Services servers </a:t>
            </a:r>
          </a:p>
          <a:p>
            <a:pPr marL="457200" indent="-381000">
              <a:spcBef>
                <a:spcPts val="0"/>
              </a:spcBef>
              <a:buSzPct val="100000"/>
            </a:pPr>
            <a:r>
              <a:rPr lang="en" sz="2400" dirty="0" smtClean="0"/>
              <a:t>All data transferred to and from the servers is encrypted </a:t>
            </a:r>
          </a:p>
          <a:p>
            <a:pPr marL="457200" indent="-381000">
              <a:spcBef>
                <a:spcPts val="0"/>
              </a:spcBef>
              <a:buSzPct val="100000"/>
            </a:pPr>
            <a:r>
              <a:rPr lang="en" sz="2400" dirty="0" smtClean="0"/>
              <a:t>Recorded user interactions are stored on the server </a:t>
            </a:r>
          </a:p>
          <a:p>
            <a:pPr marL="457200" indent="-381000">
              <a:spcBef>
                <a:spcPts val="0"/>
              </a:spcBef>
              <a:buSzPct val="100000"/>
            </a:pPr>
            <a:r>
              <a:rPr lang="en" sz="2400" dirty="0" smtClean="0"/>
              <a:t>User interaction is parsed for relevant data </a:t>
            </a:r>
          </a:p>
          <a:p>
            <a:pPr marL="457200" indent="-381000">
              <a:spcBef>
                <a:spcPts val="0"/>
              </a:spcBef>
              <a:buSzPct val="100000"/>
            </a:pPr>
            <a:r>
              <a:rPr lang="en" sz="2400" dirty="0" smtClean="0"/>
              <a:t>Response is then streamed to the device</a:t>
            </a:r>
            <a:endParaRPr lang="en" sz="2400" dirty="0"/>
          </a:p>
        </p:txBody>
      </p:sp>
    </p:spTree>
    <p:extLst>
      <p:ext uri="{BB962C8B-B14F-4D97-AF65-F5344CB8AC3E}">
        <p14:creationId xmlns:p14="http://schemas.microsoft.com/office/powerpoint/2010/main" val="1661586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Xiaosong Wen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[5]</a:t>
            </a:r>
            <a:endParaRPr lang="en-US" sz="1200" dirty="0">
              <a:solidFill>
                <a:schemeClr val="tx1"/>
              </a:solidFill>
            </a:endParaRPr>
          </a:p>
        </p:txBody>
      </p:sp>
      <p:sp>
        <p:nvSpPr>
          <p:cNvPr id="11" name="Title 10"/>
          <p:cNvSpPr>
            <a:spLocks noGrp="1"/>
          </p:cNvSpPr>
          <p:nvPr>
            <p:ph type="title"/>
          </p:nvPr>
        </p:nvSpPr>
        <p:spPr/>
        <p:txBody>
          <a:bodyPr/>
          <a:lstStyle/>
          <a:p>
            <a:r>
              <a:rPr lang="en-US" dirty="0"/>
              <a:t>Account is Privacy </a:t>
            </a:r>
            <a:r>
              <a:rPr lang="en-US" dirty="0" smtClean="0"/>
              <a:t>Protective</a:t>
            </a:r>
            <a:endParaRPr lang="en-US" dirty="0"/>
          </a:p>
        </p:txBody>
      </p:sp>
      <p:sp>
        <p:nvSpPr>
          <p:cNvPr id="12" name="Shape 121"/>
          <p:cNvSpPr txBox="1">
            <a:spLocks/>
          </p:cNvSpPr>
          <p:nvPr/>
        </p:nvSpPr>
        <p:spPr>
          <a:xfrm>
            <a:off x="311700" y="1229875"/>
            <a:ext cx="8520599" cy="3339000"/>
          </a:xfrm>
          <a:prstGeom prst="rect">
            <a:avLst/>
          </a:prstGeom>
        </p:spPr>
        <p:txBody>
          <a:bodyPr vert="horz" lIns="91425" tIns="91425" rIns="91425" bIns="91425" rtlCol="0" anchor="ctr" anchorCtr="0">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381000">
              <a:lnSpc>
                <a:spcPct val="115000"/>
              </a:lnSpc>
              <a:spcBef>
                <a:spcPts val="0"/>
              </a:spcBef>
              <a:buClr>
                <a:schemeClr val="dk2"/>
              </a:buClr>
              <a:buSzPct val="100000"/>
              <a:buFont typeface="Roboto"/>
              <a:buChar char="●"/>
            </a:pPr>
            <a:r>
              <a:rPr lang="en" sz="2400" dirty="0" smtClean="0"/>
              <a:t>The Amazon.com Privacy Notice states [5]</a:t>
            </a:r>
          </a:p>
          <a:p>
            <a:pPr marL="914400" lvl="1" indent="-381000">
              <a:lnSpc>
                <a:spcPct val="115000"/>
              </a:lnSpc>
              <a:spcBef>
                <a:spcPts val="0"/>
              </a:spcBef>
              <a:buClr>
                <a:schemeClr val="dk2"/>
              </a:buClr>
              <a:buSzPct val="100000"/>
              <a:buFont typeface="Roboto"/>
              <a:buChar char="○"/>
            </a:pPr>
            <a:r>
              <a:rPr lang="en" sz="2400" dirty="0" smtClean="0"/>
              <a:t>No activity is stored that identifies the user</a:t>
            </a:r>
          </a:p>
          <a:p>
            <a:pPr marL="914400" lvl="1" indent="-381000">
              <a:lnSpc>
                <a:spcPct val="115000"/>
              </a:lnSpc>
              <a:spcBef>
                <a:spcPts val="0"/>
              </a:spcBef>
              <a:buClr>
                <a:schemeClr val="dk2"/>
              </a:buClr>
              <a:buSzPct val="100000"/>
              <a:buFont typeface="Roboto"/>
              <a:buChar char="○"/>
            </a:pPr>
            <a:r>
              <a:rPr lang="en" sz="2400" dirty="0" smtClean="0"/>
              <a:t>Developers have limited access to Alexa’s information</a:t>
            </a:r>
          </a:p>
          <a:p>
            <a:pPr marL="457200" indent="-381000">
              <a:lnSpc>
                <a:spcPct val="115000"/>
              </a:lnSpc>
              <a:spcBef>
                <a:spcPts val="0"/>
              </a:spcBef>
              <a:buClr>
                <a:schemeClr val="dk2"/>
              </a:buClr>
              <a:buSzPct val="100000"/>
              <a:buFont typeface="Roboto"/>
              <a:buChar char="●"/>
            </a:pPr>
            <a:r>
              <a:rPr lang="en" sz="2400" dirty="0" smtClean="0"/>
              <a:t>Uses Secure Sockets Layer (SSL) encryption </a:t>
            </a:r>
            <a:endParaRPr lang="en" sz="2400" dirty="0"/>
          </a:p>
        </p:txBody>
      </p:sp>
    </p:spTree>
    <p:extLst>
      <p:ext uri="{BB962C8B-B14F-4D97-AF65-F5344CB8AC3E}">
        <p14:creationId xmlns:p14="http://schemas.microsoft.com/office/powerpoint/2010/main" val="18304866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Shape 126"/>
          <p:cNvSpPr txBox="1">
            <a:spLocks/>
          </p:cNvSpPr>
          <p:nvPr/>
        </p:nvSpPr>
        <p:spPr>
          <a:xfrm>
            <a:off x="311700" y="713900"/>
            <a:ext cx="8520599" cy="607800"/>
          </a:xfrm>
          <a:prstGeom prst="rect">
            <a:avLst/>
          </a:prstGeom>
          <a:effectLst/>
        </p:spPr>
        <p:txBody>
          <a:bodyPr vert="horz" lIns="91425" tIns="91425" rIns="91425" bIns="91425" rtlCol="0" anchor="t" anchorCtr="0">
            <a:no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pPr>
              <a:spcBef>
                <a:spcPts val="0"/>
              </a:spcBef>
            </a:pPr>
            <a:r>
              <a:rPr lang="en" dirty="0" smtClean="0"/>
              <a:t>Privacy Protection During Usage [6]</a:t>
            </a:r>
            <a:endParaRPr lang="en" dirty="0"/>
          </a:p>
        </p:txBody>
      </p:sp>
      <p:sp>
        <p:nvSpPr>
          <p:cNvPr id="8" name="Shape 127"/>
          <p:cNvSpPr txBox="1">
            <a:spLocks/>
          </p:cNvSpPr>
          <p:nvPr/>
        </p:nvSpPr>
        <p:spPr>
          <a:xfrm>
            <a:off x="311700" y="1229875"/>
            <a:ext cx="8520599" cy="3339000"/>
          </a:xfrm>
          <a:prstGeom prst="rect">
            <a:avLst/>
          </a:prstGeom>
        </p:spPr>
        <p:txBody>
          <a:bodyPr vert="horz" lIns="91425" tIns="91425" rIns="91425" bIns="91425" rtlCol="0" anchor="ctr" anchorCtr="0">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381000">
              <a:lnSpc>
                <a:spcPct val="115000"/>
              </a:lnSpc>
              <a:spcBef>
                <a:spcPts val="0"/>
              </a:spcBef>
              <a:buClr>
                <a:schemeClr val="dk2"/>
              </a:buClr>
              <a:buSzPct val="100000"/>
              <a:buFont typeface="Roboto"/>
              <a:buChar char="●"/>
            </a:pPr>
            <a:r>
              <a:rPr lang="en" sz="2400" dirty="0" smtClean="0"/>
              <a:t>The Echo lights up when awoken</a:t>
            </a:r>
          </a:p>
          <a:p>
            <a:pPr marL="457200" indent="-381000">
              <a:lnSpc>
                <a:spcPct val="115000"/>
              </a:lnSpc>
              <a:spcBef>
                <a:spcPts val="0"/>
              </a:spcBef>
              <a:buClr>
                <a:schemeClr val="dk2"/>
              </a:buClr>
              <a:buSzPct val="100000"/>
              <a:buFont typeface="Roboto"/>
              <a:buChar char="●"/>
            </a:pPr>
            <a:r>
              <a:rPr lang="en" sz="2400" dirty="0" smtClean="0"/>
              <a:t>Users can have Alexa play a sound at the beginning and end of the transmission </a:t>
            </a:r>
          </a:p>
          <a:p>
            <a:pPr marL="457200" indent="-381000">
              <a:lnSpc>
                <a:spcPct val="115000"/>
              </a:lnSpc>
              <a:spcBef>
                <a:spcPts val="0"/>
              </a:spcBef>
              <a:buClr>
                <a:schemeClr val="dk2"/>
              </a:buClr>
              <a:buSzPct val="100000"/>
              <a:buFont typeface="Roboto"/>
              <a:buChar char="●"/>
            </a:pPr>
            <a:r>
              <a:rPr lang="en" sz="2400" dirty="0" smtClean="0"/>
              <a:t>Users can delete the recording stored in the cloud </a:t>
            </a:r>
          </a:p>
          <a:p>
            <a:pPr marL="457200" indent="-381000">
              <a:lnSpc>
                <a:spcPct val="115000"/>
              </a:lnSpc>
              <a:spcBef>
                <a:spcPts val="0"/>
              </a:spcBef>
              <a:buClr>
                <a:schemeClr val="dk2"/>
              </a:buClr>
              <a:buSzPct val="100000"/>
              <a:buFont typeface="Roboto"/>
              <a:buChar char="●"/>
            </a:pPr>
            <a:r>
              <a:rPr lang="en" sz="2400" dirty="0" smtClean="0"/>
              <a:t>Users can disable voice activation/remote control </a:t>
            </a:r>
            <a:endParaRPr lang="en" sz="2400" dirty="0"/>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Xiaosong Wen </a:t>
            </a:r>
            <a:endParaRPr lang="en-US" sz="1400" dirty="0">
              <a:solidFill>
                <a:schemeClr val="tx1"/>
              </a:solidFill>
              <a:latin typeface="+mj-lt"/>
            </a:endParaRPr>
          </a:p>
        </p:txBody>
      </p:sp>
      <p:sp>
        <p:nvSpPr>
          <p:cNvPr id="12" name="TextBox 11"/>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[6]</a:t>
            </a:r>
            <a:endParaRPr lang="en-US" sz="1200" dirty="0">
              <a:solidFill>
                <a:schemeClr val="tx1"/>
              </a:solidFill>
            </a:endParaRPr>
          </a:p>
        </p:txBody>
      </p:sp>
    </p:spTree>
    <p:extLst>
      <p:ext uri="{BB962C8B-B14F-4D97-AF65-F5344CB8AC3E}">
        <p14:creationId xmlns:p14="http://schemas.microsoft.com/office/powerpoint/2010/main" val="30098993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r>
              <a:rPr lang="en-US" dirty="0"/>
              <a:t>We need </a:t>
            </a:r>
            <a:r>
              <a:rPr lang="en-US" dirty="0" smtClean="0"/>
              <a:t>to schedule Groups present days. </a:t>
            </a:r>
          </a:p>
          <a:p>
            <a:r>
              <a:rPr lang="en-US" dirty="0" smtClean="0"/>
              <a:t>Send your group web site URL and choice of day via email.</a:t>
            </a:r>
            <a:endParaRPr lang="en-US" dirty="0"/>
          </a:p>
          <a:p>
            <a:r>
              <a:rPr lang="en-US" dirty="0" smtClean="0"/>
              <a:t>Address email </a:t>
            </a:r>
            <a:r>
              <a:rPr lang="en-US" dirty="0"/>
              <a:t>to </a:t>
            </a:r>
            <a:r>
              <a:rPr lang="en-US" dirty="0" smtClean="0"/>
              <a:t>entire course staff for </a:t>
            </a:r>
            <a:r>
              <a:rPr lang="en-US" dirty="0"/>
              <a:t>quickest response time</a:t>
            </a:r>
          </a:p>
          <a:p>
            <a:r>
              <a:rPr lang="en-US" dirty="0"/>
              <a:t>Presentations are due 24 hours before </a:t>
            </a:r>
            <a:r>
              <a:rPr lang="en-US" dirty="0" smtClean="0"/>
              <a:t>class</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73819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048160"/>
            <a:ext cx="8158163" cy="3352800"/>
          </a:xfrm>
        </p:spPr>
        <p:txBody>
          <a:bodyPr>
            <a:noAutofit/>
          </a:bodyPr>
          <a:lstStyle/>
          <a:p>
            <a:pPr marL="0" indent="0">
              <a:buNone/>
            </a:pPr>
            <a:r>
              <a:rPr lang="en-US" sz="1600" dirty="0" smtClean="0"/>
              <a:t>[1] </a:t>
            </a:r>
            <a:r>
              <a:rPr lang="en-US" sz="1600" dirty="0"/>
              <a:t>https://www.youtube.com/watch?v=pIeIgwHMOUU</a:t>
            </a:r>
            <a:endParaRPr lang="en-US" sz="1600" dirty="0" smtClean="0"/>
          </a:p>
          <a:p>
            <a:pPr marL="0" indent="0">
              <a:buNone/>
            </a:pPr>
            <a:r>
              <a:rPr lang="en-US" sz="1600" dirty="0" smtClean="0"/>
              <a:t>[2] </a:t>
            </a:r>
            <a:r>
              <a:rPr lang="en-US" sz="1600" dirty="0"/>
              <a:t>"Amazon Echo: Always Ready, Connected, and Fast. Just Ask." </a:t>
            </a:r>
            <a:r>
              <a:rPr lang="en-US" sz="1600" i="1" dirty="0"/>
              <a:t>Amazon.com: Online Shopping for Electronics, Apparel, Computers, Books, DVDs &amp; More</a:t>
            </a:r>
            <a:r>
              <a:rPr lang="en-US" sz="1600" dirty="0"/>
              <a:t>. </a:t>
            </a:r>
            <a:r>
              <a:rPr lang="en-US" sz="1600" dirty="0" err="1"/>
              <a:t>N.p</a:t>
            </a:r>
            <a:r>
              <a:rPr lang="en-US" sz="1600" dirty="0"/>
              <a:t>., </a:t>
            </a:r>
            <a:r>
              <a:rPr lang="en-US" sz="1600" dirty="0" err="1"/>
              <a:t>n.d.</a:t>
            </a:r>
            <a:r>
              <a:rPr lang="en-US" sz="1600" dirty="0"/>
              <a:t> Web. 31 Mar. 2016.</a:t>
            </a:r>
            <a:endParaRPr lang="en-US" sz="1600" dirty="0">
              <a:sym typeface="Cambria"/>
            </a:endParaRPr>
          </a:p>
          <a:p>
            <a:pPr marL="0" indent="0">
              <a:buNone/>
            </a:pPr>
            <a:r>
              <a:rPr lang="en-US" sz="1600" dirty="0" smtClean="0"/>
              <a:t>[3] </a:t>
            </a:r>
            <a:r>
              <a:rPr lang="en-US" sz="1600" dirty="0"/>
              <a:t>"Amazon Echo: Always Ready, Connected, and Fast. Just Ask." </a:t>
            </a:r>
            <a:r>
              <a:rPr lang="en-US" sz="1600" i="1" dirty="0"/>
              <a:t>Amazon.com: Online Shopping for Electronics, Apparel, Computers, Books, DVDs &amp; More</a:t>
            </a:r>
            <a:r>
              <a:rPr lang="en-US" sz="1600" dirty="0"/>
              <a:t>. </a:t>
            </a:r>
            <a:r>
              <a:rPr lang="en-US" sz="1600" dirty="0" err="1"/>
              <a:t>N.p</a:t>
            </a:r>
            <a:r>
              <a:rPr lang="en-US" sz="1600" dirty="0"/>
              <a:t>., </a:t>
            </a:r>
            <a:r>
              <a:rPr lang="en-US" sz="1600" dirty="0" err="1"/>
              <a:t>n.d.</a:t>
            </a:r>
            <a:r>
              <a:rPr lang="en-US" sz="1600" dirty="0"/>
              <a:t> Web. 31 Mar. 2016</a:t>
            </a:r>
            <a:r>
              <a:rPr lang="en-US" sz="1600" dirty="0" smtClean="0"/>
              <a:t>.</a:t>
            </a:r>
          </a:p>
          <a:p>
            <a:pPr marL="0" indent="0">
              <a:buNone/>
            </a:pPr>
            <a:r>
              <a:rPr lang="en-US" sz="1600" dirty="0" smtClean="0"/>
              <a:t>[4]. </a:t>
            </a:r>
            <a:r>
              <a:rPr lang="en-US" sz="1600" dirty="0"/>
              <a:t>"Alexa Voice Service (AVS) - Amazon Apps &amp; Games Developer Portal." Amazon Developer Services. amazon, </a:t>
            </a:r>
            <a:r>
              <a:rPr lang="en-US" sz="1600" dirty="0" err="1"/>
              <a:t>n.d.</a:t>
            </a:r>
            <a:r>
              <a:rPr lang="en-US" sz="1600" dirty="0"/>
              <a:t> Web. 31 Mar. 2016.</a:t>
            </a:r>
          </a:p>
          <a:p>
            <a:pPr marL="0" indent="0">
              <a:buNone/>
            </a:pPr>
            <a:r>
              <a:rPr lang="en-US" sz="1600" dirty="0" smtClean="0"/>
              <a:t>[5]. </a:t>
            </a:r>
            <a:r>
              <a:rPr lang="en-US" sz="1600" dirty="0"/>
              <a:t>"Amazon.com Help: Amazon.com Privacy Notice." Amazon.com: Online Shopping for Electronics, Apparel, Computers, Books, DVDs &amp; More. </a:t>
            </a:r>
            <a:r>
              <a:rPr lang="en-US" sz="1600" dirty="0" err="1"/>
              <a:t>N.p</a:t>
            </a:r>
            <a:r>
              <a:rPr lang="en-US" sz="1600" dirty="0"/>
              <a:t>., 3 Mar. 2014. Web. 1 Apr. 2016.</a:t>
            </a:r>
          </a:p>
          <a:p>
            <a:pPr marL="0" indent="0">
              <a:buNone/>
            </a:pPr>
            <a:r>
              <a:rPr lang="en-US" sz="1600" dirty="0" smtClean="0"/>
              <a:t>[6]. </a:t>
            </a:r>
            <a:r>
              <a:rPr lang="en-US" sz="1600" dirty="0"/>
              <a:t>Curry, David. "How to Remove Your Voice Data from Amazon Echo .com." </a:t>
            </a:r>
            <a:r>
              <a:rPr lang="en-US" sz="1600" dirty="0" err="1"/>
              <a:t>ITProPortal</a:t>
            </a:r>
            <a:r>
              <a:rPr lang="en-US" sz="1600" dirty="0"/>
              <a:t>. </a:t>
            </a:r>
            <a:r>
              <a:rPr lang="en-US" sz="1600" dirty="0" err="1"/>
              <a:t>N.p</a:t>
            </a:r>
            <a:r>
              <a:rPr lang="en-US" sz="1600" dirty="0"/>
              <a:t>., 25 Jan. 2015. Web. 1 Apr. 2016</a:t>
            </a:r>
            <a:r>
              <a:rPr lang="en-US" sz="1600" dirty="0" smtClean="0"/>
              <a:t>.</a:t>
            </a:r>
            <a:endParaRPr lang="en-US" sz="1600"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Xiaosong Wen </a:t>
            </a:r>
            <a:endParaRPr lang="en-US" sz="1400" dirty="0">
              <a:solidFill>
                <a:schemeClr val="tx1"/>
              </a:solidFill>
              <a:latin typeface="+mj-lt"/>
            </a:endParaRPr>
          </a:p>
        </p:txBody>
      </p:sp>
    </p:spTree>
    <p:extLst>
      <p:ext uri="{BB962C8B-B14F-4D97-AF65-F5344CB8AC3E}">
        <p14:creationId xmlns:p14="http://schemas.microsoft.com/office/powerpoint/2010/main" val="10079107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Websites Advertise</a:t>
            </a:r>
          </a:p>
        </p:txBody>
      </p:sp>
      <p:sp>
        <p:nvSpPr>
          <p:cNvPr id="3" name="Content Placeholder 2"/>
          <p:cNvSpPr>
            <a:spLocks noGrp="1"/>
          </p:cNvSpPr>
          <p:nvPr>
            <p:ph sz="half" idx="1"/>
          </p:nvPr>
        </p:nvSpPr>
        <p:spPr>
          <a:xfrm>
            <a:off x="413658" y="1352551"/>
            <a:ext cx="3587068" cy="3352800"/>
          </a:xfrm>
        </p:spPr>
        <p:txBody>
          <a:bodyPr>
            <a:normAutofit/>
          </a:bodyPr>
          <a:lstStyle/>
          <a:p>
            <a:r>
              <a:rPr lang="en-US" dirty="0"/>
              <a:t>In General:</a:t>
            </a:r>
          </a:p>
          <a:p>
            <a:pPr lvl="1"/>
            <a:r>
              <a:rPr lang="en-US" dirty="0" smtClean="0"/>
              <a:t>Websites can use advertising </a:t>
            </a:r>
            <a:r>
              <a:rPr lang="en-US" dirty="0"/>
              <a:t>to </a:t>
            </a:r>
            <a:r>
              <a:rPr lang="en-US" dirty="0" smtClean="0"/>
              <a:t>make money</a:t>
            </a:r>
          </a:p>
          <a:p>
            <a:r>
              <a:rPr lang="en-US" dirty="0"/>
              <a:t> </a:t>
            </a:r>
            <a:r>
              <a:rPr lang="en-US" dirty="0" smtClean="0"/>
              <a:t>The owner of </a:t>
            </a:r>
            <a:r>
              <a:rPr lang="en-US" dirty="0" smtClean="0">
                <a:hlinkClick r:id="rId3"/>
              </a:rPr>
              <a:t>PodcastDirectory.com</a:t>
            </a:r>
            <a:r>
              <a:rPr lang="en-US" dirty="0" smtClean="0"/>
              <a:t> a website with nearly </a:t>
            </a:r>
            <a:r>
              <a:rPr lang="en-US" dirty="0"/>
              <a:t>a </a:t>
            </a:r>
            <a:r>
              <a:rPr lang="en-US" dirty="0" smtClean="0"/>
              <a:t>million hits a month in 2007, made $30,000 </a:t>
            </a:r>
            <a:r>
              <a:rPr lang="en-US" dirty="0"/>
              <a:t>to $40,000 a year </a:t>
            </a:r>
            <a:r>
              <a:rPr lang="en-US" dirty="0" smtClean="0"/>
              <a:t>solely from ads</a:t>
            </a:r>
          </a:p>
          <a:p>
            <a:r>
              <a:rPr lang="en-US" dirty="0" smtClean="0"/>
              <a:t>96% of Google’s revenue is from advertising, 84% for Facebook</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Ian </a:t>
            </a:r>
            <a:r>
              <a:rPr lang="en-US" sz="1400" dirty="0" err="1" smtClean="0">
                <a:solidFill>
                  <a:schemeClr val="tx1"/>
                </a:solidFill>
                <a:latin typeface="+mj-lt"/>
              </a:rPr>
              <a:t>Jacoway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(Noguchi, 2007</a:t>
            </a:r>
            <a:r>
              <a:rPr lang="en-US" sz="1200" dirty="0"/>
              <a:t>)(</a:t>
            </a:r>
            <a:r>
              <a:rPr lang="en-US" sz="1200" dirty="0" smtClean="0"/>
              <a:t>Donohue)(Gartner, 2013</a:t>
            </a:r>
            <a:r>
              <a:rPr lang="en-US" sz="1200" dirty="0"/>
              <a:t>)</a:t>
            </a:r>
            <a:endParaRPr lang="en-US" sz="1200" dirty="0">
              <a:solidFill>
                <a:schemeClr val="tx1"/>
              </a:solidFill>
            </a:endParaRPr>
          </a:p>
        </p:txBody>
      </p:sp>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000725" y="950433"/>
            <a:ext cx="5052937" cy="3801434"/>
          </a:xfrm>
        </p:spPr>
      </p:pic>
    </p:spTree>
    <p:extLst>
      <p:ext uri="{BB962C8B-B14F-4D97-AF65-F5344CB8AC3E}">
        <p14:creationId xmlns:p14="http://schemas.microsoft.com/office/powerpoint/2010/main" val="2011170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Targeted Advertising</a:t>
            </a:r>
          </a:p>
        </p:txBody>
      </p:sp>
      <p:sp>
        <p:nvSpPr>
          <p:cNvPr id="3" name="Content Placeholder 2"/>
          <p:cNvSpPr>
            <a:spLocks noGrp="1"/>
          </p:cNvSpPr>
          <p:nvPr>
            <p:ph sz="half" idx="1"/>
          </p:nvPr>
        </p:nvSpPr>
        <p:spPr>
          <a:xfrm>
            <a:off x="685800" y="1276350"/>
            <a:ext cx="7772400" cy="3352800"/>
          </a:xfrm>
        </p:spPr>
        <p:txBody>
          <a:bodyPr/>
          <a:lstStyle/>
          <a:p>
            <a:r>
              <a:rPr lang="en-US" smtClean="0"/>
              <a:t>Websites </a:t>
            </a:r>
            <a:r>
              <a:rPr lang="en-US" dirty="0" smtClean="0"/>
              <a:t>can collect data on user behavior to craft more specific ads</a:t>
            </a:r>
          </a:p>
          <a:p>
            <a:r>
              <a:rPr lang="en-US" dirty="0" smtClean="0"/>
              <a:t>Spotify self advertises to those they already know use want their service</a:t>
            </a:r>
            <a:endParaRPr lang="en-US"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88851" y="2490770"/>
            <a:ext cx="5208771" cy="1768799"/>
          </a:xfrm>
          <a:ln>
            <a:solidFill>
              <a:schemeClr val="bg1"/>
            </a:solidFill>
          </a:ln>
        </p:spPr>
      </p:pic>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Ian </a:t>
            </a:r>
            <a:r>
              <a:rPr lang="en-US" sz="1400" dirty="0" err="1" smtClean="0">
                <a:solidFill>
                  <a:schemeClr val="tx1"/>
                </a:solidFill>
                <a:latin typeface="+mj-lt"/>
              </a:rPr>
              <a:t>Jacoway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a:t>
            </a:r>
            <a:r>
              <a:rPr lang="en-US" sz="1200" dirty="0" smtClean="0"/>
              <a:t>Spotify, 2016)</a:t>
            </a:r>
            <a:endParaRPr lang="en-US" sz="1200" dirty="0">
              <a:solidFill>
                <a:schemeClr val="tx1"/>
              </a:solidFill>
            </a:endParaRPr>
          </a:p>
        </p:txBody>
      </p:sp>
    </p:spTree>
    <p:extLst>
      <p:ext uri="{BB962C8B-B14F-4D97-AF65-F5344CB8AC3E}">
        <p14:creationId xmlns:p14="http://schemas.microsoft.com/office/powerpoint/2010/main" val="1546733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Targeted Advertising</a:t>
            </a:r>
          </a:p>
        </p:txBody>
      </p:sp>
      <p:sp>
        <p:nvSpPr>
          <p:cNvPr id="3" name="Content Placeholder 2"/>
          <p:cNvSpPr>
            <a:spLocks noGrp="1"/>
          </p:cNvSpPr>
          <p:nvPr>
            <p:ph sz="half" idx="1"/>
          </p:nvPr>
        </p:nvSpPr>
        <p:spPr/>
        <p:txBody>
          <a:bodyPr/>
          <a:lstStyle/>
          <a:p>
            <a:r>
              <a:rPr lang="en-US" dirty="0" smtClean="0"/>
              <a:t>Google Analytics can be used to better shape targeted audience</a:t>
            </a:r>
          </a:p>
          <a:p>
            <a:r>
              <a:rPr lang="en-US" dirty="0" smtClean="0"/>
              <a:t>Targeted Social Advertising through Facebook</a:t>
            </a:r>
          </a:p>
          <a:p>
            <a:pPr lvl="1"/>
            <a:r>
              <a:rPr lang="en-US" dirty="0" smtClean="0"/>
              <a:t>Characterization through user’s likes and dislikes</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1297876"/>
            <a:ext cx="4561216" cy="2837981"/>
          </a:xfrm>
          <a:ln>
            <a:solidFill>
              <a:schemeClr val="bg1"/>
            </a:solidFill>
          </a:ln>
        </p:spPr>
      </p:pic>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Ian </a:t>
            </a:r>
            <a:r>
              <a:rPr lang="en-US" sz="1400" dirty="0" err="1" smtClean="0">
                <a:solidFill>
                  <a:schemeClr val="tx1"/>
                </a:solidFill>
                <a:latin typeface="+mj-lt"/>
              </a:rPr>
              <a:t>Jacoway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a:t>
            </a:r>
            <a:r>
              <a:rPr lang="en-US" sz="1200" dirty="0" err="1" smtClean="0"/>
              <a:t>Vecchiarelli</a:t>
            </a:r>
            <a:r>
              <a:rPr lang="en-US" sz="1200" dirty="0" smtClean="0"/>
              <a:t>, 2012)</a:t>
            </a:r>
            <a:endParaRPr lang="en-US" sz="1200" dirty="0">
              <a:solidFill>
                <a:schemeClr val="tx1"/>
              </a:solidFill>
            </a:endParaRPr>
          </a:p>
        </p:txBody>
      </p:sp>
    </p:spTree>
    <p:extLst>
      <p:ext uri="{BB962C8B-B14F-4D97-AF65-F5344CB8AC3E}">
        <p14:creationId xmlns:p14="http://schemas.microsoft.com/office/powerpoint/2010/main" val="1726529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Privacy</a:t>
            </a:r>
            <a:endParaRPr lang="en-US" dirty="0"/>
          </a:p>
        </p:txBody>
      </p:sp>
      <p:sp>
        <p:nvSpPr>
          <p:cNvPr id="3" name="Content Placeholder 2"/>
          <p:cNvSpPr>
            <a:spLocks noGrp="1"/>
          </p:cNvSpPr>
          <p:nvPr>
            <p:ph sz="half" idx="1"/>
          </p:nvPr>
        </p:nvSpPr>
        <p:spPr>
          <a:xfrm>
            <a:off x="685800" y="1352551"/>
            <a:ext cx="7970304" cy="3352800"/>
          </a:xfrm>
        </p:spPr>
        <p:txBody>
          <a:bodyPr/>
          <a:lstStyle/>
          <a:p>
            <a:r>
              <a:rPr lang="en-US" dirty="0" smtClean="0"/>
              <a:t>The typical user finds the </a:t>
            </a:r>
            <a:r>
              <a:rPr lang="en-US" dirty="0">
                <a:solidFill>
                  <a:srgbClr val="FFFFFF"/>
                </a:solidFill>
                <a:latin typeface="Cambria" charset="0"/>
              </a:rPr>
              <a:t>large amount of advertising </a:t>
            </a:r>
            <a:r>
              <a:rPr lang="en-US" dirty="0" smtClean="0">
                <a:solidFill>
                  <a:srgbClr val="FFFFFF"/>
                </a:solidFill>
                <a:latin typeface="Cambria" charset="0"/>
              </a:rPr>
              <a:t>aggravating and the </a:t>
            </a:r>
            <a:r>
              <a:rPr lang="en-US" dirty="0" smtClean="0"/>
              <a:t>data </a:t>
            </a:r>
            <a:r>
              <a:rPr lang="en-US" dirty="0"/>
              <a:t>collection </a:t>
            </a:r>
            <a:r>
              <a:rPr lang="en-US" dirty="0" smtClean="0"/>
              <a:t>a breach of privacy</a:t>
            </a:r>
            <a:r>
              <a:rPr lang="en-US" dirty="0"/>
              <a:t>.</a:t>
            </a:r>
            <a:endParaRPr lang="en-US" dirty="0">
              <a:solidFill>
                <a:srgbClr val="FFFFFF"/>
              </a:solidFill>
              <a:latin typeface="Cambria" charset="0"/>
            </a:endParaRPr>
          </a:p>
          <a:p>
            <a:endParaRPr lang="en-US" dirty="0" smtClean="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39072" y="2291285"/>
            <a:ext cx="5419128" cy="2016893"/>
          </a:xfrm>
          <a:ln>
            <a:solidFill>
              <a:schemeClr val="bg1"/>
            </a:solidFill>
          </a:ln>
        </p:spPr>
      </p:pic>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Ian </a:t>
            </a:r>
            <a:r>
              <a:rPr lang="en-US" sz="1400" dirty="0" err="1" smtClean="0">
                <a:solidFill>
                  <a:schemeClr val="tx1"/>
                </a:solidFill>
                <a:latin typeface="+mj-lt"/>
              </a:rPr>
              <a:t>Jacoway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a:t>
            </a:r>
            <a:r>
              <a:rPr lang="en-US" sz="1200" dirty="0" err="1" smtClean="0"/>
              <a:t>Hoofnagle</a:t>
            </a:r>
            <a:r>
              <a:rPr lang="en-US" sz="1200" dirty="0" smtClean="0"/>
              <a:t>, 2012)</a:t>
            </a:r>
            <a:endParaRPr lang="en-US" sz="1200" dirty="0">
              <a:solidFill>
                <a:schemeClr val="tx1"/>
              </a:solidFill>
            </a:endParaRPr>
          </a:p>
        </p:txBody>
      </p:sp>
    </p:spTree>
    <p:extLst>
      <p:ext uri="{BB962C8B-B14F-4D97-AF65-F5344CB8AC3E}">
        <p14:creationId xmlns:p14="http://schemas.microsoft.com/office/powerpoint/2010/main" val="2999092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Aggravated</a:t>
            </a:r>
            <a:r>
              <a:rPr lang="en-US" dirty="0" smtClean="0"/>
              <a:t>” User Response</a:t>
            </a:r>
            <a:endParaRPr lang="en-US" dirty="0"/>
          </a:p>
        </p:txBody>
      </p:sp>
      <p:sp>
        <p:nvSpPr>
          <p:cNvPr id="3" name="Content Placeholder 2"/>
          <p:cNvSpPr>
            <a:spLocks noGrp="1"/>
          </p:cNvSpPr>
          <p:nvPr>
            <p:ph sz="half" idx="1"/>
          </p:nvPr>
        </p:nvSpPr>
        <p:spPr>
          <a:xfrm>
            <a:off x="685800" y="1352551"/>
            <a:ext cx="7833360" cy="3352800"/>
          </a:xfrm>
        </p:spPr>
        <p:txBody>
          <a:bodyPr>
            <a:normAutofit fontScale="92500" lnSpcReduction="20000"/>
          </a:bodyPr>
          <a:lstStyle/>
          <a:p>
            <a:pPr marL="0" indent="0">
              <a:buNone/>
            </a:pPr>
            <a:r>
              <a:rPr lang="en-US" dirty="0" smtClean="0"/>
              <a:t>45% of users who respond do so by installing one or more of the following </a:t>
            </a:r>
            <a:r>
              <a:rPr lang="en-US" dirty="0"/>
              <a:t>in an attempt to block </a:t>
            </a:r>
            <a:r>
              <a:rPr lang="en-US" dirty="0" smtClean="0"/>
              <a:t>all ads and tracking:</a:t>
            </a:r>
            <a:endParaRPr lang="en-US" dirty="0"/>
          </a:p>
          <a:p>
            <a:r>
              <a:rPr lang="en-US" dirty="0" err="1"/>
              <a:t>Adblock</a:t>
            </a:r>
            <a:r>
              <a:rPr lang="en-US" dirty="0"/>
              <a:t> Plus:</a:t>
            </a:r>
          </a:p>
          <a:p>
            <a:pPr lvl="1"/>
            <a:r>
              <a:rPr lang="en-US" dirty="0"/>
              <a:t>A popular ad blocking extension.</a:t>
            </a:r>
          </a:p>
          <a:p>
            <a:r>
              <a:rPr lang="en-US" dirty="0" err="1"/>
              <a:t>uMatrix</a:t>
            </a:r>
            <a:r>
              <a:rPr lang="en-US" dirty="0"/>
              <a:t>:</a:t>
            </a:r>
          </a:p>
          <a:p>
            <a:pPr lvl="1"/>
            <a:r>
              <a:rPr lang="en-US" dirty="0"/>
              <a:t>Extension to blacklist/whitelist website calls (blocks ads)</a:t>
            </a:r>
          </a:p>
          <a:p>
            <a:pPr lvl="2"/>
            <a:r>
              <a:rPr lang="en-US" dirty="0"/>
              <a:t>However this extension breaks most sites and requires the user to understand what to unblock to retain functionality.</a:t>
            </a:r>
          </a:p>
          <a:p>
            <a:r>
              <a:rPr lang="en-US" dirty="0"/>
              <a:t>Milk</a:t>
            </a:r>
            <a:r>
              <a:rPr lang="en-US" dirty="0" smtClean="0"/>
              <a:t>:</a:t>
            </a:r>
            <a:endParaRPr lang="en-US" dirty="0"/>
          </a:p>
          <a:p>
            <a:pPr lvl="1"/>
            <a:r>
              <a:rPr lang="en-US" dirty="0" smtClean="0"/>
              <a:t>An extension that strives </a:t>
            </a:r>
            <a:r>
              <a:rPr lang="en-US" dirty="0"/>
              <a:t>to maintain functional privacy, </a:t>
            </a:r>
            <a:r>
              <a:rPr lang="en-US" dirty="0" smtClean="0"/>
              <a:t>by storing cookies </a:t>
            </a:r>
            <a:r>
              <a:rPr lang="en-US" dirty="0"/>
              <a:t>in </a:t>
            </a:r>
            <a:r>
              <a:rPr lang="en-US" dirty="0" smtClean="0"/>
              <a:t>separately and </a:t>
            </a:r>
            <a:r>
              <a:rPr lang="en-US" dirty="0"/>
              <a:t>restricting which sites have access to those cookies. </a:t>
            </a:r>
            <a:r>
              <a:rPr lang="en-US" dirty="0" smtClean="0"/>
              <a:t> (combats cookie tracking)</a:t>
            </a:r>
          </a:p>
          <a:p>
            <a:r>
              <a:rPr lang="en-US" dirty="0" err="1" smtClean="0"/>
              <a:t>duckduckgo.com</a:t>
            </a:r>
            <a:r>
              <a:rPr lang="en-US" dirty="0" smtClean="0"/>
              <a:t>:</a:t>
            </a:r>
          </a:p>
          <a:p>
            <a:pPr lvl="1"/>
            <a:r>
              <a:rPr lang="en-US" dirty="0" smtClean="0"/>
              <a:t>A </a:t>
            </a:r>
            <a:r>
              <a:rPr lang="en-US" dirty="0"/>
              <a:t>search engine that promises not to track users</a:t>
            </a:r>
          </a:p>
          <a:p>
            <a:endParaRPr lang="en-US" dirty="0"/>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Ian </a:t>
            </a:r>
            <a:r>
              <a:rPr lang="en-US" sz="1400" dirty="0" err="1" smtClean="0">
                <a:solidFill>
                  <a:schemeClr val="tx1"/>
                </a:solidFill>
                <a:latin typeface="+mj-lt"/>
              </a:rPr>
              <a:t>Jacoway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(Fair Page, </a:t>
            </a:r>
            <a:r>
              <a:rPr lang="en-US" sz="1200" dirty="0" smtClean="0"/>
              <a:t>2014)(</a:t>
            </a:r>
            <a:r>
              <a:rPr lang="en-US" sz="1200" dirty="0" err="1" smtClean="0"/>
              <a:t>AdBlock</a:t>
            </a:r>
            <a:r>
              <a:rPr lang="en-US" sz="1200" dirty="0" smtClean="0"/>
              <a:t> Plus, 2012)(</a:t>
            </a:r>
            <a:r>
              <a:rPr lang="en-US" sz="1200" dirty="0" err="1" smtClean="0"/>
              <a:t>uMatrix</a:t>
            </a:r>
            <a:r>
              <a:rPr lang="en-US" sz="1200" dirty="0" smtClean="0"/>
              <a:t>, 2016)(</a:t>
            </a:r>
            <a:r>
              <a:rPr lang="en-US" sz="1200" dirty="0"/>
              <a:t>Walls, 2012</a:t>
            </a:r>
            <a:r>
              <a:rPr lang="en-US" sz="1200" dirty="0" smtClean="0"/>
              <a:t>)(</a:t>
            </a:r>
            <a:r>
              <a:rPr lang="en-US" sz="1200" dirty="0"/>
              <a:t>Duck Duck </a:t>
            </a:r>
            <a:r>
              <a:rPr lang="en-US" sz="1200" dirty="0" smtClean="0"/>
              <a:t>Go, 2016</a:t>
            </a:r>
            <a:r>
              <a:rPr lang="en-US" sz="1200" dirty="0"/>
              <a:t>)</a:t>
            </a:r>
            <a:endParaRPr lang="en-US" sz="1200" dirty="0">
              <a:solidFill>
                <a:schemeClr val="tx1"/>
              </a:solidFill>
            </a:endParaRPr>
          </a:p>
        </p:txBody>
      </p:sp>
    </p:spTree>
    <p:extLst>
      <p:ext uri="{BB962C8B-B14F-4D97-AF65-F5344CB8AC3E}">
        <p14:creationId xmlns:p14="http://schemas.microsoft.com/office/powerpoint/2010/main" val="1062240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Ian </a:t>
            </a:r>
            <a:r>
              <a:rPr lang="en-US" sz="1400" dirty="0" err="1" smtClean="0">
                <a:solidFill>
                  <a:schemeClr val="tx1"/>
                </a:solidFill>
                <a:latin typeface="+mj-lt"/>
              </a:rPr>
              <a:t>Jacoway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(Hot </a:t>
            </a:r>
            <a:r>
              <a:rPr lang="en-US" sz="1200" dirty="0"/>
              <a:t>Wire </a:t>
            </a:r>
            <a:r>
              <a:rPr lang="en-US" sz="1200" dirty="0" smtClean="0"/>
              <a:t>Electric, 2015)(</a:t>
            </a:r>
            <a:r>
              <a:rPr lang="en-US" sz="1200" dirty="0" err="1" smtClean="0"/>
              <a:t>uMatrix</a:t>
            </a:r>
            <a:r>
              <a:rPr lang="en-US" sz="1200" dirty="0" smtClean="0"/>
              <a:t>, 2016)</a:t>
            </a:r>
            <a:endParaRPr lang="en-US" sz="1200" dirty="0">
              <a:solidFill>
                <a:schemeClr val="tx1"/>
              </a:solidFill>
            </a:endParaRPr>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3840" y="330233"/>
            <a:ext cx="6498336" cy="4396644"/>
          </a:xfrm>
        </p:spPr>
      </p:pic>
    </p:spTree>
    <p:extLst>
      <p:ext uri="{BB962C8B-B14F-4D97-AF65-F5344CB8AC3E}">
        <p14:creationId xmlns:p14="http://schemas.microsoft.com/office/powerpoint/2010/main" val="2592498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“Concerned” User </a:t>
            </a:r>
            <a:r>
              <a:rPr lang="en-US" dirty="0"/>
              <a:t>Response</a:t>
            </a:r>
          </a:p>
        </p:txBody>
      </p:sp>
      <p:sp>
        <p:nvSpPr>
          <p:cNvPr id="3" name="Content Placeholder 2"/>
          <p:cNvSpPr>
            <a:spLocks noGrp="1"/>
          </p:cNvSpPr>
          <p:nvPr>
            <p:ph sz="half" idx="1"/>
          </p:nvPr>
        </p:nvSpPr>
        <p:spPr>
          <a:xfrm>
            <a:off x="685800" y="1352551"/>
            <a:ext cx="7312152" cy="3352800"/>
          </a:xfrm>
        </p:spPr>
        <p:txBody>
          <a:bodyPr/>
          <a:lstStyle/>
          <a:p>
            <a:r>
              <a:rPr lang="en-US" dirty="0" smtClean="0"/>
              <a:t>30% of </a:t>
            </a:r>
            <a:r>
              <a:rPr lang="en-US" dirty="0" err="1" smtClean="0"/>
              <a:t>adblocking</a:t>
            </a:r>
            <a:r>
              <a:rPr lang="en-US" dirty="0" smtClean="0"/>
              <a:t> users do so </a:t>
            </a:r>
            <a:r>
              <a:rPr lang="en-US" dirty="0"/>
              <a:t>in order to remove a subset of specific </a:t>
            </a:r>
            <a:r>
              <a:rPr lang="en-US" dirty="0" smtClean="0"/>
              <a:t>advertising, one </a:t>
            </a:r>
            <a:endParaRPr lang="en-US" dirty="0"/>
          </a:p>
          <a:p>
            <a:r>
              <a:rPr lang="en-US" dirty="0" smtClean="0"/>
              <a:t>Fair </a:t>
            </a:r>
            <a:r>
              <a:rPr lang="en-US" dirty="0" err="1"/>
              <a:t>AdBlock</a:t>
            </a:r>
            <a:r>
              <a:rPr lang="en-US" dirty="0"/>
              <a:t>:</a:t>
            </a:r>
          </a:p>
          <a:p>
            <a:pPr lvl="1"/>
            <a:r>
              <a:rPr lang="en-US" dirty="0"/>
              <a:t>Allows users discriminate between ads that:</a:t>
            </a:r>
          </a:p>
          <a:p>
            <a:pPr lvl="3"/>
            <a:r>
              <a:rPr lang="en-US" dirty="0"/>
              <a:t>Support the website the user is browsing</a:t>
            </a:r>
          </a:p>
          <a:p>
            <a:pPr lvl="3"/>
            <a:r>
              <a:rPr lang="en-US" dirty="0"/>
              <a:t>Ads that support a STANDS cause (charitable ads)</a:t>
            </a:r>
          </a:p>
          <a:p>
            <a:pPr lvl="3"/>
            <a:r>
              <a:rPr lang="en-US" dirty="0"/>
              <a:t>Unwanted ads, popups, tracking, and malware</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Ian </a:t>
            </a:r>
            <a:r>
              <a:rPr lang="en-US" sz="1400" dirty="0" err="1" smtClean="0">
                <a:solidFill>
                  <a:schemeClr val="tx1"/>
                </a:solidFill>
                <a:latin typeface="+mj-lt"/>
              </a:rPr>
              <a:t>Jacoway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(Fair Page, 2014)( STANDS</a:t>
            </a:r>
            <a:r>
              <a:rPr lang="en-US" sz="1200" dirty="0" smtClean="0"/>
              <a:t>, 2016)</a:t>
            </a:r>
            <a:endParaRPr lang="en-US" sz="1200" dirty="0">
              <a:solidFill>
                <a:schemeClr val="tx1"/>
              </a:solidFill>
            </a:endParaRPr>
          </a:p>
        </p:txBody>
      </p:sp>
    </p:spTree>
    <p:extLst>
      <p:ext uri="{BB962C8B-B14F-4D97-AF65-F5344CB8AC3E}">
        <p14:creationId xmlns:p14="http://schemas.microsoft.com/office/powerpoint/2010/main" val="34250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800" y="1352551"/>
            <a:ext cx="7312152" cy="3352800"/>
          </a:xfrm>
        </p:spPr>
        <p:txBody>
          <a:bodyPr/>
          <a:lstStyle/>
          <a:p>
            <a:r>
              <a:rPr lang="en-US" dirty="0" smtClean="0"/>
              <a:t>The abuse </a:t>
            </a:r>
            <a:r>
              <a:rPr lang="en-US" dirty="0"/>
              <a:t>of </a:t>
            </a:r>
            <a:r>
              <a:rPr lang="en-US" dirty="0" smtClean="0"/>
              <a:t>obnoxious online advertising has led 144 million users to browse using extensions to block Ads, a 123 million user increase since 2010</a:t>
            </a:r>
          </a:p>
          <a:p>
            <a:r>
              <a:rPr lang="en-US" dirty="0" smtClean="0"/>
              <a:t>These ad blocking services can be categorized as follows:</a:t>
            </a:r>
          </a:p>
          <a:p>
            <a:pPr lvl="1"/>
            <a:r>
              <a:rPr lang="en-US" dirty="0" smtClean="0"/>
              <a:t>Replaces ads with fewer company whitelisted ads (doesn’t tell user)</a:t>
            </a:r>
          </a:p>
          <a:p>
            <a:pPr lvl="1"/>
            <a:r>
              <a:rPr lang="en-US" dirty="0" smtClean="0"/>
              <a:t>Replaces ads with fewer charitable ads (user is told of this action)</a:t>
            </a:r>
          </a:p>
          <a:p>
            <a:pPr lvl="1"/>
            <a:r>
              <a:rPr lang="en-US" dirty="0" smtClean="0"/>
              <a:t>Blacklists all calls to non 1</a:t>
            </a:r>
            <a:r>
              <a:rPr lang="en-US" baseline="30000" dirty="0" smtClean="0"/>
              <a:t>st</a:t>
            </a:r>
            <a:r>
              <a:rPr lang="en-US" dirty="0" smtClean="0"/>
              <a:t> party websites (user can choose to whitelist others)</a:t>
            </a:r>
          </a:p>
          <a:p>
            <a:pPr marL="205768" lvl="1" indent="0">
              <a:buNone/>
            </a:pP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Ian </a:t>
            </a:r>
            <a:r>
              <a:rPr lang="en-US" sz="1400" dirty="0" err="1" smtClean="0">
                <a:solidFill>
                  <a:schemeClr val="tx1"/>
                </a:solidFill>
                <a:latin typeface="+mj-lt"/>
              </a:rPr>
              <a:t>Jacoway</a:t>
            </a:r>
            <a:endParaRPr lang="en-US" sz="1400" dirty="0">
              <a:solidFill>
                <a:schemeClr val="tx1"/>
              </a:solidFill>
              <a:latin typeface="+mj-lt"/>
            </a:endParaRPr>
          </a:p>
        </p:txBody>
      </p:sp>
      <p:sp>
        <p:nvSpPr>
          <p:cNvPr id="8" name="TextBox 7"/>
          <p:cNvSpPr txBox="1"/>
          <p:nvPr/>
        </p:nvSpPr>
        <p:spPr>
          <a:xfrm>
            <a:off x="0" y="4639554"/>
            <a:ext cx="9144000" cy="276999"/>
          </a:xfrm>
          <a:prstGeom prst="rect">
            <a:avLst/>
          </a:prstGeom>
          <a:noFill/>
        </p:spPr>
        <p:txBody>
          <a:bodyPr wrap="square" rtlCol="0">
            <a:spAutoFit/>
          </a:bodyPr>
          <a:lstStyle/>
          <a:p>
            <a:pPr algn="r"/>
            <a:r>
              <a:rPr lang="en-US" sz="1200" dirty="0" smtClean="0"/>
              <a:t>(Fair Page, 2014)</a:t>
            </a:r>
            <a:endParaRPr lang="en-US" sz="1200" dirty="0">
              <a:solidFill>
                <a:schemeClr val="tx1"/>
              </a:solidFill>
            </a:endParaRPr>
          </a:p>
        </p:txBody>
      </p:sp>
    </p:spTree>
    <p:extLst>
      <p:ext uri="{BB962C8B-B14F-4D97-AF65-F5344CB8AC3E}">
        <p14:creationId xmlns:p14="http://schemas.microsoft.com/office/powerpoint/2010/main" val="569776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204" y="361950"/>
            <a:ext cx="7393068" cy="4473960"/>
          </a:xfrm>
        </p:spPr>
      </p:pic>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Ian </a:t>
            </a:r>
            <a:r>
              <a:rPr lang="en-US" sz="1400" dirty="0" err="1" smtClean="0">
                <a:solidFill>
                  <a:schemeClr val="tx1"/>
                </a:solidFill>
                <a:latin typeface="+mj-lt"/>
              </a:rPr>
              <a:t>Jacoway</a:t>
            </a:r>
            <a:endParaRPr lang="en-US" sz="1400" dirty="0">
              <a:solidFill>
                <a:schemeClr val="tx1"/>
              </a:solidFill>
              <a:latin typeface="+mj-lt"/>
            </a:endParaRPr>
          </a:p>
        </p:txBody>
      </p:sp>
      <p:sp>
        <p:nvSpPr>
          <p:cNvPr id="8" name="TextBox 7"/>
          <p:cNvSpPr txBox="1"/>
          <p:nvPr/>
        </p:nvSpPr>
        <p:spPr>
          <a:xfrm>
            <a:off x="0" y="4639554"/>
            <a:ext cx="9144000" cy="276999"/>
          </a:xfrm>
          <a:prstGeom prst="rect">
            <a:avLst/>
          </a:prstGeom>
          <a:noFill/>
        </p:spPr>
        <p:txBody>
          <a:bodyPr wrap="square" rtlCol="0">
            <a:spAutoFit/>
          </a:bodyPr>
          <a:lstStyle/>
          <a:p>
            <a:pPr algn="r"/>
            <a:r>
              <a:rPr lang="en-US" sz="1200" dirty="0" smtClean="0"/>
              <a:t>(Duck </a:t>
            </a:r>
            <a:r>
              <a:rPr lang="en-US" sz="1200" dirty="0"/>
              <a:t>Duck </a:t>
            </a:r>
            <a:r>
              <a:rPr lang="en-US" sz="1200" dirty="0" smtClean="0"/>
              <a:t>Go, 2016)</a:t>
            </a:r>
            <a:endParaRPr lang="en-US" sz="1200" dirty="0">
              <a:solidFill>
                <a:schemeClr val="tx1"/>
              </a:solidFill>
            </a:endParaRPr>
          </a:p>
        </p:txBody>
      </p:sp>
    </p:spTree>
    <p:extLst>
      <p:ext uri="{BB962C8B-B14F-4D97-AF65-F5344CB8AC3E}">
        <p14:creationId xmlns:p14="http://schemas.microsoft.com/office/powerpoint/2010/main" val="537737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r>
              <a:rPr lang="en-US" dirty="0" smtClean="0"/>
              <a:t>/</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011936"/>
            <a:ext cx="7772400" cy="3985260"/>
          </a:xfrm>
        </p:spPr>
        <p:txBody>
          <a:bodyPr>
            <a:normAutofit fontScale="92500" lnSpcReduction="10000"/>
          </a:bodyPr>
          <a:lstStyle/>
          <a:p>
            <a:pPr marL="282575" lvl="1" indent="0">
              <a:buNone/>
            </a:pPr>
            <a:r>
              <a:rPr lang="en-US" dirty="0" smtClean="0"/>
              <a:t>[1] </a:t>
            </a:r>
            <a:r>
              <a:rPr lang="en-US" dirty="0" err="1"/>
              <a:t>Vecchiarelli</a:t>
            </a:r>
            <a:r>
              <a:rPr lang="en-US" dirty="0"/>
              <a:t>, J. (2012). Facebook Ads: Thumbs Up or Down?   Retrieved from </a:t>
            </a:r>
            <a:r>
              <a:rPr lang="en-US" dirty="0">
                <a:hlinkClick r:id="rId3"/>
              </a:rPr>
              <a:t>http://featswithtweetsmarketing.com/2012/06/25/facebook-ads-thumbs-up-or-down/</a:t>
            </a:r>
            <a:endParaRPr lang="en-US" dirty="0"/>
          </a:p>
          <a:p>
            <a:pPr marL="282575" lvl="1" indent="0">
              <a:buNone/>
            </a:pPr>
            <a:r>
              <a:rPr lang="en-US" dirty="0" smtClean="0"/>
              <a:t>[2] </a:t>
            </a:r>
            <a:r>
              <a:rPr lang="en-US" dirty="0"/>
              <a:t>STANDS. (2016). Homepage.   Retrieved from </a:t>
            </a:r>
            <a:r>
              <a:rPr lang="en-US" dirty="0">
                <a:hlinkClick r:id="rId4"/>
              </a:rPr>
              <a:t>https://www.standsapp.org/</a:t>
            </a:r>
            <a:r>
              <a:rPr lang="en-US" dirty="0"/>
              <a:t> </a:t>
            </a:r>
          </a:p>
          <a:p>
            <a:pPr marL="282575" lvl="1" indent="0">
              <a:buNone/>
            </a:pPr>
            <a:r>
              <a:rPr lang="en-US" dirty="0" smtClean="0"/>
              <a:t>[3] </a:t>
            </a:r>
            <a:r>
              <a:rPr lang="en-US" dirty="0"/>
              <a:t>Hot Wire Electric. (2015). Homepage.   Retrieved from </a:t>
            </a:r>
            <a:r>
              <a:rPr lang="en-US" dirty="0">
                <a:hlinkClick r:id="rId5"/>
              </a:rPr>
              <a:t>http://www.hotwireelectricmn.com/</a:t>
            </a:r>
            <a:r>
              <a:rPr lang="en-US" dirty="0"/>
              <a:t> </a:t>
            </a:r>
          </a:p>
          <a:p>
            <a:pPr marL="282575" lvl="1" indent="0">
              <a:buNone/>
            </a:pPr>
            <a:r>
              <a:rPr lang="en-US" dirty="0" smtClean="0"/>
              <a:t>[4] </a:t>
            </a:r>
            <a:r>
              <a:rPr lang="en-US" dirty="0"/>
              <a:t>Google. (2016). Math Tutoring Sessions.   Retrieved from </a:t>
            </a:r>
            <a:r>
              <a:rPr lang="en-US" dirty="0">
                <a:hlinkClick r:id="rId6"/>
              </a:rPr>
              <a:t>https://www.google.com/?gws_rd=ssl#q=free+math+tutoring+sessions</a:t>
            </a:r>
            <a:r>
              <a:rPr lang="en-US" dirty="0"/>
              <a:t> </a:t>
            </a:r>
          </a:p>
          <a:p>
            <a:pPr marL="282575" lvl="1" indent="0">
              <a:buNone/>
            </a:pPr>
            <a:r>
              <a:rPr lang="en-US" dirty="0" smtClean="0"/>
              <a:t>[5] </a:t>
            </a:r>
            <a:r>
              <a:rPr lang="en-US" dirty="0"/>
              <a:t>Spotify. (2016). Browse.   Retrieved from </a:t>
            </a:r>
            <a:r>
              <a:rPr lang="en-US" dirty="0">
                <a:hlinkClick r:id="rId7"/>
              </a:rPr>
              <a:t>https://play.spotify.com/collection/songs</a:t>
            </a:r>
            <a:r>
              <a:rPr lang="en-US" dirty="0"/>
              <a:t> </a:t>
            </a:r>
            <a:endParaRPr lang="en-US" dirty="0" smtClean="0"/>
          </a:p>
          <a:p>
            <a:pPr marL="282575" lvl="1" indent="0">
              <a:buNone/>
            </a:pPr>
            <a:r>
              <a:rPr lang="en-US" dirty="0" smtClean="0"/>
              <a:t>[</a:t>
            </a:r>
            <a:r>
              <a:rPr lang="en-US" dirty="0"/>
              <a:t>6] Duck Duck Go. (2016). Math Tutoring Sessions.   Retrieved from </a:t>
            </a:r>
            <a:r>
              <a:rPr lang="en-US" dirty="0">
                <a:hlinkClick r:id="rId8"/>
              </a:rPr>
              <a:t>https://duckduckgo.com/?q=math+tutoring+sessions</a:t>
            </a:r>
            <a:r>
              <a:rPr lang="en-US" dirty="0"/>
              <a:t> </a:t>
            </a:r>
            <a:endParaRPr lang="en-US" dirty="0" smtClean="0"/>
          </a:p>
          <a:p>
            <a:pPr marL="282575" lvl="1" indent="0">
              <a:buNone/>
            </a:pPr>
            <a:r>
              <a:rPr lang="en-US" dirty="0" smtClean="0"/>
              <a:t>[7] Walls, Robert J. (2012). Retrieved from </a:t>
            </a:r>
            <a:r>
              <a:rPr lang="en-US" dirty="0">
                <a:hlinkClick r:id="rId9"/>
              </a:rPr>
              <a:t>https://</a:t>
            </a:r>
            <a:r>
              <a:rPr lang="en-US" dirty="0" smtClean="0">
                <a:hlinkClick r:id="rId9"/>
              </a:rPr>
              <a:t>github.com/rjwalls/Milk</a:t>
            </a:r>
            <a:endParaRPr lang="en-US" dirty="0" smtClean="0"/>
          </a:p>
          <a:p>
            <a:pPr marL="282575" lvl="1" indent="0">
              <a:buNone/>
            </a:pPr>
            <a:r>
              <a:rPr lang="en-US" dirty="0" smtClean="0"/>
              <a:t>[</a:t>
            </a:r>
            <a:r>
              <a:rPr lang="en-US" dirty="0"/>
              <a:t>8</a:t>
            </a:r>
            <a:r>
              <a:rPr lang="en-US" dirty="0" smtClean="0"/>
              <a:t>] </a:t>
            </a:r>
            <a:r>
              <a:rPr lang="en-US" dirty="0" err="1" smtClean="0"/>
              <a:t>uMatrix</a:t>
            </a:r>
            <a:r>
              <a:rPr lang="en-US" dirty="0" smtClean="0"/>
              <a:t>. (2016). </a:t>
            </a:r>
            <a:r>
              <a:rPr lang="en-US" dirty="0"/>
              <a:t>Retrieved from </a:t>
            </a:r>
            <a:r>
              <a:rPr lang="en-US" dirty="0">
                <a:hlinkClick r:id="rId10"/>
              </a:rPr>
              <a:t>https://</a:t>
            </a:r>
            <a:r>
              <a:rPr lang="en-US" dirty="0" smtClean="0">
                <a:hlinkClick r:id="rId10"/>
              </a:rPr>
              <a:t>github.com/gorhill/uMatrix</a:t>
            </a:r>
            <a:r>
              <a:rPr lang="en-US" dirty="0" smtClean="0"/>
              <a:t> </a:t>
            </a:r>
          </a:p>
          <a:p>
            <a:pPr marL="282575" lvl="1" indent="0">
              <a:buNone/>
            </a:pPr>
            <a:r>
              <a:rPr lang="en-US" dirty="0"/>
              <a:t>[9] </a:t>
            </a:r>
            <a:r>
              <a:rPr lang="en-US" dirty="0" err="1"/>
              <a:t>Adblock</a:t>
            </a:r>
            <a:r>
              <a:rPr lang="en-US" dirty="0"/>
              <a:t> Plus. (2016). Retrieved from </a:t>
            </a:r>
            <a:r>
              <a:rPr lang="en-US" dirty="0">
                <a:hlinkClick r:id="rId11"/>
              </a:rPr>
              <a:t>https://adblockplus.org/</a:t>
            </a:r>
            <a:r>
              <a:rPr lang="en-US" dirty="0"/>
              <a:t> </a:t>
            </a:r>
          </a:p>
        </p:txBody>
      </p:sp>
      <p:sp>
        <p:nvSpPr>
          <p:cNvPr id="4" name="Footer Placeholder 3"/>
          <p:cNvSpPr>
            <a:spLocks noGrp="1"/>
          </p:cNvSpPr>
          <p:nvPr>
            <p:ph type="ftr" sz="quarter" idx="11"/>
          </p:nvPr>
        </p:nvSpPr>
        <p:spPr/>
        <p:txBody>
          <a:bodyPr/>
          <a:lstStyle/>
          <a:p>
            <a:r>
              <a:rPr lang="en-US" dirty="0"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Ian </a:t>
            </a:r>
            <a:r>
              <a:rPr lang="en-US" sz="1400" dirty="0" err="1"/>
              <a:t>Jacoway</a:t>
            </a:r>
            <a:endParaRPr lang="en-US" sz="1400" dirty="0"/>
          </a:p>
        </p:txBody>
      </p:sp>
    </p:spTree>
    <p:extLst>
      <p:ext uri="{BB962C8B-B14F-4D97-AF65-F5344CB8AC3E}">
        <p14:creationId xmlns:p14="http://schemas.microsoft.com/office/powerpoint/2010/main" val="1370931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011936"/>
            <a:ext cx="7772400" cy="3985260"/>
          </a:xfrm>
        </p:spPr>
        <p:txBody>
          <a:bodyPr>
            <a:normAutofit fontScale="92500" lnSpcReduction="20000"/>
          </a:bodyPr>
          <a:lstStyle/>
          <a:p>
            <a:pPr marL="282575" lvl="1" indent="0">
              <a:buNone/>
            </a:pPr>
            <a:r>
              <a:rPr lang="en-US" dirty="0"/>
              <a:t>[10] </a:t>
            </a:r>
            <a:r>
              <a:rPr lang="en-US" dirty="0" err="1"/>
              <a:t>Hoofnagle</a:t>
            </a:r>
            <a:r>
              <a:rPr lang="en-US" dirty="0"/>
              <a:t>, Chris Jay and Urban, Jennifer M. and Li, Su, Privacy and Modern Advertising: Most US Internet Users Want 'Do Not Track' to Stop Collection of Data about their Online Activities (October 8, 2012). Amsterdam Privacy Conference, 2012. Available at SSRN: </a:t>
            </a:r>
            <a:r>
              <a:rPr lang="en-US" u="sng" dirty="0">
                <a:hlinkClick r:id="rId3"/>
              </a:rPr>
              <a:t>http://ssrn.com/abstract=2152135</a:t>
            </a:r>
            <a:r>
              <a:rPr lang="en-US" u="sng" dirty="0"/>
              <a:t> </a:t>
            </a:r>
          </a:p>
          <a:p>
            <a:pPr marL="282575" lvl="1" indent="0">
              <a:buNone/>
            </a:pPr>
            <a:r>
              <a:rPr lang="en-US" dirty="0"/>
              <a:t>[11] Gartner. (2013). Key Findings From U.S. Digital Marketing Spending Survey, 2013.   Retrieved from </a:t>
            </a:r>
            <a:r>
              <a:rPr lang="en-US" dirty="0">
                <a:hlinkClick r:id="rId4"/>
              </a:rPr>
              <a:t>http://www.gartner.com/technology/research/digital-marketing/digital-marketing-spend-report.jsp</a:t>
            </a:r>
            <a:endParaRPr lang="en-US" dirty="0"/>
          </a:p>
          <a:p>
            <a:pPr marL="282575" lvl="1" indent="0">
              <a:buNone/>
            </a:pPr>
            <a:r>
              <a:rPr lang="en-US" dirty="0"/>
              <a:t>[12] Fair Page. (2014). </a:t>
            </a:r>
            <a:r>
              <a:rPr lang="en-US" dirty="0" err="1"/>
              <a:t>AdBlocking</a:t>
            </a:r>
            <a:r>
              <a:rPr lang="en-US" dirty="0"/>
              <a:t> Goes Mainstream.   Retrieved from </a:t>
            </a:r>
            <a:r>
              <a:rPr lang="en-US" dirty="0">
                <a:hlinkClick r:id="rId5"/>
              </a:rPr>
              <a:t>http://downloads.pagefair.com/reports/adblocking_goes_mainstream_2014_report.pdf</a:t>
            </a:r>
            <a:r>
              <a:rPr lang="en-US" dirty="0"/>
              <a:t> </a:t>
            </a:r>
          </a:p>
          <a:p>
            <a:pPr marL="282575" lvl="1" indent="0">
              <a:buNone/>
            </a:pPr>
            <a:r>
              <a:rPr lang="en-US" dirty="0"/>
              <a:t>[13] Yuki Noguchi. (2007). Web ads add to profit.   Retrieved from </a:t>
            </a:r>
            <a:r>
              <a:rPr lang="en-US" dirty="0">
                <a:hlinkClick r:id="rId6"/>
              </a:rPr>
              <a:t>http://www.seattletimes.com/business/web-ads-add-to-profit/</a:t>
            </a:r>
          </a:p>
          <a:p>
            <a:pPr marL="282575" lvl="1" indent="0">
              <a:buNone/>
            </a:pPr>
            <a:r>
              <a:rPr lang="en-US" dirty="0"/>
              <a:t>[14] Kellen Donohue. What are some examples of public internet companies that solely rely on advertising?   Retrieved from </a:t>
            </a:r>
            <a:r>
              <a:rPr lang="en-US" dirty="0">
                <a:hlinkClick r:id="rId7"/>
              </a:rPr>
              <a:t>https://www.quora.com/What-are-some-examples-of-public-internet-companies-that-solely-rely-on-advertising?share=1</a:t>
            </a:r>
          </a:p>
          <a:p>
            <a:pPr marL="282575" lvl="1" indent="0">
              <a:buNone/>
            </a:pPr>
            <a:r>
              <a:rPr lang="en-US" dirty="0"/>
              <a:t>[*] URLs checked &amp; working as of 04/01/16</a:t>
            </a:r>
          </a:p>
        </p:txBody>
      </p:sp>
      <p:sp>
        <p:nvSpPr>
          <p:cNvPr id="4" name="Footer Placeholder 3"/>
          <p:cNvSpPr>
            <a:spLocks noGrp="1"/>
          </p:cNvSpPr>
          <p:nvPr>
            <p:ph type="ftr" sz="quarter" idx="11"/>
          </p:nvPr>
        </p:nvSpPr>
        <p:spPr/>
        <p:txBody>
          <a:bodyPr/>
          <a:lstStyle/>
          <a:p>
            <a:r>
              <a:rPr lang="en-US" dirty="0"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Ian </a:t>
            </a:r>
            <a:r>
              <a:rPr lang="en-US" sz="1400" dirty="0" err="1"/>
              <a:t>Jacoway</a:t>
            </a:r>
            <a:endParaRPr lang="en-US" sz="1400" dirty="0"/>
          </a:p>
        </p:txBody>
      </p:sp>
    </p:spTree>
    <p:extLst>
      <p:ext uri="{BB962C8B-B14F-4D97-AF65-F5344CB8AC3E}">
        <p14:creationId xmlns:p14="http://schemas.microsoft.com/office/powerpoint/2010/main" val="3944185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6</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231 Moral capitol – 1984?</a:t>
            </a:r>
          </a:p>
          <a:p>
            <a:r>
              <a:rPr lang="en-US" dirty="0" smtClean="0"/>
              <a:t>pp. 237 “…privacy…in their own homes…” != nanny to expect privacy “…when… insides </a:t>
            </a:r>
            <a:r>
              <a:rPr lang="en-US" dirty="0" err="1" smtClean="0"/>
              <a:t>Sullivans</a:t>
            </a:r>
            <a:r>
              <a:rPr lang="en-US" dirty="0" smtClean="0"/>
              <a:t> home.</a:t>
            </a:r>
          </a:p>
          <a:p>
            <a:r>
              <a:rPr lang="en-US" dirty="0" smtClean="0"/>
              <a:t>pp. 245 Web Browsers put cookies on on your hard drive, not Web Servers.</a:t>
            </a:r>
          </a:p>
          <a:p>
            <a:r>
              <a:rPr lang="en-US" dirty="0" smtClean="0"/>
              <a:t>pp. 249 why is assumption flawed?</a:t>
            </a:r>
          </a:p>
        </p:txBody>
      </p:sp>
      <p:sp>
        <p:nvSpPr>
          <p:cNvPr id="11" name="Content Placeholder 10"/>
          <p:cNvSpPr>
            <a:spLocks noGrp="1"/>
          </p:cNvSpPr>
          <p:nvPr>
            <p:ph sz="half" idx="2"/>
          </p:nvPr>
        </p:nvSpPr>
        <p:spPr/>
        <p:txBody>
          <a:bodyPr>
            <a:normAutofit/>
          </a:bodyPr>
          <a:lstStyle/>
          <a:p>
            <a:r>
              <a:rPr lang="en-US" dirty="0"/>
              <a:t>pp. 251 Are call records really a “social network”?</a:t>
            </a:r>
          </a:p>
          <a:p>
            <a:r>
              <a:rPr lang="en-US" dirty="0" smtClean="0"/>
              <a:t>pp</a:t>
            </a:r>
            <a:r>
              <a:rPr lang="en-US" dirty="0"/>
              <a:t>. 255 Why does Apple not enforce policy of asking permission in the API?</a:t>
            </a:r>
          </a:p>
          <a:p>
            <a:r>
              <a:rPr lang="en-US" dirty="0" smtClean="0"/>
              <a:t>pp. 256 5. 2003 is a while ago.</a:t>
            </a:r>
          </a:p>
          <a:p>
            <a:r>
              <a:rPr lang="en-US" dirty="0" smtClean="0"/>
              <a:t>pp. 267 Does not answer first question.</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smtClean="0"/>
              <a:t>One Page Paper</a:t>
            </a:r>
            <a:endParaRPr lang="en-US" dirty="0"/>
          </a:p>
        </p:txBody>
      </p:sp>
      <p:sp>
        <p:nvSpPr>
          <p:cNvPr id="3" name="Content Placeholder 2"/>
          <p:cNvSpPr>
            <a:spLocks noGrp="1"/>
          </p:cNvSpPr>
          <p:nvPr>
            <p:ph idx="1"/>
          </p:nvPr>
        </p:nvSpPr>
        <p:spPr/>
        <p:txBody>
          <a:bodyPr>
            <a:normAutofit/>
          </a:bodyPr>
          <a:lstStyle/>
          <a:p>
            <a:r>
              <a:rPr lang="en-US" dirty="0" smtClean="0"/>
              <a:t>Would </a:t>
            </a:r>
            <a:r>
              <a:rPr lang="en-US" dirty="0"/>
              <a:t>a National ID System be a good thing?</a:t>
            </a:r>
          </a:p>
          <a:p>
            <a:pPr lvl="1"/>
            <a:r>
              <a:rPr lang="en-US" dirty="0" smtClean="0"/>
              <a:t>Feel </a:t>
            </a:r>
            <a:r>
              <a:rPr lang="en-US" dirty="0"/>
              <a:t>free to reference or build upon your self search work if it helps your argument.</a:t>
            </a:r>
          </a:p>
          <a:p>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5150476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a:t>
            </a:r>
            <a:r>
              <a:rPr lang="en-US" dirty="0" err="1" smtClean="0"/>
              <a:t>BArbie</a:t>
            </a:r>
            <a:r>
              <a:rPr lang="en-US" baseline="30000" dirty="0" err="1" smtClean="0"/>
              <a:t>Tm</a:t>
            </a:r>
            <a:endParaRPr lang="en-US" dirty="0"/>
          </a:p>
        </p:txBody>
      </p:sp>
      <p:sp>
        <p:nvSpPr>
          <p:cNvPr id="3" name="Content Placeholder 2"/>
          <p:cNvSpPr>
            <a:spLocks noGrp="1"/>
          </p:cNvSpPr>
          <p:nvPr>
            <p:ph sz="half" idx="1"/>
          </p:nvPr>
        </p:nvSpPr>
        <p:spPr>
          <a:xfrm>
            <a:off x="685800" y="1352551"/>
            <a:ext cx="4876800" cy="3352800"/>
          </a:xfrm>
        </p:spPr>
        <p:txBody>
          <a:bodyPr>
            <a:normAutofit lnSpcReduction="10000"/>
          </a:bodyPr>
          <a:lstStyle/>
          <a:p>
            <a:r>
              <a:rPr lang="en-US" sz="2000" dirty="0" smtClean="0"/>
              <a:t>Talking </a:t>
            </a:r>
            <a:r>
              <a:rPr lang="en-US" sz="2000" dirty="0"/>
              <a:t>d</a:t>
            </a:r>
            <a:r>
              <a:rPr lang="en-US" sz="2000" dirty="0" smtClean="0"/>
              <a:t>oll Made by Mattel</a:t>
            </a:r>
            <a:r>
              <a:rPr lang="en-US" sz="2000" baseline="30000" dirty="0"/>
              <a:t>®</a:t>
            </a:r>
            <a:r>
              <a:rPr lang="en-US" sz="2000" dirty="0" smtClean="0"/>
              <a:t> and </a:t>
            </a:r>
            <a:r>
              <a:rPr lang="en-US" sz="2000" dirty="0" err="1" smtClean="0"/>
              <a:t>ToyTalk</a:t>
            </a:r>
            <a:r>
              <a:rPr lang="en-US" sz="2000" dirty="0" smtClean="0"/>
              <a:t> [1]</a:t>
            </a:r>
          </a:p>
          <a:p>
            <a:r>
              <a:rPr lang="en-US" sz="2000" dirty="0" smtClean="0"/>
              <a:t>Released in November, retail cost: $75 [3]</a:t>
            </a:r>
          </a:p>
          <a:p>
            <a:r>
              <a:rPr lang="en-US" sz="2000" dirty="0" smtClean="0"/>
              <a:t>Records child’s speech when belt buckle pressed [1]</a:t>
            </a:r>
          </a:p>
          <a:p>
            <a:r>
              <a:rPr lang="en-US" sz="2000" dirty="0" smtClean="0"/>
              <a:t>Audio files sent to and stored on </a:t>
            </a:r>
            <a:r>
              <a:rPr lang="en-US" sz="2000" dirty="0" err="1" smtClean="0"/>
              <a:t>ToyTalk</a:t>
            </a:r>
            <a:r>
              <a:rPr lang="en-US" sz="2000" dirty="0" smtClean="0"/>
              <a:t> servers via Wi-Fi [1]</a:t>
            </a:r>
          </a:p>
          <a:p>
            <a:r>
              <a:rPr lang="en-US" sz="2000" dirty="0" smtClean="0"/>
              <a:t>Uses AI to choose from ~8,000 lines to say [2]</a:t>
            </a:r>
          </a:p>
          <a:p>
            <a:endParaRPr lang="en-US" sz="2000"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Amanda Adkins</a:t>
            </a:r>
            <a:endParaRPr lang="en-US" sz="1400" dirty="0">
              <a:solidFill>
                <a:schemeClr val="tx1"/>
              </a:solidFill>
              <a:latin typeface="+mj-lt"/>
            </a:endParaRPr>
          </a:p>
        </p:txBody>
      </p:sp>
      <p:pic>
        <p:nvPicPr>
          <p:cNvPr id="1026" name="Picture 2" descr="http://ecx.images-amazon.com/images/I/911zBHeeEoL._SL1500_.jpg"/>
          <p:cNvPicPr>
            <a:picLocks noChangeAspect="1" noChangeArrowheads="1"/>
          </p:cNvPicPr>
          <p:nvPr/>
        </p:nvPicPr>
        <p:blipFill rotWithShape="1">
          <a:blip r:embed="rId3">
            <a:extLst>
              <a:ext uri="{28A0092B-C50C-407E-A947-70E740481C1C}">
                <a14:useLocalDpi xmlns:a14="http://schemas.microsoft.com/office/drawing/2010/main" val="0"/>
              </a:ext>
            </a:extLst>
          </a:blip>
          <a:srcRect l="4619" t="5905" r="5886" b="5916"/>
          <a:stretch/>
        </p:blipFill>
        <p:spPr bwMode="auto">
          <a:xfrm>
            <a:off x="5715001" y="819150"/>
            <a:ext cx="2952750" cy="35052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8058151" y="4385082"/>
            <a:ext cx="609600" cy="490506"/>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2000" dirty="0" smtClean="0"/>
              <a:t>[4]</a:t>
            </a:r>
            <a:endParaRPr lang="en-US" sz="2000" dirty="0"/>
          </a:p>
        </p:txBody>
      </p:sp>
    </p:spTree>
    <p:extLst>
      <p:ext uri="{BB962C8B-B14F-4D97-AF65-F5344CB8AC3E}">
        <p14:creationId xmlns:p14="http://schemas.microsoft.com/office/powerpoint/2010/main" val="20098885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BARBIE HAS Potential benefits</a:t>
            </a:r>
            <a:endParaRPr lang="en-US" dirty="0"/>
          </a:p>
        </p:txBody>
      </p:sp>
      <p:sp>
        <p:nvSpPr>
          <p:cNvPr id="3" name="Content Placeholder 2"/>
          <p:cNvSpPr>
            <a:spLocks noGrp="1"/>
          </p:cNvSpPr>
          <p:nvPr>
            <p:ph sz="half" idx="1"/>
          </p:nvPr>
        </p:nvSpPr>
        <p:spPr>
          <a:xfrm>
            <a:off x="685800" y="1352551"/>
            <a:ext cx="4324350" cy="3352800"/>
          </a:xfrm>
        </p:spPr>
        <p:txBody>
          <a:bodyPr>
            <a:normAutofit/>
          </a:bodyPr>
          <a:lstStyle/>
          <a:p>
            <a:r>
              <a:rPr lang="en-US" sz="2000" dirty="0" smtClean="0"/>
              <a:t>Could raise child’s self-esteem by encouraging talents and confidence  [5]</a:t>
            </a:r>
          </a:p>
          <a:p>
            <a:r>
              <a:rPr lang="en-US" sz="2000" dirty="0" smtClean="0"/>
              <a:t>Build conflict resolution, and problem-solving, and social skills [5]</a:t>
            </a:r>
          </a:p>
          <a:p>
            <a:r>
              <a:rPr lang="en-US" sz="2000" dirty="0" smtClean="0"/>
              <a:t>Adaptive conversation ability extends current talking toys [5]</a:t>
            </a:r>
          </a:p>
          <a:p>
            <a:endParaRPr lang="en-US" sz="2000"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Amanda Adkins</a:t>
            </a:r>
            <a:endParaRPr lang="en-US" sz="1400" dirty="0">
              <a:solidFill>
                <a:schemeClr val="tx1"/>
              </a:solidFill>
              <a:latin typeface="+mj-lt"/>
            </a:endParaRPr>
          </a:p>
        </p:txBody>
      </p:sp>
      <p:pic>
        <p:nvPicPr>
          <p:cNvPr id="9" name="Content Placeholder 8"/>
          <p:cNvPicPr>
            <a:picLocks noGrp="1"/>
          </p:cNvPicPr>
          <p:nvPr>
            <p:ph sz="half" idx="2"/>
          </p:nvPr>
        </p:nvPicPr>
        <p:blipFill rotWithShape="1">
          <a:blip r:embed="rId3"/>
          <a:srcRect r="58493" b="30755"/>
          <a:stretch/>
        </p:blipFill>
        <p:spPr bwMode="auto">
          <a:xfrm>
            <a:off x="4846864" y="1520819"/>
            <a:ext cx="3733800" cy="2047266"/>
          </a:xfrm>
          <a:prstGeom prst="rect">
            <a:avLst/>
          </a:prstGeom>
          <a:ln>
            <a:noFill/>
          </a:ln>
          <a:extLst>
            <a:ext uri="{53640926-AAD7-44d8-BBD7-CCE9431645EC}">
              <a14:shadowObscured xmlns:a14="http://schemas.microsoft.com/office/drawing/2010/main"/>
            </a:ext>
          </a:extLst>
        </p:spPr>
      </p:pic>
      <p:sp>
        <p:nvSpPr>
          <p:cNvPr id="10" name="Content Placeholder 2"/>
          <p:cNvSpPr txBox="1">
            <a:spLocks/>
          </p:cNvSpPr>
          <p:nvPr/>
        </p:nvSpPr>
        <p:spPr>
          <a:xfrm>
            <a:off x="7909560" y="3646212"/>
            <a:ext cx="609600" cy="490506"/>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2000" dirty="0" smtClean="0"/>
              <a:t>[6]</a:t>
            </a:r>
            <a:endParaRPr lang="en-US" sz="2000" dirty="0"/>
          </a:p>
        </p:txBody>
      </p:sp>
    </p:spTree>
    <p:extLst>
      <p:ext uri="{BB962C8B-B14F-4D97-AF65-F5344CB8AC3E}">
        <p14:creationId xmlns:p14="http://schemas.microsoft.com/office/powerpoint/2010/main" val="1506898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Technology Raises Privacy Concerns</a:t>
            </a:r>
            <a:endParaRPr lang="en-US" dirty="0"/>
          </a:p>
        </p:txBody>
      </p:sp>
      <p:sp>
        <p:nvSpPr>
          <p:cNvPr id="3" name="Content Placeholder 2"/>
          <p:cNvSpPr>
            <a:spLocks noGrp="1"/>
          </p:cNvSpPr>
          <p:nvPr>
            <p:ph sz="half" idx="1"/>
          </p:nvPr>
        </p:nvSpPr>
        <p:spPr>
          <a:xfrm>
            <a:off x="685800" y="1352551"/>
            <a:ext cx="7833360" cy="3352800"/>
          </a:xfrm>
        </p:spPr>
        <p:txBody>
          <a:bodyPr>
            <a:normAutofit/>
          </a:bodyPr>
          <a:lstStyle/>
          <a:p>
            <a:r>
              <a:rPr lang="en-US" sz="2000" dirty="0" smtClean="0"/>
              <a:t>Company data collection</a:t>
            </a:r>
          </a:p>
          <a:p>
            <a:pPr lvl="1"/>
            <a:r>
              <a:rPr lang="en-US" sz="1800" dirty="0" smtClean="0"/>
              <a:t>Audio files stored on </a:t>
            </a:r>
            <a:r>
              <a:rPr lang="en-US" sz="1800" dirty="0" err="1" smtClean="0"/>
              <a:t>ToyTalk</a:t>
            </a:r>
            <a:r>
              <a:rPr lang="en-US" sz="1800" dirty="0" smtClean="0"/>
              <a:t> servers [7]</a:t>
            </a:r>
          </a:p>
          <a:p>
            <a:pPr lvl="1"/>
            <a:r>
              <a:rPr lang="en-US" sz="1800" dirty="0" smtClean="0"/>
              <a:t>Used for research and development by </a:t>
            </a:r>
            <a:r>
              <a:rPr lang="en-US" sz="1800" dirty="0" err="1" smtClean="0"/>
              <a:t>ToyTalk</a:t>
            </a:r>
            <a:r>
              <a:rPr lang="en-US" sz="1800" dirty="0" smtClean="0"/>
              <a:t> and partners [3]</a:t>
            </a:r>
          </a:p>
          <a:p>
            <a:r>
              <a:rPr lang="en-US" sz="2000" dirty="0" smtClean="0"/>
              <a:t>Parent data collection</a:t>
            </a:r>
          </a:p>
          <a:p>
            <a:pPr lvl="1"/>
            <a:r>
              <a:rPr lang="en-US" sz="1800" dirty="0" smtClean="0"/>
              <a:t>Parents have access to all of child’s conversations with Barbie [8]</a:t>
            </a:r>
          </a:p>
          <a:p>
            <a:pPr lvl="1"/>
            <a:r>
              <a:rPr lang="en-US" sz="1800" dirty="0" smtClean="0"/>
              <a:t>Can post conversations to social media or send via email [2]</a:t>
            </a:r>
            <a:endParaRPr lang="en-US" sz="1800"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Amanda Adkins</a:t>
            </a:r>
            <a:endParaRPr lang="en-US" sz="1400" dirty="0">
              <a:solidFill>
                <a:schemeClr val="tx1"/>
              </a:solidFill>
              <a:latin typeface="+mj-lt"/>
            </a:endParaRPr>
          </a:p>
        </p:txBody>
      </p:sp>
    </p:spTree>
    <p:extLst>
      <p:ext uri="{BB962C8B-B14F-4D97-AF65-F5344CB8AC3E}">
        <p14:creationId xmlns:p14="http://schemas.microsoft.com/office/powerpoint/2010/main" val="32472490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14613</TotalTime>
  <Words>4083</Words>
  <Application>Microsoft Macintosh PowerPoint</Application>
  <PresentationFormat>On-screen Show (16:9)</PresentationFormat>
  <Paragraphs>365</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Red Radial 16x9</vt:lpstr>
      <vt:lpstr>Class 6 Information Privacy</vt:lpstr>
      <vt:lpstr>Logistics</vt:lpstr>
      <vt:lpstr>Overview</vt:lpstr>
      <vt:lpstr>My Reading Notes</vt:lpstr>
      <vt:lpstr>Assignment One Page Paper</vt:lpstr>
      <vt:lpstr>Overview</vt:lpstr>
      <vt:lpstr>Hello BArbieTm</vt:lpstr>
      <vt:lpstr>HELLO BARBIE HAS Potential benefits</vt:lpstr>
      <vt:lpstr>Recording Technology Raises Privacy Concerns</vt:lpstr>
      <vt:lpstr>Wi-fi connectivity Brings Security Issues</vt:lpstr>
      <vt:lpstr>Hello Barbie raises Other Ethical Issues</vt:lpstr>
      <vt:lpstr>Conclusions and discussion</vt:lpstr>
      <vt:lpstr>References</vt:lpstr>
      <vt:lpstr>References</vt:lpstr>
      <vt:lpstr>Amazon Alexa  Technology and Privacy</vt:lpstr>
      <vt:lpstr>Hardware and Interaction</vt:lpstr>
      <vt:lpstr>PowerPoint Presentation</vt:lpstr>
      <vt:lpstr>Account is Privacy Protective</vt:lpstr>
      <vt:lpstr>PowerPoint Presentation</vt:lpstr>
      <vt:lpstr>References</vt:lpstr>
      <vt:lpstr>Why Websites Advertise</vt:lpstr>
      <vt:lpstr>Targeted Advertising</vt:lpstr>
      <vt:lpstr>Targeted Advertising</vt:lpstr>
      <vt:lpstr>User Privacy</vt:lpstr>
      <vt:lpstr>“Aggravated” User Response</vt:lpstr>
      <vt:lpstr>PowerPoint Presentation</vt:lpstr>
      <vt:lpstr>“Concerned” User Response</vt:lpstr>
      <vt:lpstr>Conclusion</vt:lpstr>
      <vt:lpstr>PowerPoint Presentation</vt:lpstr>
      <vt:lpstr>References</vt:lpstr>
      <vt:lpstr>References</vt:lpstr>
      <vt:lpstr>Class 6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198</cp:revision>
  <dcterms:created xsi:type="dcterms:W3CDTF">2014-08-25T02:19:16Z</dcterms:created>
  <dcterms:modified xsi:type="dcterms:W3CDTF">2016-04-01T22:18:17Z</dcterms:modified>
</cp:coreProperties>
</file>