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385" r:id="rId3"/>
    <p:sldId id="277" r:id="rId4"/>
    <p:sldId id="259" r:id="rId5"/>
    <p:sldId id="261" r:id="rId6"/>
    <p:sldId id="267" r:id="rId7"/>
    <p:sldId id="286" r:id="rId8"/>
    <p:sldId id="410" r:id="rId9"/>
    <p:sldId id="411" r:id="rId10"/>
    <p:sldId id="412" r:id="rId11"/>
    <p:sldId id="413" r:id="rId12"/>
    <p:sldId id="414" r:id="rId13"/>
    <p:sldId id="402" r:id="rId14"/>
    <p:sldId id="403" r:id="rId15"/>
    <p:sldId id="404" r:id="rId16"/>
    <p:sldId id="405" r:id="rId17"/>
    <p:sldId id="406" r:id="rId18"/>
    <p:sldId id="407" r:id="rId19"/>
    <p:sldId id="408" r:id="rId20"/>
    <p:sldId id="409" r:id="rId21"/>
    <p:sldId id="396" r:id="rId22"/>
    <p:sldId id="397" r:id="rId23"/>
    <p:sldId id="398" r:id="rId24"/>
    <p:sldId id="399" r:id="rId25"/>
    <p:sldId id="400" r:id="rId26"/>
    <p:sldId id="401"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385"/>
            <p14:sldId id="277"/>
            <p14:sldId id="259"/>
            <p14:sldId id="261"/>
            <p14:sldId id="267"/>
            <p14:sldId id="286"/>
          </p14:sldIdLst>
        </p14:section>
        <p14:section name="Students" id="{898E5266-0460-F748-B516-56DCB661738D}">
          <p14:sldIdLst>
            <p14:sldId id="410"/>
            <p14:sldId id="411"/>
            <p14:sldId id="412"/>
            <p14:sldId id="413"/>
            <p14:sldId id="414"/>
            <p14:sldId id="402"/>
            <p14:sldId id="403"/>
            <p14:sldId id="404"/>
            <p14:sldId id="405"/>
            <p14:sldId id="406"/>
            <p14:sldId id="407"/>
            <p14:sldId id="408"/>
            <p14:sldId id="409"/>
            <p14:sldId id="396"/>
            <p14:sldId id="397"/>
            <p14:sldId id="398"/>
            <p14:sldId id="399"/>
            <p14:sldId id="400"/>
            <p14:sldId id="401"/>
          </p14:sldIdLst>
        </p14:section>
        <p14:section name="Common" id="{92FBE87E-32C6-2846-BF25-B5F0CEFF09B7}">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18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 You may not be depending on how you enjoyed the last class</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 6</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a:t>
            </a:r>
            <a:r>
              <a:rPr lang="en-US" baseline="0" dirty="0" smtClean="0"/>
              <a:t> goes against two sections of the </a:t>
            </a:r>
            <a:r>
              <a:rPr lang="en-US" baseline="0" dirty="0" err="1" smtClean="0"/>
              <a:t>secoe</a:t>
            </a:r>
            <a:r>
              <a:rPr lang="en-US" baseline="0" dirty="0" smtClean="0"/>
              <a:t>.</a:t>
            </a:r>
            <a:endParaRPr lang="en-US" baseline="0" dirty="0" smtClean="0"/>
          </a:p>
          <a:p>
            <a:r>
              <a:rPr lang="en-US" baseline="0" dirty="0" smtClean="0"/>
              <a:t>1.02 says that software engineers should moderate their interests against that of the public good. With players spending large sums of money and some bankrupting themselves it isn’t in the public good to enable them to continue doing that</a:t>
            </a:r>
            <a:r>
              <a:rPr lang="en-US" baseline="0" dirty="0" smtClean="0"/>
              <a:t>.</a:t>
            </a:r>
            <a:endParaRPr lang="en-US" baseline="0" dirty="0" smtClean="0"/>
          </a:p>
          <a:p>
            <a:r>
              <a:rPr lang="en-US" baseline="0" dirty="0" smtClean="0"/>
              <a:t>1.07 says that software engineers should consider issues of disabilities and economic disadvantages, which putting parts of your game behind a pay wall that requires you to keep putting a portion of your income into isn’t consistent with</a:t>
            </a:r>
            <a:r>
              <a:rPr lang="en-US" baseline="0" dirty="0" smtClean="0"/>
              <a:t>.</a:t>
            </a:r>
            <a:endParaRPr lang="en-US" baseline="0" dirty="0" smtClean="0"/>
          </a:p>
          <a:p>
            <a:r>
              <a:rPr lang="en-US" dirty="0" smtClean="0"/>
              <a:t>You can also make a utilitarian argument against it since,  </a:t>
            </a:r>
            <a:r>
              <a:rPr lang="en-US" dirty="0" err="1" smtClean="0"/>
              <a:t>Superdata</a:t>
            </a:r>
            <a:r>
              <a:rPr lang="en-US" baseline="0" dirty="0" smtClean="0"/>
              <a:t> research showed that in 2013 user acquisition costs went from $1.30 to $4.36 an increase of 288%. While the average return per user only increased by 38%. This is caused because there is only a certain number of whales and all the different companies are trying to attract them. This kind of trend isn’t sustainable for companies and will ultimately lead to failure.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Games such as Hearthstone</a:t>
            </a:r>
            <a:r>
              <a:rPr lang="en-US" baseline="0" dirty="0" smtClean="0"/>
              <a:t> and Fallout Shelter are good implementations of the free-to-play model. Fallout Shelter made Bethesda more than $5 million in its first two weeks</a:t>
            </a:r>
            <a:r>
              <a:rPr lang="en-US" baseline="0" dirty="0" smtClean="0"/>
              <a:t>.</a:t>
            </a:r>
            <a:endParaRPr lang="en-US" baseline="0" dirty="0" smtClean="0"/>
          </a:p>
          <a:p>
            <a:r>
              <a:rPr lang="en-US" baseline="0" dirty="0" smtClean="0"/>
              <a:t>If you never pay a cent you will still get the full game experience. Hearthstone allows you to earn everything you can get by paying money. Fallout Shelter is a single player game, not forcing you to keep up with anybody, can succeed without the better items from the lunchbox</a:t>
            </a:r>
            <a:r>
              <a:rPr lang="en-US" baseline="0" dirty="0" smtClean="0"/>
              <a:t>.</a:t>
            </a:r>
            <a:endParaRPr lang="en-US" baseline="0" dirty="0" smtClean="0"/>
          </a:p>
          <a:p>
            <a:r>
              <a:rPr lang="en-US" baseline="0" dirty="0" smtClean="0"/>
              <a:t>So it is possible to create free-to-play games that treat micro-transactions responsibly and ethically, but it remains to be seen if more developers will move away from exploiting the whales into a more responsible model.</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80945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everyone, my name is Hui Zheng. Today I’m </a:t>
            </a:r>
            <a:r>
              <a:rPr lang="en-US" baseline="0" dirty="0" err="1" smtClean="0"/>
              <a:t>gonna</a:t>
            </a:r>
            <a:r>
              <a:rPr lang="en-US" baseline="0" dirty="0" smtClean="0"/>
              <a:t> talk about the Code Automation and Software Development Ethics.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the graph show’s the most popular coding languages of last year, the data is provided by codeeval.com which is a online code assignment platform where companies post code challenges and programming/project challenge online. As we can see higher level language or scripting language ranked on the top. This is the third year python at 1</a:t>
            </a:r>
            <a:r>
              <a:rPr lang="en-US" baseline="30000" dirty="0" smtClean="0"/>
              <a:t>st</a:t>
            </a:r>
            <a:r>
              <a:rPr lang="en-US" baseline="0" dirty="0" smtClean="0"/>
              <a:t> place. However, C only have 4.1% of usage now a days. The ranking is depends on processing over 100,000+ coding test cases and challenges by over 2000 companies. This rank has preference because it based on online code interview and challenge, the project is small compare to desktop and online web development code. User have preference using higher level scripting language as tool to approach problems.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79197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current</a:t>
            </a:r>
            <a:r>
              <a:rPr lang="en-US" dirty="0" smtClean="0"/>
              <a:t> ranking of language provided</a:t>
            </a:r>
            <a:r>
              <a:rPr lang="en-US" baseline="0" dirty="0" smtClean="0"/>
              <a:t> by IEEE Spectrum, depends on current new projects on </a:t>
            </a:r>
            <a:r>
              <a:rPr lang="en-US" baseline="0" dirty="0" err="1" smtClean="0"/>
              <a:t>github</a:t>
            </a:r>
            <a:r>
              <a:rPr lang="en-US" baseline="0" dirty="0" smtClean="0"/>
              <a:t>, IEEE </a:t>
            </a:r>
            <a:r>
              <a:rPr lang="en-US" baseline="0" dirty="0" err="1" smtClean="0"/>
              <a:t>Xplore</a:t>
            </a:r>
            <a:r>
              <a:rPr lang="en-US" baseline="0" dirty="0" smtClean="0"/>
              <a:t> digital library and career builder. </a:t>
            </a:r>
          </a:p>
          <a:p>
            <a:r>
              <a:rPr lang="en-US" dirty="0" smtClean="0"/>
              <a:t>We</a:t>
            </a:r>
            <a:r>
              <a:rPr lang="en-US" baseline="0" dirty="0" smtClean="0"/>
              <a:t> can see dramatically C ranked still on top 2. Even without web development, C programming which is an representative of lower level language still gain more preference from user that building large scale project such as network design and system design for better performance. </a:t>
            </a:r>
            <a:endParaRPr lang="en-US" dirty="0" smtClean="0"/>
          </a:p>
          <a:p>
            <a:r>
              <a:rPr lang="en-US" dirty="0" smtClean="0"/>
              <a:t>Programming</a:t>
            </a:r>
            <a:r>
              <a:rPr lang="en-US" baseline="0" dirty="0" smtClean="0"/>
              <a:t> language is always developing, and trending to be more like human language. Higher level language, such as java, allow programmer more focus on logic level problem solving by save time on interactive with machine such as memory allocate and release. </a:t>
            </a:r>
          </a:p>
          <a:p>
            <a:r>
              <a:rPr lang="en-US" baseline="0" dirty="0" smtClean="0"/>
              <a:t>Scripting language is language that super high level language, the reason is their syntax are more like human language.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32088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End-user Software</a:t>
            </a:r>
            <a:r>
              <a:rPr lang="en-US" baseline="0" dirty="0" smtClean="0"/>
              <a:t> Developer mean programmer who doesn’t set programming as career, developing software functionalities through spreadsheet, graphic language with limited programming skills. </a:t>
            </a:r>
            <a:endParaRPr lang="en-US" dirty="0" smtClean="0"/>
          </a:p>
          <a:p>
            <a:r>
              <a:rPr lang="en-US" dirty="0" smtClean="0"/>
              <a:t>RHS</a:t>
            </a:r>
            <a:r>
              <a:rPr lang="en-US" baseline="0" dirty="0" smtClean="0"/>
              <a:t> is a graphical language called scratch, the language that allow you create games and animations without writing code. You just need choose on the element that you want to add to the project, then drag and drop on the script tab. It’s mainly used for kids to make toy apps. </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62912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Besides Scratch, there are also other graphical language </a:t>
            </a:r>
            <a:r>
              <a:rPr lang="en-US" baseline="0" dirty="0" err="1" smtClean="0"/>
              <a:t>Streambase</a:t>
            </a:r>
            <a:r>
              <a:rPr lang="en-US" baseline="0" dirty="0" smtClean="0"/>
              <a:t> for stream data analysis, as you can see an example of it language script on the right.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a:t>
            </a:r>
            <a:r>
              <a:rPr lang="en-US" altLang="zh-CN" baseline="0" dirty="0" smtClean="0"/>
              <a:t>take two input data stream and union them together and given two outputs, the union stream and status that union the data tuples. There is not test case for it, and the user needn’t use any java code to make this jar file to run on JVM. </a:t>
            </a:r>
            <a:endParaRPr lang="en-US" dirty="0" smtClean="0"/>
          </a:p>
          <a:p>
            <a:r>
              <a:rPr lang="en-US" altLang="zh-CN" baseline="0" dirty="0" smtClean="0"/>
              <a:t>The functionality is achieved through arranging and linking icons together, and finish the settings in the elements, such as input stream. </a:t>
            </a:r>
            <a:endParaRPr lang="en-US" baseline="0" dirty="0" smtClean="0"/>
          </a:p>
          <a:p>
            <a:r>
              <a:rPr lang="en-US" baseline="0" dirty="0" err="1" smtClean="0"/>
              <a:t>TreeAge</a:t>
            </a:r>
            <a:r>
              <a:rPr lang="en-US" baseline="0" dirty="0" smtClean="0"/>
              <a:t> which has it own language depends on mathematical model to help doctors or medical researchers and financial researchers to do mathematical simulations. Both of them will not required programming language skills, the only need developer know what they want and develop program through drag and drop the graphic elements. </a:t>
            </a:r>
          </a:p>
          <a:p>
            <a:r>
              <a:rPr lang="en-US" dirty="0" smtClean="0"/>
              <a:t>Both</a:t>
            </a:r>
            <a:r>
              <a:rPr lang="en-US" baseline="0" dirty="0" smtClean="0"/>
              <a:t> of the language using xml as intermediate language to represent and record the graphic language. However, compare to </a:t>
            </a:r>
            <a:r>
              <a:rPr lang="en-US" baseline="0" dirty="0" err="1" smtClean="0"/>
              <a:t>TreeAge</a:t>
            </a:r>
            <a:r>
              <a:rPr lang="en-US" baseline="0" dirty="0" smtClean="0"/>
              <a:t>, </a:t>
            </a:r>
            <a:r>
              <a:rPr lang="en-US" baseline="0" dirty="0" err="1" smtClean="0"/>
              <a:t>Streambase</a:t>
            </a:r>
            <a:r>
              <a:rPr lang="en-US" baseline="0" dirty="0" smtClean="0"/>
              <a:t> is more like code automation. It uses XML and transfer it into linked java programs that runs on java virtual machines. </a:t>
            </a:r>
          </a:p>
          <a:p>
            <a:r>
              <a:rPr lang="en-US" baseline="0" dirty="0" smtClean="0"/>
              <a:t>A website called wix.com, it will first provide user’s templates and then using drag and drops to achieve arranging views instead of coding in html and </a:t>
            </a:r>
            <a:r>
              <a:rPr lang="en-US" baseline="0" dirty="0" err="1" smtClean="0"/>
              <a:t>css</a:t>
            </a:r>
            <a:r>
              <a:rPr lang="en-US" baseline="0" dirty="0" smtClean="0"/>
              <a:t>. </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85632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 of End-User software</a:t>
            </a:r>
            <a:r>
              <a:rPr lang="en-US" baseline="0" dirty="0" smtClean="0"/>
              <a:t> engineering is aimed as developing software function that meet required functionality. </a:t>
            </a:r>
            <a:r>
              <a:rPr lang="en-US" dirty="0" smtClean="0"/>
              <a:t>Since the End-User software</a:t>
            </a:r>
            <a:r>
              <a:rPr lang="en-US" baseline="0" dirty="0" smtClean="0"/>
              <a:t> developer has limited programming and Software engineering training experience, there is no software development flow to follow when developing. Also, since the end-user software developing tools are facing non-professional programmers, the quality control is a most weak point on both tools side and developer side. </a:t>
            </a:r>
          </a:p>
          <a:p>
            <a:r>
              <a:rPr lang="en-US" baseline="0" dirty="0" err="1" smtClean="0"/>
              <a:t>Streambase</a:t>
            </a:r>
            <a:r>
              <a:rPr lang="en-US" baseline="0" dirty="0" smtClean="0"/>
              <a:t> has a quality control, however there is not testing kits or professional tools that implementing test methods such as unit test on the program that generated. </a:t>
            </a:r>
            <a:r>
              <a:rPr lang="en-US" baseline="0" dirty="0" err="1" smtClean="0"/>
              <a:t>TreeAge</a:t>
            </a:r>
            <a:r>
              <a:rPr lang="en-US" baseline="0" dirty="0" smtClean="0"/>
              <a:t> has even worse test function that rely on customer service.</a:t>
            </a:r>
          </a:p>
          <a:p>
            <a:r>
              <a:rPr lang="en-US" baseline="0" dirty="0" smtClean="0"/>
              <a:t>However, user usually can meet their goal, even with bugs that they even don’t know. </a:t>
            </a:r>
            <a:endParaRPr lang="en-US" dirty="0" smtClean="0"/>
          </a:p>
          <a:p>
            <a:r>
              <a:rPr lang="en-US" dirty="0" smtClean="0"/>
              <a:t>“94% of spreadsheets deployed in the field contain errors.”</a:t>
            </a:r>
            <a:r>
              <a:rPr lang="en-US" baseline="0" dirty="0" smtClean="0"/>
              <a:t> -</a:t>
            </a:r>
            <a:r>
              <a:rPr lang="en-US" dirty="0" smtClean="0"/>
              <a:t>Stephen G. Powell</a:t>
            </a:r>
          </a:p>
          <a:p>
            <a:endParaRPr lang="en-US" dirty="0" smtClean="0"/>
          </a:p>
          <a:p>
            <a:r>
              <a:rPr lang="en-US" dirty="0" smtClean="0"/>
              <a:t>Hoc</a:t>
            </a:r>
            <a:r>
              <a:rPr lang="en-US" baseline="0" dirty="0" smtClean="0"/>
              <a:t> and Nguyen Xuan used defined the word programming: “</a:t>
            </a:r>
            <a:r>
              <a:rPr lang="en-US" sz="1200" dirty="0" smtClean="0">
                <a:cs typeface="Tahoma" pitchFamily="34" charset="0"/>
              </a:rPr>
              <a:t>The process of transforming a mental plan of desired actions for a computer into a representation that can be understood by the computer</a:t>
            </a:r>
            <a:r>
              <a:rPr lang="en-US" baseline="0" dirty="0" smtClean="0"/>
              <a:t>”. Through which we can think end-user software developing as programming.</a:t>
            </a:r>
          </a:p>
          <a:p>
            <a:r>
              <a:rPr lang="en-US" baseline="0" dirty="0" smtClean="0"/>
              <a:t>However, is end-user software developer software Dev?</a:t>
            </a:r>
          </a:p>
          <a:p>
            <a:endParaRPr lang="en-US" dirty="0" smtClean="0"/>
          </a:p>
          <a:p>
            <a:r>
              <a:rPr lang="en-US" dirty="0" smtClean="0"/>
              <a:t>End-User </a:t>
            </a:r>
            <a:r>
              <a:rPr lang="en-US" dirty="0" err="1" smtClean="0"/>
              <a:t>Cheetsheet</a:t>
            </a:r>
            <a:r>
              <a:rPr lang="en-US" dirty="0" smtClean="0"/>
              <a:t>:</a:t>
            </a:r>
          </a:p>
          <a:p>
            <a:r>
              <a:rPr lang="en-US" dirty="0" smtClean="0"/>
              <a:t> “End-user programming enables end users to create their own programs. Researchers</a:t>
            </a:r>
          </a:p>
          <a:p>
            <a:r>
              <a:rPr lang="en-US" dirty="0" smtClean="0"/>
              <a:t>and developers have been working on empowering end users to do this for a number</a:t>
            </a:r>
          </a:p>
          <a:p>
            <a:r>
              <a:rPr lang="en-US" dirty="0" smtClean="0"/>
              <a:t>of years, and they have succeeded: today, end users create numerous programs.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50737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Christopher </a:t>
            </a:r>
            <a:r>
              <a:rPr lang="en-US" dirty="0" err="1" smtClean="0"/>
              <a:t>Scaffidi</a:t>
            </a:r>
            <a:r>
              <a:rPr lang="en-US" dirty="0" smtClean="0"/>
              <a:t> in 2005</a:t>
            </a:r>
            <a:r>
              <a:rPr lang="en-US" baseline="0" dirty="0" smtClean="0"/>
              <a:t> make an estimation about end-user programmer count for 2012, However it seems that </a:t>
            </a:r>
            <a:r>
              <a:rPr lang="en-US" dirty="0" smtClean="0"/>
              <a:t>.</a:t>
            </a:r>
            <a:r>
              <a:rPr lang="en-US" baseline="0" dirty="0" smtClean="0"/>
              <a:t> </a:t>
            </a:r>
            <a:r>
              <a:rPr lang="en-US" dirty="0" smtClean="0"/>
              <a:t>The amount</a:t>
            </a:r>
            <a:r>
              <a:rPr lang="en-US" baseline="0" dirty="0" smtClean="0"/>
              <a:t> of EUSDE is 18 times than professional programmers, besides those who located in the middle.  </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17644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promisingly same product functionality</a:t>
            </a:r>
            <a:r>
              <a:rPr lang="en-US" baseline="0" dirty="0" smtClean="0"/>
              <a:t> achievement, putting effort in computation and engaged in software engineering, End-</a:t>
            </a:r>
            <a:r>
              <a:rPr lang="en-US" altLang="zh-CN" baseline="0" dirty="0" smtClean="0"/>
              <a:t>user software developer can count as software engineer.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402152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how ethics are missing from classes, not enough time.  70% of engineering schools don’t have an ethics component in 1997, while that has gotten better, it could still </a:t>
            </a:r>
            <a:r>
              <a:rPr lang="en-US" baseline="0" dirty="0" smtClean="0"/>
              <a:t>improve </a:t>
            </a:r>
            <a:r>
              <a:rPr lang="en-US" baseline="0" dirty="0" smtClean="0"/>
              <a:t>[5].  This means students have low ethical reasoning skills because they haven’t been exposed to it.  Don’t make the engineering professor have to become a professor of ethics too.  Use the professors who are already here.  Try to incorporate it in the department, school wide [6,8].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 Game or Not</a:t>
            </a:r>
            <a:r>
              <a:rPr lang="en-US" baseline="0" dirty="0" smtClean="0"/>
              <a:t> Debate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initial study was done with BME 2511 taught by Professor </a:t>
            </a:r>
            <a:r>
              <a:rPr lang="en-US" baseline="0" dirty="0" err="1" smtClean="0"/>
              <a:t>Billiar</a:t>
            </a:r>
            <a:r>
              <a:rPr lang="en-US" baseline="0" dirty="0" smtClean="0"/>
              <a:t> at WPI, different methods were tried and the best of these were taken for the solution. </a:t>
            </a:r>
          </a:p>
          <a:p>
            <a:r>
              <a:rPr lang="en-US" baseline="0" dirty="0" smtClean="0"/>
              <a:t>Survey:</a:t>
            </a:r>
          </a:p>
          <a:p>
            <a:pPr marL="228600" indent="-228600">
              <a:buAutoNum type="arabicPeriod"/>
            </a:pPr>
            <a:r>
              <a:rPr lang="en-US" dirty="0" smtClean="0"/>
              <a:t>This term, portions of three lectures were dedicated to promoting ethical exposure. Of the three ethics-based lectures, which did you most prefer? </a:t>
            </a:r>
          </a:p>
          <a:p>
            <a:pPr marL="228600" indent="-228600">
              <a:buAutoNum type="alphaLcPeriod"/>
            </a:pPr>
            <a:r>
              <a:rPr lang="en-US" dirty="0" smtClean="0"/>
              <a:t>Professor </a:t>
            </a:r>
            <a:r>
              <a:rPr lang="en-US" dirty="0" err="1" smtClean="0"/>
              <a:t>Billiar</a:t>
            </a:r>
            <a:r>
              <a:rPr lang="en-US" dirty="0" smtClean="0"/>
              <a:t> led lecture </a:t>
            </a:r>
          </a:p>
          <a:p>
            <a:pPr marL="228600" indent="-228600">
              <a:buAutoNum type="alphaLcPeriod"/>
            </a:pPr>
            <a:r>
              <a:rPr lang="en-US" dirty="0" smtClean="0"/>
              <a:t>b. Point/Counterpoint Assignment </a:t>
            </a:r>
          </a:p>
          <a:p>
            <a:pPr marL="228600" indent="-228600">
              <a:buAutoNum type="alphaLcPeriod"/>
            </a:pPr>
            <a:r>
              <a:rPr lang="en-US" dirty="0" smtClean="0"/>
              <a:t>c. Guest Lecture with Professor Pfeifer </a:t>
            </a:r>
          </a:p>
          <a:p>
            <a:pPr marL="228600" indent="-228600">
              <a:buAutoNum type="alphaLcPeriod"/>
            </a:pPr>
            <a:r>
              <a:rPr lang="en-US" dirty="0" smtClean="0"/>
              <a:t>d. None of the above </a:t>
            </a:r>
          </a:p>
          <a:p>
            <a:pPr marL="0" indent="0">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62647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smtClean="0"/>
              <a:t>EXPLAIN what each means.</a:t>
            </a:r>
          </a:p>
          <a:p>
            <a:pPr lvl="0">
              <a:defRPr sz="1800"/>
            </a:pPr>
            <a:r>
              <a:rPr lang="en-US" sz="1200" dirty="0" smtClean="0"/>
              <a:t>Case study</a:t>
            </a:r>
          </a:p>
          <a:p>
            <a:pPr lvl="0">
              <a:defRPr sz="1800"/>
            </a:pPr>
            <a:r>
              <a:rPr lang="en-US" sz="1200" dirty="0" smtClean="0"/>
              <a:t>•Relatable to engineering content</a:t>
            </a:r>
          </a:p>
          <a:p>
            <a:pPr lvl="0">
              <a:defRPr sz="1800"/>
            </a:pPr>
            <a:r>
              <a:rPr lang="en-US" sz="1200" dirty="0" smtClean="0"/>
              <a:t>Point/Counterpoint assignment</a:t>
            </a:r>
          </a:p>
          <a:p>
            <a:pPr lvl="0">
              <a:defRPr sz="1800"/>
            </a:pPr>
            <a:r>
              <a:rPr lang="en-US" sz="1200" dirty="0" smtClean="0"/>
              <a:t>•There are grey areas</a:t>
            </a:r>
          </a:p>
          <a:p>
            <a:pPr lvl="0">
              <a:defRPr sz="1800"/>
            </a:pPr>
            <a:r>
              <a:rPr lang="en-US" sz="1200" dirty="0" smtClean="0"/>
              <a:t>Make a point, now take the opposite position</a:t>
            </a:r>
            <a:r>
              <a:rPr lang="en-US" sz="1200" baseline="0" dirty="0" smtClean="0"/>
              <a:t> and argue for it. </a:t>
            </a:r>
            <a:endParaRPr lang="en-US" sz="1200" dirty="0" smtClean="0"/>
          </a:p>
          <a:p>
            <a:pPr lvl="0">
              <a:defRPr sz="1800"/>
            </a:pPr>
            <a:r>
              <a:rPr lang="en-US" sz="1200" dirty="0" smtClean="0"/>
              <a:t>Guest Lecture</a:t>
            </a:r>
          </a:p>
          <a:p>
            <a:pPr lvl="0">
              <a:defRPr sz="1800"/>
            </a:pPr>
            <a:r>
              <a:rPr lang="en-US" sz="1200" dirty="0" smtClean="0"/>
              <a:t>•Facilitates discussion</a:t>
            </a:r>
          </a:p>
          <a:p>
            <a:pPr lvl="0">
              <a:defRPr sz="1800"/>
            </a:pPr>
            <a:r>
              <a:rPr lang="en-US" sz="1200" dirty="0" smtClean="0"/>
              <a:t>Ethics professor comes in to talk</a:t>
            </a:r>
          </a:p>
          <a:p>
            <a:pPr lvl="0">
              <a:defRPr sz="1800"/>
            </a:pPr>
            <a:r>
              <a:rPr lang="en-US" sz="1200" dirty="0" smtClean="0"/>
              <a:t>Heuristics Assignment</a:t>
            </a:r>
          </a:p>
          <a:p>
            <a:pPr lvl="0">
              <a:defRPr sz="1800"/>
            </a:pPr>
            <a:r>
              <a:rPr lang="en-US" sz="1200" dirty="0" smtClean="0"/>
              <a:t>•5-step analysis guide [7] (Assign values</a:t>
            </a:r>
            <a:r>
              <a:rPr lang="en-US" sz="1200" baseline="0" dirty="0" smtClean="0"/>
              <a:t> like utilitarianism)</a:t>
            </a:r>
            <a:endParaRPr lang="en-US" sz="1200" dirty="0" smtClean="0"/>
          </a:p>
          <a:p>
            <a:pPr lvl="0">
              <a:defRPr sz="1800"/>
            </a:pPr>
            <a:r>
              <a:rPr lang="en-US" sz="1200" dirty="0" smtClean="0"/>
              <a:t>Identify the ethical issues present in the case study. Ethical issues can be the moral concerns or areas where right and wrong are unclear. For each issue, explain why it is problematic. </a:t>
            </a:r>
          </a:p>
          <a:p>
            <a:pPr marL="228600" lvl="0" indent="-228600">
              <a:buAutoNum type="arabicPeriod"/>
              <a:defRPr sz="1800"/>
            </a:pPr>
            <a:r>
              <a:rPr lang="en-US" sz="1200" dirty="0" smtClean="0"/>
              <a:t>Identify the stakeholders involved for each issue. </a:t>
            </a:r>
          </a:p>
          <a:p>
            <a:pPr marL="0" lvl="0" indent="0">
              <a:buNone/>
              <a:defRPr sz="1800"/>
            </a:pPr>
            <a:r>
              <a:rPr lang="en-US" sz="1200" dirty="0" smtClean="0"/>
              <a:t>2. Identify the moral responsibilities of the stakeholders. </a:t>
            </a:r>
          </a:p>
          <a:p>
            <a:pPr marL="0" lvl="0" indent="0">
              <a:buNone/>
              <a:defRPr sz="1800"/>
            </a:pPr>
            <a:r>
              <a:rPr lang="en-US" sz="1200" dirty="0" smtClean="0"/>
              <a:t>3. Identify the possible courses of action regarding the ethical issues. How can the issues be solved? </a:t>
            </a:r>
          </a:p>
          <a:p>
            <a:pPr marL="0" lvl="0" indent="0">
              <a:buNone/>
              <a:defRPr sz="1800"/>
            </a:pPr>
            <a:r>
              <a:rPr lang="en-US" sz="1200" dirty="0" smtClean="0"/>
              <a:t>4. Identify the consequences to the different courses of action. What can happen? </a:t>
            </a:r>
          </a:p>
          <a:p>
            <a:pPr marL="0" lvl="0" indent="0">
              <a:buNone/>
              <a:defRPr sz="1800"/>
            </a:pPr>
            <a:r>
              <a:rPr lang="en-US" sz="1200" dirty="0" smtClean="0"/>
              <a:t>5. For each issue, which course of action would you choose to solve the problem, and why?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973415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Medtronic devices company designed a catheter</a:t>
            </a:r>
            <a:r>
              <a:rPr lang="en-US" baseline="0" dirty="0" smtClean="0"/>
              <a:t> that was only supposed to be inflated to 8 atmospheres.  The doctor inflated it to 10 atmospheres and it burst in the patients vessel leading to and emergency bypass.  Who was at fault?  Everyone has a little bit at fault, it’s really up to opinion.</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638653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methods used to figure out who was at stake in this case study can also be used in computing.  When adding a new feature, you can treat that case study and it’s out puts as a case study.  Just simply using a heuristics assessment can determine whether or not that is a good idea to implement it in.  Examples can be shown with the Netflix anonymity scandal, that we talked about just today in AI.    </a:t>
            </a:r>
          </a:p>
          <a:p>
            <a:endParaRPr lang="en-US" baseline="0" dirty="0" smtClean="0"/>
          </a:p>
          <a:p>
            <a:r>
              <a:rPr lang="en-US" baseline="0" dirty="0" smtClean="0"/>
              <a:t>It requires a different kind of thinking that may not be developed in the required courses.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255733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 many people </a:t>
            </a:r>
            <a:r>
              <a:rPr lang="en-US" smtClean="0"/>
              <a:t>in ACM</a:t>
            </a:r>
            <a:r>
              <a:rPr lang="en-US" baseline="0" smtClean="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a:t>
            </a:r>
            <a:r>
              <a:rPr lang="en-US" baseline="0" dirty="0" smtClean="0">
                <a:latin typeface="Arial" charset="0"/>
                <a:ea typeface="ＭＳ Ｐゴシック" charset="-128"/>
                <a:cs typeface="ＭＳ Ｐゴシック" charset="-128"/>
              </a:rPr>
              <a:t> NOT LONG ENOUGH</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error of </a:t>
            </a:r>
            <a:r>
              <a:rPr lang="en-US" i="1" dirty="0" smtClean="0"/>
              <a:t>commission</a:t>
            </a:r>
            <a:r>
              <a:rPr lang="en-US" dirty="0" smtClean="0"/>
              <a:t> is one where the person responds where they should not. This is compared to an error of </a:t>
            </a:r>
            <a:r>
              <a:rPr lang="en-US" i="1" dirty="0" smtClean="0"/>
              <a:t>omission</a:t>
            </a:r>
            <a:r>
              <a:rPr lang="en-US" dirty="0" smtClean="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1 Page Paper – For Good</a:t>
            </a:r>
          </a:p>
          <a:p>
            <a:pPr lvl="1" eaLnBrk="1" hangingPunct="1"/>
            <a:r>
              <a:rPr lang="en-US" dirty="0" smtClean="0">
                <a:ea typeface="ＭＳ Ｐゴシック" pitchFamily="-109" charset="-128"/>
                <a:cs typeface="ＭＳ Ｐゴシック" pitchFamily="-109" charset="-128"/>
              </a:rPr>
              <a:t>How will you use your computing related education to do good in the world?</a:t>
            </a:r>
          </a:p>
          <a:p>
            <a:pPr eaLnBrk="1" hangingPunct="1"/>
            <a:r>
              <a:rPr lang="en-US" dirty="0" smtClean="0">
                <a:latin typeface="Arial" pitchFamily="-109" charset="0"/>
                <a:ea typeface="ＭＳ Ｐゴシック" pitchFamily="-109" charset="-128"/>
                <a:cs typeface="ＭＳ Ｐゴシック" pitchFamily="-109" charset="-128"/>
              </a:rPr>
              <a:t>Extra Credit? Extra Paper?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Free-to-play</a:t>
            </a:r>
            <a:r>
              <a:rPr lang="en-US" baseline="0" dirty="0" smtClean="0"/>
              <a:t> games big industry that grew along with the smartphone industry</a:t>
            </a:r>
            <a:r>
              <a:rPr lang="en-US" baseline="0" dirty="0" smtClean="0"/>
              <a:t>.</a:t>
            </a:r>
            <a:endParaRPr lang="en-US" baseline="0" dirty="0" smtClean="0"/>
          </a:p>
          <a:p>
            <a:r>
              <a:rPr lang="en-US" baseline="0" dirty="0" smtClean="0"/>
              <a:t>Free to download but offer ‘</a:t>
            </a:r>
            <a:r>
              <a:rPr lang="en-US" baseline="0" dirty="0" err="1" smtClean="0"/>
              <a:t>microtransations</a:t>
            </a:r>
            <a:r>
              <a:rPr lang="en-US" baseline="0" dirty="0" smtClean="0"/>
              <a:t>’ that let you spend real currency to buy in game items or upgrades</a:t>
            </a:r>
            <a:r>
              <a:rPr lang="en-U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picture on the right is from </a:t>
            </a:r>
            <a:r>
              <a:rPr lang="en-US" baseline="0" dirty="0" err="1" smtClean="0"/>
              <a:t>thinkgaming</a:t>
            </a:r>
            <a:r>
              <a:rPr lang="en-US" baseline="0" dirty="0" smtClean="0"/>
              <a:t> a site that organizes revenue data for mobile apps. As you can see the top 10 games are all free to play, and the number 1 game,  Clash of Clans is making almost $1.5 million a day</a:t>
            </a:r>
            <a:r>
              <a:rPr lang="en-US" baseline="0" dirty="0" smtClean="0"/>
              <a:t>.</a:t>
            </a:r>
            <a:endParaRPr lang="en-US" baseline="0" dirty="0" smtClean="0"/>
          </a:p>
          <a:p>
            <a:r>
              <a:rPr lang="en-US" baseline="0" dirty="0" smtClean="0"/>
              <a:t>In theory, f2p games are an excellent model that can give users a full game experience without the $60 entry of AAA game titles such as Call of Duty, or </a:t>
            </a:r>
            <a:r>
              <a:rPr lang="en-US" baseline="0" dirty="0" err="1" smtClean="0"/>
              <a:t>Skyrim</a:t>
            </a:r>
            <a:r>
              <a:rPr lang="en-US" baseline="0" dirty="0" smtClean="0"/>
              <a:t>.</a:t>
            </a:r>
            <a:endParaRPr lang="en-US" baseline="0" dirty="0" smtClean="0"/>
          </a:p>
          <a:p>
            <a:r>
              <a:rPr lang="en-US" baseline="0" dirty="0" smtClean="0"/>
              <a:t>In practice, exploits a small group of players and is ethically wrong.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67694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whale</a:t>
            </a:r>
            <a:r>
              <a:rPr lang="en-US" baseline="0" dirty="0" smtClean="0"/>
              <a:t> is a term for a user who is willing or able to dump large sums of money into f2p game</a:t>
            </a:r>
            <a:r>
              <a:rPr lang="en-US" baseline="0" dirty="0" smtClean="0"/>
              <a:t>.</a:t>
            </a:r>
            <a:endParaRPr lang="en-US" baseline="0" dirty="0" smtClean="0"/>
          </a:p>
          <a:p>
            <a:r>
              <a:rPr lang="en-US" baseline="0" dirty="0" smtClean="0"/>
              <a:t>Term is borrowed from casinos</a:t>
            </a:r>
            <a:r>
              <a:rPr lang="en-US" baseline="0" dirty="0" smtClean="0"/>
              <a:t>.</a:t>
            </a:r>
            <a:endParaRPr lang="en-US" baseline="0" dirty="0" smtClean="0"/>
          </a:p>
          <a:p>
            <a:r>
              <a:rPr lang="en-US" baseline="0" dirty="0" smtClean="0"/>
              <a:t>As shown on the chart whales account for a majority of f2p games revenue, with the top 10% of paying players responsible for 50.8% of the revenue</a:t>
            </a:r>
            <a:r>
              <a:rPr lang="en-US" baseline="0" dirty="0" smtClean="0"/>
              <a:t>.</a:t>
            </a:r>
            <a:endParaRPr lang="en-US" baseline="0" dirty="0" smtClean="0"/>
          </a:p>
          <a:p>
            <a:r>
              <a:rPr lang="en-US" baseline="0" dirty="0" smtClean="0"/>
              <a:t>One of the players on Clash of Clans top 10 leaderboard known as “Panda” bragged about spending $7,000 per month on the game</a:t>
            </a:r>
            <a:r>
              <a:rPr lang="en-US" baseline="0" dirty="0" smtClean="0"/>
              <a:t>.</a:t>
            </a:r>
            <a:endParaRPr lang="en-US" baseline="0" dirty="0" smtClean="0"/>
          </a:p>
          <a:p>
            <a:r>
              <a:rPr lang="en-US" baseline="0" dirty="0" smtClean="0"/>
              <a:t>In an interview with Wired magazine Andy Yang, who is the CEO of a mobile monetization research firm compared telling developers that they should feel guilty about whales to telling a band that “[they]</a:t>
            </a:r>
            <a:r>
              <a:rPr lang="en-US" sz="1200" b="0" i="0" kern="1200" dirty="0" smtClean="0">
                <a:solidFill>
                  <a:schemeClr val="tx1"/>
                </a:solidFill>
                <a:effectLst/>
                <a:latin typeface="+mn-lt"/>
                <a:ea typeface="+mn-ea"/>
                <a:cs typeface="+mn-cs"/>
              </a:rPr>
              <a:t> should feel guilty for having hardcore fans that have spend money purchasing every album, every piece of memorabilia, and religiously attending all of their concerts</a:t>
            </a:r>
            <a:r>
              <a:rPr lang="en-US" sz="1200" b="0" i="0" kern="1200" dirty="0" smtClean="0">
                <a:solidFill>
                  <a:schemeClr val="tx1"/>
                </a:solidFill>
                <a:effectLst/>
                <a:latin typeface="+mn-lt"/>
                <a:ea typeface="+mn-ea"/>
                <a:cs typeface="+mn-cs"/>
              </a:rPr>
              <a:t>”</a:t>
            </a:r>
            <a:endParaRPr lang="en-US" baseline="0" dirty="0" smtClean="0"/>
          </a:p>
          <a:p>
            <a:r>
              <a:rPr lang="en-US" baseline="0" dirty="0" smtClean="0"/>
              <a:t>However, f2p games try to entice people to continue spending. Some games force players to either wait through timers or pay money to skip them. Others restrict the most powerful items to only people who will pay money. This is known as pay to win.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4807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o.aolcdn.com/hss/storage/midas/e0bc012e7be6b968df7293315e83935e/202368495/fallout.jpg" TargetMode="External"/><Relationship Id="rId4" Type="http://schemas.openxmlformats.org/officeDocument/2006/relationships/hyperlink" Target="http://us.battle.net/hearthstone/static/images/media/wallpapers/hearthstone_wallpaper1024x768.jpg?v=58-15" TargetMode="External"/><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landingpage.swrve.com/rs/swrve/images/new-players-report-0414.pdf?mkt_tok=3RkMMJWWfF9wsRonvK7NZKXonjHpfsX57+8pXa6xlMI/0ER3fOvrPUfGjI4DTMtgI+SLDwEYGJlv6SgFTrPHMat50LgJUxE=" TargetMode="External"/><Relationship Id="rId4" Type="http://schemas.openxmlformats.org/officeDocument/2006/relationships/hyperlink" Target="http://forum.supercell.net/showthread.php/827-How-much-money-have-you-spent-on-this-game/page1" TargetMode="External"/><Relationship Id="rId5" Type="http://schemas.openxmlformats.org/officeDocument/2006/relationships/hyperlink" Target="http://www.wired.com/2012/11/meet-the-whales/" TargetMode="External"/><Relationship Id="rId6" Type="http://schemas.openxmlformats.org/officeDocument/2006/relationships/hyperlink" Target="https://www.acm.org/about/se-code" TargetMode="External"/><Relationship Id="rId7" Type="http://schemas.openxmlformats.org/officeDocument/2006/relationships/hyperlink" Target="https://www.superdataresearch.com/market-data/digital-game-user-acquisition-cost/" TargetMode="External"/><Relationship Id="rId8" Type="http://schemas.openxmlformats.org/officeDocument/2006/relationships/hyperlink" Target="http://www.techtimes.com/articles/70075/20150719/fallout-shelter-game-ios-app-earns-bethesda-5-1-million-all-eyes-on-android-release-date.htm" TargetMode="External"/><Relationship Id="rId1" Type="http://schemas.openxmlformats.org/officeDocument/2006/relationships/slideLayout" Target="../slideLayouts/slideLayout2.xml"/><Relationship Id="rId2" Type="http://schemas.openxmlformats.org/officeDocument/2006/relationships/hyperlink" Target="https://thinkgaming.com/app-sales-dat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ocsity.com/en/news/programming-2/5-programming-language-inforgraphics" TargetMode="External"/><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spectrum.ieee.org/computing/software/the-2015-top-ten-programming-languages"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scratched.gse.harvard.edu/stories/reasoning-and-audience-scratch-geometry-classroom" TargetMode="External"/><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scratched.gse.harvard.edu/stories/reasoning-and-audience-scratch-geometry-classroom" TargetMode="External"/><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www.amazon.com/s/ref=dp_byline_sr_book_1?ie=UTF8&amp;text=Mehdi+Khosrow-Pour&amp;search-alias=books&amp;field-author=Mehdi+Khosrow-Pour&amp;sort=relevanceran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tibco.com/pub/streambase_cep/7.3.10/doc/adaptersguide/embeddedOutput29WestLBM.html" TargetMode="External"/><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che.org/academy/courses/ela118/excel-vba-programming-chemical-engineers" TargetMode="External"/><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cse.unl.edu/~grother/papers/cacm04.pdf" TargetMode="External"/><Relationship Id="rId4" Type="http://schemas.openxmlformats.org/officeDocument/2006/relationships/hyperlink" Target="https://www.acm.org/about/se-code" TargetMode="External"/><Relationship Id="rId5" Type="http://schemas.openxmlformats.org/officeDocument/2006/relationships/hyperlink" Target="mailto:vdwivedi@cs.cmu.edu" TargetMode="External"/><Relationship Id="rId6" Type="http://schemas.openxmlformats.org/officeDocument/2006/relationships/hyperlink" Target="http://www.cs.cmu.edu/~bam/uicourse/2011hasd/" TargetMode="External"/><Relationship Id="rId7" Type="http://schemas.openxmlformats.org/officeDocument/2006/relationships/hyperlink" Target="https://docs.tibco.com/pub/streambase_cep/7.3.10/doc/adaptersguide/embeddedOutput29WestLBM.html" TargetMode="External"/><Relationship Id="rId8" Type="http://schemas.openxmlformats.org/officeDocument/2006/relationships/hyperlink" Target="http://www.treeage.com/" TargetMode="External"/><Relationship Id="rId9" Type="http://schemas.openxmlformats.org/officeDocument/2006/relationships/hyperlink" Target="http://www.aiche.org/academy/courses/ela118/excel-vba-programming-chemical-engineers" TargetMode="External"/><Relationship Id="rId1" Type="http://schemas.openxmlformats.org/officeDocument/2006/relationships/slideLayout" Target="../slideLayouts/slideLayout2.xml"/><Relationship Id="rId2" Type="http://schemas.openxmlformats.org/officeDocument/2006/relationships/hyperlink" Target="ftp://cs.oregonstate.edu/pub/burnett/eud09-euse-invited.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10</a:t>
            </a:r>
            <a:br>
              <a:rPr lang="en-US" dirty="0" smtClean="0"/>
            </a:br>
            <a:r>
              <a:rPr lang="en-US" dirty="0" smtClean="0"/>
              <a:t>Professional Ethics</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 against the code of ethics</a:t>
            </a:r>
            <a:endParaRPr lang="en-US" dirty="0"/>
          </a:p>
        </p:txBody>
      </p:sp>
      <p:sp>
        <p:nvSpPr>
          <p:cNvPr id="3" name="Content Placeholder 2"/>
          <p:cNvSpPr>
            <a:spLocks noGrp="1"/>
          </p:cNvSpPr>
          <p:nvPr>
            <p:ph sz="half" idx="1"/>
          </p:nvPr>
        </p:nvSpPr>
        <p:spPr/>
        <p:txBody>
          <a:bodyPr/>
          <a:lstStyle/>
          <a:p>
            <a:r>
              <a:rPr lang="en-US" dirty="0" smtClean="0"/>
              <a:t>Goes against sections 1.02 and 1.07 of the Software Engineering Code of Ethics [5]</a:t>
            </a:r>
          </a:p>
          <a:p>
            <a:r>
              <a:rPr lang="en-US" dirty="0" smtClean="0"/>
              <a:t>Rising cost of user acquisition means one could make a utilitarian argument against it as well. [6]</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Peter  Craft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https://www.superdataresearch.com/market-data/digital-game-user-acquisition-cost/</a:t>
            </a:r>
            <a:endParaRPr lang="en-US" sz="1200" dirty="0">
              <a:solidFill>
                <a:schemeClr val="tx1"/>
              </a:solidFill>
            </a:endParaRPr>
          </a:p>
        </p:txBody>
      </p:sp>
      <p:pic>
        <p:nvPicPr>
          <p:cNvPr id="3074" name="Picture 2" descr="mobile 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80300"/>
            <a:ext cx="4136411" cy="224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80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hope</a:t>
            </a:r>
            <a:endParaRPr lang="en-US" dirty="0"/>
          </a:p>
        </p:txBody>
      </p:sp>
      <p:sp>
        <p:nvSpPr>
          <p:cNvPr id="3" name="Content Placeholder 2"/>
          <p:cNvSpPr>
            <a:spLocks noGrp="1"/>
          </p:cNvSpPr>
          <p:nvPr>
            <p:ph sz="half" idx="1"/>
          </p:nvPr>
        </p:nvSpPr>
        <p:spPr/>
        <p:txBody>
          <a:bodyPr/>
          <a:lstStyle/>
          <a:p>
            <a:r>
              <a:rPr lang="en-US" dirty="0" smtClean="0"/>
              <a:t>Games such as Hearthstone and Fallout Shelter show responsible free-to-play models [7]</a:t>
            </a:r>
          </a:p>
          <a:p>
            <a:r>
              <a:rPr lang="en-US" dirty="0" smtClean="0"/>
              <a:t>Developers shouldn’t turn their backs on the model, only the unethical implementations </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Peter  Craft</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hlinkClick r:id="rId3"/>
              </a:rPr>
              <a:t>http://</a:t>
            </a:r>
            <a:r>
              <a:rPr lang="en-US" sz="1200" dirty="0" smtClean="0">
                <a:hlinkClick r:id="rId3"/>
              </a:rPr>
              <a:t>o.aolcdn.com/hss/storage/midas/e0bc012e7be6b968df7293315e83935e/202368495/fallout.jpg</a:t>
            </a:r>
            <a:r>
              <a:rPr lang="en-US" sz="1200" dirty="0"/>
              <a:t> &amp; </a:t>
            </a:r>
            <a:r>
              <a:rPr lang="en-US" sz="1200" dirty="0">
                <a:hlinkClick r:id="rId4"/>
              </a:rPr>
              <a:t>http://</a:t>
            </a:r>
            <a:r>
              <a:rPr lang="en-US" sz="1200" dirty="0" smtClean="0">
                <a:hlinkClick r:id="rId4"/>
              </a:rPr>
              <a:t>us.battle.net/hearthstone/static/images/media/wallpapers/hearthstone_wallpaper1024x768.jpg?v=58-15</a:t>
            </a:r>
            <a:r>
              <a:rPr lang="en-US" sz="1200" dirty="0" smtClean="0"/>
              <a:t> </a:t>
            </a:r>
            <a:endParaRPr lang="en-US" sz="1200" dirty="0">
              <a:solidFill>
                <a:schemeClr val="tx1"/>
              </a:solidFill>
            </a:endParaRPr>
          </a:p>
        </p:txBody>
      </p:sp>
      <p:pic>
        <p:nvPicPr>
          <p:cNvPr id="1030" name="Picture 6" descr="http://us.battle.net/hearthstone/static/images/media/wallpapers/hearthstone_wallpaper1024x768.jpg?v=58-15"/>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522377" y="1175258"/>
            <a:ext cx="2482236" cy="1861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o.aolcdn.com/hss/storage/midas/e0bc012e7be6b968df7293315e83935e/202368495/fallou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180" y="2641084"/>
            <a:ext cx="2721794" cy="162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69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[1] </a:t>
            </a:r>
            <a:r>
              <a:rPr lang="en-US" dirty="0">
                <a:hlinkClick r:id="rId2"/>
              </a:rPr>
              <a:t>https://thinkgaming.com/app-sales-data</a:t>
            </a:r>
            <a:r>
              <a:rPr lang="en-US" dirty="0" smtClean="0">
                <a:hlinkClick r:id="rId2"/>
              </a:rPr>
              <a:t>/</a:t>
            </a:r>
            <a:r>
              <a:rPr lang="en-US" dirty="0" smtClean="0"/>
              <a:t> (Sep. 27</a:t>
            </a:r>
            <a:r>
              <a:rPr lang="en-US" baseline="30000" dirty="0" smtClean="0"/>
              <a:t>th</a:t>
            </a:r>
            <a:r>
              <a:rPr lang="en-US" dirty="0" smtClean="0"/>
              <a:t> 2015)</a:t>
            </a:r>
            <a:endParaRPr lang="en-US" dirty="0"/>
          </a:p>
          <a:p>
            <a:pPr marL="0" indent="0">
              <a:buNone/>
            </a:pPr>
            <a:r>
              <a:rPr lang="en-US" dirty="0" smtClean="0"/>
              <a:t>[</a:t>
            </a:r>
            <a:r>
              <a:rPr lang="en-US" dirty="0"/>
              <a:t>2</a:t>
            </a:r>
            <a:r>
              <a:rPr lang="en-US" dirty="0" smtClean="0"/>
              <a:t>] </a:t>
            </a:r>
            <a:r>
              <a:rPr lang="en-US" dirty="0">
                <a:hlinkClick r:id="rId3"/>
              </a:rPr>
              <a:t>http://</a:t>
            </a:r>
            <a:r>
              <a:rPr lang="en-US" dirty="0" smtClean="0">
                <a:hlinkClick r:id="rId3"/>
              </a:rPr>
              <a:t>landingpage.swrve.com/rs/swrve/images/new-players-report-0414.pdf?mkt_tok=3RkMMJWWfF9wsRonvK7NZKXonjHpfsX57%2B8pXa6xlMI%2F0ER3fOvrPUfGjI4DTMtgI%2BSLDwEYGJlv6SgFTrPHMat50LgJUxE%3D</a:t>
            </a:r>
            <a:r>
              <a:rPr lang="en-US" dirty="0"/>
              <a:t> </a:t>
            </a:r>
            <a:r>
              <a:rPr lang="en-US" dirty="0" smtClean="0"/>
              <a:t>(Sep. 26</a:t>
            </a:r>
            <a:r>
              <a:rPr lang="en-US" baseline="30000" dirty="0" smtClean="0"/>
              <a:t>th</a:t>
            </a:r>
            <a:r>
              <a:rPr lang="en-US" dirty="0" smtClean="0"/>
              <a:t> 2015)</a:t>
            </a:r>
          </a:p>
          <a:p>
            <a:pPr marL="0" indent="0">
              <a:buNone/>
            </a:pPr>
            <a:r>
              <a:rPr lang="en-US" dirty="0" smtClean="0"/>
              <a:t>[3] </a:t>
            </a:r>
            <a:r>
              <a:rPr lang="en-US" dirty="0">
                <a:hlinkClick r:id="rId4"/>
              </a:rPr>
              <a:t>http://</a:t>
            </a:r>
            <a:r>
              <a:rPr lang="en-US" dirty="0" smtClean="0">
                <a:hlinkClick r:id="rId4"/>
              </a:rPr>
              <a:t>forum.supercell.net/showthread.php/827-How-much-money-have-you-spent-on-this-game/page1</a:t>
            </a:r>
            <a:r>
              <a:rPr lang="en-US" dirty="0" smtClean="0"/>
              <a:t> </a:t>
            </a:r>
            <a:r>
              <a:rPr lang="en-US" dirty="0"/>
              <a:t>(Sep. 26</a:t>
            </a:r>
            <a:r>
              <a:rPr lang="en-US" baseline="30000" dirty="0"/>
              <a:t>th</a:t>
            </a:r>
            <a:r>
              <a:rPr lang="en-US" dirty="0"/>
              <a:t> 2015</a:t>
            </a:r>
            <a:r>
              <a:rPr lang="en-US" dirty="0" smtClean="0"/>
              <a:t>)</a:t>
            </a:r>
          </a:p>
          <a:p>
            <a:pPr marL="0" indent="0">
              <a:buNone/>
            </a:pPr>
            <a:r>
              <a:rPr lang="en-US" dirty="0" smtClean="0"/>
              <a:t>[4] </a:t>
            </a:r>
            <a:r>
              <a:rPr lang="en-US" dirty="0">
                <a:hlinkClick r:id="rId5"/>
              </a:rPr>
              <a:t>http://www.wired.com/2012/11/meet-the-whales</a:t>
            </a:r>
            <a:r>
              <a:rPr lang="en-US" dirty="0" smtClean="0">
                <a:hlinkClick r:id="rId5"/>
              </a:rPr>
              <a:t>/</a:t>
            </a:r>
            <a:r>
              <a:rPr lang="en-US" dirty="0"/>
              <a:t> (Sep. 26</a:t>
            </a:r>
            <a:r>
              <a:rPr lang="en-US" baseline="30000" dirty="0"/>
              <a:t>th</a:t>
            </a:r>
            <a:r>
              <a:rPr lang="en-US" dirty="0"/>
              <a:t> 2015</a:t>
            </a:r>
            <a:r>
              <a:rPr lang="en-US" dirty="0" smtClean="0"/>
              <a:t>)</a:t>
            </a:r>
          </a:p>
          <a:p>
            <a:pPr marL="0" indent="0">
              <a:buNone/>
            </a:pPr>
            <a:r>
              <a:rPr lang="en-US" dirty="0" smtClean="0"/>
              <a:t>[</a:t>
            </a:r>
            <a:r>
              <a:rPr lang="en-US" dirty="0"/>
              <a:t>5</a:t>
            </a:r>
            <a:r>
              <a:rPr lang="en-US" dirty="0" smtClean="0"/>
              <a:t>] </a:t>
            </a:r>
            <a:r>
              <a:rPr lang="en-US" dirty="0">
                <a:hlinkClick r:id="rId6"/>
              </a:rPr>
              <a:t>https://</a:t>
            </a:r>
            <a:r>
              <a:rPr lang="en-US" dirty="0" smtClean="0">
                <a:hlinkClick r:id="rId6"/>
              </a:rPr>
              <a:t>www.acm.org/about/se-code</a:t>
            </a:r>
            <a:r>
              <a:rPr lang="en-US" dirty="0" smtClean="0"/>
              <a:t> </a:t>
            </a:r>
            <a:r>
              <a:rPr lang="en-US" dirty="0"/>
              <a:t>(Sep. </a:t>
            </a:r>
            <a:r>
              <a:rPr lang="en-US" dirty="0" smtClean="0"/>
              <a:t>27</a:t>
            </a:r>
            <a:r>
              <a:rPr lang="en-US" baseline="30000" dirty="0" smtClean="0"/>
              <a:t>th</a:t>
            </a:r>
            <a:r>
              <a:rPr lang="en-US" dirty="0" smtClean="0"/>
              <a:t> </a:t>
            </a:r>
            <a:r>
              <a:rPr lang="en-US" dirty="0"/>
              <a:t>2015</a:t>
            </a:r>
            <a:r>
              <a:rPr lang="en-US" dirty="0" smtClean="0"/>
              <a:t>)</a:t>
            </a:r>
          </a:p>
          <a:p>
            <a:pPr marL="0" indent="0">
              <a:buNone/>
            </a:pPr>
            <a:r>
              <a:rPr lang="en-US" dirty="0" smtClean="0"/>
              <a:t>[6] </a:t>
            </a:r>
            <a:r>
              <a:rPr lang="en-US" dirty="0">
                <a:hlinkClick r:id="rId7"/>
              </a:rPr>
              <a:t>https://www.superdataresearch.com/market-data/digital-game-user-acquisition-cost</a:t>
            </a:r>
            <a:r>
              <a:rPr lang="en-US" dirty="0" smtClean="0">
                <a:hlinkClick r:id="rId7"/>
              </a:rPr>
              <a:t>/</a:t>
            </a:r>
            <a:r>
              <a:rPr lang="en-US" dirty="0" smtClean="0"/>
              <a:t> </a:t>
            </a:r>
            <a:r>
              <a:rPr lang="en-US" dirty="0"/>
              <a:t>(Sep. </a:t>
            </a:r>
            <a:r>
              <a:rPr lang="en-US" dirty="0" smtClean="0"/>
              <a:t>27</a:t>
            </a:r>
            <a:r>
              <a:rPr lang="en-US" baseline="30000" dirty="0" smtClean="0"/>
              <a:t>th</a:t>
            </a:r>
            <a:r>
              <a:rPr lang="en-US" dirty="0" smtClean="0"/>
              <a:t> </a:t>
            </a:r>
            <a:r>
              <a:rPr lang="en-US" dirty="0"/>
              <a:t>2015</a:t>
            </a:r>
            <a:r>
              <a:rPr lang="en-US" dirty="0" smtClean="0"/>
              <a:t>)</a:t>
            </a:r>
          </a:p>
          <a:p>
            <a:pPr marL="0" indent="0">
              <a:buNone/>
            </a:pPr>
            <a:r>
              <a:rPr lang="en-US" dirty="0" smtClean="0"/>
              <a:t>[7] </a:t>
            </a:r>
            <a:r>
              <a:rPr lang="en-US" dirty="0">
                <a:hlinkClick r:id="rId8"/>
              </a:rPr>
              <a:t>http://</a:t>
            </a:r>
            <a:r>
              <a:rPr lang="en-US" dirty="0" smtClean="0">
                <a:hlinkClick r:id="rId8"/>
              </a:rPr>
              <a:t>www.techtimes.com/articles/70075/20150719/fallout-shelter-game-ios-app-earns-bethesda-5-1-million-all-eyes-on-android-release-date.htm</a:t>
            </a:r>
            <a:r>
              <a:rPr lang="en-US" dirty="0" smtClean="0"/>
              <a:t> </a:t>
            </a:r>
            <a:r>
              <a:rPr lang="en-US" dirty="0"/>
              <a:t> (Sep. </a:t>
            </a:r>
            <a:r>
              <a:rPr lang="en-US" dirty="0" smtClean="0"/>
              <a:t>28</a:t>
            </a:r>
            <a:r>
              <a:rPr lang="en-US" baseline="30000" dirty="0" smtClean="0"/>
              <a:t>th</a:t>
            </a:r>
            <a:r>
              <a:rPr lang="en-US" dirty="0" smtClean="0"/>
              <a:t> </a:t>
            </a:r>
            <a:r>
              <a:rPr lang="en-US" dirty="0"/>
              <a:t>2015</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Peter Craft</a:t>
            </a:r>
            <a:endParaRPr lang="en-US" sz="1400" dirty="0">
              <a:solidFill>
                <a:schemeClr val="tx1"/>
              </a:solidFill>
              <a:latin typeface="+mj-lt"/>
            </a:endParaRPr>
          </a:p>
        </p:txBody>
      </p:sp>
    </p:spTree>
    <p:extLst>
      <p:ext uri="{BB962C8B-B14F-4D97-AF65-F5344CB8AC3E}">
        <p14:creationId xmlns:p14="http://schemas.microsoft.com/office/powerpoint/2010/main" val="5891947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Code Automation &amp; SW </a:t>
            </a:r>
            <a:r>
              <a:rPr lang="fr-FR" dirty="0" err="1"/>
              <a:t>Dev</a:t>
            </a:r>
            <a:r>
              <a:rPr lang="fr-FR" dirty="0"/>
              <a:t>. </a:t>
            </a:r>
            <a:r>
              <a:rPr lang="fr-FR" dirty="0" err="1"/>
              <a:t>Ethics</a:t>
            </a:r>
            <a:endParaRPr lang="en-US" dirty="0"/>
          </a:p>
        </p:txBody>
      </p:sp>
      <p:sp>
        <p:nvSpPr>
          <p:cNvPr id="3" name="Content Placeholder 2"/>
          <p:cNvSpPr>
            <a:spLocks noGrp="1"/>
          </p:cNvSpPr>
          <p:nvPr>
            <p:ph sz="half" idx="1"/>
          </p:nvPr>
        </p:nvSpPr>
        <p:spPr>
          <a:xfrm>
            <a:off x="73301" y="1325213"/>
            <a:ext cx="3733800" cy="3352800"/>
          </a:xfrm>
        </p:spPr>
        <p:txBody>
          <a:bodyPr/>
          <a:lstStyle/>
          <a:p>
            <a:pPr marL="0" indent="0">
              <a:buNone/>
            </a:pPr>
            <a:endParaRPr lang="en-US" dirty="0" smtClean="0"/>
          </a:p>
          <a:p>
            <a:pPr marL="0" indent="0">
              <a:buNone/>
            </a:pPr>
            <a:endParaRPr lang="en-US" dirty="0" smtClean="0"/>
          </a:p>
          <a:p>
            <a:r>
              <a:rPr lang="en-US" dirty="0" smtClean="0"/>
              <a:t>Programming Language never stops developing </a:t>
            </a:r>
          </a:p>
          <a:p>
            <a:r>
              <a:rPr lang="en-US" dirty="0" smtClean="0"/>
              <a:t>Scripting language become more popular</a:t>
            </a:r>
          </a:p>
        </p:txBody>
      </p:sp>
      <p:sp>
        <p:nvSpPr>
          <p:cNvPr id="4" name="Content Placeholder 3"/>
          <p:cNvSpPr>
            <a:spLocks noGrp="1"/>
          </p:cNvSpPr>
          <p:nvPr>
            <p:ph sz="half" idx="2"/>
          </p:nvPr>
        </p:nvSpPr>
        <p:spPr>
          <a:ln>
            <a:solidFill>
              <a:schemeClr val="bg1"/>
            </a:solidFill>
          </a:ln>
        </p:spPr>
        <p:txBody>
          <a:bodyPr anchor="ctr"/>
          <a:lstStyle/>
          <a:p>
            <a:pPr marL="205768" lvl="1" indent="0">
              <a:buNone/>
              <a:tabLst>
                <a:tab pos="3025775" algn="l"/>
                <a:tab pos="8342313" algn="r"/>
              </a:tabLst>
              <a:defRPr/>
            </a:pPr>
            <a:endParaRPr lang="en-US" sz="1600" dirty="0">
              <a:cs typeface="Tahoma" pitchFamily="34" charset="0"/>
            </a:endParaRPr>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Retrieved from </a:t>
            </a:r>
            <a:r>
              <a:rPr lang="en-US" sz="800" dirty="0">
                <a:hlinkClick r:id="rId3"/>
              </a:rPr>
              <a:t>http://www.docsity.com/en/news/programming-2/5-programming-language-inforgraphics</a:t>
            </a:r>
            <a:r>
              <a:rPr lang="en-US" sz="800" dirty="0"/>
              <a:t> by 9/27/2015</a:t>
            </a:r>
          </a:p>
        </p:txBody>
      </p:sp>
      <p:pic>
        <p:nvPicPr>
          <p:cNvPr id="9" name="Picture 2" descr="http://i.imgur.com/7mQIi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867" y="981790"/>
            <a:ext cx="4956865" cy="371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780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Code Automation &amp; SW </a:t>
            </a:r>
            <a:r>
              <a:rPr lang="fr-FR" dirty="0" err="1"/>
              <a:t>Dev</a:t>
            </a:r>
            <a:r>
              <a:rPr lang="fr-FR" dirty="0"/>
              <a:t>. </a:t>
            </a:r>
            <a:r>
              <a:rPr lang="fr-FR" dirty="0" err="1"/>
              <a:t>Ethics</a:t>
            </a:r>
            <a:endParaRPr lang="en-US" dirty="0"/>
          </a:p>
        </p:txBody>
      </p:sp>
      <p:sp>
        <p:nvSpPr>
          <p:cNvPr id="3" name="Content Placeholder 2"/>
          <p:cNvSpPr>
            <a:spLocks noGrp="1"/>
          </p:cNvSpPr>
          <p:nvPr>
            <p:ph sz="half" idx="1"/>
          </p:nvPr>
        </p:nvSpPr>
        <p:spPr>
          <a:xfrm>
            <a:off x="99297" y="1332228"/>
            <a:ext cx="3733800" cy="3352800"/>
          </a:xfrm>
        </p:spPr>
        <p:txBody>
          <a:bodyPr/>
          <a:lstStyle/>
          <a:p>
            <a:pPr marL="0" indent="0">
              <a:buNone/>
            </a:pPr>
            <a:endParaRPr lang="en-US" dirty="0" smtClean="0"/>
          </a:p>
          <a:p>
            <a:pPr marL="0" indent="0">
              <a:buNone/>
            </a:pPr>
            <a:endParaRPr lang="en-US" dirty="0" smtClean="0"/>
          </a:p>
          <a:p>
            <a:r>
              <a:rPr lang="en-US" dirty="0" smtClean="0"/>
              <a:t>Programming Language never stops developing </a:t>
            </a:r>
          </a:p>
          <a:p>
            <a:r>
              <a:rPr lang="en-US" dirty="0" smtClean="0"/>
              <a:t>Scripting language become more popular</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33536" y="1363832"/>
            <a:ext cx="5393259" cy="3201159"/>
          </a:xfrm>
          <a:ln>
            <a:solidFill>
              <a:schemeClr val="bg1"/>
            </a:solidFill>
          </a:ln>
        </p:spPr>
      </p:pic>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Retrieved from </a:t>
            </a:r>
            <a:r>
              <a:rPr lang="en-US" sz="800" dirty="0">
                <a:hlinkClick r:id="rId4"/>
              </a:rPr>
              <a:t>http://</a:t>
            </a:r>
            <a:r>
              <a:rPr lang="en-US" sz="800" dirty="0" smtClean="0">
                <a:hlinkClick r:id="rId4"/>
              </a:rPr>
              <a:t>spectrum.ieee.org/computing/software/the-2015-top-ten-programming-languages</a:t>
            </a:r>
            <a:r>
              <a:rPr lang="en-US" sz="800" dirty="0" smtClean="0"/>
              <a:t> by 9/29/2015</a:t>
            </a:r>
            <a:endParaRPr lang="en-US" sz="800" dirty="0"/>
          </a:p>
        </p:txBody>
      </p:sp>
    </p:spTree>
    <p:extLst>
      <p:ext uri="{BB962C8B-B14F-4D97-AF65-F5344CB8AC3E}">
        <p14:creationId xmlns:p14="http://schemas.microsoft.com/office/powerpoint/2010/main" val="11081005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Code Automation &amp;  End-User </a:t>
            </a:r>
            <a:r>
              <a:rPr lang="fr-FR" dirty="0" smtClean="0"/>
              <a:t>SW. DEV </a:t>
            </a:r>
            <a:endParaRPr lang="en-US" dirty="0"/>
          </a:p>
        </p:txBody>
      </p:sp>
      <p:sp>
        <p:nvSpPr>
          <p:cNvPr id="3" name="Content Placeholder 2"/>
          <p:cNvSpPr>
            <a:spLocks noGrp="1"/>
          </p:cNvSpPr>
          <p:nvPr>
            <p:ph sz="half" idx="1"/>
          </p:nvPr>
        </p:nvSpPr>
        <p:spPr>
          <a:xfrm>
            <a:off x="167993" y="1374077"/>
            <a:ext cx="3733800" cy="3352800"/>
          </a:xfrm>
        </p:spPr>
        <p:txBody>
          <a:bodyPr/>
          <a:lstStyle/>
          <a:p>
            <a:endParaRPr lang="en-US" dirty="0" smtClean="0"/>
          </a:p>
          <a:p>
            <a:r>
              <a:rPr lang="en-US" dirty="0" smtClean="0"/>
              <a:t>Graphic Programming language</a:t>
            </a:r>
          </a:p>
          <a:p>
            <a:pPr lvl="1"/>
            <a:r>
              <a:rPr lang="en-US" dirty="0"/>
              <a:t>Scratch</a:t>
            </a:r>
          </a:p>
          <a:p>
            <a:pPr lvl="1"/>
            <a:r>
              <a:rPr lang="en-US" dirty="0" err="1"/>
              <a:t>Streambase</a:t>
            </a:r>
            <a:endParaRPr lang="en-US" dirty="0"/>
          </a:p>
          <a:p>
            <a:pPr lvl="1"/>
            <a:r>
              <a:rPr lang="en-US" dirty="0" err="1"/>
              <a:t>TreeAge</a:t>
            </a:r>
            <a:endParaRPr lang="en-US" dirty="0"/>
          </a:p>
          <a:p>
            <a:r>
              <a:rPr lang="en-US" dirty="0" smtClean="0"/>
              <a:t>Automatically Generated Code</a:t>
            </a:r>
          </a:p>
          <a:p>
            <a:pPr lvl="1"/>
            <a:r>
              <a:rPr lang="en-US" dirty="0" smtClean="0"/>
              <a:t>HTML: Wix.com</a:t>
            </a:r>
          </a:p>
          <a:p>
            <a:pPr lvl="2"/>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Retrieved from </a:t>
            </a:r>
            <a:r>
              <a:rPr lang="en-US" sz="800" dirty="0">
                <a:hlinkClick r:id="rId3"/>
              </a:rPr>
              <a:t>http://</a:t>
            </a:r>
            <a:r>
              <a:rPr lang="en-US" sz="800" dirty="0" smtClean="0">
                <a:hlinkClick r:id="rId3"/>
              </a:rPr>
              <a:t>scratched.gse.harvard.edu/stories/reasoning-and-audience-scratch-geometry-classroom</a:t>
            </a:r>
            <a:r>
              <a:rPr lang="en-US" sz="800" dirty="0" smtClean="0"/>
              <a:t> By 9/27/2015</a:t>
            </a:r>
            <a:endParaRPr lang="en-US" sz="800" dirty="0">
              <a:solidFill>
                <a:schemeClr val="tx1"/>
              </a:solidFill>
            </a:endParaRPr>
          </a:p>
        </p:txBody>
      </p:sp>
      <p:pic>
        <p:nvPicPr>
          <p:cNvPr id="1026" name="Picture 2" descr="http://www.drewmcallister.net/blog/wp-content/uploads/2011/09/scratch_controls.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669632" y="1024941"/>
            <a:ext cx="5474368" cy="364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99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Code Automation &amp;  End-User </a:t>
            </a:r>
            <a:r>
              <a:rPr lang="fr-FR" dirty="0" smtClean="0"/>
              <a:t>SW. DEV </a:t>
            </a:r>
            <a:endParaRPr lang="en-US" dirty="0"/>
          </a:p>
        </p:txBody>
      </p:sp>
      <p:sp>
        <p:nvSpPr>
          <p:cNvPr id="3" name="Content Placeholder 2"/>
          <p:cNvSpPr>
            <a:spLocks noGrp="1"/>
          </p:cNvSpPr>
          <p:nvPr>
            <p:ph sz="half" idx="1"/>
          </p:nvPr>
        </p:nvSpPr>
        <p:spPr>
          <a:xfrm>
            <a:off x="167993" y="1374077"/>
            <a:ext cx="3733800" cy="3352800"/>
          </a:xfrm>
        </p:spPr>
        <p:txBody>
          <a:bodyPr/>
          <a:lstStyle/>
          <a:p>
            <a:endParaRPr lang="en-US" dirty="0" smtClean="0"/>
          </a:p>
          <a:p>
            <a:r>
              <a:rPr lang="en-US" dirty="0" smtClean="0"/>
              <a:t>Graphic Programming language</a:t>
            </a:r>
          </a:p>
          <a:p>
            <a:pPr lvl="1"/>
            <a:r>
              <a:rPr lang="en-US" dirty="0"/>
              <a:t>Scratch</a:t>
            </a:r>
          </a:p>
          <a:p>
            <a:pPr lvl="1"/>
            <a:r>
              <a:rPr lang="en-US" dirty="0" err="1"/>
              <a:t>Streambase</a:t>
            </a:r>
            <a:endParaRPr lang="en-US" dirty="0"/>
          </a:p>
          <a:p>
            <a:pPr lvl="1"/>
            <a:r>
              <a:rPr lang="en-US" dirty="0" err="1"/>
              <a:t>TreeAge</a:t>
            </a:r>
            <a:endParaRPr lang="en-US" dirty="0"/>
          </a:p>
          <a:p>
            <a:r>
              <a:rPr lang="en-US" dirty="0" smtClean="0"/>
              <a:t>Automatically Generated Code</a:t>
            </a:r>
          </a:p>
          <a:p>
            <a:pPr lvl="1"/>
            <a:r>
              <a:rPr lang="en-US" dirty="0" smtClean="0"/>
              <a:t>HTML: Wix.com</a:t>
            </a:r>
          </a:p>
          <a:p>
            <a:pPr lvl="2"/>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Retrieved from </a:t>
            </a:r>
            <a:r>
              <a:rPr lang="en-US" sz="800" dirty="0">
                <a:hlinkClick r:id="rId3"/>
              </a:rPr>
              <a:t>http://</a:t>
            </a:r>
            <a:r>
              <a:rPr lang="en-US" sz="800" dirty="0" smtClean="0">
                <a:hlinkClick r:id="rId3"/>
              </a:rPr>
              <a:t>scratched.gse.harvard.edu/stories/reasoning-and-audience-scratch-geometry-classroom</a:t>
            </a:r>
            <a:r>
              <a:rPr lang="en-US" sz="800" dirty="0" smtClean="0"/>
              <a:t> By 9/27/2015</a:t>
            </a:r>
            <a:endParaRPr lang="en-US" sz="800" dirty="0">
              <a:solidFill>
                <a:schemeClr val="tx1"/>
              </a:solidFill>
            </a:endParaRP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727" y="1766443"/>
            <a:ext cx="5286069" cy="2216739"/>
          </a:xfrm>
          <a:prstGeom prst="rect">
            <a:avLst/>
          </a:prstGeom>
          <a:ln>
            <a:solidFill>
              <a:schemeClr val="bg1"/>
            </a:solidFill>
          </a:ln>
        </p:spPr>
      </p:pic>
    </p:spTree>
    <p:extLst>
      <p:ext uri="{BB962C8B-B14F-4D97-AF65-F5344CB8AC3E}">
        <p14:creationId xmlns:p14="http://schemas.microsoft.com/office/powerpoint/2010/main" val="3122438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to Traditional SDW</a:t>
            </a:r>
            <a:endParaRPr lang="en-US" dirty="0"/>
          </a:p>
        </p:txBody>
      </p:sp>
      <p:sp>
        <p:nvSpPr>
          <p:cNvPr id="3" name="Content Placeholder 2"/>
          <p:cNvSpPr>
            <a:spLocks noGrp="1"/>
          </p:cNvSpPr>
          <p:nvPr>
            <p:ph sz="half" idx="1"/>
          </p:nvPr>
        </p:nvSpPr>
        <p:spPr/>
        <p:txBody>
          <a:bodyPr>
            <a:normAutofit/>
          </a:bodyPr>
          <a:lstStyle/>
          <a:p>
            <a:r>
              <a:rPr lang="en-US" dirty="0" smtClean="0"/>
              <a:t>Not Professional on programming</a:t>
            </a:r>
          </a:p>
          <a:p>
            <a:r>
              <a:rPr lang="en-US" dirty="0" smtClean="0"/>
              <a:t>No Software Developing Theory follow</a:t>
            </a:r>
          </a:p>
          <a:p>
            <a:r>
              <a:rPr lang="en-US" dirty="0"/>
              <a:t>“94% of spreadsheets deployed in the field contain errors.” </a:t>
            </a:r>
            <a:endParaRPr lang="en-US" dirty="0" smtClean="0"/>
          </a:p>
          <a:p>
            <a:pPr marL="0" indent="0">
              <a:buNone/>
            </a:pPr>
            <a:r>
              <a:rPr lang="en-US" dirty="0" smtClean="0"/>
              <a:t>	-</a:t>
            </a:r>
            <a:r>
              <a:rPr lang="en-US" dirty="0"/>
              <a:t>Stephen G. Powell</a:t>
            </a:r>
          </a:p>
          <a:p>
            <a:r>
              <a:rPr lang="en-US" dirty="0" smtClean="0"/>
              <a:t>Can </a:t>
            </a:r>
            <a:r>
              <a:rPr lang="en-US" dirty="0"/>
              <a:t>achieve same goal and </a:t>
            </a:r>
            <a:r>
              <a:rPr lang="en-US" dirty="0" smtClean="0"/>
              <a:t>outcome</a:t>
            </a:r>
          </a:p>
          <a:p>
            <a:r>
              <a:rPr lang="en-US" dirty="0" smtClean="0"/>
              <a:t>Both are programming</a:t>
            </a:r>
            <a:endParaRPr lang="en-US" dirty="0"/>
          </a:p>
        </p:txBody>
      </p:sp>
      <p:sp>
        <p:nvSpPr>
          <p:cNvPr id="4" name="Content Placeholder 3"/>
          <p:cNvSpPr>
            <a:spLocks noGrp="1"/>
          </p:cNvSpPr>
          <p:nvPr>
            <p:ph sz="half" idx="2"/>
          </p:nvPr>
        </p:nvSpPr>
        <p:spPr>
          <a:ln>
            <a:solidFill>
              <a:schemeClr val="bg1"/>
            </a:solidFill>
          </a:ln>
        </p:spPr>
        <p:txBody>
          <a:bodyPr anchor="ctr">
            <a:normAutofit/>
          </a:bodyPr>
          <a:lstStyle/>
          <a:p>
            <a:pPr marL="205768" lvl="1" indent="0">
              <a:buNone/>
              <a:tabLst>
                <a:tab pos="3025775" algn="l"/>
                <a:tab pos="8342313" algn="r"/>
              </a:tabLst>
              <a:defRPr/>
            </a:pPr>
            <a:r>
              <a:rPr lang="en-US" sz="2200" dirty="0" smtClean="0">
                <a:cs typeface="Tahoma" pitchFamily="34" charset="0"/>
              </a:rPr>
              <a:t>Programming Definition: </a:t>
            </a:r>
          </a:p>
          <a:p>
            <a:pPr marL="205768" lvl="1" indent="0">
              <a:buNone/>
              <a:tabLst>
                <a:tab pos="3025775" algn="l"/>
                <a:tab pos="8342313" algn="r"/>
              </a:tabLst>
              <a:defRPr/>
            </a:pPr>
            <a:r>
              <a:rPr lang="en-US" sz="2200" dirty="0" smtClean="0">
                <a:cs typeface="Tahoma" pitchFamily="34" charset="0"/>
              </a:rPr>
              <a:t>‘‘</a:t>
            </a:r>
            <a:r>
              <a:rPr lang="en-US" sz="2200" dirty="0">
                <a:cs typeface="Tahoma" pitchFamily="34" charset="0"/>
              </a:rPr>
              <a:t>The process of transforming a mental plan of desired actions for a computer into a representation that can be understood by the computer’’</a:t>
            </a:r>
            <a:r>
              <a:rPr lang="en-US" sz="2400" i="1" dirty="0">
                <a:cs typeface="Tahoma" pitchFamily="34" charset="0"/>
              </a:rPr>
              <a:t>                   </a:t>
            </a:r>
            <a:endParaRPr lang="en-US" sz="2400" i="1" dirty="0" smtClean="0">
              <a:cs typeface="Tahoma" pitchFamily="34" charset="0"/>
            </a:endParaRPr>
          </a:p>
          <a:p>
            <a:pPr marL="205768" lvl="1" indent="0">
              <a:buNone/>
              <a:tabLst>
                <a:tab pos="3025775" algn="l"/>
                <a:tab pos="8342313" algn="r"/>
              </a:tabLst>
              <a:defRPr/>
            </a:pPr>
            <a:r>
              <a:rPr lang="en-US" sz="1600" i="1" dirty="0" smtClean="0">
                <a:cs typeface="Tahoma" pitchFamily="34" charset="0"/>
              </a:rPr>
              <a:t>– </a:t>
            </a:r>
            <a:r>
              <a:rPr lang="en-US" sz="1600" i="1" dirty="0">
                <a:cs typeface="Tahoma" pitchFamily="34" charset="0"/>
              </a:rPr>
              <a:t>Jean-Michel Hoc and </a:t>
            </a:r>
            <a:r>
              <a:rPr lang="en-US" sz="1600" i="1" dirty="0" err="1">
                <a:cs typeface="Tahoma" pitchFamily="34" charset="0"/>
              </a:rPr>
              <a:t>Anh</a:t>
            </a:r>
            <a:r>
              <a:rPr lang="en-US" sz="1600" i="1" dirty="0">
                <a:cs typeface="Tahoma" pitchFamily="34" charset="0"/>
              </a:rPr>
              <a:t> Nguyen-Xuan </a:t>
            </a:r>
            <a:endParaRPr lang="en-US" sz="1600" dirty="0">
              <a:cs typeface="Tahoma" pitchFamily="34" charset="0"/>
            </a:endParaRPr>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i="1" dirty="0"/>
              <a:t>Dictionary of Information Science and </a:t>
            </a:r>
            <a:r>
              <a:rPr lang="en-US" sz="800" i="1" dirty="0" smtClean="0"/>
              <a:t>Technology, </a:t>
            </a:r>
            <a:r>
              <a:rPr lang="en-US" sz="800" u="sng" dirty="0">
                <a:hlinkClick r:id="rId3"/>
              </a:rPr>
              <a:t>Mehdi </a:t>
            </a:r>
            <a:r>
              <a:rPr lang="en-US" sz="800" u="sng" dirty="0" err="1">
                <a:hlinkClick r:id="rId3"/>
              </a:rPr>
              <a:t>Khosrow</a:t>
            </a:r>
            <a:r>
              <a:rPr lang="en-US" sz="800" u="sng" dirty="0">
                <a:hlinkClick r:id="rId3"/>
              </a:rPr>
              <a:t>-Pour</a:t>
            </a:r>
            <a:endParaRPr lang="en-US" sz="800" dirty="0"/>
          </a:p>
        </p:txBody>
      </p:sp>
    </p:spTree>
    <p:extLst>
      <p:ext uri="{BB962C8B-B14F-4D97-AF65-F5344CB8AC3E}">
        <p14:creationId xmlns:p14="http://schemas.microsoft.com/office/powerpoint/2010/main" val="258919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Large Population of End-User SDE</a:t>
            </a:r>
            <a:endParaRPr lang="en-US" dirty="0"/>
          </a:p>
        </p:txBody>
      </p:sp>
      <p:sp>
        <p:nvSpPr>
          <p:cNvPr id="3" name="Content Placeholder 2"/>
          <p:cNvSpPr>
            <a:spLocks noGrp="1"/>
          </p:cNvSpPr>
          <p:nvPr>
            <p:ph sz="half" idx="1"/>
          </p:nvPr>
        </p:nvSpPr>
        <p:spPr>
          <a:xfrm>
            <a:off x="228599" y="1206677"/>
            <a:ext cx="3814011" cy="3352800"/>
          </a:xfrm>
        </p:spPr>
        <p:txBody>
          <a:bodyPr>
            <a:normAutofit/>
          </a:bodyPr>
          <a:lstStyle/>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
        <p:nvSpPr>
          <p:cNvPr id="9" name="TextBox 8"/>
          <p:cNvSpPr txBox="1"/>
          <p:nvPr/>
        </p:nvSpPr>
        <p:spPr>
          <a:xfrm>
            <a:off x="0" y="4726877"/>
            <a:ext cx="9144000" cy="215444"/>
          </a:xfrm>
          <a:prstGeom prst="rect">
            <a:avLst/>
          </a:prstGeom>
          <a:noFill/>
        </p:spPr>
        <p:txBody>
          <a:bodyPr wrap="square" rtlCol="0">
            <a:spAutoFit/>
          </a:bodyPr>
          <a:lstStyle/>
          <a:p>
            <a:pPr algn="r"/>
            <a:r>
              <a:rPr lang="en-US" sz="800" i="1" dirty="0"/>
              <a:t>29West LBM Publishing </a:t>
            </a:r>
            <a:r>
              <a:rPr lang="en-US" sz="800" i="1" dirty="0" err="1" smtClean="0"/>
              <a:t>Output</a:t>
            </a:r>
            <a:r>
              <a:rPr lang="en-US" sz="800" i="1" dirty="0" err="1"/>
              <a:t>Adapter</a:t>
            </a:r>
            <a:r>
              <a:rPr lang="en-US" sz="800" i="1" dirty="0" smtClean="0"/>
              <a:t>, </a:t>
            </a:r>
            <a:r>
              <a:rPr lang="en-US" sz="800" i="1" dirty="0"/>
              <a:t>retrieved from, </a:t>
            </a:r>
            <a:r>
              <a:rPr lang="en-US" sz="800" i="1" dirty="0">
                <a:hlinkClick r:id="rId3"/>
              </a:rPr>
              <a:t>https://</a:t>
            </a:r>
            <a:r>
              <a:rPr lang="en-US" sz="800" i="1" dirty="0" smtClean="0">
                <a:hlinkClick r:id="rId3"/>
              </a:rPr>
              <a:t>docs.tibco.com/pub/streambase_cep/7.3.10/doc/adaptersguide/embeddedOutput29WestLBM.html</a:t>
            </a:r>
            <a:r>
              <a:rPr lang="en-US" sz="800" i="1" dirty="0" smtClean="0"/>
              <a:t> 9/28/2015 </a:t>
            </a:r>
            <a:endParaRPr lang="en-US" sz="800" dirty="0"/>
          </a:p>
        </p:txBody>
      </p:sp>
      <p:pic>
        <p:nvPicPr>
          <p:cNvPr id="14" name="Content Placeholder 1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798455" y="1206677"/>
            <a:ext cx="5380700" cy="3096349"/>
          </a:xfrm>
        </p:spPr>
      </p:pic>
      <p:sp>
        <p:nvSpPr>
          <p:cNvPr id="10" name="Content Placeholder 2"/>
          <p:cNvSpPr txBox="1">
            <a:spLocks/>
          </p:cNvSpPr>
          <p:nvPr/>
        </p:nvSpPr>
        <p:spPr>
          <a:xfrm>
            <a:off x="397042" y="1553762"/>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55 million will use spreadsheets or databases at work (and therefore may potentially program)</a:t>
            </a:r>
          </a:p>
          <a:p>
            <a:r>
              <a:rPr lang="en-US" dirty="0"/>
              <a:t>13 million will describe themselves as programmers</a:t>
            </a:r>
          </a:p>
          <a:p>
            <a:r>
              <a:rPr lang="en-US" dirty="0"/>
              <a:t>3 million professional programmers</a:t>
            </a:r>
          </a:p>
        </p:txBody>
      </p:sp>
    </p:spTree>
    <p:extLst>
      <p:ext uri="{BB962C8B-B14F-4D97-AF65-F5344CB8AC3E}">
        <p14:creationId xmlns:p14="http://schemas.microsoft.com/office/powerpoint/2010/main" val="27479790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 Conclusion</a:t>
            </a:r>
            <a:endParaRPr lang="en-US" dirty="0"/>
          </a:p>
        </p:txBody>
      </p:sp>
      <p:sp>
        <p:nvSpPr>
          <p:cNvPr id="3" name="Content Placeholder 2"/>
          <p:cNvSpPr>
            <a:spLocks noGrp="1"/>
          </p:cNvSpPr>
          <p:nvPr>
            <p:ph sz="half" idx="1"/>
          </p:nvPr>
        </p:nvSpPr>
        <p:spPr>
          <a:xfrm>
            <a:off x="228599" y="1206677"/>
            <a:ext cx="3814011" cy="3352800"/>
          </a:xfrm>
        </p:spPr>
        <p:txBody>
          <a:bodyPr>
            <a:normAutofit/>
          </a:bodyPr>
          <a:lstStyle/>
          <a:p>
            <a:endParaRPr lang="en-US" dirty="0" smtClean="0"/>
          </a:p>
          <a:p>
            <a:endParaRPr lang="en-US" dirty="0" smtClean="0"/>
          </a:p>
          <a:p>
            <a:endParaRPr lang="en-US" dirty="0"/>
          </a:p>
          <a:p>
            <a:r>
              <a:rPr lang="en-US" dirty="0" smtClean="0"/>
              <a:t>End-user Software Engineering maters and can be considered as software engineering. </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
        <p:nvSpPr>
          <p:cNvPr id="9" name="TextBox 8"/>
          <p:cNvSpPr txBox="1"/>
          <p:nvPr/>
        </p:nvSpPr>
        <p:spPr>
          <a:xfrm>
            <a:off x="0" y="4726877"/>
            <a:ext cx="9144000" cy="215444"/>
          </a:xfrm>
          <a:prstGeom prst="rect">
            <a:avLst/>
          </a:prstGeom>
          <a:noFill/>
        </p:spPr>
        <p:txBody>
          <a:bodyPr wrap="square" rtlCol="0">
            <a:spAutoFit/>
          </a:bodyPr>
          <a:lstStyle/>
          <a:p>
            <a:pPr algn="r"/>
            <a:r>
              <a:rPr lang="en-US" sz="800" i="1" dirty="0"/>
              <a:t>Spreadsheet Programming for Chemical Engineers - Excel's </a:t>
            </a:r>
            <a:r>
              <a:rPr lang="en-US" sz="800" i="1" dirty="0" smtClean="0"/>
              <a:t>VBA </a:t>
            </a:r>
            <a:r>
              <a:rPr lang="en-US" sz="800" i="1" dirty="0"/>
              <a:t>retrieved from </a:t>
            </a:r>
            <a:r>
              <a:rPr lang="en-US" sz="800" i="1" dirty="0">
                <a:hlinkClick r:id="rId3"/>
              </a:rPr>
              <a:t>http://</a:t>
            </a:r>
            <a:r>
              <a:rPr lang="en-US" sz="800" i="1" dirty="0" smtClean="0">
                <a:hlinkClick r:id="rId3"/>
              </a:rPr>
              <a:t>www.aiche.org/academy/courses/ela118/excel-vba-programming-chemical-engineers</a:t>
            </a:r>
            <a:r>
              <a:rPr lang="en-US" sz="800" i="1" dirty="0" smtClean="0"/>
              <a:t> 9/29/2015</a:t>
            </a:r>
            <a:endParaRPr lang="en-US" sz="800" dirty="0"/>
          </a:p>
        </p:txBody>
      </p:sp>
      <p:pic>
        <p:nvPicPr>
          <p:cNvPr id="16" name="Content Placeholder 1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866459" y="946728"/>
            <a:ext cx="5160337" cy="3407260"/>
          </a:xfrm>
        </p:spPr>
      </p:pic>
    </p:spTree>
    <p:extLst>
      <p:ext uri="{BB962C8B-B14F-4D97-AF65-F5344CB8AC3E}">
        <p14:creationId xmlns:p14="http://schemas.microsoft.com/office/powerpoint/2010/main" val="1498655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Ground Rules</a:t>
            </a:r>
            <a:endParaRPr lang="en-US" dirty="0"/>
          </a:p>
        </p:txBody>
      </p:sp>
      <p:sp>
        <p:nvSpPr>
          <p:cNvPr id="3" name="Content Placeholder 2"/>
          <p:cNvSpPr>
            <a:spLocks noGrp="1"/>
          </p:cNvSpPr>
          <p:nvPr>
            <p:ph idx="1"/>
          </p:nvPr>
        </p:nvSpPr>
        <p:spPr/>
        <p:txBody>
          <a:bodyPr/>
          <a:lstStyle/>
          <a:p>
            <a:r>
              <a:rPr lang="en-US" dirty="0" smtClean="0"/>
              <a:t>Before Debate</a:t>
            </a:r>
          </a:p>
          <a:p>
            <a:pPr lvl="1"/>
            <a:r>
              <a:rPr lang="en-US" dirty="0" smtClean="0"/>
              <a:t>15 </a:t>
            </a:r>
            <a:r>
              <a:rPr lang="en-US" dirty="0" smtClean="0"/>
              <a:t>minutes to converse with your team</a:t>
            </a:r>
          </a:p>
          <a:p>
            <a:pPr lvl="1"/>
            <a:r>
              <a:rPr lang="en-US" dirty="0" smtClean="0"/>
              <a:t>Share argument points, counter points, and responses so everyone can represent</a:t>
            </a:r>
          </a:p>
          <a:p>
            <a:pPr lvl="1"/>
            <a:r>
              <a:rPr lang="en-US" dirty="0" smtClean="0"/>
              <a:t>Decide who will respond to what points from the opposing side</a:t>
            </a:r>
          </a:p>
          <a:p>
            <a:r>
              <a:rPr lang="en-US" dirty="0" smtClean="0"/>
              <a:t>During Debate</a:t>
            </a:r>
          </a:p>
          <a:p>
            <a:pPr lvl="1"/>
            <a:r>
              <a:rPr lang="en-US" dirty="0" smtClean="0"/>
              <a:t>Stand up when speaking</a:t>
            </a:r>
          </a:p>
          <a:p>
            <a:pPr lvl="1"/>
            <a:r>
              <a:rPr lang="en-US" dirty="0" smtClean="0"/>
              <a:t>Only those who have not spoken may respond until everyone has had a turn</a:t>
            </a:r>
          </a:p>
          <a:p>
            <a:pPr lvl="1"/>
            <a:r>
              <a:rPr lang="en-US" dirty="0" smtClean="0"/>
              <a:t>Switch sides at any time when you change your mind</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Tree>
    <p:extLst>
      <p:ext uri="{BB962C8B-B14F-4D97-AF65-F5344CB8AC3E}">
        <p14:creationId xmlns:p14="http://schemas.microsoft.com/office/powerpoint/2010/main" val="3348001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276350"/>
            <a:ext cx="7772400" cy="3644645"/>
          </a:xfrm>
        </p:spPr>
        <p:txBody>
          <a:bodyPr>
            <a:noAutofit/>
          </a:bodyPr>
          <a:lstStyle/>
          <a:p>
            <a:pPr marL="0" indent="0">
              <a:buNone/>
            </a:pPr>
            <a:r>
              <a:rPr lang="en-US" sz="1050" dirty="0" smtClean="0"/>
              <a:t>[1] </a:t>
            </a:r>
            <a:r>
              <a:rPr lang="en-US" sz="1050" i="1" dirty="0"/>
              <a:t>What Is End-User Software Engineering and Why Does It Matter</a:t>
            </a:r>
            <a:r>
              <a:rPr lang="en-US" sz="1050" i="1" dirty="0" smtClean="0"/>
              <a:t>?,  </a:t>
            </a:r>
            <a:r>
              <a:rPr lang="en-US" sz="1050" dirty="0"/>
              <a:t>Margaret </a:t>
            </a:r>
            <a:r>
              <a:rPr lang="en-US" sz="1050" dirty="0" smtClean="0"/>
              <a:t>Burnett, </a:t>
            </a:r>
            <a:r>
              <a:rPr lang="en-US" sz="1050" dirty="0"/>
              <a:t>Retrieved from </a:t>
            </a:r>
            <a:r>
              <a:rPr lang="en-US" sz="1050" dirty="0">
                <a:hlinkClick r:id="rId2"/>
              </a:rPr>
              <a:t>ftp://</a:t>
            </a:r>
            <a:r>
              <a:rPr lang="en-US" sz="1050" dirty="0" smtClean="0">
                <a:hlinkClick r:id="rId2"/>
              </a:rPr>
              <a:t>cs.oregonstate.edu/pub/burnett/eud09-euse-invited.pdf</a:t>
            </a:r>
            <a:r>
              <a:rPr lang="en-US" sz="1050" dirty="0" smtClean="0"/>
              <a:t> 9/27/2015</a:t>
            </a:r>
            <a:endParaRPr lang="en-US" sz="1050" dirty="0"/>
          </a:p>
          <a:p>
            <a:pPr marL="0" indent="0">
              <a:buNone/>
            </a:pPr>
            <a:r>
              <a:rPr lang="en-US" sz="1050" dirty="0" smtClean="0"/>
              <a:t>[2] </a:t>
            </a:r>
            <a:r>
              <a:rPr lang="en-US" sz="1050" dirty="0"/>
              <a:t>End-User Software Engineering, Margaret Burnett, Curtis Cook, and Gregg </a:t>
            </a:r>
            <a:r>
              <a:rPr lang="en-US" sz="1050" dirty="0" err="1" smtClean="0"/>
              <a:t>Rothermel</a:t>
            </a:r>
            <a:r>
              <a:rPr lang="en-US" sz="1050" dirty="0"/>
              <a:t>, School of Electrical Engineering and Computer Science Oregon State </a:t>
            </a:r>
            <a:r>
              <a:rPr lang="en-US" sz="1050" dirty="0" smtClean="0"/>
              <a:t>University, </a:t>
            </a:r>
            <a:r>
              <a:rPr lang="en-US" sz="1050" dirty="0"/>
              <a:t>Retrieved from </a:t>
            </a:r>
            <a:r>
              <a:rPr lang="en-US" sz="1050" dirty="0">
                <a:hlinkClick r:id="rId3"/>
              </a:rPr>
              <a:t>http://cse.unl.edu/~</a:t>
            </a:r>
            <a:r>
              <a:rPr lang="en-US" sz="1050" dirty="0" smtClean="0">
                <a:hlinkClick r:id="rId3"/>
              </a:rPr>
              <a:t>grother/papers/cacm04.pdf</a:t>
            </a:r>
            <a:r>
              <a:rPr lang="en-US" sz="1050" dirty="0" smtClean="0"/>
              <a:t> by 9/27/2015</a:t>
            </a:r>
            <a:endParaRPr lang="en-US" sz="1050" dirty="0"/>
          </a:p>
          <a:p>
            <a:pPr marL="0" indent="0">
              <a:buNone/>
            </a:pPr>
            <a:r>
              <a:rPr lang="en-US" sz="1050" dirty="0" smtClean="0"/>
              <a:t>[3] </a:t>
            </a:r>
            <a:r>
              <a:rPr lang="en-US" sz="1050" dirty="0"/>
              <a:t>Software Engineering Code of Ethics and Professional </a:t>
            </a:r>
            <a:r>
              <a:rPr lang="en-US" sz="1050" dirty="0" smtClean="0"/>
              <a:t>Practice(</a:t>
            </a:r>
            <a:r>
              <a:rPr lang="en-US" sz="1050" b="1" dirty="0"/>
              <a:t>Version 5.2</a:t>
            </a:r>
            <a:r>
              <a:rPr lang="en-US" sz="1050" dirty="0" smtClean="0"/>
              <a:t>), </a:t>
            </a:r>
            <a:r>
              <a:rPr lang="en-US" sz="1050" dirty="0"/>
              <a:t>ACM, </a:t>
            </a:r>
            <a:r>
              <a:rPr lang="en-US" sz="1050" dirty="0">
                <a:hlinkClick r:id="rId4"/>
              </a:rPr>
              <a:t>https://</a:t>
            </a:r>
            <a:r>
              <a:rPr lang="en-US" sz="1050" dirty="0" smtClean="0">
                <a:hlinkClick r:id="rId4"/>
              </a:rPr>
              <a:t>www.acm.org/about/se-code</a:t>
            </a:r>
            <a:r>
              <a:rPr lang="en-US" sz="1050" dirty="0" smtClean="0"/>
              <a:t> 9/27/2015</a:t>
            </a:r>
            <a:endParaRPr lang="en-US" sz="1050" dirty="0"/>
          </a:p>
          <a:p>
            <a:pPr marL="0" indent="0">
              <a:buNone/>
            </a:pPr>
            <a:r>
              <a:rPr lang="en-US" sz="1050" dirty="0" smtClean="0"/>
              <a:t>[</a:t>
            </a:r>
            <a:r>
              <a:rPr lang="en-US" sz="1050" dirty="0"/>
              <a:t>4</a:t>
            </a:r>
            <a:r>
              <a:rPr lang="en-US" sz="1050" dirty="0" smtClean="0"/>
              <a:t>] </a:t>
            </a:r>
            <a:r>
              <a:rPr lang="en-US" sz="1050" dirty="0"/>
              <a:t>End User Software Engineering, Vishal </a:t>
            </a:r>
            <a:r>
              <a:rPr lang="en-US" sz="1050" dirty="0" err="1" smtClean="0"/>
              <a:t>Dwivedi</a:t>
            </a:r>
            <a:r>
              <a:rPr lang="en-US" sz="1050" dirty="0" smtClean="0"/>
              <a:t> </a:t>
            </a:r>
            <a:r>
              <a:rPr lang="en-US" sz="1050" dirty="0">
                <a:hlinkClick r:id="rId5"/>
              </a:rPr>
              <a:t>vdwivedi@cs.cmu.edu</a:t>
            </a:r>
            <a:r>
              <a:rPr lang="en-US" sz="1050" dirty="0"/>
              <a:t>, </a:t>
            </a:r>
            <a:r>
              <a:rPr lang="en-US" sz="1050" dirty="0" smtClean="0"/>
              <a:t>, Institute </a:t>
            </a:r>
            <a:r>
              <a:rPr lang="en-US" sz="1050" dirty="0"/>
              <a:t>for Software </a:t>
            </a:r>
            <a:r>
              <a:rPr lang="en-US" sz="1050" dirty="0" smtClean="0"/>
              <a:t>Research </a:t>
            </a:r>
            <a:r>
              <a:rPr lang="en-US" sz="1050" dirty="0"/>
              <a:t/>
            </a:r>
            <a:br>
              <a:rPr lang="en-US" sz="1050" dirty="0"/>
            </a:br>
            <a:r>
              <a:rPr lang="en-US" sz="1050" dirty="0"/>
              <a:t>Carnegie Mellon University, </a:t>
            </a:r>
            <a:r>
              <a:rPr lang="en-US" sz="1050" dirty="0" smtClean="0"/>
              <a:t>Human </a:t>
            </a:r>
            <a:r>
              <a:rPr lang="en-US" sz="1050" dirty="0"/>
              <a:t>Aspects for Software Development </a:t>
            </a:r>
            <a:r>
              <a:rPr lang="en-US" sz="1050" dirty="0" smtClean="0"/>
              <a:t>Retrieved from </a:t>
            </a:r>
            <a:r>
              <a:rPr lang="en-US" sz="1050" dirty="0" smtClean="0">
                <a:hlinkClick r:id="rId6"/>
              </a:rPr>
              <a:t>http</a:t>
            </a:r>
            <a:r>
              <a:rPr lang="en-US" sz="1050" dirty="0">
                <a:hlinkClick r:id="rId6"/>
              </a:rPr>
              <a:t>://www.cs.cmu.edu/~bam/uicourse/2011hasd</a:t>
            </a:r>
            <a:r>
              <a:rPr lang="en-US" sz="1050" dirty="0" smtClean="0">
                <a:hlinkClick r:id="rId6"/>
              </a:rPr>
              <a:t>/</a:t>
            </a:r>
            <a:r>
              <a:rPr lang="en-US" sz="1050" dirty="0" smtClean="0"/>
              <a:t> 9/28/2015</a:t>
            </a:r>
          </a:p>
          <a:p>
            <a:pPr marL="0" indent="0">
              <a:buNone/>
            </a:pPr>
            <a:r>
              <a:rPr lang="en-US" sz="1050" dirty="0" smtClean="0"/>
              <a:t>[</a:t>
            </a:r>
            <a:r>
              <a:rPr lang="en-US" sz="1050" dirty="0"/>
              <a:t>5</a:t>
            </a:r>
            <a:r>
              <a:rPr lang="en-US" sz="1050" dirty="0" smtClean="0"/>
              <a:t>] Dictionary of Information Science and Technology (2-Volume Set), Mehdi </a:t>
            </a:r>
            <a:r>
              <a:rPr lang="en-US" sz="1050" dirty="0" err="1" smtClean="0"/>
              <a:t>Khosrow</a:t>
            </a:r>
            <a:r>
              <a:rPr lang="en-US" sz="1050" dirty="0" smtClean="0"/>
              <a:t>-Pour, December 6, 2006</a:t>
            </a:r>
          </a:p>
          <a:p>
            <a:pPr marL="0" indent="0">
              <a:buNone/>
            </a:pPr>
            <a:r>
              <a:rPr lang="en-US" sz="1050" dirty="0" smtClean="0"/>
              <a:t>[6]</a:t>
            </a:r>
            <a:r>
              <a:rPr lang="en-US" sz="1050" i="1" dirty="0"/>
              <a:t> 29West LBM Publishing </a:t>
            </a:r>
            <a:r>
              <a:rPr lang="en-US" sz="1050" i="1" dirty="0" err="1"/>
              <a:t>OutputAdapter</a:t>
            </a:r>
            <a:r>
              <a:rPr lang="en-US" sz="1050" i="1" dirty="0"/>
              <a:t>, retrieved from, </a:t>
            </a:r>
            <a:r>
              <a:rPr lang="en-US" sz="1050" i="1" dirty="0">
                <a:hlinkClick r:id="rId7"/>
              </a:rPr>
              <a:t>https://docs.tibco.com/pub/streambase_cep/7.3.10/doc/adaptersguide/embeddedOutput29WestLBM.html</a:t>
            </a:r>
            <a:r>
              <a:rPr lang="en-US" sz="1050" i="1" dirty="0"/>
              <a:t> 9/28/2015 </a:t>
            </a:r>
            <a:endParaRPr lang="en-US" sz="1050" i="1" dirty="0" smtClean="0"/>
          </a:p>
          <a:p>
            <a:pPr marL="0" indent="0">
              <a:buNone/>
            </a:pPr>
            <a:r>
              <a:rPr lang="en-US" sz="1050" i="1" dirty="0" smtClean="0"/>
              <a:t>[7] </a:t>
            </a:r>
            <a:r>
              <a:rPr lang="en-US" sz="1050" i="1" dirty="0" err="1" smtClean="0"/>
              <a:t>TreeAge</a:t>
            </a:r>
            <a:r>
              <a:rPr lang="en-US" sz="1050" i="1" dirty="0"/>
              <a:t> </a:t>
            </a:r>
            <a:r>
              <a:rPr lang="en-US" sz="1050" i="1" dirty="0" smtClean="0"/>
              <a:t>Pro, </a:t>
            </a:r>
            <a:r>
              <a:rPr lang="en-US" sz="1050" i="1" dirty="0" err="1" smtClean="0"/>
              <a:t>TreeAge</a:t>
            </a:r>
            <a:r>
              <a:rPr lang="en-US" sz="1050" i="1" dirty="0" smtClean="0"/>
              <a:t> INC. </a:t>
            </a:r>
            <a:r>
              <a:rPr lang="en-US" sz="1050" i="1" dirty="0" smtClean="0">
                <a:hlinkClick r:id="rId8"/>
              </a:rPr>
              <a:t>http://</a:t>
            </a:r>
            <a:r>
              <a:rPr lang="en-US" altLang="zh-CN" sz="1050" i="1" dirty="0" smtClean="0">
                <a:hlinkClick r:id="rId8"/>
              </a:rPr>
              <a:t>www.treeage.com</a:t>
            </a:r>
            <a:r>
              <a:rPr lang="en-US" altLang="zh-CN" sz="1050" i="1" dirty="0" smtClean="0"/>
              <a:t> 9/28/2015</a:t>
            </a:r>
          </a:p>
          <a:p>
            <a:pPr marL="0" indent="0">
              <a:buNone/>
            </a:pPr>
            <a:r>
              <a:rPr lang="en-US" sz="1050" i="1" dirty="0" smtClean="0"/>
              <a:t>[</a:t>
            </a:r>
            <a:r>
              <a:rPr lang="en-US" sz="1050" i="1" dirty="0"/>
              <a:t>8] Christopher </a:t>
            </a:r>
            <a:r>
              <a:rPr lang="en-US" sz="1050" i="1" dirty="0" err="1"/>
              <a:t>Scaffidi</a:t>
            </a:r>
            <a:r>
              <a:rPr lang="en-US" sz="1050" i="1" dirty="0"/>
              <a:t>, Mary Shaw, Brad A. Myers: Estimating the Numbers of End Users and End User Programmers. VL/HCC 2005: </a:t>
            </a:r>
            <a:r>
              <a:rPr lang="en-US" sz="1050" i="1" dirty="0" smtClean="0"/>
              <a:t>207-214</a:t>
            </a:r>
            <a:r>
              <a:rPr lang="en-US" sz="1050" dirty="0"/>
              <a:t> </a:t>
            </a:r>
            <a:endParaRPr lang="en-US" sz="1050" dirty="0" smtClean="0"/>
          </a:p>
          <a:p>
            <a:pPr marL="0" indent="0">
              <a:buNone/>
            </a:pPr>
            <a:r>
              <a:rPr lang="en-US" sz="1050" i="1" dirty="0" smtClean="0"/>
              <a:t>[9]Spreadsheet </a:t>
            </a:r>
            <a:r>
              <a:rPr lang="en-US" sz="1050" i="1" dirty="0"/>
              <a:t>Programming for Chemical Engineers - Excel's VBA retrieved from </a:t>
            </a:r>
            <a:r>
              <a:rPr lang="en-US" sz="1050" i="1" dirty="0">
                <a:hlinkClick r:id="rId9"/>
              </a:rPr>
              <a:t>http://www.aiche.org/academy/courses/ela118/excel-vba-programming-chemical-engineers</a:t>
            </a:r>
            <a:r>
              <a:rPr lang="en-US" sz="1050" i="1" dirty="0"/>
              <a:t> 9/29/2015</a:t>
            </a:r>
            <a:endParaRPr lang="en-US" sz="1050" dirty="0"/>
          </a:p>
          <a:p>
            <a:pPr marL="0" indent="0">
              <a:buNone/>
            </a:pPr>
            <a:endParaRPr lang="en-US" sz="1050" i="1"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Hui Zheng</a:t>
            </a:r>
            <a:endParaRPr lang="en-US" sz="1400" dirty="0">
              <a:solidFill>
                <a:schemeClr val="tx1"/>
              </a:solidFill>
              <a:latin typeface="+mj-lt"/>
            </a:endParaRPr>
          </a:p>
        </p:txBody>
      </p:sp>
    </p:spTree>
    <p:extLst>
      <p:ext uri="{BB962C8B-B14F-4D97-AF65-F5344CB8AC3E}">
        <p14:creationId xmlns:p14="http://schemas.microsoft.com/office/powerpoint/2010/main" val="2567747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venture modules </a:t>
            </a:r>
            <a:endParaRPr lang="en-US" dirty="0"/>
          </a:p>
        </p:txBody>
      </p:sp>
      <p:sp>
        <p:nvSpPr>
          <p:cNvPr id="3" name="Content Placeholder 2"/>
          <p:cNvSpPr>
            <a:spLocks noGrp="1"/>
          </p:cNvSpPr>
          <p:nvPr>
            <p:ph sz="half" idx="1"/>
          </p:nvPr>
        </p:nvSpPr>
        <p:spPr/>
        <p:txBody>
          <a:bodyPr>
            <a:normAutofit fontScale="85000" lnSpcReduction="10000"/>
          </a:bodyPr>
          <a:lstStyle/>
          <a:p>
            <a:pPr lvl="0">
              <a:defRPr sz="1800"/>
            </a:pPr>
            <a:r>
              <a:rPr lang="en-US" sz="2400" dirty="0"/>
              <a:t>Incorporate ethics into classes</a:t>
            </a:r>
          </a:p>
          <a:p>
            <a:pPr marL="594359" lvl="1" indent="-274320">
              <a:buChar char="•"/>
              <a:defRPr sz="1800"/>
            </a:pPr>
            <a:r>
              <a:rPr lang="en-US" sz="2400" dirty="0"/>
              <a:t>Students’ ethical reasoning skills</a:t>
            </a:r>
          </a:p>
          <a:p>
            <a:pPr lvl="0">
              <a:defRPr sz="1800"/>
            </a:pPr>
            <a:r>
              <a:rPr lang="en-US" sz="2400" dirty="0"/>
              <a:t>Remove burden on engineering professor</a:t>
            </a:r>
          </a:p>
          <a:p>
            <a:pPr lvl="0">
              <a:defRPr sz="1800"/>
            </a:pPr>
            <a:r>
              <a:rPr lang="en-US" sz="2400" dirty="0"/>
              <a:t>Professor with ethics backgrounds</a:t>
            </a:r>
          </a:p>
          <a:p>
            <a:pPr lvl="0">
              <a:defRPr sz="1800"/>
            </a:pPr>
            <a:r>
              <a:rPr lang="en-US" sz="2400" dirty="0"/>
              <a:t>Incorporate into more classes</a:t>
            </a:r>
          </a:p>
          <a:p>
            <a:pPr lvl="0">
              <a:defRPr sz="1800"/>
            </a:pPr>
            <a:r>
              <a:rPr lang="en-US" sz="2350" dirty="0"/>
              <a:t>Time efficient</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Xavier Jackson</a:t>
            </a:r>
            <a:endParaRPr lang="en-US" sz="1400" dirty="0">
              <a:solidFill>
                <a:schemeClr val="tx1"/>
              </a:solidFill>
              <a:latin typeface="+mj-lt"/>
            </a:endParaRPr>
          </a:p>
        </p:txBody>
      </p:sp>
      <p:sp>
        <p:nvSpPr>
          <p:cNvPr id="8" name="TextBox 7"/>
          <p:cNvSpPr txBox="1"/>
          <p:nvPr/>
        </p:nvSpPr>
        <p:spPr>
          <a:xfrm>
            <a:off x="-312420" y="4727051"/>
            <a:ext cx="9144000" cy="276999"/>
          </a:xfrm>
          <a:prstGeom prst="rect">
            <a:avLst/>
          </a:prstGeom>
          <a:noFill/>
        </p:spPr>
        <p:txBody>
          <a:bodyPr wrap="square" rtlCol="0">
            <a:spAutoFit/>
          </a:bodyPr>
          <a:lstStyle/>
          <a:p>
            <a:pPr lvl="0" algn="r">
              <a:defRPr sz="1800"/>
            </a:pPr>
            <a:r>
              <a:rPr lang="en-US" sz="1200" b="1" dirty="0"/>
              <a:t>[</a:t>
            </a:r>
            <a:r>
              <a:rPr lang="en-US" sz="1200" b="1" dirty="0" smtClean="0"/>
              <a:t>1]</a:t>
            </a:r>
            <a:endParaRPr lang="en-US" sz="1200" dirty="0"/>
          </a:p>
        </p:txBody>
      </p:sp>
      <p:sp>
        <p:nvSpPr>
          <p:cNvPr id="9" name="Content Placeholder 8"/>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194784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study</a:t>
            </a:r>
            <a:endParaRPr lang="en-US" dirty="0"/>
          </a:p>
        </p:txBody>
      </p:sp>
      <p:sp>
        <p:nvSpPr>
          <p:cNvPr id="3" name="Content Placeholder 2"/>
          <p:cNvSpPr>
            <a:spLocks noGrp="1"/>
          </p:cNvSpPr>
          <p:nvPr>
            <p:ph sz="half" idx="1"/>
          </p:nvPr>
        </p:nvSpPr>
        <p:spPr/>
        <p:txBody>
          <a:bodyPr/>
          <a:lstStyle/>
          <a:p>
            <a:pPr lvl="0">
              <a:defRPr sz="1800"/>
            </a:pPr>
            <a:r>
              <a:rPr lang="en-US" sz="2400" dirty="0"/>
              <a:t>Three Methods for Teaching Ethics</a:t>
            </a:r>
          </a:p>
          <a:p>
            <a:pPr marL="594359" lvl="1" indent="-274320">
              <a:buChar char="•"/>
              <a:defRPr sz="1800"/>
            </a:pPr>
            <a:r>
              <a:rPr lang="en-US" sz="2400" dirty="0"/>
              <a:t>Engineering professor</a:t>
            </a:r>
          </a:p>
          <a:p>
            <a:pPr marL="594359" lvl="1" indent="-274320">
              <a:buChar char="•"/>
              <a:defRPr sz="1800"/>
            </a:pPr>
            <a:r>
              <a:rPr lang="en-US" sz="2400" dirty="0"/>
              <a:t>Point/Counterpoint assignment</a:t>
            </a:r>
          </a:p>
          <a:p>
            <a:pPr marL="594359" lvl="1" indent="-274320">
              <a:buChar char="•"/>
              <a:defRPr sz="1800"/>
            </a:pPr>
            <a:r>
              <a:rPr lang="en-US" sz="2400" dirty="0"/>
              <a:t>Ethics guest lecture</a:t>
            </a:r>
          </a:p>
          <a:p>
            <a:pPr marL="388591" indent="-274320">
              <a:defRPr sz="1800"/>
            </a:pPr>
            <a:r>
              <a:rPr lang="en-US" sz="2700" dirty="0"/>
              <a:t>Favored guest lecture</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Xavier Jackson</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lvl="0" algn="r"/>
            <a:r>
              <a:rPr lang="en-US" sz="1200" dirty="0"/>
              <a:t>Survey Data from BME 2511, n=60 of 85</a:t>
            </a:r>
          </a:p>
          <a:p>
            <a:pPr algn="r"/>
            <a:endParaRPr lang="en-US" sz="1200" dirty="0">
              <a:solidFill>
                <a:schemeClr val="tx1"/>
              </a:solidFill>
            </a:endParaRPr>
          </a:p>
        </p:txBody>
      </p:sp>
      <p:pic>
        <p:nvPicPr>
          <p:cNvPr id="10" name="Fig1_Initial_Survey.png"/>
          <p:cNvPicPr>
            <a:picLocks/>
          </p:cNvPicPr>
          <p:nvPr/>
        </p:nvPicPr>
        <p:blipFill rotWithShape="1">
          <a:blip r:embed="rId3">
            <a:extLst/>
          </a:blip>
          <a:srcRect l="19465" r="16684"/>
          <a:stretch/>
        </p:blipFill>
        <p:spPr>
          <a:xfrm>
            <a:off x="4751613" y="788670"/>
            <a:ext cx="4191001" cy="3938207"/>
          </a:xfrm>
          <a:prstGeom prst="rect">
            <a:avLst/>
          </a:prstGeom>
          <a:ln w="12700">
            <a:miter lim="400000"/>
          </a:ln>
        </p:spPr>
      </p:pic>
    </p:spTree>
    <p:extLst>
      <p:ext uri="{BB962C8B-B14F-4D97-AF65-F5344CB8AC3E}">
        <p14:creationId xmlns:p14="http://schemas.microsoft.com/office/powerpoint/2010/main" val="16528374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a:t>
            </a:r>
            <a:endParaRPr lang="en-US" dirty="0"/>
          </a:p>
        </p:txBody>
      </p:sp>
      <p:sp>
        <p:nvSpPr>
          <p:cNvPr id="3" name="Content Placeholder 2"/>
          <p:cNvSpPr>
            <a:spLocks noGrp="1"/>
          </p:cNvSpPr>
          <p:nvPr>
            <p:ph sz="half" idx="1"/>
          </p:nvPr>
        </p:nvSpPr>
        <p:spPr/>
        <p:txBody>
          <a:bodyPr/>
          <a:lstStyle/>
          <a:p>
            <a:pPr lvl="0">
              <a:defRPr sz="1800"/>
            </a:pPr>
            <a:r>
              <a:rPr lang="en-US" sz="2400" dirty="0"/>
              <a:t>Case study</a:t>
            </a:r>
          </a:p>
          <a:p>
            <a:pPr lvl="0">
              <a:defRPr sz="1800"/>
            </a:pPr>
            <a:r>
              <a:rPr lang="en-US" sz="2400" dirty="0"/>
              <a:t>Point/Counterpoint assignment</a:t>
            </a:r>
          </a:p>
          <a:p>
            <a:pPr lvl="0">
              <a:defRPr sz="1800"/>
            </a:pPr>
            <a:r>
              <a:rPr lang="en-US" sz="2400" dirty="0"/>
              <a:t>Guest Lecture</a:t>
            </a:r>
          </a:p>
          <a:p>
            <a:pPr lvl="0">
              <a:defRPr sz="1800"/>
            </a:pPr>
            <a:r>
              <a:rPr lang="en-US" sz="2400" dirty="0"/>
              <a:t>Heuristics Assignment</a:t>
            </a:r>
          </a:p>
          <a:p>
            <a:pPr lvl="1">
              <a:defRPr sz="1800"/>
            </a:pPr>
            <a:r>
              <a:rPr lang="en-US" sz="2000" dirty="0"/>
              <a:t>Step-by-step analysis</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591300" y="361950"/>
            <a:ext cx="2179682" cy="307777"/>
          </a:xfrm>
          <a:prstGeom prst="rect">
            <a:avLst/>
          </a:prstGeom>
          <a:noFill/>
        </p:spPr>
        <p:txBody>
          <a:bodyPr wrap="square" rtlCol="0">
            <a:spAutoFit/>
          </a:bodyPr>
          <a:lstStyle/>
          <a:p>
            <a:pPr algn="r"/>
            <a:r>
              <a:rPr lang="en-US" sz="1400" dirty="0" smtClean="0">
                <a:latin typeface="+mj-lt"/>
              </a:rPr>
              <a:t>Xavier Jackson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[2] </a:t>
            </a:r>
            <a:endParaRPr lang="en-US" sz="1200" dirty="0">
              <a:solidFill>
                <a:schemeClr val="tx1"/>
              </a:solidFill>
            </a:endParaRPr>
          </a:p>
        </p:txBody>
      </p:sp>
      <p:pic>
        <p:nvPicPr>
          <p:cNvPr id="9" name="Pfiefer 1-filtered.jpeg"/>
          <p:cNvPicPr>
            <a:picLocks noGrp="1"/>
          </p:cNvPicPr>
          <p:nvPr>
            <p:ph sz="half" idx="2"/>
          </p:nvPr>
        </p:nvPicPr>
        <p:blipFill>
          <a:blip r:embed="rId3">
            <a:extLst/>
          </a:blip>
          <a:stretch>
            <a:fillRect/>
          </a:stretch>
        </p:blipFill>
        <p:spPr>
          <a:xfrm>
            <a:off x="4724400" y="801858"/>
            <a:ext cx="4046582" cy="3163033"/>
          </a:xfrm>
          <a:prstGeom prst="rect">
            <a:avLst/>
          </a:prstGeom>
          <a:ln w="12700">
            <a:miter lim="400000"/>
          </a:ln>
        </p:spPr>
      </p:pic>
    </p:spTree>
    <p:extLst>
      <p:ext uri="{BB962C8B-B14F-4D97-AF65-F5344CB8AC3E}">
        <p14:creationId xmlns:p14="http://schemas.microsoft.com/office/powerpoint/2010/main" val="4218558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Catheter Case Study</a:t>
            </a:r>
            <a:endParaRPr lang="en-US" dirty="0"/>
          </a:p>
        </p:txBody>
      </p:sp>
      <p:sp>
        <p:nvSpPr>
          <p:cNvPr id="3" name="Content Placeholder 2"/>
          <p:cNvSpPr>
            <a:spLocks noGrp="1"/>
          </p:cNvSpPr>
          <p:nvPr>
            <p:ph sz="half" idx="1"/>
          </p:nvPr>
        </p:nvSpPr>
        <p:spPr/>
        <p:txBody>
          <a:bodyPr/>
          <a:lstStyle/>
          <a:p>
            <a:r>
              <a:rPr lang="en-US" dirty="0"/>
              <a:t>A patient was brought in to repair a blood vessel</a:t>
            </a:r>
          </a:p>
          <a:p>
            <a:pPr lvl="1"/>
            <a:r>
              <a:rPr lang="en-US" dirty="0"/>
              <a:t>Doctor used balloon catheter</a:t>
            </a:r>
          </a:p>
          <a:p>
            <a:pPr lvl="2"/>
            <a:r>
              <a:rPr lang="en-US" dirty="0"/>
              <a:t>Recommended </a:t>
            </a:r>
            <a:r>
              <a:rPr lang="en-US" dirty="0" smtClean="0"/>
              <a:t>8 </a:t>
            </a:r>
            <a:r>
              <a:rPr lang="en-US" dirty="0" err="1" smtClean="0"/>
              <a:t>atm</a:t>
            </a:r>
            <a:r>
              <a:rPr lang="en-US" dirty="0" smtClean="0"/>
              <a:t>, </a:t>
            </a:r>
            <a:r>
              <a:rPr lang="en-US" dirty="0"/>
              <a:t>went to </a:t>
            </a:r>
            <a:r>
              <a:rPr lang="en-US" dirty="0" smtClean="0"/>
              <a:t>10 </a:t>
            </a:r>
            <a:r>
              <a:rPr lang="en-US" dirty="0" err="1" smtClean="0"/>
              <a:t>atm</a:t>
            </a:r>
            <a:endParaRPr lang="en-US" dirty="0"/>
          </a:p>
          <a:p>
            <a:pPr lvl="2"/>
            <a:r>
              <a:rPr lang="en-US" dirty="0"/>
              <a:t>Catheter bursts, emergency bypass</a:t>
            </a:r>
          </a:p>
          <a:p>
            <a:r>
              <a:rPr lang="en-US" dirty="0"/>
              <a:t>Who is at fault for the burst catheter?</a:t>
            </a:r>
          </a:p>
          <a:p>
            <a:pPr lvl="1"/>
            <a:r>
              <a:rPr lang="en-US" dirty="0"/>
              <a:t>FDA?</a:t>
            </a:r>
          </a:p>
          <a:p>
            <a:pPr lvl="1"/>
            <a:r>
              <a:rPr lang="en-US" dirty="0"/>
              <a:t>Doctor?</a:t>
            </a:r>
          </a:p>
          <a:p>
            <a:pPr lvl="1"/>
            <a:r>
              <a:rPr lang="en-US" dirty="0"/>
              <a:t>Medtronic?</a:t>
            </a:r>
          </a:p>
          <a:p>
            <a:pPr lvl="1"/>
            <a:r>
              <a:rPr lang="en-US" dirty="0"/>
              <a:t>Hospital?</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Xavier Jackson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[3,4]</a:t>
            </a:r>
            <a:endParaRPr lang="en-US" sz="1200" dirty="0">
              <a:solidFill>
                <a:schemeClr val="tx1"/>
              </a:solidFill>
            </a:endParaRPr>
          </a:p>
        </p:txBody>
      </p:sp>
      <p:pic>
        <p:nvPicPr>
          <p:cNvPr id="1026" name="Picture 2" descr="http://www.vascularweb.org/vascularhealth/PublishingImages/NorthPoint%20Images/Angio_03_2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90467" y="1165192"/>
            <a:ext cx="3652031" cy="296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37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Students need to be exposed </a:t>
            </a:r>
          </a:p>
          <a:p>
            <a:r>
              <a:rPr lang="en-US" dirty="0" smtClean="0"/>
              <a:t>Consequences of actions</a:t>
            </a:r>
          </a:p>
          <a:p>
            <a:endParaRPr lang="en-US" dirty="0"/>
          </a:p>
        </p:txBody>
      </p:sp>
      <p:pic>
        <p:nvPicPr>
          <p:cNvPr id="9" name="Content Placeholder 8"/>
          <p:cNvPicPr>
            <a:picLocks noGrp="1" noChangeAspect="1"/>
          </p:cNvPicPr>
          <p:nvPr>
            <p:ph sz="half" idx="2"/>
          </p:nvPr>
        </p:nvPicPr>
        <p:blipFill>
          <a:blip r:embed="rId3"/>
          <a:stretch>
            <a:fillRect/>
          </a:stretch>
        </p:blipFill>
        <p:spPr>
          <a:xfrm>
            <a:off x="3960091" y="680114"/>
            <a:ext cx="4877855" cy="4193986"/>
          </a:xfrm>
          <a:prstGeom prst="rect">
            <a:avLst/>
          </a:prstGeom>
        </p:spPr>
      </p:pic>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Xavier Jackson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&lt;Citation&gt;</a:t>
            </a:r>
            <a:endParaRPr lang="en-US" sz="1200" dirty="0">
              <a:solidFill>
                <a:schemeClr val="tx1"/>
              </a:solidFill>
            </a:endParaRPr>
          </a:p>
        </p:txBody>
      </p:sp>
    </p:spTree>
    <p:extLst>
      <p:ext uri="{BB962C8B-B14F-4D97-AF65-F5344CB8AC3E}">
        <p14:creationId xmlns:p14="http://schemas.microsoft.com/office/powerpoint/2010/main" val="1413662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pPr marL="0" lvl="0" indent="0">
              <a:buNone/>
              <a:defRPr sz="1800"/>
            </a:pPr>
            <a:r>
              <a:rPr lang="en-US" sz="1400" dirty="0" smtClean="0"/>
              <a:t>[1] </a:t>
            </a:r>
            <a:r>
              <a:rPr lang="en-US" sz="1400" b="1" dirty="0" smtClean="0"/>
              <a:t> </a:t>
            </a:r>
            <a:r>
              <a:rPr lang="en-US" sz="1400" dirty="0"/>
              <a:t>Xavier, Jackson, Vivian Liang, Jake Rogers, Mel Moore, and Zac </a:t>
            </a:r>
            <a:r>
              <a:rPr lang="en-US" sz="1400" dirty="0" err="1"/>
              <a:t>Jasensky</a:t>
            </a:r>
            <a:r>
              <a:rPr lang="en-US" sz="1400" dirty="0"/>
              <a:t>. "A JOINT-VENTURE APPROACH IN TEACHING STUDENTS HOW TO RECOGNIZE AND ANALYZE ETHICS."</a:t>
            </a:r>
          </a:p>
          <a:p>
            <a:pPr marL="0" indent="0">
              <a:buNone/>
            </a:pPr>
            <a:r>
              <a:rPr lang="en-US" sz="1400" dirty="0" smtClean="0"/>
              <a:t>[2] Jake Rogers, Professor Pfeifer, Image.  </a:t>
            </a:r>
          </a:p>
          <a:p>
            <a:pPr marL="0" lvl="0" indent="0">
              <a:buNone/>
              <a:defRPr sz="1800"/>
            </a:pPr>
            <a:r>
              <a:rPr lang="en-US" sz="1400" dirty="0" smtClean="0"/>
              <a:t>[3] http</a:t>
            </a:r>
            <a:r>
              <a:rPr lang="en-US" sz="1400" dirty="0"/>
              <a:t>://</a:t>
            </a:r>
            <a:r>
              <a:rPr lang="en-US" sz="1400" dirty="0" smtClean="0"/>
              <a:t>www.vascularweb.org/vascularhealth/PublishingImages/NorthPoint%20Images/Angio_03_250.jpg</a:t>
            </a:r>
          </a:p>
          <a:p>
            <a:pPr marL="0" lvl="0" indent="0">
              <a:buNone/>
              <a:defRPr sz="1800"/>
            </a:pPr>
            <a:r>
              <a:rPr lang="en-US" sz="1400" dirty="0" smtClean="0"/>
              <a:t>[4] Bailey</a:t>
            </a:r>
            <a:r>
              <a:rPr lang="en-US" sz="1400" dirty="0"/>
              <a:t>, Ryan. "Testing Manufacturer Liability." </a:t>
            </a:r>
            <a:r>
              <a:rPr lang="en-US" sz="1400" i="1" dirty="0"/>
              <a:t>Journal of Ethics</a:t>
            </a:r>
            <a:r>
              <a:rPr lang="en-US" sz="1400" dirty="0"/>
              <a:t>. American Medical Association, 1 Oct. 2010. </a:t>
            </a:r>
            <a:r>
              <a:rPr lang="en-US" sz="1400" dirty="0" smtClean="0"/>
              <a:t>Web</a:t>
            </a:r>
          </a:p>
          <a:p>
            <a:pPr marL="0" lvl="0" indent="0">
              <a:buNone/>
              <a:defRPr sz="1800"/>
            </a:pPr>
            <a:r>
              <a:rPr lang="en-US" sz="1400" dirty="0"/>
              <a:t>[5] Lynch, W. (1997). Teaching Engineering Ethics in the United States." IEEE Technology and Society Magazine. 97: 27-36.</a:t>
            </a:r>
          </a:p>
          <a:p>
            <a:pPr marL="0" lvl="0" indent="0">
              <a:buNone/>
              <a:defRPr sz="1800"/>
            </a:pPr>
            <a:r>
              <a:rPr lang="en-US" sz="1400" dirty="0"/>
              <a:t>[6] </a:t>
            </a:r>
            <a:r>
              <a:rPr lang="en-US" sz="1400" dirty="0" err="1"/>
              <a:t>Zandvoort</a:t>
            </a:r>
            <a:r>
              <a:rPr lang="en-US" sz="1400" dirty="0"/>
              <a:t>, H., Van Hasselt, G. J., Bonnet, J. A. B. A. F. (2008). A joint venture model of teaching required courses in ‘ethics and engineering’ to engineering students. European Journal of Engineering Education. 33 (2): 187–195.</a:t>
            </a:r>
          </a:p>
          <a:p>
            <a:pPr marL="0" lvl="0" indent="0">
              <a:buNone/>
              <a:defRPr sz="1800"/>
            </a:pPr>
            <a:r>
              <a:rPr lang="en-US" sz="1400" dirty="0"/>
              <a:t>[7] Weil, V. (2002). A Seven-Step Procedure for Ethical Decision Making, Proceedings, National Conference on Ethics and Social Responsibility in Engineering and Technology, Coeur d’Alene, Idaho. </a:t>
            </a:r>
          </a:p>
          <a:p>
            <a:pPr marL="0" lvl="0" indent="0">
              <a:buNone/>
              <a:defRPr sz="1800"/>
            </a:pPr>
            <a:r>
              <a:rPr lang="en-US" sz="1400" dirty="0"/>
              <a:t>[8] </a:t>
            </a:r>
            <a:r>
              <a:rPr lang="en-US" sz="1400" dirty="0" err="1"/>
              <a:t>Trafimow</a:t>
            </a:r>
            <a:r>
              <a:rPr lang="en-US" sz="1400" dirty="0"/>
              <a:t>, D., </a:t>
            </a:r>
            <a:r>
              <a:rPr lang="en-US" sz="1400" dirty="0" err="1"/>
              <a:t>Sniezek</a:t>
            </a:r>
            <a:r>
              <a:rPr lang="en-US" sz="1400" dirty="0"/>
              <a:t>, J. (1994). Perceived expertise and its effect on confidence. Organizational Behavior and Human Decision Processes. 57 (2): 290-</a:t>
            </a:r>
            <a:r>
              <a:rPr lang="en-US" sz="1400" dirty="0" smtClean="0"/>
              <a:t>302</a:t>
            </a:r>
            <a:r>
              <a:rPr lang="en-US" sz="1400" dirty="0"/>
              <a: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Xavier Jackson</a:t>
            </a:r>
            <a:endParaRPr lang="en-US" sz="1400" dirty="0">
              <a:solidFill>
                <a:schemeClr val="tx1"/>
              </a:solidFill>
              <a:latin typeface="+mj-lt"/>
            </a:endParaRPr>
          </a:p>
        </p:txBody>
      </p:sp>
    </p:spTree>
    <p:extLst>
      <p:ext uri="{BB962C8B-B14F-4D97-AF65-F5344CB8AC3E}">
        <p14:creationId xmlns:p14="http://schemas.microsoft.com/office/powerpoint/2010/main" val="327870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10</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409 Can one perform services for one’s self?</a:t>
            </a:r>
          </a:p>
          <a:p>
            <a:r>
              <a:rPr lang="en-US" dirty="0" smtClean="0"/>
              <a:t>pp. </a:t>
            </a:r>
            <a:r>
              <a:rPr lang="en-US" dirty="0"/>
              <a:t>412 1993-1999 Does this seem like a long time</a:t>
            </a:r>
            <a:r>
              <a:rPr lang="en-US" dirty="0" smtClean="0"/>
              <a:t>?</a:t>
            </a:r>
          </a:p>
          <a:p>
            <a:r>
              <a:rPr lang="en-US" dirty="0" smtClean="0"/>
              <a:t>pp. </a:t>
            </a:r>
            <a:r>
              <a:rPr lang="en-US" dirty="0"/>
              <a:t>413 “errors of omission or commission”</a:t>
            </a:r>
            <a:r>
              <a:rPr lang="en-US" dirty="0" smtClean="0"/>
              <a:t>?</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Finish all reading</a:t>
            </a:r>
          </a:p>
          <a:p>
            <a:r>
              <a:rPr lang="en-US"/>
              <a:t>Add analysis to group project website addressing all topics covered to date</a:t>
            </a:r>
            <a:r>
              <a:rPr lang="en-US" smtClean="0"/>
              <a:t>.</a:t>
            </a:r>
          </a:p>
          <a:p>
            <a:r>
              <a:rPr lang="en-US" dirty="0" smtClean="0"/>
              <a:t>Group Presentation Draft</a:t>
            </a:r>
          </a:p>
          <a:p>
            <a:pPr lvl="1"/>
            <a:r>
              <a:rPr lang="en-US" dirty="0"/>
              <a:t>Email </a:t>
            </a:r>
            <a:r>
              <a:rPr lang="en-US" dirty="0" smtClean="0"/>
              <a:t>presentation as attachment </a:t>
            </a:r>
            <a:r>
              <a:rPr lang="en-US" dirty="0"/>
              <a:t>to </a:t>
            </a:r>
            <a:r>
              <a:rPr lang="en-US" dirty="0" smtClean="0"/>
              <a:t>course staff</a:t>
            </a:r>
            <a:endParaRPr lang="en-US" dirty="0"/>
          </a:p>
          <a:p>
            <a:pPr lvl="1"/>
            <a:r>
              <a:rPr lang="en-US" dirty="0" smtClean="0"/>
              <a:t>Post </a:t>
            </a:r>
            <a:r>
              <a:rPr lang="en-US" dirty="0"/>
              <a:t>on group </a:t>
            </a:r>
            <a:r>
              <a:rPr lang="en-US" dirty="0" smtClean="0"/>
              <a:t>website</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ethics of mobile free-to-play games</a:t>
            </a:r>
            <a:endParaRPr lang="en-US" dirty="0"/>
          </a:p>
        </p:txBody>
      </p:sp>
      <p:sp>
        <p:nvSpPr>
          <p:cNvPr id="3" name="Content Placeholder 2"/>
          <p:cNvSpPr>
            <a:spLocks noGrp="1"/>
          </p:cNvSpPr>
          <p:nvPr>
            <p:ph sz="half" idx="1"/>
          </p:nvPr>
        </p:nvSpPr>
        <p:spPr/>
        <p:txBody>
          <a:bodyPr/>
          <a:lstStyle/>
          <a:p>
            <a:r>
              <a:rPr lang="en-US" dirty="0" smtClean="0"/>
              <a:t>Free-to-play games are a billion dollar industry [1]</a:t>
            </a:r>
          </a:p>
          <a:p>
            <a:r>
              <a:rPr lang="en-US" dirty="0" smtClean="0"/>
              <a:t>Make money through micro transactions</a:t>
            </a:r>
          </a:p>
          <a:p>
            <a:r>
              <a:rPr lang="en-US" dirty="0" smtClean="0"/>
              <a:t>Ends up relying on exploiting a small group of players</a:t>
            </a:r>
          </a:p>
          <a:p>
            <a:r>
              <a:rPr lang="en-US" dirty="0" smtClean="0"/>
              <a:t>Ethically wrong</a:t>
            </a:r>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Peter  Craft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https://thinkgaming.com/app-sales-data/</a:t>
            </a:r>
            <a:endParaRPr lang="en-US" sz="1200" dirty="0">
              <a:solidFill>
                <a:schemeClr val="tx1"/>
              </a:solidFill>
            </a:endParaRPr>
          </a:p>
        </p:txBody>
      </p:sp>
      <p:sp>
        <p:nvSpPr>
          <p:cNvPr id="10" name="AutoShape 4" descr="The top 10 online games in terms of microtransactions."/>
          <p:cNvSpPr>
            <a:spLocks noChangeAspect="1" noChangeArrowheads="1"/>
          </p:cNvSpPr>
          <p:nvPr/>
        </p:nvSpPr>
        <p:spPr bwMode="auto">
          <a:xfrm>
            <a:off x="155575" y="-3911971"/>
            <a:ext cx="4072296" cy="40723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The top 10 online games in terms of microtransac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329" y="1260086"/>
            <a:ext cx="4869731" cy="3356663"/>
          </a:xfrm>
          <a:prstGeom prst="rect">
            <a:avLst/>
          </a:prstGeom>
        </p:spPr>
      </p:pic>
    </p:spTree>
    <p:extLst>
      <p:ext uri="{BB962C8B-B14F-4D97-AF65-F5344CB8AC3E}">
        <p14:creationId xmlns:p14="http://schemas.microsoft.com/office/powerpoint/2010/main" val="3036417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Whales</a:t>
            </a:r>
            <a:endParaRPr lang="en-US" dirty="0"/>
          </a:p>
        </p:txBody>
      </p:sp>
      <p:sp>
        <p:nvSpPr>
          <p:cNvPr id="3" name="Content Placeholder 2"/>
          <p:cNvSpPr>
            <a:spLocks noGrp="1"/>
          </p:cNvSpPr>
          <p:nvPr>
            <p:ph sz="half" idx="1"/>
          </p:nvPr>
        </p:nvSpPr>
        <p:spPr/>
        <p:txBody>
          <a:bodyPr/>
          <a:lstStyle/>
          <a:p>
            <a:r>
              <a:rPr lang="en-US" dirty="0" smtClean="0"/>
              <a:t>Top 10% of paying players are responsible for 50% of revenue [2]</a:t>
            </a:r>
          </a:p>
          <a:p>
            <a:r>
              <a:rPr lang="en-US" dirty="0" smtClean="0"/>
              <a:t>Some players spend up to $7,000 per month [3]</a:t>
            </a:r>
          </a:p>
          <a:p>
            <a:r>
              <a:rPr lang="en-US" dirty="0" smtClean="0"/>
              <a:t>“It’s like saying a band should feel guilty for having hardcore fans...” [4]</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Peter  Craft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smtClean="0"/>
              <a:t>landingpage.swrve.com/rs/swrve/images/new-players-report-0414.pdf</a:t>
            </a:r>
            <a:endParaRPr lang="en-US" sz="1200" dirty="0">
              <a:solidFill>
                <a:schemeClr val="tx1"/>
              </a:solidFill>
            </a:endParaRPr>
          </a:p>
        </p:txBody>
      </p:sp>
      <p:pic>
        <p:nvPicPr>
          <p:cNvPr id="1028" name="Picture 4" descr="https://recodetech.files.wordpress.com/2014/02/swrve-whales.png?w=640&amp;h=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846" y="1091380"/>
            <a:ext cx="4762000" cy="302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3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17476</TotalTime>
  <Words>3935</Words>
  <Application>Microsoft Macintosh PowerPoint</Application>
  <PresentationFormat>On-screen Show (16:9)</PresentationFormat>
  <Paragraphs>353</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Red Radial 16x9</vt:lpstr>
      <vt:lpstr>Class 10 Professional Ethics</vt:lpstr>
      <vt:lpstr>Debate Ground Rules</vt:lpstr>
      <vt:lpstr>PowerPoint Presentation</vt:lpstr>
      <vt:lpstr>Overview</vt:lpstr>
      <vt:lpstr>My Reading Notes</vt:lpstr>
      <vt:lpstr>Assignment</vt:lpstr>
      <vt:lpstr>Overview</vt:lpstr>
      <vt:lpstr>The ethics of mobile free-to-play games</vt:lpstr>
      <vt:lpstr>Whales</vt:lpstr>
      <vt:lpstr>Goes against the code of ethics</vt:lpstr>
      <vt:lpstr>There is hope</vt:lpstr>
      <vt:lpstr>References</vt:lpstr>
      <vt:lpstr> Code Automation &amp; SW Dev. Ethics</vt:lpstr>
      <vt:lpstr> Code Automation &amp; SW Dev. Ethics</vt:lpstr>
      <vt:lpstr>Code Automation &amp;  End-User SW. DEV </vt:lpstr>
      <vt:lpstr>Code Automation &amp;  End-User SW. DEV </vt:lpstr>
      <vt:lpstr>Compare to Traditional SDW</vt:lpstr>
      <vt:lpstr>Large Population of End-User SDE</vt:lpstr>
      <vt:lpstr> Conclusion</vt:lpstr>
      <vt:lpstr>References</vt:lpstr>
      <vt:lpstr>joint- venture modules </vt:lpstr>
      <vt:lpstr>Initial study</vt:lpstr>
      <vt:lpstr>module</vt:lpstr>
      <vt:lpstr>Balloon Catheter Case Study</vt:lpstr>
      <vt:lpstr>conclusion</vt:lpstr>
      <vt:lpstr>References</vt:lpstr>
      <vt:lpstr>Class 10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274</cp:revision>
  <dcterms:created xsi:type="dcterms:W3CDTF">2014-08-25T02:19:16Z</dcterms:created>
  <dcterms:modified xsi:type="dcterms:W3CDTF">2015-09-29T23:36:12Z</dcterms:modified>
</cp:coreProperties>
</file>