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59" r:id="rId3"/>
    <p:sldId id="277" r:id="rId4"/>
    <p:sldId id="261" r:id="rId5"/>
    <p:sldId id="264" r:id="rId6"/>
    <p:sldId id="318" r:id="rId7"/>
    <p:sldId id="267" r:id="rId8"/>
    <p:sldId id="303" r:id="rId9"/>
    <p:sldId id="304" r:id="rId10"/>
    <p:sldId id="305"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269"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259"/>
            <p14:sldId id="277"/>
            <p14:sldId id="261"/>
            <p14:sldId id="264"/>
            <p14:sldId id="318"/>
            <p14:sldId id="267"/>
            <p14:sldId id="303"/>
            <p14:sldId id="304"/>
            <p14:sldId id="305"/>
          </p14:sldIdLst>
        </p14:section>
        <p14:section name="11 AM Section" id="{930F6A5C-996B-F644-A366-0334989268C8}">
          <p14:sldIdLst>
            <p14:sldId id="332"/>
            <p14:sldId id="333"/>
            <p14:sldId id="334"/>
            <p14:sldId id="335"/>
            <p14:sldId id="336"/>
          </p14:sldIdLst>
        </p14:section>
        <p14:section name="3 PM Section" id="{70B25366-3BFF-5049-B59B-C72E4712F87A}">
          <p14:sldIdLst>
            <p14:sldId id="337"/>
            <p14:sldId id="338"/>
            <p14:sldId id="339"/>
            <p14:sldId id="340"/>
            <p14:sldId id="341"/>
            <p14:sldId id="342"/>
            <p14:sldId id="343"/>
            <p14:sldId id="344"/>
          </p14:sldIdLst>
        </p14:section>
        <p14:section name="Common" id="{816C9087-CAEC-4B4F-A749-57EDEC908EE0}">
          <p14:sldIdLst>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5" autoAdjust="0"/>
    <p:restoredTop sz="74783" autoAdjust="0"/>
  </p:normalViewPr>
  <p:slideViewPr>
    <p:cSldViewPr snapToGrid="0" snapToObjects="1">
      <p:cViewPr varScale="1">
        <p:scale>
          <a:sx n="106" d="100"/>
          <a:sy n="106" d="100"/>
        </p:scale>
        <p:origin x="-784" y="-112"/>
      </p:cViewPr>
      <p:guideLst>
        <p:guide orient="horz" pos="1620"/>
        <p:guide pos="2880"/>
      </p:guideLst>
    </p:cSldViewPr>
  </p:slid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3/29/15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smtClean="0">
              <a:latin typeface="Arial" pitchFamily="-109" charset="0"/>
              <a:ea typeface="ＭＳ Ｐゴシック" pitchFamily="-109" charset="-128"/>
              <a:cs typeface="ＭＳ Ｐゴシック" pitchFamily="-109" charset="-128"/>
            </a:endParaRPr>
          </a:p>
          <a:p>
            <a:pPr eaLnBrk="1" hangingPunct="1"/>
            <a:r>
              <a:rPr lang="en-US" dirty="0" smtClean="0">
                <a:latin typeface="Arial" pitchFamily="-109" charset="0"/>
                <a:ea typeface="ＭＳ Ｐゴシック" pitchFamily="-109" charset="-128"/>
                <a:cs typeface="ＭＳ Ｐゴシック" pitchFamily="-109" charset="-128"/>
              </a:rPr>
              <a:t>Reminders:</a:t>
            </a:r>
          </a:p>
          <a:p>
            <a:pPr eaLnBrk="1" hangingPunct="1"/>
            <a:r>
              <a:rPr lang="en-US" dirty="0" smtClean="0">
                <a:latin typeface="Arial" pitchFamily="-109" charset="0"/>
                <a:ea typeface="ＭＳ Ｐゴシック" pitchFamily="-109" charset="-128"/>
                <a:cs typeface="ＭＳ Ｐゴシック" pitchFamily="-109" charset="-128"/>
              </a:rPr>
              <a:t>Do not change the format, footers,</a:t>
            </a:r>
            <a:r>
              <a:rPr lang="en-US" baseline="0" dirty="0" smtClean="0">
                <a:latin typeface="Arial" pitchFamily="-109" charset="0"/>
                <a:ea typeface="ＭＳ Ｐゴシック" pitchFamily="-109" charset="-128"/>
                <a:cs typeface="ＭＳ Ｐゴシック" pitchFamily="-109" charset="-128"/>
              </a:rPr>
              <a:t> etc. in the template slides.</a:t>
            </a:r>
          </a:p>
          <a:p>
            <a:pPr eaLnBrk="1" hangingPunct="1"/>
            <a:r>
              <a:rPr lang="en-US" baseline="0" dirty="0" smtClean="0">
                <a:latin typeface="Arial" pitchFamily="-109" charset="0"/>
                <a:ea typeface="ＭＳ Ｐゴシック" pitchFamily="-109" charset="-128"/>
                <a:cs typeface="ＭＳ Ｐゴシック" pitchFamily="-109" charset="-128"/>
              </a:rPr>
              <a:t>Paper writing process: Sources </a:t>
            </a:r>
            <a:r>
              <a:rPr lang="en-US" baseline="0" dirty="0" smtClean="0">
                <a:latin typeface="Arial" pitchFamily="-109" charset="0"/>
                <a:ea typeface="ＭＳ Ｐゴシック" pitchFamily="-109" charset="-128"/>
                <a:cs typeface="ＭＳ Ｐゴシック" pitchFamily="-109" charset="-128"/>
                <a:sym typeface="Wingdings"/>
              </a:rPr>
              <a:t></a:t>
            </a:r>
            <a:r>
              <a:rPr lang="en-US" baseline="0" dirty="0" smtClean="0">
                <a:latin typeface="Arial" pitchFamily="-109" charset="0"/>
                <a:ea typeface="ＭＳ Ｐゴシック" pitchFamily="-109" charset="-128"/>
                <a:cs typeface="ＭＳ Ｐゴシック" pitchFamily="-109" charset="-128"/>
              </a:rPr>
              <a:t> Notes </a:t>
            </a:r>
            <a:r>
              <a:rPr lang="en-US" baseline="0" dirty="0" smtClean="0">
                <a:latin typeface="Arial" pitchFamily="-109" charset="0"/>
                <a:ea typeface="ＭＳ Ｐゴシック" pitchFamily="-109" charset="-128"/>
                <a:cs typeface="ＭＳ Ｐゴシック" pitchFamily="-109" charset="-128"/>
                <a:sym typeface="Wingdings"/>
              </a:rPr>
              <a:t> Conclusion  Argument  Counter Point  Response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GNU started in 1983</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Freely distributable software to programmers</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e.g. GCC, GDB</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Copyleft: makes program and children program free, achieves goals of GPL</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Richard Stallman made GNU software, but not kernel</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Linus: 1991: Linux, proprietary, 1992: free</a:t>
            </a:r>
          </a:p>
        </p:txBody>
      </p:sp>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SCO:</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IBM</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Red Hat</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Novell</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Daimler Chrysler</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AutoZone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hates Linux devs and users</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claims unwarranted UNIX ownership</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did not disclose copied code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Microsoft  bought fake “Unix &amp; Unix-related patents”</a:t>
            </a: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Mac OS X contains FreeBSD code, of unix origins</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Apple vs Microsoft “look and feel”</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Apple claimed GUI as a whole was theirs by copyright</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Lost individual cases against GUI element lawsuits</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Apple didn’t own any of the elements (licensed by Xerox)</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Xerox sued Apple too</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Patent war in 2009 (Nokia -&gt; Apple)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Sue, Counter-sue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Rapid development of mobile OS</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If lawsuit succeeds, may have to remove feature</a:t>
            </a:r>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“look and feel”: less objective assertions made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GNU/Linux wouldn’t exist if Linus didn’t change Linux from proprietary to free</a:t>
            </a:r>
          </a:p>
          <a:p>
            <a:pPr marL="457200" marR="0" lvl="0" indent="-304800" algn="l" rtl="0">
              <a:spcBef>
                <a:spcPts val="0"/>
              </a:spcBef>
              <a:buClr>
                <a:schemeClr val="dk1"/>
              </a:buClr>
              <a:buSzPct val="100000"/>
              <a:buFont typeface="Calibri"/>
              <a:buChar char="-"/>
            </a:pPr>
            <a:r>
              <a:rPr lang="en-US" sz="1200">
                <a:solidFill>
                  <a:schemeClr val="dk1"/>
                </a:solidFill>
                <a:latin typeface="Calibri"/>
                <a:ea typeface="Calibri"/>
                <a:cs typeface="Calibri"/>
                <a:sym typeface="Calibri"/>
              </a:rPr>
              <a:t>Due to copyleft open source is becoming increasingly popular (e.g. Apache webservers)</a:t>
            </a:r>
          </a:p>
        </p:txBody>
      </p:sp>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Bioinfor</a:t>
            </a:r>
            <a:r>
              <a:rPr lang="en-US" sz="1200" kern="1200" dirty="0" smtClean="0">
                <a:solidFill>
                  <a:schemeClr val="tx1"/>
                </a:solidFill>
                <a:effectLst/>
                <a:latin typeface="+mn-lt"/>
                <a:ea typeface="+mn-ea"/>
                <a:cs typeface="+mn-cs"/>
              </a:rPr>
              <a:t> Sys – extensive databases of medical information, the databases themselves, the software and algorithm that aids in retrieving, analyzing, comparing and visualizing the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Initially the role of CS in the molecular biology field was confined to the extent of data management and cataloguing. However the need to access information from these databases lead to the development of mining software. </a:t>
            </a:r>
          </a:p>
          <a:p>
            <a:r>
              <a:rPr lang="en-US" baseline="0" dirty="0" smtClean="0"/>
              <a:t> - </a:t>
            </a:r>
            <a:r>
              <a:rPr lang="en-US" baseline="0" dirty="0" err="1" smtClean="0"/>
              <a:t>Bioinfo</a:t>
            </a:r>
            <a:r>
              <a:rPr lang="en-US" baseline="0" dirty="0" smtClean="0"/>
              <a:t> systems allow researchers to easily share information, which they use for their own individual projects as well as collaboration projects, such as the human genome project. The human genome project was the worlds largest biological international collaboration project, and it was completed in 2003.(see pic) Because of </a:t>
            </a:r>
            <a:r>
              <a:rPr lang="en-US" baseline="0" dirty="0" err="1" smtClean="0"/>
              <a:t>bioinformational</a:t>
            </a:r>
            <a:r>
              <a:rPr lang="en-US" baseline="0" dirty="0" smtClean="0"/>
              <a:t> technology, they were able to fully map the human genome and discovered 16mil types of DNA that they previously didn’t know existed. </a:t>
            </a:r>
          </a:p>
          <a:p>
            <a:r>
              <a:rPr lang="en-US" baseline="0" dirty="0" smtClean="0"/>
              <a:t> - Software tends to be built for the database/information type, so it’s fairly specialized.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16</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USPatentTrademarkOffice</a:t>
            </a:r>
            <a:r>
              <a:rPr lang="en-US" sz="1200" kern="1200" dirty="0" smtClean="0">
                <a:solidFill>
                  <a:schemeClr val="tx1"/>
                </a:solidFill>
                <a:effectLst/>
                <a:latin typeface="+mn-lt"/>
                <a:ea typeface="+mn-ea"/>
                <a:cs typeface="+mn-cs"/>
              </a:rPr>
              <a:t> defines </a:t>
            </a:r>
            <a:r>
              <a:rPr lang="en-US" sz="1200" kern="1200" dirty="0" err="1" smtClean="0">
                <a:solidFill>
                  <a:schemeClr val="tx1"/>
                </a:solidFill>
                <a:effectLst/>
                <a:latin typeface="+mn-lt"/>
                <a:ea typeface="+mn-ea"/>
                <a:cs typeface="+mn-cs"/>
              </a:rPr>
              <a:t>Bioinfo</a:t>
            </a:r>
            <a:r>
              <a:rPr lang="en-US" sz="1200" kern="1200" dirty="0" smtClean="0">
                <a:solidFill>
                  <a:schemeClr val="tx1"/>
                </a:solidFill>
                <a:effectLst/>
                <a:latin typeface="+mn-lt"/>
                <a:ea typeface="+mn-ea"/>
                <a:cs typeface="+mn-cs"/>
              </a:rPr>
              <a:t> systems as ‘inventions implemented under computer-readable media’ </a:t>
            </a:r>
          </a:p>
          <a:p>
            <a:pPr marL="628650" lvl="1" indent="-171450">
              <a:buFontTx/>
              <a:buChar char="-"/>
            </a:pPr>
            <a:r>
              <a:rPr lang="en-US" sz="1200" kern="1200" dirty="0" smtClean="0">
                <a:solidFill>
                  <a:schemeClr val="tx1"/>
                </a:solidFill>
                <a:effectLst/>
                <a:latin typeface="+mn-lt"/>
                <a:ea typeface="+mn-ea"/>
                <a:cs typeface="+mn-cs"/>
              </a:rPr>
              <a:t>Computer-r-m are split into two parts – hardware and software. </a:t>
            </a:r>
            <a:r>
              <a:rPr lang="en-US" sz="1200" kern="1200" dirty="0" err="1" smtClean="0">
                <a:solidFill>
                  <a:schemeClr val="tx1"/>
                </a:solidFill>
                <a:effectLst/>
                <a:latin typeface="+mn-lt"/>
                <a:ea typeface="+mn-ea"/>
                <a:cs typeface="+mn-cs"/>
              </a:rPr>
              <a:t>Bioinfo</a:t>
            </a:r>
            <a:r>
              <a:rPr lang="en-US" sz="1200" kern="1200" dirty="0" smtClean="0">
                <a:solidFill>
                  <a:schemeClr val="tx1"/>
                </a:solidFill>
                <a:effectLst/>
                <a:latin typeface="+mn-lt"/>
                <a:ea typeface="+mn-ea"/>
                <a:cs typeface="+mn-cs"/>
              </a:rPr>
              <a:t> systems fall under the software section.  </a:t>
            </a:r>
          </a:p>
          <a:p>
            <a:pPr marL="628650" lvl="1" indent="-171450">
              <a:buFontTx/>
              <a:buChar cha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Bioinfo</a:t>
            </a:r>
            <a:r>
              <a:rPr lang="en-US" sz="1200" kern="1200" dirty="0" smtClean="0">
                <a:solidFill>
                  <a:schemeClr val="tx1"/>
                </a:solidFill>
                <a:effectLst/>
                <a:latin typeface="+mn-lt"/>
                <a:ea typeface="+mn-ea"/>
                <a:cs typeface="+mn-cs"/>
              </a:rPr>
              <a:t> systems are split into who subsections: Database and Software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Database</a:t>
            </a:r>
          </a:p>
          <a:p>
            <a:pPr lvl="0"/>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 a patent for </a:t>
            </a:r>
            <a:r>
              <a:rPr lang="en-US" sz="1200" kern="1200" dirty="0" err="1" smtClean="0">
                <a:solidFill>
                  <a:schemeClr val="tx1"/>
                </a:solidFill>
                <a:effectLst/>
                <a:latin typeface="+mn-lt"/>
                <a:ea typeface="+mn-ea"/>
                <a:cs typeface="+mn-cs"/>
              </a:rPr>
              <a:t>bioino</a:t>
            </a:r>
            <a:r>
              <a:rPr lang="en-US" sz="1200" kern="1200" dirty="0" smtClean="0">
                <a:solidFill>
                  <a:schemeClr val="tx1"/>
                </a:solidFill>
                <a:effectLst/>
                <a:latin typeface="+mn-lt"/>
                <a:ea typeface="+mn-ea"/>
                <a:cs typeface="+mn-cs"/>
              </a:rPr>
              <a:t> databases are for the process of compiling and operating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database, namely the software. It doesn’t extend to the data, because the data is still considered information,</a:t>
            </a:r>
            <a:r>
              <a:rPr lang="en-US" sz="1200" kern="1200" baseline="0" dirty="0" smtClean="0">
                <a:solidFill>
                  <a:schemeClr val="tx1"/>
                </a:solidFill>
                <a:effectLst/>
                <a:latin typeface="+mn-lt"/>
                <a:ea typeface="+mn-ea"/>
                <a:cs typeface="+mn-cs"/>
              </a:rPr>
              <a:t> which is not covered by patents</a:t>
            </a:r>
            <a:r>
              <a:rPr lang="en-US" sz="1200" kern="1200" dirty="0" smtClean="0">
                <a:solidFill>
                  <a:schemeClr val="tx1"/>
                </a:solidFill>
                <a:effectLst/>
                <a:latin typeface="+mn-lt"/>
                <a:ea typeface="+mn-ea"/>
                <a:cs typeface="+mn-cs"/>
              </a:rPr>
              <a:t>. Someone could use the information and modify the algorithm or software to generate the database and call it their own.  In may countries 	databases</a:t>
            </a:r>
            <a:r>
              <a:rPr lang="en-US" sz="1200" kern="1200" baseline="0" dirty="0" smtClean="0">
                <a:solidFill>
                  <a:schemeClr val="tx1"/>
                </a:solidFill>
                <a:effectLst/>
                <a:latin typeface="+mn-lt"/>
                <a:ea typeface="+mn-ea"/>
                <a:cs typeface="+mn-cs"/>
              </a:rPr>
              <a:t> can not be patented. </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Copywrite could protect the information, however </a:t>
            </a:r>
            <a:r>
              <a:rPr lang="en-US" sz="1200" kern="1200" dirty="0" err="1" smtClean="0">
                <a:solidFill>
                  <a:schemeClr val="tx1"/>
                </a:solidFill>
                <a:effectLst/>
                <a:latin typeface="+mn-lt"/>
                <a:ea typeface="+mn-ea"/>
                <a:cs typeface="+mn-cs"/>
              </a:rPr>
              <a:t>Copywrite</a:t>
            </a:r>
            <a:r>
              <a:rPr lang="en-US" sz="1200" kern="1200" dirty="0" smtClean="0">
                <a:solidFill>
                  <a:schemeClr val="tx1"/>
                </a:solidFill>
                <a:effectLst/>
                <a:latin typeface="+mn-lt"/>
                <a:ea typeface="+mn-ea"/>
                <a:cs typeface="+mn-cs"/>
              </a:rPr>
              <a:t> protection extends only to the compilation (the original selection and arrangement of info) not to the actual contents.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 Software </a:t>
            </a:r>
          </a:p>
          <a:p>
            <a:pPr lvl="0"/>
            <a:r>
              <a:rPr lang="en-US" sz="1200" kern="1200" dirty="0" smtClean="0">
                <a:solidFill>
                  <a:schemeClr val="tx1"/>
                </a:solidFill>
                <a:effectLst/>
                <a:latin typeface="+mn-lt"/>
                <a:ea typeface="+mn-ea"/>
                <a:cs typeface="+mn-cs"/>
              </a:rPr>
              <a:t>	– It’s now</a:t>
            </a:r>
            <a:r>
              <a:rPr lang="en-US" sz="1200" kern="1200" baseline="0" dirty="0" smtClean="0">
                <a:solidFill>
                  <a:schemeClr val="tx1"/>
                </a:solidFill>
                <a:effectLst/>
                <a:latin typeface="+mn-lt"/>
                <a:ea typeface="+mn-ea"/>
                <a:cs typeface="+mn-cs"/>
              </a:rPr>
              <a:t> patentable, however there are restrictions. </a:t>
            </a:r>
            <a:r>
              <a:rPr lang="en-US" sz="1200" kern="1200" dirty="0" smtClean="0">
                <a:solidFill>
                  <a:schemeClr val="tx1"/>
                </a:solidFill>
                <a:effectLst/>
                <a:latin typeface="+mn-lt"/>
                <a:ea typeface="+mn-ea"/>
                <a:cs typeface="+mn-cs"/>
              </a:rPr>
              <a:t>It has to be able to produce 	a useful, concrete and tangible result.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example when ATT</a:t>
            </a:r>
            <a:r>
              <a:rPr lang="en-US" sz="1200" kern="1200" baseline="0" dirty="0" smtClean="0">
                <a:solidFill>
                  <a:schemeClr val="tx1"/>
                </a:solidFill>
                <a:effectLst/>
                <a:latin typeface="+mn-lt"/>
                <a:ea typeface="+mn-ea"/>
                <a:cs typeface="+mn-cs"/>
              </a:rPr>
              <a:t> tried to sure excel 	communications for using a slightly altered version of one of their software’s , the 	US court claimed the software was not patentable because it only recites a 	mathematical algorithm. </a:t>
            </a:r>
          </a:p>
          <a:p>
            <a:pPr lvl="0"/>
            <a:r>
              <a:rPr lang="en-US" sz="1200" kern="1200" baseline="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Copywrite</a:t>
            </a:r>
            <a:r>
              <a:rPr lang="en-US" sz="1200" kern="1200" dirty="0" smtClean="0">
                <a:solidFill>
                  <a:schemeClr val="tx1"/>
                </a:solidFill>
                <a:effectLst/>
                <a:latin typeface="+mn-lt"/>
                <a:ea typeface="+mn-ea"/>
                <a:cs typeface="+mn-cs"/>
              </a:rPr>
              <a:t>  -  only protects the original work, and if someone alters it enough to 	where it’s not considered a substantial copy, then they can claim it as their own. </a:t>
            </a:r>
          </a:p>
          <a:p>
            <a:endParaRPr lang="en-US" dirty="0" smtClean="0"/>
          </a:p>
          <a:p>
            <a:r>
              <a:rPr lang="en-US" dirty="0" smtClean="0"/>
              <a:t> - Current system need improving,</a:t>
            </a:r>
            <a:r>
              <a:rPr lang="en-US" baseline="0" dirty="0" smtClean="0"/>
              <a:t> which is why there is a debate on whether IP should cover </a:t>
            </a:r>
            <a:r>
              <a:rPr lang="en-US" baseline="0" dirty="0" err="1" smtClean="0"/>
              <a:t>bioInfo</a:t>
            </a:r>
            <a:r>
              <a:rPr lang="en-US" baseline="0" dirty="0" smtClean="0"/>
              <a:t> systems</a:t>
            </a:r>
          </a:p>
          <a:p>
            <a:endParaRPr lang="en-US" baseline="0" dirty="0" smtClean="0"/>
          </a:p>
          <a:p>
            <a:pPr lvl="0"/>
            <a:r>
              <a:rPr lang="en-US" sz="1200" kern="1200" dirty="0" smtClean="0">
                <a:solidFill>
                  <a:schemeClr val="tx1"/>
                </a:solidFill>
                <a:effectLst/>
                <a:latin typeface="+mn-lt"/>
                <a:ea typeface="+mn-ea"/>
                <a:cs typeface="+mn-cs"/>
              </a:rPr>
              <a:t> - Objections against IP protection </a:t>
            </a:r>
          </a:p>
          <a:p>
            <a:pPr lvl="0"/>
            <a:r>
              <a:rPr lang="en-US" sz="1200" kern="1200" dirty="0" smtClean="0">
                <a:solidFill>
                  <a:schemeClr val="tx1"/>
                </a:solidFill>
                <a:effectLst/>
                <a:latin typeface="+mn-lt"/>
                <a:ea typeface="+mn-ea"/>
                <a:cs typeface="+mn-cs"/>
              </a:rPr>
              <a:t>	- such protection would act to enclose the ethically sensitive realm of human gene-related studies. It’s contented that human genomic science should be common and accessible to all and shouldn’t be restricted to a few. </a:t>
            </a:r>
          </a:p>
          <a:p>
            <a:pPr lvl="1"/>
            <a:r>
              <a:rPr lang="en-US" sz="1200" kern="1200" dirty="0" smtClean="0">
                <a:solidFill>
                  <a:schemeClr val="tx1"/>
                </a:solidFill>
                <a:effectLst/>
                <a:latin typeface="+mn-lt"/>
                <a:ea typeface="+mn-ea"/>
                <a:cs typeface="+mn-cs"/>
              </a:rPr>
              <a:t>- On the other side of this, others can claim the information and research as their own work</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17</a:t>
            </a:fld>
            <a:endParaRPr lang="en-US"/>
          </a:p>
        </p:txBody>
      </p:sp>
    </p:spTree>
    <p:extLst>
      <p:ext uri="{BB962C8B-B14F-4D97-AF65-F5344CB8AC3E}">
        <p14:creationId xmlns:p14="http://schemas.microsoft.com/office/powerpoint/2010/main" val="336584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Ensures profits that can fund making products to the market. These</a:t>
            </a:r>
            <a:r>
              <a:rPr lang="en-US" sz="1200" kern="1200" baseline="0" dirty="0" smtClean="0">
                <a:solidFill>
                  <a:schemeClr val="tx1"/>
                </a:solidFill>
                <a:effectLst/>
                <a:latin typeface="+mn-lt"/>
                <a:ea typeface="+mn-ea"/>
                <a:cs typeface="+mn-cs"/>
              </a:rPr>
              <a:t> funds can go back into research and development of new software, which you can see a picture of one of the software's available. This program maps DNA </a:t>
            </a:r>
            <a:r>
              <a:rPr lang="en-US" sz="1200" kern="1200" baseline="0" dirty="0" err="1" smtClean="0">
                <a:solidFill>
                  <a:schemeClr val="tx1"/>
                </a:solidFill>
                <a:effectLst/>
                <a:latin typeface="+mn-lt"/>
                <a:ea typeface="+mn-ea"/>
                <a:cs typeface="+mn-cs"/>
              </a:rPr>
              <a:t>chromosones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Copywrite on the information could protect the specific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 however © protection extends only to the compilation (the original selection and arrangement of info) not to the actual contents of the database.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there</a:t>
            </a:r>
            <a:r>
              <a:rPr lang="en-US" sz="1200" kern="1200" baseline="0" dirty="0" smtClean="0">
                <a:solidFill>
                  <a:schemeClr val="tx1"/>
                </a:solidFill>
                <a:effectLst/>
                <a:latin typeface="+mn-lt"/>
                <a:ea typeface="+mn-ea"/>
                <a:cs typeface="+mn-cs"/>
              </a:rPr>
              <a:t> was a patent, who should own it?</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18</a:t>
            </a:fld>
            <a:endParaRPr lang="en-US"/>
          </a:p>
        </p:txBody>
      </p:sp>
    </p:spTree>
    <p:extLst>
      <p:ext uri="{BB962C8B-B14F-4D97-AF65-F5344CB8AC3E}">
        <p14:creationId xmlns:p14="http://schemas.microsoft.com/office/powerpoint/2010/main" val="21343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an idea of typically system structures, there is the client</a:t>
            </a:r>
            <a:r>
              <a:rPr lang="en-US" baseline="0" dirty="0" smtClean="0"/>
              <a:t> or applet, which communicates with a access object, which goes to the web server and then finally the database. This is obviously a very basic system and for java applications. There are applications in other languages, but the overall concepts are the same which can cause problems with ownership. </a:t>
            </a:r>
          </a:p>
          <a:p>
            <a:endParaRPr lang="en-US" smtClean="0"/>
          </a:p>
          <a:p>
            <a:r>
              <a:rPr lang="en-US" smtClean="0"/>
              <a:t>If the software companies own the bioinfo system, </a:t>
            </a:r>
          </a:p>
          <a:p>
            <a:r>
              <a:rPr lang="en-US" smtClean="0"/>
              <a:t>	- they</a:t>
            </a:r>
            <a:r>
              <a:rPr lang="en-US" baseline="0" smtClean="0"/>
              <a:t> can have rights towards the content within the system. This can cause censor ship issues. If the software company has licensing, they can influence who sees the information. Or cause researchers to have to pay to not only see, but use the data in their own research. </a:t>
            </a:r>
          </a:p>
          <a:p>
            <a:endParaRPr lang="en-US" baseline="0" smtClean="0"/>
          </a:p>
          <a:p>
            <a:r>
              <a:rPr lang="en-US" smtClean="0"/>
              <a:t>If</a:t>
            </a:r>
            <a:r>
              <a:rPr lang="en-US" baseline="0" smtClean="0"/>
              <a:t> med researches have ownership:</a:t>
            </a:r>
          </a:p>
          <a:p>
            <a:r>
              <a:rPr lang="en-US" baseline="0" smtClean="0"/>
              <a:t>	- If there is no patent on the software, they can share the software, so there is no profit for software engineers. These databases are huge and sorting through all the data can require if powerful and complex algorithms and programs. This takes a lot of time (labor) on the SE’s part - there is no profit on the SE’s side, then the quality and quantity of bioinfo systems can decline – who wants to make a powerful searching algorithm, then get very little in reward?</a:t>
            </a:r>
          </a:p>
          <a:p>
            <a:r>
              <a:rPr lang="en-US" baseline="0" smtClean="0"/>
              <a:t>	- if there is a patent on either side, there is a large grey area in the middle, where the patents can conflict. In this case the access object could be covered by either patent. </a:t>
            </a:r>
          </a:p>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pPr/>
              <a:t>19</a:t>
            </a:fld>
            <a:endParaRPr lang="en-US"/>
          </a:p>
        </p:txBody>
      </p:sp>
    </p:spTree>
    <p:extLst>
      <p:ext uri="{BB962C8B-B14F-4D97-AF65-F5344CB8AC3E}">
        <p14:creationId xmlns:p14="http://schemas.microsoft.com/office/powerpoint/2010/main" val="401339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 Then there is the Open Bio movement, inspired by open source software. </a:t>
            </a:r>
          </a:p>
          <a:p>
            <a:pPr lvl="0"/>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Rapid release of information</a:t>
            </a:r>
          </a:p>
          <a:p>
            <a:pPr lvl="0"/>
            <a:r>
              <a:rPr lang="en-US" sz="1200" kern="1200" baseline="0" dirty="0" smtClean="0">
                <a:solidFill>
                  <a:schemeClr val="tx1"/>
                </a:solidFill>
                <a:effectLst/>
                <a:latin typeface="+mn-lt"/>
                <a:ea typeface="+mn-ea"/>
                <a:cs typeface="+mn-cs"/>
              </a:rPr>
              <a:t>	- easy to collaborate with other members of the </a:t>
            </a:r>
            <a:r>
              <a:rPr lang="en-US" sz="1200" kern="1200" baseline="0" dirty="0" err="1" smtClean="0">
                <a:solidFill>
                  <a:schemeClr val="tx1"/>
                </a:solidFill>
                <a:effectLst/>
                <a:latin typeface="+mn-lt"/>
                <a:ea typeface="+mn-ea"/>
                <a:cs typeface="+mn-cs"/>
              </a:rPr>
              <a:t>bioInof</a:t>
            </a:r>
            <a:r>
              <a:rPr lang="en-US" sz="1200" kern="1200" baseline="0" dirty="0" smtClean="0">
                <a:solidFill>
                  <a:schemeClr val="tx1"/>
                </a:solidFill>
                <a:effectLst/>
                <a:latin typeface="+mn-lt"/>
                <a:ea typeface="+mn-ea"/>
                <a:cs typeface="+mn-cs"/>
              </a:rPr>
              <a:t> system</a:t>
            </a:r>
          </a:p>
          <a:p>
            <a:pPr lvl="0"/>
            <a:r>
              <a:rPr lang="en-US" sz="1200" kern="1200" baseline="0" dirty="0" smtClean="0">
                <a:solidFill>
                  <a:schemeClr val="tx1"/>
                </a:solidFill>
                <a:effectLst/>
                <a:latin typeface="+mn-lt"/>
                <a:ea typeface="+mn-ea"/>
                <a:cs typeface="+mn-cs"/>
              </a:rPr>
              <a:t>	- no restrictive agreement or licensing on information so members of the bio-system can use the information freely.</a:t>
            </a:r>
          </a:p>
          <a:p>
            <a:pPr lvl="0"/>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Two open-source</a:t>
            </a:r>
            <a:r>
              <a:rPr lang="en-US" sz="1200" kern="1200" baseline="0" dirty="0" smtClean="0">
                <a:solidFill>
                  <a:schemeClr val="tx1"/>
                </a:solidFill>
                <a:effectLst/>
                <a:latin typeface="+mn-lt"/>
                <a:ea typeface="+mn-ea"/>
                <a:cs typeface="+mn-cs"/>
              </a:rPr>
              <a:t> systems are </a:t>
            </a:r>
            <a:r>
              <a:rPr lang="en-US" sz="1200" kern="1200" baseline="0" dirty="0" err="1" smtClean="0">
                <a:solidFill>
                  <a:schemeClr val="tx1"/>
                </a:solidFill>
                <a:effectLst/>
                <a:latin typeface="+mn-lt"/>
                <a:ea typeface="+mn-ea"/>
                <a:cs typeface="+mn-cs"/>
              </a:rPr>
              <a:t>Unipro</a:t>
            </a:r>
            <a:r>
              <a:rPr lang="en-US" sz="1200" kern="1200" baseline="0" dirty="0" smtClean="0">
                <a:solidFill>
                  <a:schemeClr val="tx1"/>
                </a:solidFill>
                <a:effectLst/>
                <a:latin typeface="+mn-lt"/>
                <a:ea typeface="+mn-ea"/>
                <a:cs typeface="+mn-cs"/>
              </a:rPr>
              <a:t> and Ball, and there are many more. While BALL specializes in biochem algorithms for searching, </a:t>
            </a:r>
            <a:r>
              <a:rPr lang="en-US" sz="1200" kern="1200" baseline="0" dirty="0" err="1" smtClean="0">
                <a:solidFill>
                  <a:schemeClr val="tx1"/>
                </a:solidFill>
                <a:effectLst/>
                <a:latin typeface="+mn-lt"/>
                <a:ea typeface="+mn-ea"/>
                <a:cs typeface="+mn-cs"/>
              </a:rPr>
              <a:t>unipro</a:t>
            </a:r>
            <a:r>
              <a:rPr lang="en-US" sz="1200" kern="1200" baseline="0" dirty="0" smtClean="0">
                <a:solidFill>
                  <a:schemeClr val="tx1"/>
                </a:solidFill>
                <a:effectLst/>
                <a:latin typeface="+mn-lt"/>
                <a:ea typeface="+mn-ea"/>
                <a:cs typeface="+mn-cs"/>
              </a:rPr>
              <a:t> produces a toolkit which includes searching, but it’s main feature is comparison (visually) of the data.</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pPr/>
              <a:t>20</a:t>
            </a:fld>
            <a:endParaRPr lang="en-US"/>
          </a:p>
        </p:txBody>
      </p:sp>
    </p:spTree>
    <p:extLst>
      <p:ext uri="{BB962C8B-B14F-4D97-AF65-F5344CB8AC3E}">
        <p14:creationId xmlns:p14="http://schemas.microsoft.com/office/powerpoint/2010/main" val="170067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 - Then there is the Open Bio movement, inspired by open source software. Where an open bio project was something that is designed to permit other members of the scientific community to collaborate on the project as well as ensure, that telling the public occurred rapidly. For the HGP the public was notified when important information over 1kb was collected. </a:t>
            </a:r>
          </a:p>
          <a:p>
            <a:pPr lvl="1"/>
            <a:r>
              <a:rPr lang="en-US" sz="1200" kern="1200" dirty="0" smtClean="0">
                <a:solidFill>
                  <a:schemeClr val="tx1"/>
                </a:solidFill>
                <a:effectLst/>
                <a:latin typeface="+mn-lt"/>
                <a:ea typeface="+mn-ea"/>
                <a:cs typeface="+mn-cs"/>
              </a:rPr>
              <a:t> - However, an open source software programmer, known as the distributed annotation system (DAS), was set up to facilitate collaborative improvement and annotation of the genome.</a:t>
            </a:r>
          </a:p>
          <a:p>
            <a:endParaRPr lang="en-US" dirty="0" smtClean="0"/>
          </a:p>
          <a:p>
            <a:endParaRPr lang="en-US" dirty="0" smtClean="0"/>
          </a:p>
          <a:p>
            <a:pPr lvl="0"/>
            <a:r>
              <a:rPr lang="en-US" sz="1200" kern="1200" dirty="0" smtClean="0">
                <a:solidFill>
                  <a:schemeClr val="tx1"/>
                </a:solidFill>
                <a:effectLst/>
                <a:latin typeface="+mn-lt"/>
                <a:ea typeface="+mn-ea"/>
                <a:cs typeface="+mn-cs"/>
              </a:rPr>
              <a:t> - Attempts have been made to make human genome sequence information freely accessible to researcher since 1970. Human Genome Initiative has been created with the said purpose in mind.</a:t>
            </a:r>
          </a:p>
          <a:p>
            <a:pPr lvl="1"/>
            <a:r>
              <a:rPr lang="en-US" sz="1200" kern="1200" dirty="0" smtClean="0">
                <a:solidFill>
                  <a:schemeClr val="tx1"/>
                </a:solidFill>
                <a:effectLst/>
                <a:latin typeface="+mn-lt"/>
                <a:ea typeface="+mn-ea"/>
                <a:cs typeface="+mn-cs"/>
              </a:rPr>
              <a:t> - expeditiously and effectively increase our knowledge of genetics depends on the ability of researchers to access current information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21</a:t>
            </a:fld>
            <a:endParaRPr lang="en-US"/>
          </a:p>
        </p:txBody>
      </p:sp>
    </p:spTree>
    <p:extLst>
      <p:ext uri="{BB962C8B-B14F-4D97-AF65-F5344CB8AC3E}">
        <p14:creationId xmlns:p14="http://schemas.microsoft.com/office/powerpoint/2010/main" val="1700671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 Open Bio has certain merits as well as demerits. It promotes access to certain research tools and encourages user innovation that might be absent from a different development process, however, it may also reduce the profits from commercial R&amp;D in the area of research tools</a:t>
            </a:r>
          </a:p>
          <a:p>
            <a:pPr lvl="0"/>
            <a:r>
              <a:rPr lang="en-US" sz="1200" kern="1200" dirty="0" smtClean="0">
                <a:solidFill>
                  <a:schemeClr val="tx1"/>
                </a:solidFill>
                <a:effectLst/>
                <a:latin typeface="+mn-lt"/>
                <a:ea typeface="+mn-ea"/>
                <a:cs typeface="+mn-cs"/>
              </a:rPr>
              <a:t> - But sharing and collaboration is the main importance and the</a:t>
            </a:r>
            <a:r>
              <a:rPr lang="en-US" sz="1200" kern="1200" baseline="0" dirty="0" smtClean="0">
                <a:solidFill>
                  <a:schemeClr val="tx1"/>
                </a:solidFill>
                <a:effectLst/>
                <a:latin typeface="+mn-lt"/>
                <a:ea typeface="+mn-ea"/>
                <a:cs typeface="+mn-cs"/>
              </a:rPr>
              <a:t> open-source concept allows this with ease.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pPr/>
              <a:t>22</a:t>
            </a:fld>
            <a:endParaRPr lang="en-US"/>
          </a:p>
        </p:txBody>
      </p:sp>
    </p:spTree>
    <p:extLst>
      <p:ext uri="{BB962C8B-B14F-4D97-AF65-F5344CB8AC3E}">
        <p14:creationId xmlns:p14="http://schemas.microsoft.com/office/powerpoint/2010/main" val="535558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pPr/>
              <a:t>23</a:t>
            </a:fld>
            <a:endParaRPr lang="en-US"/>
          </a:p>
        </p:txBody>
      </p:sp>
    </p:spTree>
    <p:extLst>
      <p:ext uri="{BB962C8B-B14F-4D97-AF65-F5344CB8AC3E}">
        <p14:creationId xmlns:p14="http://schemas.microsoft.com/office/powerpoint/2010/main" val="4131139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smtClean="0">
                <a:latin typeface="Arial" pitchFamily="-109" charset="0"/>
                <a:ea typeface="ＭＳ Ｐゴシック" pitchFamily="-109" charset="-128"/>
                <a:cs typeface="ＭＳ Ｐゴシック" pitchFamily="-109" charset="-128"/>
              </a:rPr>
              <a:t> litigation before a federal court (there are other benefits too)</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News reporting, reviews, etc., Scholarly / educational use, </a:t>
            </a:r>
            <a:r>
              <a:rPr lang="en-US" u="sng" dirty="0" smtClean="0">
                <a:latin typeface="Arial" pitchFamily="-109" charset="0"/>
                <a:ea typeface="ＭＳ Ｐゴシック" pitchFamily="-109" charset="-128"/>
                <a:cs typeface="ＭＳ Ｐゴシック" pitchFamily="-109" charset="-128"/>
              </a:rPr>
              <a:t>Private</a:t>
            </a:r>
            <a:r>
              <a:rPr lang="en-US" dirty="0" smtClean="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 Read, view, play, etc., Copy for personal use., Time-shift.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Something patentable must be: Novel. Useful. Non-obvious. Described clearly. Must do what it says.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Provisional patent gives 1 year, before</a:t>
            </a:r>
            <a:r>
              <a:rPr lang="en-US" baseline="0" dirty="0" smtClean="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smtClean="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smtClean="0">
                <a:latin typeface="Arial" pitchFamily="-109" charset="0"/>
                <a:ea typeface="ＭＳ Ｐゴシック" pitchFamily="-109" charset="-128"/>
                <a:cs typeface="ＭＳ Ｐゴシック" pitchFamily="-109" charset="-128"/>
              </a:rPr>
              <a:t>Enforceable by: Contracts, Laws against industrial espionage.</a:t>
            </a:r>
          </a:p>
          <a:p>
            <a:pPr marL="0" lvl="0" indent="0" eaLnBrk="1" hangingPunct="1">
              <a:buFont typeface="Arial"/>
              <a:buNone/>
            </a:pPr>
            <a:endParaRPr lang="en-US" baseline="0" dirty="0" smtClean="0">
              <a:latin typeface="Arial" pitchFamily="-109" charset="0"/>
              <a:ea typeface="ＭＳ Ｐゴシック" pitchFamily="-109" charset="-128"/>
              <a:cs typeface="ＭＳ Ｐゴシック" pitchFamily="-109" charset="-128"/>
            </a:endParaRPr>
          </a:p>
          <a:p>
            <a:pPr eaLnBrk="1" hangingPunct="1"/>
            <a:endParaRPr lang="en-US" dirty="0" smtClean="0">
              <a:latin typeface="Arial" pitchFamily="-109" charset="0"/>
              <a:ea typeface="ＭＳ Ｐゴシック" pitchFamily="-109" charset="-128"/>
              <a:cs typeface="ＭＳ Ｐゴシック" pitchFamily="-109" charset="-128"/>
            </a:endParaRPr>
          </a:p>
          <a:p>
            <a:pPr marL="171450" lvl="0" indent="-171450" eaLnBrk="1" hangingPunct="1">
              <a:buFont typeface="Arial"/>
              <a:buChar cha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But first take a look at:</a:t>
            </a:r>
          </a:p>
          <a:p>
            <a:pPr eaLnBrk="1" hangingPunct="1"/>
            <a:r>
              <a:rPr lang="en-US" dirty="0" smtClean="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Copyright: Forever Less One Day</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=tk862BbjWx4</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Tom Scott</a:t>
            </a:r>
          </a:p>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tomscott.com</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Welcome To</a:t>
            </a:r>
            <a:r>
              <a:rPr lang="en-US" baseline="0" dirty="0" smtClean="0">
                <a:latin typeface="Arial" charset="0"/>
                <a:ea typeface="ＭＳ Ｐゴシック" charset="-128"/>
                <a:cs typeface="ＭＳ Ｐゴシック" charset="-128"/>
              </a:rPr>
              <a:t> Life</a:t>
            </a:r>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https://</a:t>
            </a:r>
            <a:r>
              <a:rPr lang="en-US" dirty="0" err="1" smtClean="0">
                <a:latin typeface="Arial" charset="0"/>
                <a:ea typeface="ＭＳ Ｐゴシック" charset="-128"/>
                <a:cs typeface="ＭＳ Ｐゴシック" charset="-128"/>
              </a:rPr>
              <a:t>www.youtube.com</a:t>
            </a:r>
            <a:r>
              <a:rPr lang="en-US" dirty="0" smtClean="0">
                <a:latin typeface="Arial" charset="0"/>
                <a:ea typeface="ＭＳ Ｐゴシック" charset="-128"/>
                <a:cs typeface="ＭＳ Ｐゴシック" charset="-128"/>
              </a:rPr>
              <a:t>/</a:t>
            </a:r>
            <a:r>
              <a:rPr lang="en-US" dirty="0" err="1" smtClean="0">
                <a:latin typeface="Arial" charset="0"/>
                <a:ea typeface="ＭＳ Ｐゴシック" charset="-128"/>
                <a:cs typeface="ＭＳ Ｐゴシック" charset="-128"/>
              </a:rPr>
              <a:t>watch?v</a:t>
            </a:r>
            <a:r>
              <a:rPr lang="en-US" dirty="0" smtClean="0">
                <a:latin typeface="Arial" charset="0"/>
                <a:ea typeface="ＭＳ Ｐゴシック" charset="-128"/>
                <a:cs typeface="ＭＳ Ｐゴシック" charset="-128"/>
              </a:rPr>
              <a:t>=IFe9wiDfb0E&amp;feature=</a:t>
            </a:r>
            <a:r>
              <a:rPr lang="en-US" dirty="0" err="1" smtClean="0">
                <a:latin typeface="Arial" charset="0"/>
                <a:ea typeface="ＭＳ Ｐゴシック" charset="-128"/>
                <a:cs typeface="ＭＳ Ｐゴシック" charset="-128"/>
              </a:rPr>
              <a:t>youtu.be</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http://www.cipp.mcgill.ca/data/publications/00000040.pdf" TargetMode="External"/><Relationship Id="rId4" Type="http://schemas.openxmlformats.org/officeDocument/2006/relationships/hyperlink" Target="http://www.hultquistip.com/files/bioinformatics01.pdf" TargetMode="External"/><Relationship Id="rId5" Type="http://schemas.openxmlformats.org/officeDocument/2006/relationships/hyperlink" Target="http://www.openbiotech.com/category_s/1821.htm" TargetMode="External"/><Relationship Id="rId6" Type="http://schemas.openxmlformats.org/officeDocument/2006/relationships/hyperlink" Target="http://www.avajava.com/tutorials/lessons/biological-database-integration---computer-technology.html"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Intellectual Property</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6164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Copyright... or left? </a:t>
            </a:r>
          </a:p>
        </p:txBody>
      </p:sp>
      <p:sp>
        <p:nvSpPr>
          <p:cNvPr id="88" name="Shape 88"/>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GNU project [1]</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Free(dom) software (GCC)!</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Copyleft</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It's not a public domain... but it belongs to everyone!</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GNU GPL</a:t>
            </a:r>
          </a:p>
        </p:txBody>
      </p:sp>
      <p:sp>
        <p:nvSpPr>
          <p:cNvPr id="89" name="Shape 89"/>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90" name="Shape 90"/>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baseline="0">
                <a:solidFill>
                  <a:schemeClr val="lt1"/>
                </a:solidFill>
                <a:latin typeface="Cambria"/>
                <a:ea typeface="Cambria"/>
                <a:cs typeface="Cambria"/>
                <a:sym typeface="Cambria"/>
              </a:rPr>
              <a:t>11</a:t>
            </a:fld>
            <a:endParaRPr lang="en-US" sz="900" b="0" i="0" u="none" strike="noStrike" cap="none" baseline="0">
              <a:solidFill>
                <a:schemeClr val="lt1"/>
              </a:solidFill>
              <a:latin typeface="Cambria"/>
              <a:ea typeface="Cambria"/>
              <a:cs typeface="Cambria"/>
              <a:sym typeface="Cambria"/>
            </a:endParaRPr>
          </a:p>
        </p:txBody>
      </p:sp>
      <p:sp>
        <p:nvSpPr>
          <p:cNvPr id="91" name="Shape 91"/>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Peerapat Luxsuwong</a:t>
            </a:r>
          </a:p>
        </p:txBody>
      </p:sp>
      <p:sp>
        <p:nvSpPr>
          <p:cNvPr id="92" name="Shape 92"/>
          <p:cNvSpPr txBox="1"/>
          <p:nvPr/>
        </p:nvSpPr>
        <p:spPr>
          <a:xfrm>
            <a:off x="0" y="4726876"/>
            <a:ext cx="9144000"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Image: http://www.innovartic.cl/imagenes/richard-stallman_1.jpg</a:t>
            </a:r>
          </a:p>
        </p:txBody>
      </p:sp>
      <p:pic>
        <p:nvPicPr>
          <p:cNvPr id="93" name="Shape 93"/>
          <p:cNvPicPr preferRelativeResize="0"/>
          <p:nvPr/>
        </p:nvPicPr>
        <p:blipFill>
          <a:blip r:embed="rId3">
            <a:alphaModFix/>
          </a:blip>
          <a:stretch>
            <a:fillRect/>
          </a:stretch>
        </p:blipFill>
        <p:spPr>
          <a:xfrm>
            <a:off x="5307950" y="730600"/>
            <a:ext cx="2371725" cy="3810000"/>
          </a:xfrm>
          <a:prstGeom prst="rect">
            <a:avLst/>
          </a:prstGeom>
          <a:noFill/>
          <a:ln>
            <a:noFill/>
          </a:ln>
        </p:spPr>
      </p:pic>
    </p:spTree>
    <p:extLst>
      <p:ext uri="{BB962C8B-B14F-4D97-AF65-F5344CB8AC3E}">
        <p14:creationId xmlns:p14="http://schemas.microsoft.com/office/powerpoint/2010/main" val="5455416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SCO Goes for broke</a:t>
            </a:r>
          </a:p>
        </p:txBody>
      </p:sp>
      <p:sp>
        <p:nvSpPr>
          <p:cNvPr id="100" name="Shape 100"/>
          <p:cNvSpPr txBox="1">
            <a:spLocks noGrp="1"/>
          </p:cNvSpPr>
          <p:nvPr>
            <p:ph type="body" idx="1"/>
          </p:nvPr>
        </p:nvSpPr>
        <p:spPr>
          <a:xfrm>
            <a:off x="685800" y="1352550"/>
            <a:ext cx="3733800" cy="1116899"/>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SCO vs Linux [2]</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SCO versus giants</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5 major lawsuits</a:t>
            </a:r>
          </a:p>
        </p:txBody>
      </p:sp>
      <p:sp>
        <p:nvSpPr>
          <p:cNvPr id="101" name="Shape 101"/>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02" name="Shape 102"/>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baseline="0">
                <a:solidFill>
                  <a:schemeClr val="lt1"/>
                </a:solidFill>
                <a:latin typeface="Cambria"/>
                <a:ea typeface="Cambria"/>
                <a:cs typeface="Cambria"/>
                <a:sym typeface="Cambria"/>
              </a:rPr>
              <a:t>12</a:t>
            </a:fld>
            <a:endParaRPr lang="en-US" sz="900" b="0" i="0" u="none" strike="noStrike" cap="none" baseline="0">
              <a:solidFill>
                <a:schemeClr val="lt1"/>
              </a:solidFill>
              <a:latin typeface="Cambria"/>
              <a:ea typeface="Cambria"/>
              <a:cs typeface="Cambria"/>
              <a:sym typeface="Cambria"/>
            </a:endParaRPr>
          </a:p>
        </p:txBody>
      </p:sp>
      <p:sp>
        <p:nvSpPr>
          <p:cNvPr id="103" name="Shape 103"/>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Peerapat Luxsuwong</a:t>
            </a:r>
          </a:p>
        </p:txBody>
      </p:sp>
      <p:sp>
        <p:nvSpPr>
          <p:cNvPr id="104" name="Shape 104"/>
          <p:cNvSpPr txBox="1"/>
          <p:nvPr/>
        </p:nvSpPr>
        <p:spPr>
          <a:xfrm>
            <a:off x="0" y="4726876"/>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Image: http://3.bp.blogspot.com/-0Dc38pB1g8o/TZjInUJTl5I/AAAAAAAAADA/-lQK19hI-Oo/s400/SCO_Imitates_Calvin_And_Hobbes.jpg</a:t>
            </a:r>
          </a:p>
        </p:txBody>
      </p:sp>
      <p:sp>
        <p:nvSpPr>
          <p:cNvPr id="105" name="Shape 105"/>
          <p:cNvSpPr txBox="1">
            <a:spLocks noGrp="1"/>
          </p:cNvSpPr>
          <p:nvPr>
            <p:ph type="body" idx="2"/>
          </p:nvPr>
        </p:nvSpPr>
        <p:spPr>
          <a:xfrm>
            <a:off x="4909675" y="1276350"/>
            <a:ext cx="3733800" cy="1289400"/>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SCO vs IBM</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Claim: IBM put SCO code in Linux</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Microsoft funds SCO</a:t>
            </a:r>
          </a:p>
        </p:txBody>
      </p:sp>
      <p:pic>
        <p:nvPicPr>
          <p:cNvPr id="106" name="Shape 106"/>
          <p:cNvPicPr preferRelativeResize="0"/>
          <p:nvPr/>
        </p:nvPicPr>
        <p:blipFill>
          <a:blip r:embed="rId3">
            <a:alphaModFix/>
          </a:blip>
          <a:stretch>
            <a:fillRect/>
          </a:stretch>
        </p:blipFill>
        <p:spPr>
          <a:xfrm>
            <a:off x="1489775" y="2563125"/>
            <a:ext cx="6369475" cy="2070079"/>
          </a:xfrm>
          <a:prstGeom prst="rect">
            <a:avLst/>
          </a:prstGeom>
          <a:noFill/>
          <a:ln>
            <a:noFill/>
          </a:ln>
        </p:spPr>
      </p:pic>
    </p:spTree>
    <p:extLst>
      <p:ext uri="{BB962C8B-B14F-4D97-AF65-F5344CB8AC3E}">
        <p14:creationId xmlns:p14="http://schemas.microsoft.com/office/powerpoint/2010/main" val="3290426293"/>
      </p:ext>
    </p:extLst>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Apple Lawsuits</a:t>
            </a:r>
          </a:p>
        </p:txBody>
      </p:sp>
      <p:sp>
        <p:nvSpPr>
          <p:cNvPr id="113" name="Shape 113"/>
          <p:cNvSpPr txBox="1">
            <a:spLocks noGrp="1"/>
          </p:cNvSpPr>
          <p:nvPr>
            <p:ph type="body" idx="1"/>
          </p:nvPr>
        </p:nvSpPr>
        <p:spPr>
          <a:xfrm>
            <a:off x="685800" y="1352550"/>
            <a:ext cx="3733800" cy="2333400"/>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Unix to Apple</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FreeBSD</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Apple versus Microsoft</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GUI “Look and Feel” [3]</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Patent War [4]</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Apple versus Nokia</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Apple versus Samsung</a:t>
            </a:r>
          </a:p>
        </p:txBody>
      </p:sp>
      <p:sp>
        <p:nvSpPr>
          <p:cNvPr id="114" name="Shape 114"/>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15" name="Shape 115"/>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baseline="0">
                <a:solidFill>
                  <a:schemeClr val="lt1"/>
                </a:solidFill>
                <a:latin typeface="Cambria"/>
                <a:ea typeface="Cambria"/>
                <a:cs typeface="Cambria"/>
                <a:sym typeface="Cambria"/>
              </a:rPr>
              <a:t>13</a:t>
            </a:fld>
            <a:endParaRPr lang="en-US" sz="900" b="0" i="0" u="none" strike="noStrike" cap="none" baseline="0">
              <a:solidFill>
                <a:schemeClr val="lt1"/>
              </a:solidFill>
              <a:latin typeface="Cambria"/>
              <a:ea typeface="Cambria"/>
              <a:cs typeface="Cambria"/>
              <a:sym typeface="Cambria"/>
            </a:endParaRPr>
          </a:p>
        </p:txBody>
      </p:sp>
      <p:sp>
        <p:nvSpPr>
          <p:cNvPr id="116" name="Shape 116"/>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Peerapat Luxsuwong</a:t>
            </a:r>
          </a:p>
        </p:txBody>
      </p:sp>
      <p:sp>
        <p:nvSpPr>
          <p:cNvPr id="117" name="Shape 117"/>
          <p:cNvSpPr txBox="1"/>
          <p:nvPr/>
        </p:nvSpPr>
        <p:spPr>
          <a:xfrm>
            <a:off x="0" y="4726876"/>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http://upload.wikimedia.org/wikipedia/en/7/78/Macosxpb.png</a:t>
            </a:r>
          </a:p>
        </p:txBody>
      </p:sp>
      <p:pic>
        <p:nvPicPr>
          <p:cNvPr id="118" name="Shape 118"/>
          <p:cNvPicPr preferRelativeResize="0"/>
          <p:nvPr/>
        </p:nvPicPr>
        <p:blipFill>
          <a:blip r:embed="rId3">
            <a:alphaModFix/>
          </a:blip>
          <a:stretch>
            <a:fillRect/>
          </a:stretch>
        </p:blipFill>
        <p:spPr>
          <a:xfrm>
            <a:off x="4161350" y="963262"/>
            <a:ext cx="4640624" cy="3480474"/>
          </a:xfrm>
          <a:prstGeom prst="rect">
            <a:avLst/>
          </a:prstGeom>
          <a:noFill/>
          <a:ln>
            <a:noFill/>
          </a:ln>
        </p:spPr>
      </p:pic>
    </p:spTree>
    <p:extLst>
      <p:ext uri="{BB962C8B-B14F-4D97-AF65-F5344CB8AC3E}">
        <p14:creationId xmlns:p14="http://schemas.microsoft.com/office/powerpoint/2010/main" val="972936113"/>
      </p:ext>
    </p:extLst>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a:solidFill>
                  <a:schemeClr val="lt1"/>
                </a:solidFill>
                <a:latin typeface="Cambria"/>
                <a:ea typeface="Cambria"/>
                <a:cs typeface="Cambria"/>
                <a:sym typeface="Cambria"/>
              </a:rPr>
              <a:t>Implications</a:t>
            </a:r>
          </a:p>
        </p:txBody>
      </p:sp>
      <p:sp>
        <p:nvSpPr>
          <p:cNvPr id="125" name="Shape 125"/>
          <p:cNvSpPr txBox="1">
            <a:spLocks noGrp="1"/>
          </p:cNvSpPr>
          <p:nvPr>
            <p:ph type="body" idx="1"/>
          </p:nvPr>
        </p:nvSpPr>
        <p:spPr>
          <a:xfrm>
            <a:off x="685800" y="1352550"/>
            <a:ext cx="3733800" cy="3352799"/>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Intellectual Property</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Losing objectiveness</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May hinder progress</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OS Evolution</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Patent Race</a:t>
            </a:r>
          </a:p>
          <a:p>
            <a:pPr marL="457200" marR="0" lvl="0"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OS OS</a:t>
            </a:r>
          </a:p>
          <a:p>
            <a:pPr marL="914400" marR="0" lvl="1" indent="-342900" algn="l" rtl="0">
              <a:lnSpc>
                <a:spcPct val="90000"/>
              </a:lnSpc>
              <a:spcBef>
                <a:spcPts val="0"/>
              </a:spcBef>
              <a:spcAft>
                <a:spcPts val="0"/>
              </a:spcAft>
              <a:buClr>
                <a:schemeClr val="lt1"/>
              </a:buClr>
              <a:buSzPct val="100000"/>
              <a:buFont typeface="Cambria"/>
              <a:buChar char="-"/>
            </a:pPr>
            <a:r>
              <a:rPr lang="en-US" sz="1800">
                <a:solidFill>
                  <a:schemeClr val="lt1"/>
                </a:solidFill>
                <a:latin typeface="Cambria"/>
                <a:ea typeface="Cambria"/>
                <a:cs typeface="Cambria"/>
                <a:sym typeface="Cambria"/>
              </a:rPr>
              <a:t>Inevitable integration with commercial OSes</a:t>
            </a:r>
          </a:p>
        </p:txBody>
      </p:sp>
      <p:sp>
        <p:nvSpPr>
          <p:cNvPr id="126" name="Shape 126"/>
          <p:cNvSpPr txBox="1">
            <a:spLocks noGrp="1"/>
          </p:cNvSpPr>
          <p:nvPr>
            <p:ph type="ftr" idx="11"/>
          </p:nvPr>
        </p:nvSpPr>
        <p:spPr>
          <a:xfrm>
            <a:off x="0" y="4997196"/>
            <a:ext cx="5562600" cy="14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27" name="Shape 127"/>
          <p:cNvSpPr txBox="1">
            <a:spLocks noGrp="1"/>
          </p:cNvSpPr>
          <p:nvPr>
            <p:ph type="sldNum" idx="12"/>
          </p:nvPr>
        </p:nvSpPr>
        <p:spPr>
          <a:xfrm>
            <a:off x="8519160" y="4997196"/>
            <a:ext cx="624899" cy="146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baseline="0">
                <a:solidFill>
                  <a:schemeClr val="lt1"/>
                </a:solidFill>
                <a:latin typeface="Cambria"/>
                <a:ea typeface="Cambria"/>
                <a:cs typeface="Cambria"/>
                <a:sym typeface="Cambria"/>
              </a:rPr>
              <a:t>14</a:t>
            </a:fld>
            <a:endParaRPr lang="en-US" sz="900" b="0" i="0" u="none" strike="noStrike" cap="none" baseline="0">
              <a:solidFill>
                <a:schemeClr val="lt1"/>
              </a:solidFill>
              <a:latin typeface="Cambria"/>
              <a:ea typeface="Cambria"/>
              <a:cs typeface="Cambria"/>
              <a:sym typeface="Cambria"/>
            </a:endParaRPr>
          </a:p>
        </p:txBody>
      </p:sp>
      <p:sp>
        <p:nvSpPr>
          <p:cNvPr id="128" name="Shape 128"/>
          <p:cNvSpPr txBox="1"/>
          <p:nvPr/>
        </p:nvSpPr>
        <p:spPr>
          <a:xfrm>
            <a:off x="6847114" y="372337"/>
            <a:ext cx="2179799" cy="3078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solidFill>
                  <a:schemeClr val="lt1"/>
                </a:solidFill>
                <a:latin typeface="Cambria"/>
                <a:ea typeface="Cambria"/>
                <a:cs typeface="Cambria"/>
                <a:sym typeface="Cambria"/>
              </a:rPr>
              <a:t>Peerapat Luxsuwong</a:t>
            </a:r>
          </a:p>
        </p:txBody>
      </p:sp>
      <p:sp>
        <p:nvSpPr>
          <p:cNvPr id="129" name="Shape 129"/>
          <p:cNvSpPr txBox="1"/>
          <p:nvPr/>
        </p:nvSpPr>
        <p:spPr>
          <a:xfrm>
            <a:off x="0" y="4726876"/>
            <a:ext cx="9144000" cy="2768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mbria"/>
                <a:ea typeface="Cambria"/>
                <a:cs typeface="Cambria"/>
                <a:sym typeface="Cambria"/>
              </a:rPr>
              <a:t>http://www.omgubuntu.co.uk/wp-content/uploads/2011/08/Linux-Vs-windows.jpg</a:t>
            </a:r>
          </a:p>
        </p:txBody>
      </p:sp>
      <p:pic>
        <p:nvPicPr>
          <p:cNvPr id="130" name="Shape 130"/>
          <p:cNvPicPr preferRelativeResize="0"/>
          <p:nvPr/>
        </p:nvPicPr>
        <p:blipFill>
          <a:blip r:embed="rId3">
            <a:alphaModFix/>
          </a:blip>
          <a:stretch>
            <a:fillRect/>
          </a:stretch>
        </p:blipFill>
        <p:spPr>
          <a:xfrm>
            <a:off x="5345775" y="1131200"/>
            <a:ext cx="2705257" cy="2881099"/>
          </a:xfrm>
          <a:prstGeom prst="rect">
            <a:avLst/>
          </a:prstGeom>
          <a:noFill/>
          <a:ln>
            <a:noFill/>
          </a:ln>
        </p:spPr>
      </p:pic>
    </p:spTree>
    <p:extLst>
      <p:ext uri="{BB962C8B-B14F-4D97-AF65-F5344CB8AC3E}">
        <p14:creationId xmlns:p14="http://schemas.microsoft.com/office/powerpoint/2010/main" val="2934272637"/>
      </p:ext>
    </p:extLst>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685800" y="361950"/>
            <a:ext cx="7772400" cy="914400"/>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buClr>
                <a:schemeClr val="lt1"/>
              </a:buClr>
              <a:buSzPct val="25000"/>
              <a:buFont typeface="Cambria"/>
              <a:buNone/>
            </a:pPr>
            <a:r>
              <a:rPr lang="en-US" sz="2700" b="0" i="0" u="none" strike="noStrike" cap="none" baseline="0">
                <a:solidFill>
                  <a:schemeClr val="lt1"/>
                </a:solidFill>
                <a:latin typeface="Cambria"/>
                <a:ea typeface="Cambria"/>
                <a:cs typeface="Cambria"/>
                <a:sym typeface="Cambria"/>
              </a:rPr>
              <a:t>REFERENCES</a:t>
            </a:r>
          </a:p>
        </p:txBody>
      </p:sp>
      <p:sp>
        <p:nvSpPr>
          <p:cNvPr id="137" name="Shape 137"/>
          <p:cNvSpPr txBox="1">
            <a:spLocks noGrp="1"/>
          </p:cNvSpPr>
          <p:nvPr>
            <p:ph type="body" idx="1"/>
          </p:nvPr>
        </p:nvSpPr>
        <p:spPr>
          <a:xfrm>
            <a:off x="685800" y="1352550"/>
            <a:ext cx="7772400" cy="3352799"/>
          </a:xfrm>
          <a:prstGeom prst="rect">
            <a:avLst/>
          </a:prstGeom>
          <a:noFill/>
          <a:ln>
            <a:noFill/>
          </a:ln>
        </p:spPr>
        <p:txBody>
          <a:bodyPr lIns="91425" tIns="45700" rIns="91425" bIns="45700" anchor="t" anchorCtr="0">
            <a:noAutofit/>
          </a:bodyPr>
          <a:lstStyle/>
          <a:p>
            <a:pPr marL="0" marR="0" lvl="0" indent="0" algn="l" rtl="0">
              <a:lnSpc>
                <a:spcPct val="90000"/>
              </a:lnSpc>
              <a:spcBef>
                <a:spcPts val="1200"/>
              </a:spcBef>
              <a:buClr>
                <a:schemeClr val="dk1"/>
              </a:buClr>
              <a:buSzPct val="91666"/>
              <a:buFont typeface="Arial"/>
              <a:buNone/>
            </a:pPr>
            <a:r>
              <a:rPr lang="en-US" sz="1200">
                <a:solidFill>
                  <a:schemeClr val="lt1"/>
                </a:solidFill>
                <a:latin typeface="Cambria"/>
                <a:ea typeface="Cambria"/>
                <a:cs typeface="Cambria"/>
                <a:sym typeface="Cambria"/>
              </a:rPr>
              <a:t>[1] Stallman, Richard. "About the GNU Project - GNU Project - Free Software Foundation." About the GNU Project - GNU Project - Free Software Foundation. GNU Operating System, 14 May 2014. Web. 31 Mar. 2015. &lt;https://www.gnu.org/gnu/thegnuproject.html&gt;.</a:t>
            </a:r>
          </a:p>
          <a:p>
            <a:pPr marL="0" marR="0" lvl="0" indent="0" algn="l" rtl="0">
              <a:lnSpc>
                <a:spcPct val="90000"/>
              </a:lnSpc>
              <a:spcBef>
                <a:spcPts val="1200"/>
              </a:spcBef>
              <a:buClr>
                <a:schemeClr val="dk1"/>
              </a:buClr>
              <a:buSzPct val="91666"/>
              <a:buFont typeface="Arial"/>
              <a:buNone/>
            </a:pPr>
            <a:r>
              <a:rPr lang="en-US" sz="1200">
                <a:solidFill>
                  <a:schemeClr val="lt1"/>
                </a:solidFill>
                <a:latin typeface="Cambria"/>
                <a:ea typeface="Cambria"/>
                <a:cs typeface="Cambria"/>
                <a:sym typeface="Cambria"/>
              </a:rPr>
              <a:t>[2] "SCO–Linux Controversies." Wikipedia. Wikimedia Foundation, 30 Mar. 2015. Web. 31 Mar. 2015. &lt;http://en.wikipedia.org/wiki/SCO–Linux_controversies&gt;.</a:t>
            </a:r>
          </a:p>
          <a:p>
            <a:pPr marL="0" marR="0" lvl="0" indent="0" algn="l" rtl="0">
              <a:lnSpc>
                <a:spcPct val="90000"/>
              </a:lnSpc>
              <a:spcBef>
                <a:spcPts val="1200"/>
              </a:spcBef>
              <a:buClr>
                <a:schemeClr val="dk1"/>
              </a:buClr>
              <a:buSzPct val="91666"/>
              <a:buFont typeface="Arial"/>
              <a:buNone/>
            </a:pPr>
            <a:r>
              <a:rPr lang="en-US" sz="1200">
                <a:solidFill>
                  <a:schemeClr val="lt1"/>
                </a:solidFill>
                <a:latin typeface="Cambria"/>
                <a:ea typeface="Cambria"/>
                <a:cs typeface="Cambria"/>
                <a:sym typeface="Cambria"/>
              </a:rPr>
              <a:t>[3] "Apple Computer, Inc. v. Microsoft Corp." Wikipedia. Wikimedia Foundation, 29 Mar. 2015. Web. 31 Mar. 2015. &lt;http://en.wikipedia.org/wiki/Apple_Computer,_Inc._v._Microsoft_Corp.&gt;.</a:t>
            </a:r>
          </a:p>
          <a:p>
            <a:pPr marL="0" marR="0" lvl="0" indent="0" algn="l" rtl="0">
              <a:lnSpc>
                <a:spcPct val="90000"/>
              </a:lnSpc>
              <a:spcBef>
                <a:spcPts val="1200"/>
              </a:spcBef>
              <a:buClr>
                <a:schemeClr val="dk1"/>
              </a:buClr>
              <a:buSzPct val="91666"/>
              <a:buFont typeface="Arial"/>
              <a:buNone/>
            </a:pPr>
            <a:r>
              <a:rPr lang="en-US" sz="1200">
                <a:solidFill>
                  <a:schemeClr val="lt1"/>
                </a:solidFill>
                <a:latin typeface="Cambria"/>
                <a:ea typeface="Cambria"/>
                <a:cs typeface="Cambria"/>
                <a:sym typeface="Cambria"/>
              </a:rPr>
              <a:t>[4] "Smartphone Patent Wars." Wikipedia. Wikimedia Foundation, 11 Mar. 2015. Web. 31 Mar. 2015. &lt;http://en.wikipedia.org/wiki/Smartphone_patent_wars&gt;.</a:t>
            </a:r>
          </a:p>
          <a:p>
            <a:pPr marL="0" marR="0" lvl="0" indent="0" algn="l" rtl="0">
              <a:lnSpc>
                <a:spcPct val="90000"/>
              </a:lnSpc>
              <a:spcBef>
                <a:spcPts val="1200"/>
              </a:spcBef>
              <a:buClr>
                <a:schemeClr val="dk1"/>
              </a:buClr>
              <a:buFont typeface="Arial"/>
              <a:buNone/>
            </a:pPr>
            <a:endParaRPr sz="1200">
              <a:solidFill>
                <a:schemeClr val="lt1"/>
              </a:solidFill>
              <a:latin typeface="Cambria"/>
              <a:ea typeface="Cambria"/>
              <a:cs typeface="Cambria"/>
              <a:sym typeface="Cambria"/>
            </a:endParaRPr>
          </a:p>
          <a:p>
            <a:pPr marL="0" marR="0" lvl="0" indent="0" algn="l" rtl="0">
              <a:lnSpc>
                <a:spcPct val="90000"/>
              </a:lnSpc>
              <a:spcBef>
                <a:spcPts val="1200"/>
              </a:spcBef>
              <a:buClr>
                <a:schemeClr val="lt2"/>
              </a:buClr>
              <a:buFont typeface="Arial"/>
              <a:buNone/>
            </a:pPr>
            <a:endParaRPr sz="1200">
              <a:solidFill>
                <a:schemeClr val="lt1"/>
              </a:solidFill>
              <a:latin typeface="Cambria"/>
              <a:ea typeface="Cambria"/>
              <a:cs typeface="Cambria"/>
              <a:sym typeface="Cambria"/>
            </a:endParaRPr>
          </a:p>
        </p:txBody>
      </p:sp>
      <p:sp>
        <p:nvSpPr>
          <p:cNvPr id="138" name="Shape 138"/>
          <p:cNvSpPr txBox="1">
            <a:spLocks noGrp="1"/>
          </p:cNvSpPr>
          <p:nvPr>
            <p:ph type="ftr" idx="11"/>
          </p:nvPr>
        </p:nvSpPr>
        <p:spPr>
          <a:xfrm>
            <a:off x="0" y="4997196"/>
            <a:ext cx="5562600" cy="14630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Cambria"/>
              <a:buNone/>
            </a:pPr>
            <a:r>
              <a:rPr lang="en-US" sz="900" b="0" i="0" u="none" strike="noStrike" cap="none" baseline="0">
                <a:solidFill>
                  <a:schemeClr val="lt1"/>
                </a:solidFill>
                <a:latin typeface="Cambria"/>
                <a:ea typeface="Cambria"/>
                <a:cs typeface="Cambria"/>
                <a:sym typeface="Cambria"/>
              </a:rPr>
              <a:t>© 2014 Keith A. Pray</a:t>
            </a:r>
          </a:p>
        </p:txBody>
      </p:sp>
      <p:sp>
        <p:nvSpPr>
          <p:cNvPr id="139" name="Shape 139"/>
          <p:cNvSpPr txBox="1">
            <a:spLocks noGrp="1"/>
          </p:cNvSpPr>
          <p:nvPr>
            <p:ph type="sldNum" idx="12"/>
          </p:nvPr>
        </p:nvSpPr>
        <p:spPr>
          <a:xfrm>
            <a:off x="8519160" y="4997196"/>
            <a:ext cx="624839" cy="14630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baseline="0">
                <a:solidFill>
                  <a:schemeClr val="lt1"/>
                </a:solidFill>
                <a:latin typeface="Cambria"/>
                <a:ea typeface="Cambria"/>
                <a:cs typeface="Cambria"/>
                <a:sym typeface="Cambria"/>
              </a:rPr>
              <a:t>15</a:t>
            </a:fld>
            <a:endParaRPr lang="en-US" sz="900" b="0" i="0" u="none" strike="noStrike" cap="none" baseline="0">
              <a:solidFill>
                <a:schemeClr val="lt1"/>
              </a:solidFill>
              <a:latin typeface="Cambria"/>
              <a:ea typeface="Cambria"/>
              <a:cs typeface="Cambria"/>
              <a:sym typeface="Cambria"/>
            </a:endParaRPr>
          </a:p>
        </p:txBody>
      </p:sp>
      <p:sp>
        <p:nvSpPr>
          <p:cNvPr id="140" name="Shape 140"/>
          <p:cNvSpPr txBox="1"/>
          <p:nvPr/>
        </p:nvSpPr>
        <p:spPr>
          <a:xfrm>
            <a:off x="6847114" y="372337"/>
            <a:ext cx="2179681"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0" u="none" strike="noStrike" cap="none" baseline="0">
                <a:solidFill>
                  <a:schemeClr val="lt1"/>
                </a:solidFill>
                <a:latin typeface="Cambria"/>
                <a:ea typeface="Cambria"/>
                <a:cs typeface="Cambria"/>
                <a:sym typeface="Cambria"/>
              </a:rPr>
              <a:t>&lt;Your Name&gt;</a:t>
            </a:r>
          </a:p>
        </p:txBody>
      </p:sp>
    </p:spTree>
    <p:extLst>
      <p:ext uri="{BB962C8B-B14F-4D97-AF65-F5344CB8AC3E}">
        <p14:creationId xmlns:p14="http://schemas.microsoft.com/office/powerpoint/2010/main" val="875037886"/>
      </p:ext>
    </p:extLst>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bioinformational system</a:t>
            </a:r>
            <a:endParaRPr lang="en-US" dirty="0"/>
          </a:p>
        </p:txBody>
      </p:sp>
      <p:sp>
        <p:nvSpPr>
          <p:cNvPr id="3" name="Content Placeholder 2"/>
          <p:cNvSpPr>
            <a:spLocks noGrp="1"/>
          </p:cNvSpPr>
          <p:nvPr>
            <p:ph sz="half" idx="1"/>
          </p:nvPr>
        </p:nvSpPr>
        <p:spPr/>
        <p:txBody>
          <a:bodyPr/>
          <a:lstStyle/>
          <a:p>
            <a:r>
              <a:rPr lang="en-US" dirty="0" smtClean="0"/>
              <a:t>Software System</a:t>
            </a:r>
          </a:p>
          <a:p>
            <a:r>
              <a:rPr lang="en-US" dirty="0" smtClean="0"/>
              <a:t>Medical Information</a:t>
            </a:r>
          </a:p>
          <a:p>
            <a:r>
              <a:rPr lang="en-US" dirty="0" smtClean="0"/>
              <a:t>Assist Researchers</a:t>
            </a:r>
            <a:endParaRPr lang="en-US"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Meagan Hiatt</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https://unlockinglifescode.org/timeline</a:t>
            </a:r>
            <a:endParaRPr lang="en-US" sz="1200" dirty="0">
              <a:solidFill>
                <a:schemeClr val="tx1"/>
              </a:solidFill>
            </a:endParaRPr>
          </a:p>
        </p:txBody>
      </p:sp>
      <p:pic>
        <p:nvPicPr>
          <p:cNvPr id="1028" name="Picture 4" descr="https://unlockinglifescode.org/sites/default/files/2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69898"/>
            <a:ext cx="3635453" cy="363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2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 Laws</a:t>
            </a:r>
            <a:endParaRPr lang="en-US" dirty="0"/>
          </a:p>
        </p:txBody>
      </p:sp>
      <p:sp>
        <p:nvSpPr>
          <p:cNvPr id="3" name="Content Placeholder 2"/>
          <p:cNvSpPr>
            <a:spLocks noGrp="1"/>
          </p:cNvSpPr>
          <p:nvPr>
            <p:ph sz="half" idx="1"/>
          </p:nvPr>
        </p:nvSpPr>
        <p:spPr/>
        <p:txBody>
          <a:bodyPr>
            <a:normAutofit/>
          </a:bodyPr>
          <a:lstStyle/>
          <a:p>
            <a:r>
              <a:rPr lang="en-US" sz="2000" dirty="0" smtClean="0"/>
              <a:t>US Patent and Trademark Office</a:t>
            </a:r>
          </a:p>
          <a:p>
            <a:pPr lvl="1"/>
            <a:r>
              <a:rPr lang="en-US" sz="1800" dirty="0" smtClean="0"/>
              <a:t>Computer Readable Media</a:t>
            </a:r>
          </a:p>
          <a:p>
            <a:pPr lvl="2"/>
            <a:r>
              <a:rPr lang="en-US" sz="1800" dirty="0" smtClean="0"/>
              <a:t>Hardware</a:t>
            </a:r>
          </a:p>
          <a:p>
            <a:pPr lvl="2"/>
            <a:r>
              <a:rPr lang="en-US" sz="1800" dirty="0" smtClean="0"/>
              <a:t>Software</a:t>
            </a:r>
          </a:p>
          <a:p>
            <a:pPr lvl="3"/>
            <a:r>
              <a:rPr lang="en-US" sz="1600" dirty="0" smtClean="0"/>
              <a:t>Database</a:t>
            </a:r>
          </a:p>
          <a:p>
            <a:pPr lvl="3"/>
            <a:r>
              <a:rPr lang="en-US" sz="1600" dirty="0" smtClean="0"/>
              <a:t>Software</a:t>
            </a:r>
            <a:endParaRPr lang="en-US" sz="1600" dirty="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pic>
        <p:nvPicPr>
          <p:cNvPr id="1028" name="Picture 4" descr="http://www.excel.com/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xcel.com/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xcel.com/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xcel.com/images/bla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206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14900" y="1455930"/>
            <a:ext cx="3248910" cy="2392170"/>
          </a:xfrm>
          <a:prstGeom prst="rect">
            <a:avLst/>
          </a:prstGeom>
          <a:solidFill>
            <a:schemeClr val="tx1"/>
          </a:solidFill>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VS.</a:t>
            </a:r>
            <a:endParaRPr lang="en-US" dirty="0">
              <a:solidFill>
                <a:schemeClr val="bg1"/>
              </a:solidFill>
            </a:endParaRPr>
          </a:p>
        </p:txBody>
      </p:sp>
      <p:pic>
        <p:nvPicPr>
          <p:cNvPr id="1026" name="Picture 2" descr="AT&amp;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968" y="1557530"/>
            <a:ext cx="1835146" cy="8808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0" y="4726877"/>
            <a:ext cx="9144000" cy="261610"/>
          </a:xfrm>
          <a:prstGeom prst="rect">
            <a:avLst/>
          </a:prstGeom>
          <a:noFill/>
        </p:spPr>
        <p:txBody>
          <a:bodyPr wrap="square" rtlCol="0">
            <a:spAutoFit/>
          </a:bodyPr>
          <a:lstStyle/>
          <a:p>
            <a:pPr algn="r"/>
            <a:r>
              <a:rPr lang="en-US" sz="1050" dirty="0"/>
              <a:t>http://www.excel.com/, http://www.att.com/</a:t>
            </a:r>
            <a:endParaRPr lang="en-US" sz="1050" dirty="0">
              <a:solidFill>
                <a:schemeClr val="tx1"/>
              </a:solidFill>
            </a:endParaRPr>
          </a:p>
        </p:txBody>
      </p:sp>
      <p:pic>
        <p:nvPicPr>
          <p:cNvPr id="1035"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b="10130"/>
          <a:stretch/>
        </p:blipFill>
        <p:spPr bwMode="auto">
          <a:xfrm>
            <a:off x="6180206" y="2935480"/>
            <a:ext cx="1983604" cy="861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93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Laws</a:t>
            </a:r>
          </a:p>
        </p:txBody>
      </p:sp>
      <p:sp>
        <p:nvSpPr>
          <p:cNvPr id="3" name="Content Placeholder 2"/>
          <p:cNvSpPr>
            <a:spLocks noGrp="1"/>
          </p:cNvSpPr>
          <p:nvPr>
            <p:ph sz="half" idx="1"/>
          </p:nvPr>
        </p:nvSpPr>
        <p:spPr>
          <a:xfrm>
            <a:off x="685800" y="1352551"/>
            <a:ext cx="3497893" cy="3352800"/>
          </a:xfrm>
        </p:spPr>
        <p:txBody>
          <a:bodyPr>
            <a:normAutofit/>
          </a:bodyPr>
          <a:lstStyle/>
          <a:p>
            <a:r>
              <a:rPr lang="en-US" sz="2400" dirty="0" smtClean="0"/>
              <a:t>Patents encourage innovation</a:t>
            </a:r>
          </a:p>
          <a:p>
            <a:pPr lvl="1"/>
            <a:r>
              <a:rPr lang="en-US" sz="1600" dirty="0"/>
              <a:t>Funding</a:t>
            </a:r>
          </a:p>
          <a:p>
            <a:pPr lvl="1"/>
            <a:r>
              <a:rPr lang="en-US" sz="1600" dirty="0"/>
              <a:t>Original Protection</a:t>
            </a:r>
          </a:p>
          <a:p>
            <a:r>
              <a:rPr lang="en-US" sz="2400" dirty="0" smtClean="0"/>
              <a:t>Who should own it?</a:t>
            </a:r>
          </a:p>
          <a:p>
            <a:pPr lvl="1"/>
            <a:endParaRPr lang="en-US" dirty="0"/>
          </a:p>
          <a:p>
            <a:pPr lvl="1"/>
            <a:endParaRPr lang="en-US" dirty="0" smtClean="0"/>
          </a:p>
          <a:p>
            <a:pPr marL="205768" lvl="1" indent="0">
              <a:buNone/>
            </a:pPr>
            <a:endParaRPr lang="en-US" sz="1800" dirty="0" smtClean="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sp>
        <p:nvSpPr>
          <p:cNvPr id="8" name="TextBox 7"/>
          <p:cNvSpPr txBox="1"/>
          <p:nvPr/>
        </p:nvSpPr>
        <p:spPr>
          <a:xfrm>
            <a:off x="0" y="4726877"/>
            <a:ext cx="9144000" cy="261610"/>
          </a:xfrm>
          <a:prstGeom prst="rect">
            <a:avLst/>
          </a:prstGeom>
          <a:noFill/>
        </p:spPr>
        <p:txBody>
          <a:bodyPr wrap="square" rtlCol="0">
            <a:spAutoFit/>
          </a:bodyPr>
          <a:lstStyle/>
          <a:p>
            <a:pPr algn="r"/>
            <a:r>
              <a:rPr lang="en-US" sz="1050" dirty="0"/>
              <a:t>http://www.dnalinux.com/screen1.jpg</a:t>
            </a:r>
            <a:endParaRPr lang="en-US" sz="1050" dirty="0">
              <a:solidFill>
                <a:schemeClr val="tx1"/>
              </a:solidFill>
            </a:endParaRPr>
          </a:p>
        </p:txBody>
      </p:sp>
      <p:pic>
        <p:nvPicPr>
          <p:cNvPr id="11" name="Picture 2" descr="http://www.dnalinux.com/scre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630" y="1352551"/>
            <a:ext cx="4872766" cy="304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6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Intellectual Property Laws</a:t>
            </a:r>
          </a:p>
        </p:txBody>
      </p:sp>
      <p:sp>
        <p:nvSpPr>
          <p:cNvPr id="3" name="Content Placeholder 2"/>
          <p:cNvSpPr>
            <a:spLocks noGrp="1"/>
          </p:cNvSpPr>
          <p:nvPr>
            <p:ph sz="half" idx="1"/>
          </p:nvPr>
        </p:nvSpPr>
        <p:spPr>
          <a:xfrm>
            <a:off x="685800" y="1352551"/>
            <a:ext cx="3886200" cy="3435580"/>
          </a:xfrm>
        </p:spPr>
        <p:txBody>
          <a:bodyPr>
            <a:normAutofit/>
          </a:bodyPr>
          <a:lstStyle/>
          <a:p>
            <a:r>
              <a:rPr lang="en-US" sz="2000" dirty="0" smtClean="0"/>
              <a:t>Software Companies</a:t>
            </a:r>
          </a:p>
          <a:p>
            <a:pPr lvl="1"/>
            <a:r>
              <a:rPr lang="en-US" sz="1600" dirty="0" smtClean="0"/>
              <a:t>Censorship</a:t>
            </a:r>
          </a:p>
          <a:p>
            <a:r>
              <a:rPr lang="en-US" sz="2000" dirty="0" smtClean="0"/>
              <a:t>Medical Community </a:t>
            </a:r>
          </a:p>
          <a:p>
            <a:pPr marL="491517" lvl="2" indent="-285750">
              <a:spcBef>
                <a:spcPts val="1200"/>
              </a:spcBef>
              <a:buFont typeface="Cambria" panose="02040503050406030204" pitchFamily="18" charset="0"/>
              <a:buChar char="‒"/>
            </a:pPr>
            <a:r>
              <a:rPr lang="en-US" dirty="0"/>
              <a:t>No Reward for Software </a:t>
            </a:r>
            <a:r>
              <a:rPr lang="en-US" dirty="0" smtClean="0"/>
              <a:t>makers</a:t>
            </a:r>
            <a:endParaRPr lang="en-US" sz="2000" dirty="0" smtClean="0"/>
          </a:p>
          <a:p>
            <a:r>
              <a:rPr lang="en-US" sz="2000" dirty="0" smtClean="0"/>
              <a:t>Both</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sp>
        <p:nvSpPr>
          <p:cNvPr id="9" name="TextBox 8"/>
          <p:cNvSpPr txBox="1"/>
          <p:nvPr/>
        </p:nvSpPr>
        <p:spPr>
          <a:xfrm>
            <a:off x="0" y="4726877"/>
            <a:ext cx="9144000" cy="261610"/>
          </a:xfrm>
          <a:prstGeom prst="rect">
            <a:avLst/>
          </a:prstGeom>
          <a:noFill/>
        </p:spPr>
        <p:txBody>
          <a:bodyPr wrap="square" rtlCol="0">
            <a:spAutoFit/>
          </a:bodyPr>
          <a:lstStyle/>
          <a:p>
            <a:pPr algn="r"/>
            <a:r>
              <a:rPr lang="en-US" sz="1050" dirty="0"/>
              <a:t>http://www.avajava.com/</a:t>
            </a:r>
            <a:endParaRPr lang="en-US" sz="1050" dirty="0">
              <a:solidFill>
                <a:schemeClr val="tx1"/>
              </a:solidFill>
            </a:endParaRPr>
          </a:p>
        </p:txBody>
      </p:sp>
      <p:grpSp>
        <p:nvGrpSpPr>
          <p:cNvPr id="10" name="Group 9"/>
          <p:cNvGrpSpPr/>
          <p:nvPr/>
        </p:nvGrpSpPr>
        <p:grpSpPr>
          <a:xfrm>
            <a:off x="2632364" y="3246526"/>
            <a:ext cx="6225323" cy="1480352"/>
            <a:chOff x="2066188" y="2923309"/>
            <a:chExt cx="6791499" cy="1803569"/>
          </a:xfrm>
        </p:grpSpPr>
        <p:sp>
          <p:nvSpPr>
            <p:cNvPr id="22" name="Rectangle 21"/>
            <p:cNvSpPr/>
            <p:nvPr/>
          </p:nvSpPr>
          <p:spPr>
            <a:xfrm>
              <a:off x="2066188" y="2923309"/>
              <a:ext cx="6791499" cy="1803569"/>
            </a:xfrm>
            <a:prstGeom prst="rect">
              <a:avLst/>
            </a:prstGeom>
            <a:solidFill>
              <a:schemeClr val="tx1"/>
            </a:solidFill>
            <a:ln>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33688" y="3570715"/>
              <a:ext cx="1480507" cy="952500"/>
            </a:xfrm>
            <a:prstGeom prst="rect">
              <a:avLst/>
            </a:prstGeom>
            <a:solidFill>
              <a:schemeClr val="accent6">
                <a:lumMod val="20000"/>
                <a:lumOff val="80000"/>
              </a:schemeClr>
            </a:solidFill>
            <a:ln>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Client</a:t>
              </a:r>
            </a:p>
            <a:p>
              <a:pPr algn="ctr"/>
              <a:r>
                <a:rPr lang="en-US" sz="1400" dirty="0" smtClean="0">
                  <a:solidFill>
                    <a:schemeClr val="bg1"/>
                  </a:solidFill>
                  <a:latin typeface="Arial" panose="020B0604020202020204" pitchFamily="34" charset="0"/>
                  <a:cs typeface="Arial" panose="020B0604020202020204" pitchFamily="34" charset="0"/>
                </a:rPr>
                <a:t>(Java Applet)</a:t>
              </a:r>
              <a:endParaRPr lang="en-US" sz="1400" dirty="0">
                <a:solidFill>
                  <a:schemeClr val="bg1"/>
                </a:solidFill>
                <a:latin typeface="Arial" panose="020B0604020202020204" pitchFamily="34" charset="0"/>
                <a:cs typeface="Arial" panose="020B0604020202020204" pitchFamily="34" charset="0"/>
              </a:endParaRPr>
            </a:p>
          </p:txBody>
        </p:sp>
        <p:sp>
          <p:nvSpPr>
            <p:cNvPr id="8" name="Can 7"/>
            <p:cNvSpPr/>
            <p:nvPr/>
          </p:nvSpPr>
          <p:spPr>
            <a:xfrm>
              <a:off x="7364491" y="3511602"/>
              <a:ext cx="1343322" cy="1085850"/>
            </a:xfrm>
            <a:prstGeom prst="can">
              <a:avLst/>
            </a:prstGeom>
            <a:solidFill>
              <a:schemeClr val="accent6">
                <a:lumMod val="20000"/>
                <a:lumOff val="80000"/>
              </a:schemeClr>
            </a:solidFill>
            <a:ln>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Arial" panose="020B0604020202020204" pitchFamily="34" charset="0"/>
                  <a:cs typeface="Arial" panose="020B0604020202020204" pitchFamily="34" charset="0"/>
                </a:rPr>
                <a:t>Biological Database</a:t>
              </a:r>
              <a:endParaRPr lang="en-US" sz="16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968196" y="3570715"/>
              <a:ext cx="1422400" cy="952500"/>
            </a:xfrm>
            <a:prstGeom prst="rect">
              <a:avLst/>
            </a:prstGeom>
            <a:solidFill>
              <a:schemeClr val="accent6">
                <a:lumMod val="20000"/>
                <a:lumOff val="80000"/>
              </a:schemeClr>
            </a:solidFill>
            <a:ln>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Database Access Object</a:t>
              </a:r>
              <a:endParaRPr lang="en-US" sz="14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5644597" y="3570715"/>
              <a:ext cx="1465893" cy="952500"/>
            </a:xfrm>
            <a:prstGeom prst="rect">
              <a:avLst/>
            </a:prstGeom>
            <a:solidFill>
              <a:schemeClr val="accent6">
                <a:lumMod val="20000"/>
                <a:lumOff val="80000"/>
              </a:schemeClr>
            </a:solidFill>
            <a:ln>
              <a:solidFill>
                <a:schemeClr val="bg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latin typeface="Arial" panose="020B0604020202020204" pitchFamily="34" charset="0"/>
                  <a:cs typeface="Arial" panose="020B0604020202020204" pitchFamily="34" charset="0"/>
                </a:rPr>
                <a:t>Biological Database </a:t>
              </a:r>
            </a:p>
            <a:p>
              <a:pPr algn="ctr"/>
              <a:r>
                <a:rPr lang="en-US" sz="1400" dirty="0" smtClean="0">
                  <a:solidFill>
                    <a:schemeClr val="bg1"/>
                  </a:solidFill>
                  <a:latin typeface="Arial" panose="020B0604020202020204" pitchFamily="34" charset="0"/>
                  <a:cs typeface="Arial" panose="020B0604020202020204" pitchFamily="34" charset="0"/>
                </a:rPr>
                <a:t>Web Server</a:t>
              </a:r>
              <a:endParaRPr lang="en-US" sz="1400" dirty="0">
                <a:solidFill>
                  <a:schemeClr val="bg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a:off x="3714195" y="3861430"/>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5390596" y="3861430"/>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7110490" y="3874592"/>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a:off x="3714195" y="4229961"/>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5390595" y="4240352"/>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7110490" y="4250743"/>
              <a:ext cx="2540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3" name="TextBox 12"/>
          <p:cNvSpPr txBox="1"/>
          <p:nvPr/>
        </p:nvSpPr>
        <p:spPr>
          <a:xfrm>
            <a:off x="3491844" y="3387759"/>
            <a:ext cx="4506362" cy="341632"/>
          </a:xfrm>
          <a:prstGeom prst="rect">
            <a:avLst/>
          </a:prstGeom>
          <a:noFill/>
        </p:spPr>
        <p:txBody>
          <a:bodyPr wrap="none" rtlCol="0">
            <a:spAutoFit/>
          </a:bodyPr>
          <a:lstStyle/>
          <a:p>
            <a:pPr>
              <a:lnSpc>
                <a:spcPct val="90000"/>
              </a:lnSpc>
            </a:pPr>
            <a:r>
              <a:rPr lang="en-US" dirty="0" smtClean="0">
                <a:solidFill>
                  <a:schemeClr val="bg1"/>
                </a:solidFill>
                <a:latin typeface="Times New Roman" panose="02020603050405020304" pitchFamily="18" charset="0"/>
                <a:cs typeface="Times New Roman" panose="02020603050405020304" pitchFamily="18" charset="0"/>
              </a:rPr>
              <a:t>Java Based Bioinformational System Structure</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673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dirty="0"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Bio Movement</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2400" dirty="0" smtClean="0"/>
              <a:t>Open Source</a:t>
            </a:r>
          </a:p>
          <a:p>
            <a:pPr lvl="1"/>
            <a:r>
              <a:rPr lang="en-US" sz="1500" dirty="0" smtClean="0"/>
              <a:t>Rapid release</a:t>
            </a:r>
          </a:p>
          <a:p>
            <a:pPr lvl="1"/>
            <a:r>
              <a:rPr lang="en-US" dirty="0" smtClean="0"/>
              <a:t>Collaboration</a:t>
            </a:r>
          </a:p>
          <a:p>
            <a:pPr lvl="1"/>
            <a:r>
              <a:rPr lang="en-US" dirty="0" smtClean="0"/>
              <a:t>No restrictive agreements</a:t>
            </a:r>
          </a:p>
          <a:p>
            <a:pPr lvl="1"/>
            <a:endParaRPr lang="en-US" sz="1500" dirty="0"/>
          </a:p>
          <a:p>
            <a:pPr marL="205768" lvl="1" indent="0">
              <a:buNone/>
            </a:pPr>
            <a:endParaRPr lang="en-US" sz="1800" dirty="0" smtClean="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sp>
        <p:nvSpPr>
          <p:cNvPr id="9" name="TextBox 8"/>
          <p:cNvSpPr txBox="1"/>
          <p:nvPr/>
        </p:nvSpPr>
        <p:spPr>
          <a:xfrm>
            <a:off x="0" y="4726877"/>
            <a:ext cx="9144000" cy="261610"/>
          </a:xfrm>
          <a:prstGeom prst="rect">
            <a:avLst/>
          </a:prstGeom>
          <a:noFill/>
        </p:spPr>
        <p:txBody>
          <a:bodyPr wrap="square" rtlCol="0">
            <a:spAutoFit/>
          </a:bodyPr>
          <a:lstStyle/>
          <a:p>
            <a:pPr algn="r"/>
            <a:r>
              <a:rPr lang="en-US" sz="1050" dirty="0" smtClean="0"/>
              <a:t>http://bioinformaticsonline.com/pages/view/7986/list-of-bioinformatics-open-source-projectssoftware</a:t>
            </a:r>
            <a:endParaRPr lang="en-US" sz="1050" dirty="0">
              <a:solidFill>
                <a:schemeClr val="tx1"/>
              </a:solidFill>
            </a:endParaRPr>
          </a:p>
        </p:txBody>
      </p:sp>
      <p:pic>
        <p:nvPicPr>
          <p:cNvPr id="1033" name="Picture 9"/>
          <p:cNvPicPr>
            <a:picLocks noChangeAspect="1" noChangeArrowheads="1"/>
          </p:cNvPicPr>
          <p:nvPr/>
        </p:nvPicPr>
        <p:blipFill>
          <a:blip r:embed="rId3"/>
          <a:srcRect/>
          <a:stretch>
            <a:fillRect/>
          </a:stretch>
        </p:blipFill>
        <p:spPr bwMode="auto">
          <a:xfrm>
            <a:off x="3851564" y="2136371"/>
            <a:ext cx="5007157" cy="2357597"/>
          </a:xfrm>
          <a:prstGeom prst="rect">
            <a:avLst/>
          </a:prstGeom>
          <a:noFill/>
          <a:ln w="9525">
            <a:noFill/>
            <a:miter lim="800000"/>
            <a:headEnd/>
            <a:tailEnd/>
          </a:ln>
        </p:spPr>
      </p:pic>
    </p:spTree>
    <p:extLst>
      <p:ext uri="{BB962C8B-B14F-4D97-AF65-F5344CB8AC3E}">
        <p14:creationId xmlns:p14="http://schemas.microsoft.com/office/powerpoint/2010/main" val="2748318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Bio Movement</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sz="2400" dirty="0" smtClean="0"/>
              <a:t>Open Source</a:t>
            </a:r>
          </a:p>
          <a:p>
            <a:pPr lvl="1"/>
            <a:r>
              <a:rPr lang="en-US" sz="1500" dirty="0" smtClean="0"/>
              <a:t>Rapid release</a:t>
            </a:r>
          </a:p>
          <a:p>
            <a:pPr lvl="1"/>
            <a:r>
              <a:rPr lang="en-US" dirty="0" smtClean="0"/>
              <a:t>Collaboration</a:t>
            </a:r>
          </a:p>
          <a:p>
            <a:pPr lvl="1"/>
            <a:r>
              <a:rPr lang="en-US" dirty="0" smtClean="0"/>
              <a:t>No restrictive agreements</a:t>
            </a:r>
          </a:p>
          <a:p>
            <a:pPr lvl="1"/>
            <a:endParaRPr lang="en-US" sz="1500" dirty="0"/>
          </a:p>
          <a:p>
            <a:pPr marL="205768" lvl="1" indent="0">
              <a:buNone/>
            </a:pPr>
            <a:endParaRPr lang="en-US" sz="1800" dirty="0" smtClean="0"/>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sp>
        <p:nvSpPr>
          <p:cNvPr id="9" name="TextBox 8"/>
          <p:cNvSpPr txBox="1"/>
          <p:nvPr/>
        </p:nvSpPr>
        <p:spPr>
          <a:xfrm>
            <a:off x="0" y="4726877"/>
            <a:ext cx="9144000" cy="261610"/>
          </a:xfrm>
          <a:prstGeom prst="rect">
            <a:avLst/>
          </a:prstGeom>
          <a:noFill/>
        </p:spPr>
        <p:txBody>
          <a:bodyPr wrap="square" rtlCol="0">
            <a:spAutoFit/>
          </a:bodyPr>
          <a:lstStyle/>
          <a:p>
            <a:pPr algn="r"/>
            <a:r>
              <a:rPr lang="en-US" sz="1050" dirty="0"/>
              <a:t>http://www.telegraph.co.uk/news/health/news/8092027/Scientists-from-1000-Genomes-Project-have-identified-95-per-cent-of-genetic-variations.html</a:t>
            </a:r>
            <a:endParaRPr lang="en-US" sz="1050" dirty="0">
              <a:solidFill>
                <a:schemeClr val="tx1"/>
              </a:solidFill>
            </a:endParaRPr>
          </a:p>
        </p:txBody>
      </p:sp>
      <p:pic>
        <p:nvPicPr>
          <p:cNvPr id="11" name="Picture 2" descr="Scientists from 1,000 Genomes Project have identified 95 per cent of genetic vari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693" y="1387440"/>
            <a:ext cx="4381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4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685800" y="1352551"/>
            <a:ext cx="3497893" cy="3352800"/>
          </a:xfrm>
        </p:spPr>
        <p:txBody>
          <a:bodyPr>
            <a:normAutofit/>
          </a:bodyPr>
          <a:lstStyle/>
          <a:p>
            <a:r>
              <a:rPr lang="en-US" dirty="0" smtClean="0"/>
              <a:t>Open Source</a:t>
            </a:r>
          </a:p>
          <a:p>
            <a:r>
              <a:rPr lang="en-US" dirty="0" smtClean="0"/>
              <a:t>Medical Researchers</a:t>
            </a:r>
          </a:p>
          <a:p>
            <a:pPr lvl="1"/>
            <a:r>
              <a:rPr lang="en-US" sz="1600" dirty="0" smtClean="0"/>
              <a:t>free &amp; easy access to research</a:t>
            </a:r>
          </a:p>
        </p:txBody>
      </p:sp>
      <p:sp>
        <p:nvSpPr>
          <p:cNvPr id="5" name="Footer Placeholder 4"/>
          <p:cNvSpPr>
            <a:spLocks noGrp="1"/>
          </p:cNvSpPr>
          <p:nvPr>
            <p:ph type="ftr" sz="quarter" idx="11"/>
          </p:nvPr>
        </p:nvSpPr>
        <p:spPr/>
        <p:txBody>
          <a:bodyPr/>
          <a:lstStyle/>
          <a:p>
            <a:r>
              <a:rPr lang="en-US" dirty="0" smtClean="0"/>
              <a:t>© 2014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pPr/>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Meagan Hiatt</a:t>
            </a:r>
          </a:p>
        </p:txBody>
      </p:sp>
      <p:sp>
        <p:nvSpPr>
          <p:cNvPr id="8" name="TextBox 7"/>
          <p:cNvSpPr txBox="1"/>
          <p:nvPr/>
        </p:nvSpPr>
        <p:spPr>
          <a:xfrm>
            <a:off x="0" y="4726877"/>
            <a:ext cx="9144000" cy="253916"/>
          </a:xfrm>
          <a:prstGeom prst="rect">
            <a:avLst/>
          </a:prstGeom>
          <a:noFill/>
        </p:spPr>
        <p:txBody>
          <a:bodyPr wrap="square" rtlCol="0">
            <a:spAutoFit/>
          </a:bodyPr>
          <a:lstStyle/>
          <a:p>
            <a:pPr algn="r"/>
            <a:r>
              <a:rPr lang="en-US" sz="1050" dirty="0" err="1"/>
              <a:t>plherrera</a:t>
            </a:r>
            <a:r>
              <a:rPr lang="en-US" sz="1050" dirty="0"/>
              <a:t>/</a:t>
            </a:r>
            <a:r>
              <a:rPr lang="en-US" sz="1050" dirty="0" err="1"/>
              <a:t>iStockphoto</a:t>
            </a:r>
            <a:endParaRPr lang="en-US" sz="1050" dirty="0">
              <a:solidFill>
                <a:schemeClr val="tx1"/>
              </a:solidFill>
            </a:endParaRPr>
          </a:p>
        </p:txBody>
      </p:sp>
      <p:pic>
        <p:nvPicPr>
          <p:cNvPr id="3074" name="Picture 2" descr="http://www.mnn.com/sites/default/files/editorial/sharing_0.jpg"/>
          <p:cNvPicPr>
            <a:picLocks noChangeAspect="1" noChangeArrowheads="1"/>
          </p:cNvPicPr>
          <p:nvPr/>
        </p:nvPicPr>
        <p:blipFill rotWithShape="1">
          <a:blip r:embed="rId3">
            <a:extLst>
              <a:ext uri="{28A0092B-C50C-407E-A947-70E740481C1C}">
                <a14:useLocalDpi xmlns:a14="http://schemas.microsoft.com/office/drawing/2010/main" val="0"/>
              </a:ext>
            </a:extLst>
          </a:blip>
          <a:srcRect l="7069" r="8403"/>
          <a:stretch/>
        </p:blipFill>
        <p:spPr bwMode="auto">
          <a:xfrm>
            <a:off x="4140200" y="1331025"/>
            <a:ext cx="42672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65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Singh, K. (2015). Intellectual Property Protection to Bioinformatics and Genomic Databases and Open Source Analogy to Biotechnology. In </a:t>
            </a:r>
            <a:r>
              <a:rPr lang="en-US" i="1" dirty="0"/>
              <a:t>Biotechnology and intellectual property rights: Legal and social implications</a:t>
            </a:r>
            <a:r>
              <a:rPr lang="en-US" dirty="0"/>
              <a:t> (p. 254). Springer.</a:t>
            </a:r>
          </a:p>
          <a:p>
            <a:pPr marL="0" indent="0">
              <a:buNone/>
            </a:pPr>
            <a:r>
              <a:rPr lang="en-US" dirty="0"/>
              <a:t> </a:t>
            </a:r>
          </a:p>
          <a:p>
            <a:pPr marL="0" indent="0">
              <a:buNone/>
            </a:pPr>
            <a:r>
              <a:rPr lang="en-US" dirty="0"/>
              <a:t>Gold, R., Joly, Y., &amp; Caulfield, T. (2005). Genetic Research Tools the Research Exception and Open </a:t>
            </a:r>
            <a:r>
              <a:rPr lang="en-US" dirty="0" err="1"/>
              <a:t>Science.</a:t>
            </a:r>
            <a:r>
              <a:rPr lang="en-US" i="1" dirty="0" err="1"/>
              <a:t>GenEdit</a:t>
            </a:r>
            <a:r>
              <a:rPr lang="en-US" i="1" dirty="0"/>
              <a:t>,</a:t>
            </a:r>
            <a:r>
              <a:rPr lang="en-US" dirty="0"/>
              <a:t> </a:t>
            </a:r>
            <a:r>
              <a:rPr lang="en-US" i="1" dirty="0"/>
              <a:t>Vol III</a:t>
            </a:r>
            <a:r>
              <a:rPr lang="en-US" dirty="0"/>
              <a:t>(No2), 11-11. Retrieved March 30, 2015,  from </a:t>
            </a:r>
            <a:r>
              <a:rPr lang="en-US" u="sng" dirty="0">
                <a:hlinkClick r:id="rId3"/>
              </a:rPr>
              <a:t>http://www.cipp.mcgill.ca/data/publications/00000040.pdf</a:t>
            </a:r>
            <a:endParaRPr lang="en-US" dirty="0"/>
          </a:p>
          <a:p>
            <a:pPr marL="0" indent="0">
              <a:buNone/>
            </a:pPr>
            <a:r>
              <a:rPr lang="en-US" dirty="0"/>
              <a:t> </a:t>
            </a:r>
          </a:p>
          <a:p>
            <a:pPr marL="0" indent="0">
              <a:buNone/>
            </a:pPr>
            <a:r>
              <a:rPr lang="en-US" dirty="0" err="1"/>
              <a:t>Hultquist</a:t>
            </a:r>
            <a:r>
              <a:rPr lang="en-US" dirty="0"/>
              <a:t>, S., Harrison, R., &amp; Yang, Y. (2002). Patenting bioinformatics inventions: Emerging trends in the United States and Europe. </a:t>
            </a:r>
            <a:r>
              <a:rPr lang="en-US" i="1" dirty="0"/>
              <a:t>Nature Biotechnology,</a:t>
            </a:r>
            <a:r>
              <a:rPr lang="en-US" dirty="0"/>
              <a:t> </a:t>
            </a:r>
            <a:r>
              <a:rPr lang="en-US" i="1" dirty="0"/>
              <a:t>20</a:t>
            </a:r>
            <a:r>
              <a:rPr lang="en-US" dirty="0"/>
              <a:t>, 743-744. Retrieved March 30, 2015, from </a:t>
            </a:r>
            <a:r>
              <a:rPr lang="en-US" u="sng" dirty="0">
                <a:hlinkClick r:id="rId4"/>
              </a:rPr>
              <a:t>http://www.hultquistip.com/files/bioinformatics01.pdf</a:t>
            </a:r>
            <a:r>
              <a:rPr lang="en-US" dirty="0"/>
              <a:t> </a:t>
            </a:r>
          </a:p>
          <a:p>
            <a:pPr marL="0" indent="0">
              <a:buNone/>
            </a:pPr>
            <a:r>
              <a:rPr lang="en-US" dirty="0"/>
              <a:t>Why Open Biotechnology? (2015, January 1). Retrieved March 31, 2015, from </a:t>
            </a:r>
            <a:r>
              <a:rPr lang="en-US" u="sng" dirty="0">
                <a:hlinkClick r:id="rId5"/>
              </a:rPr>
              <a:t>http://www.openbiotech.com/category_s/1821.htm</a:t>
            </a:r>
            <a:endParaRPr lang="en-US" dirty="0"/>
          </a:p>
          <a:p>
            <a:pPr marL="0" indent="0">
              <a:buNone/>
            </a:pPr>
            <a:r>
              <a:rPr lang="en-US" dirty="0"/>
              <a:t> </a:t>
            </a:r>
          </a:p>
          <a:p>
            <a:pPr marL="0" indent="0">
              <a:buNone/>
            </a:pPr>
            <a:r>
              <a:rPr lang="en-US" dirty="0"/>
              <a:t>Eriksson, D. (2015, January 1). AVAJAVA Web Tutorials. Retrieved March 31, 2015, from </a:t>
            </a:r>
            <a:r>
              <a:rPr lang="en-US" u="sng" dirty="0">
                <a:hlinkClick r:id="rId6"/>
              </a:rPr>
              <a:t>http://www.avajava.com/tutorials/lessons/biological-database-integration---computer-technology.html</a:t>
            </a:r>
            <a:r>
              <a:rPr lang="en-US" dirty="0"/>
              <a:t> </a:t>
            </a:r>
          </a:p>
        </p:txBody>
      </p:sp>
      <p:sp>
        <p:nvSpPr>
          <p:cNvPr id="4" name="Footer Placeholder 3"/>
          <p:cNvSpPr>
            <a:spLocks noGrp="1"/>
          </p:cNvSpPr>
          <p:nvPr>
            <p:ph type="ftr" sz="quarter" idx="11"/>
          </p:nvPr>
        </p:nvSpPr>
        <p:spPr/>
        <p:txBody>
          <a:bodyPr/>
          <a:lstStyle/>
          <a:p>
            <a:r>
              <a:rPr lang="en-US" smtClean="0"/>
              <a:t>© 2014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pPr/>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116503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5</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pp. 162 Illegal software stats changed since 2009?</a:t>
            </a:r>
          </a:p>
          <a:p>
            <a:r>
              <a:rPr lang="en-US" dirty="0" smtClean="0"/>
              <a:t>pp. 169 </a:t>
            </a:r>
            <a:r>
              <a:rPr lang="en-US" dirty="0" err="1" smtClean="0"/>
              <a:t>SaaS</a:t>
            </a:r>
            <a:r>
              <a:rPr lang="en-US" dirty="0" smtClean="0"/>
              <a:t>, Google Search example? “…before he </a:t>
            </a:r>
            <a:r>
              <a:rPr lang="en-US" b="1" dirty="0" smtClean="0"/>
              <a:t>gave</a:t>
            </a:r>
            <a:r>
              <a:rPr lang="en-US" dirty="0" smtClean="0"/>
              <a:t> them the plot.”?</a:t>
            </a:r>
          </a:p>
          <a:p>
            <a:r>
              <a:rPr lang="en-US" dirty="0" smtClean="0"/>
              <a:t>pp. 176 4.4 #2 preferred?</a:t>
            </a:r>
          </a:p>
          <a:p>
            <a:r>
              <a:rPr lang="en-US" dirty="0" smtClean="0"/>
              <a:t>pp. 182 dial-up is not ordinary any more. revenue != profit</a:t>
            </a:r>
          </a:p>
          <a:p>
            <a:r>
              <a:rPr lang="en-US" dirty="0" smtClean="0"/>
              <a:t>pp</a:t>
            </a:r>
            <a:r>
              <a:rPr lang="en-US" dirty="0"/>
              <a:t>. </a:t>
            </a:r>
            <a:r>
              <a:rPr lang="en-US" dirty="0" smtClean="0"/>
              <a:t>189 blocking 100% seems impossible</a:t>
            </a:r>
          </a:p>
          <a:p>
            <a:r>
              <a:rPr lang="en-US" dirty="0"/>
              <a:t>pp. 197 4.7.3 reference</a:t>
            </a:r>
            <a:r>
              <a:rPr lang="en-US" dirty="0" smtClean="0"/>
              <a:t>?</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pp. 202 Perhaps friends should not ask you to break the law? Any successful industries operate as a support service?</a:t>
            </a:r>
          </a:p>
          <a:p>
            <a:r>
              <a:rPr lang="en-US" dirty="0" smtClean="0"/>
              <a:t>pp. 203 Is Perl still most popular? Quality study from 2003, change?</a:t>
            </a:r>
          </a:p>
          <a:p>
            <a:r>
              <a:rPr lang="en-US" dirty="0" smtClean="0"/>
              <a:t>pp. 205 GUI argument ignores Android.</a:t>
            </a:r>
            <a:endParaRPr lang="en-US" dirty="0"/>
          </a:p>
          <a:p>
            <a:r>
              <a:rPr lang="en-US" dirty="0" smtClean="0"/>
              <a:t>pp. 208 who uses tape?</a:t>
            </a:r>
          </a:p>
          <a:p>
            <a:r>
              <a:rPr lang="en-US" dirty="0" smtClean="0"/>
              <a:t>pp. 223 Any news?</a:t>
            </a:r>
          </a:p>
          <a:p>
            <a:r>
              <a:rPr lang="en-US" dirty="0" smtClean="0"/>
              <a:t>End </a:t>
            </a:r>
            <a:r>
              <a:rPr lang="en-US" dirty="0"/>
              <a:t>of Chapter questions I liked</a:t>
            </a:r>
            <a:r>
              <a:rPr lang="en-US" dirty="0" smtClean="0"/>
              <a:t>: 31</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For each </a:t>
            </a:r>
            <a:r>
              <a:rPr lang="en-US" dirty="0" smtClean="0"/>
              <a:t>On the left answer a–d on Right</a:t>
            </a:r>
            <a:endParaRPr lang="en-US"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a:t>
            </a:r>
            <a:r>
              <a:rPr lang="en-US" dirty="0" smtClean="0"/>
              <a:t>Secret</a:t>
            </a:r>
            <a:endParaRPr lang="en-US" dirty="0"/>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kind of IP does it protect?</a:t>
            </a:r>
          </a:p>
          <a:p>
            <a:pPr marL="342900" indent="-342900">
              <a:buFont typeface="+mj-lt"/>
              <a:buAutoNum type="alphaUcPeriod"/>
            </a:pPr>
            <a:r>
              <a:rPr lang="en-US" dirty="0"/>
              <a:t>What qualifications does the IP have to meet to be protected?</a:t>
            </a:r>
          </a:p>
          <a:p>
            <a:pPr marL="342900" indent="-342900">
              <a:buFont typeface="+mj-lt"/>
              <a:buAutoNum type="alphaUcPeriod"/>
            </a:pPr>
            <a:r>
              <a:rPr lang="en-US" dirty="0"/>
              <a:t>How long does the protection last?</a:t>
            </a:r>
          </a:p>
          <a:p>
            <a:pPr marL="342900" indent="-342900">
              <a:buFont typeface="+mj-lt"/>
              <a:buAutoNum type="alphaUcPeriod"/>
            </a:pPr>
            <a:r>
              <a:rPr lang="en-US" dirty="0"/>
              <a:t>Give a specific example of IP currently protected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477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endParaRPr lang="en-US" strike="sngStrike" dirty="0"/>
          </a:p>
        </p:txBody>
      </p:sp>
      <p:sp>
        <p:nvSpPr>
          <p:cNvPr id="4" name="Footer Placeholder 3"/>
          <p:cNvSpPr>
            <a:spLocks noGrp="1"/>
          </p:cNvSpPr>
          <p:nvPr>
            <p:ph type="ftr" sz="quarter" idx="11"/>
          </p:nvPr>
        </p:nvSpPr>
        <p:spPr/>
        <p:txBody>
          <a:bodyPr/>
          <a:lstStyle/>
          <a:p>
            <a:r>
              <a:rPr lang="en-US" dirty="0"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8239775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1/3 </a:t>
            </a:r>
            <a:r>
              <a:rPr lang="en-US" dirty="0" smtClean="0"/>
              <a:t/>
            </a:r>
            <a:br>
              <a:rPr lang="en-US" dirty="0" smtClean="0"/>
            </a:br>
            <a:r>
              <a:rPr lang="en-US" dirty="0" smtClean="0"/>
              <a:t>Discussion </a:t>
            </a:r>
            <a:r>
              <a:rPr lang="en-US" dirty="0"/>
              <a:t>Board</a:t>
            </a:r>
          </a:p>
        </p:txBody>
      </p:sp>
      <p:sp>
        <p:nvSpPr>
          <p:cNvPr id="3" name="Content Placeholder 2"/>
          <p:cNvSpPr>
            <a:spLocks noGrp="1"/>
          </p:cNvSpPr>
          <p:nvPr>
            <p:ph sz="half" idx="1"/>
          </p:nvPr>
        </p:nvSpPr>
        <p:spPr/>
        <p:txBody>
          <a:bodyPr>
            <a:normAutofit lnSpcReduction="10000"/>
          </a:bodyPr>
          <a:lstStyle/>
          <a:p>
            <a:r>
              <a:rPr lang="en-US" dirty="0"/>
              <a:t>Post ways one can search for information about a person. Do not repeat </a:t>
            </a:r>
            <a:r>
              <a:rPr lang="en-US" dirty="0" smtClean="0"/>
              <a:t>entries.</a:t>
            </a:r>
            <a:endParaRPr lang="en-US" dirty="0"/>
          </a:p>
          <a:p>
            <a:r>
              <a:rPr lang="en-US" dirty="0"/>
              <a:t>Use each search method listed to produce 2 profiles as an appendix of your paper. Provide a brief description if you’d rather not list the details.</a:t>
            </a:r>
          </a:p>
          <a:p>
            <a:pPr lvl="1"/>
            <a:r>
              <a:rPr lang="en-US" dirty="0"/>
              <a:t>Profile 1: all information someone might think is you</a:t>
            </a:r>
          </a:p>
          <a:p>
            <a:pPr lvl="1"/>
            <a:r>
              <a:rPr lang="en-US" dirty="0"/>
              <a:t>Profile 2: all information you know is you.</a:t>
            </a:r>
          </a:p>
          <a:p>
            <a:pPr lvl="1"/>
            <a:r>
              <a:rPr lang="en-US" dirty="0"/>
              <a:t>You are not responsible for methods posted after </a:t>
            </a:r>
            <a:r>
              <a:rPr lang="en-US" dirty="0" smtClean="0"/>
              <a:t>Thursday Midnight.</a:t>
            </a:r>
            <a:endParaRPr lang="en-US" dirty="0"/>
          </a:p>
        </p:txBody>
      </p:sp>
      <p:sp>
        <p:nvSpPr>
          <p:cNvPr id="6" name="Content Placeholder 5"/>
          <p:cNvSpPr>
            <a:spLocks noGrp="1"/>
          </p:cNvSpPr>
          <p:nvPr>
            <p:ph sz="half" idx="2"/>
          </p:nvPr>
        </p:nvSpPr>
        <p:spPr/>
        <p:txBody>
          <a:bodyPr>
            <a:normAutofit lnSpcReduction="10000"/>
          </a:bodyPr>
          <a:lstStyle/>
          <a:p>
            <a:r>
              <a:rPr lang="en-US" dirty="0"/>
              <a:t>For each search method result 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post the correspondence. </a:t>
            </a:r>
          </a:p>
          <a:p>
            <a:r>
              <a:rPr lang="en-US" dirty="0"/>
              <a:t>Dig deeper than a basic search engine’s (Google, etc.) results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a:t>
            </a:r>
            <a:r>
              <a:rPr lang="en-US" dirty="0" smtClean="0"/>
              <a:t>2/</a:t>
            </a:r>
            <a:r>
              <a:rPr lang="en-US" dirty="0"/>
              <a:t>3 </a:t>
            </a:r>
            <a:r>
              <a:rPr lang="en-US" dirty="0" smtClean="0"/>
              <a:t/>
            </a:r>
            <a:br>
              <a:rPr lang="en-US" dirty="0" smtClean="0"/>
            </a:br>
            <a:r>
              <a:rPr lang="en-US" dirty="0" smtClean="0"/>
              <a:t>1 Page Paper</a:t>
            </a:r>
            <a:endParaRPr lang="en-US" dirty="0"/>
          </a:p>
        </p:txBody>
      </p:sp>
      <p:sp>
        <p:nvSpPr>
          <p:cNvPr id="3" name="Content Placeholder 2"/>
          <p:cNvSpPr>
            <a:spLocks noGrp="1"/>
          </p:cNvSpPr>
          <p:nvPr>
            <p:ph idx="1"/>
          </p:nvPr>
        </p:nvSpPr>
        <p:spPr/>
        <p:txBody>
          <a:bodyPr>
            <a:normAutofit/>
          </a:bodyPr>
          <a:lstStyle/>
          <a:p>
            <a:r>
              <a:rPr lang="en-US" dirty="0"/>
              <a:t>Use your search results to help support your conclusion.</a:t>
            </a:r>
          </a:p>
          <a:p>
            <a:r>
              <a:rPr lang="en-US" dirty="0"/>
              <a:t>This assignment requires you revisit the Discussion Board frequently as new search methods are posted, subscribe to it.</a:t>
            </a:r>
          </a:p>
          <a:p>
            <a:r>
              <a:rPr lang="en-US" dirty="0"/>
              <a:t>Conclusion idea examples (not comprehensive):</a:t>
            </a:r>
          </a:p>
          <a:p>
            <a:pPr lvl="1"/>
            <a:r>
              <a:rPr lang="en-US" dirty="0"/>
              <a:t>What impression would a potential employer have of you given these results, assuming they also had a resume and possibly a cover letter from you?</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79332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Self </a:t>
            </a:r>
            <a:r>
              <a:rPr lang="en-US" dirty="0"/>
              <a:t>Search 3</a:t>
            </a:r>
            <a:r>
              <a:rPr lang="en-US" dirty="0" smtClean="0"/>
              <a:t>/</a:t>
            </a:r>
            <a:r>
              <a:rPr lang="en-US" dirty="0"/>
              <a:t>3 </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3355343091"/>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tblGrid>
              <a:tr h="365760">
                <a:tc>
                  <a:txBody>
                    <a:bodyPr/>
                    <a:lstStyle/>
                    <a:p>
                      <a:r>
                        <a:rPr lang="en-US" dirty="0" smtClean="0"/>
                        <a:t>Search Methods</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r h="365760">
                <a:tc>
                  <a:txBody>
                    <a:bodyPr/>
                    <a:lstStyle/>
                    <a:p>
                      <a:r>
                        <a:rPr lang="en-US" dirty="0" smtClean="0"/>
                        <a:t>…</a:t>
                      </a:r>
                      <a:endParaRPr lang="en-US" dirty="0"/>
                    </a:p>
                  </a:txBody>
                  <a:tcPr/>
                </a:tc>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Paper</a:t>
              </a:r>
              <a:endParaRPr kumimoji="0" lang="en-US" sz="2400" b="0" i="0" u="none" strike="noStrike" cap="none" normalizeH="0" baseline="0" dirty="0">
                <a:ln>
                  <a:noFill/>
                </a:ln>
                <a:solidFill>
                  <a:srgbClr val="000000"/>
                </a:solidFill>
                <a:effectLst/>
                <a:latin typeface="Times New Roman" pitchFamily="76" charset="0"/>
              </a:endParaRPr>
            </a:p>
          </p:txBody>
        </p:sp>
        <p:sp>
          <p:nvSpPr>
            <p:cNvPr id="82" name="5-Point Star 81"/>
            <p:cNvSpPr>
              <a:spLocks noChangeAspect="1"/>
            </p:cNvSpPr>
            <p:nvPr/>
          </p:nvSpPr>
          <p:spPr bwMode="auto">
            <a:xfrm>
              <a:off x="8456815" y="1421753"/>
              <a:ext cx="481584" cy="481584"/>
            </a:xfrm>
            <a:prstGeom prst="star5">
              <a:avLst/>
            </a:prstGeom>
            <a:solidFill>
              <a:srgbClr val="FFFF00"/>
            </a:solidFill>
            <a:ln>
              <a:solidFill>
                <a:schemeClr val="tx1">
                  <a:lumMod val="5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76" charset="0"/>
              </a:rPr>
              <a:t>Inspiration</a:t>
            </a:r>
          </a:p>
        </p:txBody>
      </p:sp>
    </p:spTree>
    <p:extLst>
      <p:ext uri="{BB962C8B-B14F-4D97-AF65-F5344CB8AC3E}">
        <p14:creationId xmlns:p14="http://schemas.microsoft.com/office/powerpoint/2010/main" val="32452123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9488</TotalTime>
  <Words>2663</Words>
  <Application>Microsoft Macintosh PowerPoint</Application>
  <PresentationFormat>On-screen Show (16:9)</PresentationFormat>
  <Paragraphs>387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Red Radial 16x9</vt:lpstr>
      <vt:lpstr>Class 5 Intellectual Property</vt:lpstr>
      <vt:lpstr>Overview</vt:lpstr>
      <vt:lpstr>PowerPoint Presentation</vt:lpstr>
      <vt:lpstr>My Reading Notes</vt:lpstr>
      <vt:lpstr>Group Quiz For each On the left answer a–d on Right</vt:lpstr>
      <vt:lpstr>Overview</vt:lpstr>
      <vt:lpstr>Assignment - Self Search 1/3  Discussion Board</vt:lpstr>
      <vt:lpstr>Assignment - Self Search 2/3  1 Page Paper</vt:lpstr>
      <vt:lpstr>Assignment - Self Search 3/3 </vt:lpstr>
      <vt:lpstr>Overview</vt:lpstr>
      <vt:lpstr>Copyright... or left? </vt:lpstr>
      <vt:lpstr>SCO Goes for broke</vt:lpstr>
      <vt:lpstr>Apple Lawsuits</vt:lpstr>
      <vt:lpstr>Implications</vt:lpstr>
      <vt:lpstr>REFERENCES</vt:lpstr>
      <vt:lpstr>What is a bioinformational system</vt:lpstr>
      <vt:lpstr>Intellectual Property Laws</vt:lpstr>
      <vt:lpstr>Intellectual Property Laws</vt:lpstr>
      <vt:lpstr>Intellectual Property Laws</vt:lpstr>
      <vt:lpstr>Open Bio Movement</vt:lpstr>
      <vt:lpstr>Open Bio Movement</vt:lpstr>
      <vt:lpstr>Conclusion</vt:lpstr>
      <vt:lpstr>References</vt:lpstr>
      <vt:lpstr>Class 5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143</cp:revision>
  <dcterms:created xsi:type="dcterms:W3CDTF">2014-08-25T02:19:16Z</dcterms:created>
  <dcterms:modified xsi:type="dcterms:W3CDTF">2015-03-31T21:50:35Z</dcterms:modified>
</cp:coreProperties>
</file>