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6" r:id="rId2"/>
    <p:sldId id="259" r:id="rId3"/>
    <p:sldId id="277" r:id="rId4"/>
    <p:sldId id="291" r:id="rId5"/>
    <p:sldId id="261" r:id="rId6"/>
    <p:sldId id="264" r:id="rId7"/>
    <p:sldId id="267" r:id="rId8"/>
    <p:sldId id="297" r:id="rId9"/>
    <p:sldId id="298" r:id="rId10"/>
    <p:sldId id="299" r:id="rId11"/>
    <p:sldId id="300" r:id="rId12"/>
    <p:sldId id="301" r:id="rId13"/>
    <p:sldId id="302" r:id="rId14"/>
    <p:sldId id="303" r:id="rId15"/>
    <p:sldId id="304" r:id="rId16"/>
    <p:sldId id="305" r:id="rId17"/>
    <p:sldId id="306" r:id="rId18"/>
    <p:sldId id="269"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F3E45242-6DC9-0143-B165-EEFF1A919F42}">
          <p14:sldIdLst>
            <p14:sldId id="256"/>
            <p14:sldId id="259"/>
            <p14:sldId id="277"/>
            <p14:sldId id="291"/>
            <p14:sldId id="261"/>
            <p14:sldId id="264"/>
            <p14:sldId id="267"/>
            <p14:sldId id="297"/>
          </p14:sldIdLst>
        </p14:section>
        <p14:section name="11 AM Section" id="{03AE23C9-21E0-8F4A-B153-0900C2F809BC}">
          <p14:sldIdLst>
            <p14:sldId id="298"/>
            <p14:sldId id="299"/>
            <p14:sldId id="300"/>
            <p14:sldId id="301"/>
            <p14:sldId id="302"/>
            <p14:sldId id="303"/>
            <p14:sldId id="304"/>
            <p14:sldId id="305"/>
            <p14:sldId id="306"/>
          </p14:sldIdLst>
        </p14:section>
        <p14:section name="3 PM Section" id="{B0C9B838-8025-D44B-A116-4FA992B32034}">
          <p14:sldIdLst/>
        </p14:section>
        <p14:section name="Common" id="{62B1AA91-D93D-9C4F-8ABE-6423F5BD3A6E}">
          <p14:sldIdLst>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74783" autoAdjust="0"/>
  </p:normalViewPr>
  <p:slideViewPr>
    <p:cSldViewPr snapToGrid="0" snapToObjects="1">
      <p:cViewPr varScale="1">
        <p:scale>
          <a:sx n="106" d="100"/>
          <a:sy n="106" d="100"/>
        </p:scale>
        <p:origin x="-784" y="-112"/>
      </p:cViewPr>
      <p:guideLst>
        <p:guide orient="horz" pos="162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3/28/15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3/28/15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Here’s the title slide. Excited again, aren’t you? You should be. </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This should be fine:</a:t>
            </a:r>
          </a:p>
          <a:p>
            <a:pPr eaLnBrk="1" hangingPunct="1"/>
            <a:r>
              <a:rPr lang="en-US" dirty="0" smtClean="0">
                <a:latin typeface="Arial" charset="0"/>
                <a:ea typeface="ＭＳ Ｐゴシック" charset="-128"/>
                <a:cs typeface="ＭＳ Ｐゴシック" charset="-128"/>
              </a:rPr>
              <a:t>Dave </a:t>
            </a:r>
            <a:r>
              <a:rPr lang="en-US" dirty="0" err="1" smtClean="0">
                <a:latin typeface="Arial" charset="0"/>
                <a:ea typeface="ＭＳ Ｐゴシック" charset="-128"/>
                <a:cs typeface="ＭＳ Ｐゴシック" charset="-128"/>
              </a:rPr>
              <a:t>Audé</a:t>
            </a:r>
            <a:r>
              <a:rPr lang="en-US" dirty="0" smtClean="0">
                <a:latin typeface="Arial" charset="0"/>
                <a:ea typeface="ＭＳ Ｐゴシック" charset="-128"/>
                <a:cs typeface="ＭＳ Ｐゴシック" charset="-128"/>
              </a:rPr>
              <a:t> </a:t>
            </a:r>
            <a:r>
              <a:rPr lang="en-US" dirty="0" err="1" smtClean="0">
                <a:latin typeface="Arial" charset="0"/>
                <a:ea typeface="ＭＳ Ｐゴシック" charset="-128"/>
                <a:cs typeface="ＭＳ Ｐゴシック" charset="-128"/>
              </a:rPr>
              <a:t>vs</a:t>
            </a:r>
            <a:r>
              <a:rPr lang="en-US" dirty="0" smtClean="0">
                <a:latin typeface="Arial" charset="0"/>
                <a:ea typeface="ＭＳ Ｐゴシック" charset="-128"/>
                <a:cs typeface="ＭＳ Ｐゴシック" charset="-128"/>
              </a:rPr>
              <a:t> Luciana - You Only Talk In #HASHTAG</a:t>
            </a:r>
          </a:p>
          <a:p>
            <a:pPr eaLnBrk="1" hangingPunct="1"/>
            <a:r>
              <a:rPr lang="en-US" i="1" dirty="0" smtClean="0"/>
              <a:t>http://</a:t>
            </a:r>
            <a:r>
              <a:rPr lang="en-US" i="1" dirty="0" err="1" smtClean="0"/>
              <a:t>www.youtube.com</a:t>
            </a:r>
            <a:r>
              <a:rPr lang="en-US" i="1" dirty="0" smtClean="0"/>
              <a:t>/</a:t>
            </a:r>
            <a:r>
              <a:rPr lang="en-US" i="1" dirty="0" err="1" smtClean="0"/>
              <a:t>watch?v</a:t>
            </a:r>
            <a:r>
              <a:rPr lang="en-US" i="1" dirty="0" smtClean="0"/>
              <a:t>=53wIN87lJn0</a:t>
            </a:r>
          </a:p>
          <a:p>
            <a:pPr eaLnBrk="1" hangingPunct="1"/>
            <a:endParaRPr lang="en-US" dirty="0" smtClean="0">
              <a:latin typeface="Arial" pitchFamily="-109" charset="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Show Epic Rap Battles of History: Steve Jobs vs. Bill Gates (If class ok with obscene lyrics)</a:t>
            </a:r>
          </a:p>
          <a:p>
            <a:pPr eaLnBrk="1" hangingPunct="1"/>
            <a:r>
              <a:rPr lang="en-US" dirty="0" smtClean="0">
                <a:latin typeface="Arial" pitchFamily="-109" charset="0"/>
                <a:ea typeface="ＭＳ Ｐゴシック" pitchFamily="-109" charset="-128"/>
                <a:cs typeface="ＭＳ Ｐゴシック" pitchFamily="-109" charset="-128"/>
              </a:rPr>
              <a:t>https://</a:t>
            </a:r>
            <a:r>
              <a:rPr lang="en-US" dirty="0" err="1" smtClean="0">
                <a:latin typeface="Arial" pitchFamily="-109" charset="0"/>
                <a:ea typeface="ＭＳ Ｐゴシック" pitchFamily="-109" charset="-128"/>
                <a:cs typeface="ＭＳ Ｐゴシック" pitchFamily="-109" charset="-128"/>
              </a:rPr>
              <a:t>www.youtube.com</a:t>
            </a:r>
            <a:r>
              <a:rPr lang="en-US" dirty="0" smtClean="0">
                <a:latin typeface="Arial" pitchFamily="-109" charset="0"/>
                <a:ea typeface="ＭＳ Ｐゴシック" pitchFamily="-109" charset="-128"/>
                <a:cs typeface="ＭＳ Ｐゴシック" pitchFamily="-109" charset="-128"/>
              </a:rPr>
              <a:t>/</a:t>
            </a:r>
            <a:r>
              <a:rPr lang="en-US" dirty="0" err="1" smtClean="0">
                <a:latin typeface="Arial" pitchFamily="-109" charset="0"/>
                <a:ea typeface="ＭＳ Ｐゴシック" pitchFamily="-109" charset="-128"/>
                <a:cs typeface="ＭＳ Ｐゴシック" pitchFamily="-109" charset="-128"/>
              </a:rPr>
              <a:t>watch?v</a:t>
            </a:r>
            <a:r>
              <a:rPr lang="en-US" dirty="0" smtClean="0">
                <a:latin typeface="Arial" pitchFamily="-109" charset="0"/>
                <a:ea typeface="ＭＳ Ｐゴシック" pitchFamily="-109" charset="-128"/>
                <a:cs typeface="ＭＳ Ｐゴシック" pitchFamily="-109" charset="-128"/>
              </a:rPr>
              <a:t>=njos57IJf-0</a:t>
            </a:r>
          </a:p>
          <a:p>
            <a:pPr eaLnBrk="1" hangingPunct="1"/>
            <a:endParaRPr lang="en-US" i="1" dirty="0" smtClean="0"/>
          </a:p>
          <a:p>
            <a:pPr eaLnBrk="1" hangingPunct="1"/>
            <a:r>
              <a:rPr lang="en-US" i="0" dirty="0" smtClean="0"/>
              <a:t>This Video Will Make You Angry</a:t>
            </a:r>
          </a:p>
          <a:p>
            <a:pPr eaLnBrk="1" hangingPunct="1"/>
            <a:r>
              <a:rPr lang="en-US" i="0" dirty="0" smtClean="0"/>
              <a:t>https://</a:t>
            </a:r>
            <a:r>
              <a:rPr lang="en-US" i="0" dirty="0" err="1" smtClean="0"/>
              <a:t>www.youtube.com</a:t>
            </a:r>
            <a:r>
              <a:rPr lang="en-US" i="0" dirty="0" smtClean="0"/>
              <a:t>/</a:t>
            </a:r>
            <a:r>
              <a:rPr lang="en-US" i="0" dirty="0" err="1" smtClean="0"/>
              <a:t>watch?v</a:t>
            </a:r>
            <a:r>
              <a:rPr lang="en-US" i="0" dirty="0" smtClean="0"/>
              <a:t>=rE3j_RHkqJc</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So let’s take a look at some example titles for these articles, so that we can get an understanding of why they’re so clickable</a:t>
            </a:r>
          </a:p>
          <a:p>
            <a:pPr marL="628650" lvl="1" indent="-171450">
              <a:buFont typeface="Arial" charset="0"/>
              <a:buChar char="•"/>
            </a:pPr>
            <a:r>
              <a:rPr lang="en-US" dirty="0" smtClean="0"/>
              <a:t>[read titles]</a:t>
            </a:r>
          </a:p>
          <a:p>
            <a:pPr marL="628650" lvl="1" indent="-171450">
              <a:buFont typeface="Arial" charset="0"/>
              <a:buChar char="•"/>
            </a:pPr>
            <a:r>
              <a:rPr lang="en-US" dirty="0" smtClean="0"/>
              <a:t>One</a:t>
            </a:r>
            <a:r>
              <a:rPr lang="en-US" baseline="0" dirty="0" smtClean="0"/>
              <a:t> of these is from </a:t>
            </a:r>
            <a:r>
              <a:rPr lang="en-US" baseline="0" dirty="0" err="1" smtClean="0"/>
              <a:t>Clickhole</a:t>
            </a:r>
            <a:r>
              <a:rPr lang="en-US" baseline="0" dirty="0" smtClean="0"/>
              <a:t>, can you tell which one?</a:t>
            </a:r>
          </a:p>
          <a:p>
            <a:pPr marL="628650" lvl="1" indent="-171450">
              <a:buFont typeface="Arial" charset="0"/>
              <a:buChar char="•"/>
            </a:pPr>
            <a:r>
              <a:rPr lang="en-US" dirty="0" smtClean="0"/>
              <a:t>On the side is an XKCD about </a:t>
            </a:r>
            <a:r>
              <a:rPr lang="en-US" dirty="0" err="1" smtClean="0"/>
              <a:t>Clickbait</a:t>
            </a:r>
            <a:r>
              <a:rPr lang="en-US" dirty="0" smtClean="0"/>
              <a:t> – mildly interesting</a:t>
            </a:r>
          </a:p>
          <a:p>
            <a:pPr marL="171450" lvl="0" indent="-171450">
              <a:buFont typeface="Arial" charset="0"/>
              <a:buChar char="•"/>
            </a:pPr>
            <a:r>
              <a:rPr lang="en-US" dirty="0" smtClean="0"/>
              <a:t>Let’s take a look at the key components of each of these titles – I chose them for a reason</a:t>
            </a:r>
          </a:p>
          <a:p>
            <a:pPr marL="628650" lvl="1" indent="-171450">
              <a:buFont typeface="Arial" charset="0"/>
              <a:buChar char="•"/>
            </a:pPr>
            <a:r>
              <a:rPr lang="en-US" dirty="0" smtClean="0"/>
              <a:t>23 corgis – promotes happiness mainly,</a:t>
            </a:r>
            <a:r>
              <a:rPr lang="en-US" baseline="0" dirty="0" smtClean="0"/>
              <a:t> is a very happy title. People like corgis, and they like to feel like the world is being made a better place – they love feeling altruistic by forwarding content.</a:t>
            </a:r>
          </a:p>
          <a:p>
            <a:pPr marL="628650" lvl="1" indent="-171450">
              <a:buFont typeface="Arial" charset="0"/>
              <a:buChar char="•"/>
            </a:pPr>
            <a:r>
              <a:rPr lang="en-US" baseline="0" dirty="0" smtClean="0"/>
              <a:t>Kim and Kanye – people like celebrities, but most of all they love to be shocked or awed by the content. Eye-opening promotes the idea of awe.</a:t>
            </a:r>
          </a:p>
          <a:p>
            <a:pPr marL="628650" lvl="1" indent="-171450">
              <a:buFont typeface="Arial" charset="0"/>
              <a:buChar char="•"/>
            </a:pPr>
            <a:r>
              <a:rPr lang="en-US" baseline="0" dirty="0" smtClean="0"/>
              <a:t>Blood boil – people LOVE to share anger. We’ll talk more about this in a minute.</a:t>
            </a:r>
          </a:p>
          <a:p>
            <a:pPr marL="628650" lvl="1" indent="-171450">
              <a:buFont typeface="Arial" charset="0"/>
              <a:buChar char="•"/>
            </a:pPr>
            <a:r>
              <a:rPr lang="en-US" baseline="0" dirty="0" smtClean="0"/>
              <a:t>Garage for clothes – a classic example of the “you won’t believe what happens next” style article, fake, appeals to shock and awe</a:t>
            </a:r>
            <a:endParaRPr lang="en-US" dirty="0" smtClean="0"/>
          </a:p>
          <a:p>
            <a:pPr marL="171450" lvl="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434322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Let’s take a look at some data to see why these titles</a:t>
            </a:r>
            <a:r>
              <a:rPr lang="en-US" baseline="0" dirty="0" smtClean="0"/>
              <a:t> are used in </a:t>
            </a:r>
            <a:r>
              <a:rPr lang="en-US" baseline="0" dirty="0" err="1" smtClean="0"/>
              <a:t>clickbait</a:t>
            </a:r>
            <a:r>
              <a:rPr lang="en-US" baseline="0" dirty="0" smtClean="0"/>
              <a:t> articles.</a:t>
            </a:r>
          </a:p>
          <a:p>
            <a:pPr marL="171450" indent="-171450">
              <a:buFont typeface="Arial" charset="0"/>
              <a:buChar char="•"/>
            </a:pPr>
            <a:r>
              <a:rPr lang="en-US" baseline="0" dirty="0" smtClean="0"/>
              <a:t>These statistics were derived by examining 7000 NYT articles to see which of the articles ended up on the times’ “most-emailed” list.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903409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Let’s try to draw some conclusions from</a:t>
            </a:r>
            <a:r>
              <a:rPr lang="en-US" baseline="0" dirty="0" smtClean="0"/>
              <a:t> this data.</a:t>
            </a:r>
          </a:p>
          <a:p>
            <a:pPr marL="171450" indent="-171450">
              <a:buFont typeface="Arial" charset="0"/>
              <a:buChar char="•"/>
            </a:pPr>
            <a:r>
              <a:rPr lang="en-US" baseline="0" dirty="0" smtClean="0"/>
              <a:t>Extremely positive and negative content is shared more than content that doesn’t evoke emotions</a:t>
            </a:r>
          </a:p>
          <a:p>
            <a:pPr marL="628650" lvl="1" indent="-171450">
              <a:buFont typeface="Arial" charset="0"/>
              <a:buChar char="•"/>
            </a:pPr>
            <a:r>
              <a:rPr lang="en-US" baseline="0" dirty="0" smtClean="0"/>
              <a:t>Positive more likely to be shared than negative from this category, though</a:t>
            </a:r>
          </a:p>
          <a:p>
            <a:pPr marL="171450" lvl="0" indent="-171450">
              <a:buFont typeface="Arial" charset="0"/>
              <a:buChar char="•"/>
            </a:pPr>
            <a:r>
              <a:rPr lang="en-US" baseline="0" dirty="0" smtClean="0"/>
              <a:t>The relation of how viral content is to emotion is more complicated</a:t>
            </a:r>
          </a:p>
          <a:p>
            <a:pPr marL="628650" lvl="1" indent="-171450">
              <a:buFont typeface="Arial" charset="0"/>
              <a:buChar char="•"/>
            </a:pPr>
            <a:r>
              <a:rPr lang="en-US" baseline="0" dirty="0" smtClean="0"/>
              <a:t>Unsurprisingly, awe-inspiring content will be shared more.</a:t>
            </a:r>
          </a:p>
          <a:p>
            <a:pPr marL="628650" lvl="1" indent="-171450">
              <a:buFont typeface="Arial" charset="0"/>
              <a:buChar char="•"/>
            </a:pPr>
            <a:r>
              <a:rPr lang="en-US" baseline="0" dirty="0" smtClean="0"/>
              <a:t>Surprisingly, the seemingly negative emotions of anxiety and anger will be shared more (anger more than anything else)</a:t>
            </a:r>
          </a:p>
          <a:p>
            <a:pPr marL="628650" lvl="1" indent="-171450">
              <a:buFont typeface="Arial" charset="0"/>
              <a:buChar char="•"/>
            </a:pPr>
            <a:r>
              <a:rPr lang="en-US" baseline="0" dirty="0" smtClean="0"/>
              <a:t>These relations hold true across categories of content, and within those categories</a:t>
            </a:r>
          </a:p>
          <a:p>
            <a:pPr marL="1085850" lvl="2" indent="-171450">
              <a:buFont typeface="Arial" charset="0"/>
              <a:buChar char="•"/>
            </a:pPr>
            <a:r>
              <a:rPr lang="en-US" baseline="0" dirty="0" smtClean="0"/>
              <a:t>Means that an awe-inspiring article on a subject will be shared more than one with the same facts that isn’t as awe-inspiring</a:t>
            </a:r>
          </a:p>
          <a:p>
            <a:pPr marL="171450" lvl="0" indent="-171450">
              <a:buFont typeface="Arial" charset="0"/>
              <a:buChar char="•"/>
            </a:pPr>
            <a:r>
              <a:rPr lang="en-US" baseline="0" dirty="0" smtClean="0"/>
              <a:t>The study in “What Makes Online Content Viral” shows that these hold true for not just articles, but customer service experiences and ad campaigns.</a:t>
            </a:r>
          </a:p>
          <a:p>
            <a:pPr marL="171450" lvl="0" indent="-171450">
              <a:buFont typeface="Arial" charset="0"/>
              <a:buChar char="•"/>
            </a:pPr>
            <a:r>
              <a:rPr lang="en-US" baseline="0" dirty="0" smtClean="0"/>
              <a:t>The biggest point here is that highly emotional titles lead to greater advertising revenue. </a:t>
            </a:r>
          </a:p>
          <a:p>
            <a:pPr marL="171450" lvl="0" indent="-171450">
              <a:buFont typeface="Arial" charset="0"/>
              <a:buChar char="•"/>
            </a:pPr>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44874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What are some consequences of this type of article’s pervasiveness? Mainly that “news” that is shared has almost no practical or informative value anymore. It’s all about getting clicks and shares, not about sharing actual content.</a:t>
            </a:r>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What “value” does this article have? Not much.</a:t>
            </a:r>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dirty="0" smtClean="0"/>
              <a:t>Angry articles are most likely</a:t>
            </a:r>
            <a:r>
              <a:rPr lang="en-US" baseline="0" dirty="0" smtClean="0"/>
              <a:t> to be shared, meaning that angry content and anger are dispersing through the web faster than other content types</a:t>
            </a:r>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People are more likely to start a social movement of a boycott based around one person’s bad experience</a:t>
            </a:r>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Comcast customer service example – not saying I like </a:t>
            </a:r>
            <a:r>
              <a:rPr lang="en-US" baseline="0" dirty="0" err="1" smtClean="0"/>
              <a:t>comcast</a:t>
            </a:r>
            <a:r>
              <a:rPr lang="en-US" baseline="0" dirty="0" smtClean="0"/>
              <a:t>, but the anger stirred up over a few people’s bad experience is huge</a:t>
            </a:r>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Leads to a larger amount of anger being shared around the internet than anything else </a:t>
            </a:r>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This also annoys a good portion of users – myself included. </a:t>
            </a:r>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dirty="0" smtClean="0"/>
              <a:t>Brings us to the final topic – </a:t>
            </a:r>
            <a:r>
              <a:rPr lang="en-US" dirty="0" err="1" smtClean="0"/>
              <a:t>flamewars</a:t>
            </a:r>
            <a:r>
              <a:rPr lang="en-US" dirty="0" smtClean="0"/>
              <a:t>.</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166437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Let’s start with a definition of a </a:t>
            </a:r>
            <a:r>
              <a:rPr lang="en-US" dirty="0" err="1" smtClean="0"/>
              <a:t>flamewar</a:t>
            </a:r>
            <a:r>
              <a:rPr lang="en-US" dirty="0" smtClean="0"/>
              <a:t> [definition]</a:t>
            </a:r>
          </a:p>
          <a:p>
            <a:pPr marL="171450" indent="-171450">
              <a:buFont typeface="Arial" charset="0"/>
              <a:buChar char="•"/>
            </a:pPr>
            <a:r>
              <a:rPr lang="en-US" baseline="0" dirty="0" smtClean="0"/>
              <a:t>Let’s go over some examples of famous </a:t>
            </a:r>
            <a:r>
              <a:rPr lang="en-US" baseline="0" dirty="0" err="1" smtClean="0"/>
              <a:t>flamewars</a:t>
            </a:r>
            <a:endParaRPr lang="en-US" baseline="0" dirty="0" smtClean="0"/>
          </a:p>
          <a:p>
            <a:pPr marL="628650" lvl="1" indent="-171450">
              <a:buFont typeface="Arial" charset="0"/>
              <a:buChar char="•"/>
            </a:pPr>
            <a:r>
              <a:rPr lang="en-US" baseline="0" dirty="0" smtClean="0"/>
              <a:t>PC vs. Mac</a:t>
            </a:r>
          </a:p>
          <a:p>
            <a:pPr marL="628650" lvl="1" indent="-171450">
              <a:buFont typeface="Arial" charset="0"/>
              <a:buChar char="•"/>
            </a:pPr>
            <a:r>
              <a:rPr lang="en-US" baseline="0" dirty="0" smtClean="0"/>
              <a:t>Linux users have a new one almost every month – </a:t>
            </a:r>
            <a:r>
              <a:rPr lang="en-US" baseline="0" dirty="0" err="1" smtClean="0"/>
              <a:t>lastest</a:t>
            </a:r>
            <a:r>
              <a:rPr lang="en-US" baseline="0" dirty="0" smtClean="0"/>
              <a:t> one is </a:t>
            </a:r>
            <a:r>
              <a:rPr lang="en-US" baseline="0" dirty="0" err="1" smtClean="0"/>
              <a:t>systemd</a:t>
            </a:r>
            <a:r>
              <a:rPr lang="en-US" baseline="0" dirty="0" smtClean="0"/>
              <a:t> vs. </a:t>
            </a:r>
            <a:r>
              <a:rPr lang="en-US" baseline="0" dirty="0" err="1" smtClean="0"/>
              <a:t>init.d</a:t>
            </a:r>
            <a:endParaRPr lang="en-US" baseline="0" dirty="0" smtClean="0"/>
          </a:p>
          <a:p>
            <a:pPr marL="628650" lvl="1" indent="-171450">
              <a:buFont typeface="Arial" charset="0"/>
              <a:buChar char="•"/>
            </a:pPr>
            <a:r>
              <a:rPr lang="en-US" dirty="0" smtClean="0"/>
              <a:t>In the 90’s Andy </a:t>
            </a:r>
            <a:r>
              <a:rPr lang="en-US" dirty="0" err="1" smtClean="0"/>
              <a:t>Tanenbaum</a:t>
            </a:r>
            <a:r>
              <a:rPr lang="en-US" dirty="0" smtClean="0"/>
              <a:t> wrote MINIX, which was an alternative to Linux and made the claim that Linux was obsolete. This sparked an all-out war.</a:t>
            </a:r>
          </a:p>
          <a:p>
            <a:pPr marL="628650" lvl="1" indent="-171450">
              <a:buFont typeface="Arial" charset="0"/>
              <a:buChar char="•"/>
            </a:pPr>
            <a:r>
              <a:rPr lang="en-US" dirty="0" err="1" smtClean="0"/>
              <a:t>Gamergate</a:t>
            </a:r>
            <a:r>
              <a:rPr lang="en-US" dirty="0" smtClean="0"/>
              <a:t> – a</a:t>
            </a:r>
            <a:r>
              <a:rPr lang="en-US" baseline="0" dirty="0" smtClean="0"/>
              <a:t> group of “gamers” who believe that they’re being “oppressed” by women who want to get into the games industry and gaming, and lash out against them.</a:t>
            </a:r>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475745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err="1" smtClean="0"/>
              <a:t>Flamewars</a:t>
            </a:r>
            <a:r>
              <a:rPr lang="en-US" dirty="0" smtClean="0"/>
              <a:t> are often started over very trivial things and blow way out of proportion</a:t>
            </a:r>
          </a:p>
          <a:p>
            <a:pPr marL="628650" lvl="1" indent="-171450">
              <a:buFont typeface="Arial" charset="0"/>
              <a:buChar char="•"/>
            </a:pPr>
            <a:r>
              <a:rPr lang="en-US" dirty="0" smtClean="0"/>
              <a:t>Tend to expand by a snowball</a:t>
            </a:r>
            <a:r>
              <a:rPr lang="en-US" baseline="0" dirty="0" smtClean="0"/>
              <a:t> effect – one person makes a comment that is taken out of context, the next makes a more offensive comment, and it’s all downhill from there.</a:t>
            </a:r>
            <a:endParaRPr lang="en-US" dirty="0" smtClean="0"/>
          </a:p>
          <a:p>
            <a:pPr marL="171450" indent="-171450">
              <a:buFont typeface="Arial" charset="0"/>
              <a:buChar char="•"/>
            </a:pPr>
            <a:r>
              <a:rPr lang="en-US" dirty="0" smtClean="0"/>
              <a:t>Founding Fathers</a:t>
            </a:r>
            <a:r>
              <a:rPr lang="en-US" baseline="0" dirty="0" smtClean="0"/>
              <a:t> war on </a:t>
            </a:r>
            <a:r>
              <a:rPr lang="en-US" baseline="0" dirty="0" err="1" smtClean="0"/>
              <a:t>Livejournal</a:t>
            </a:r>
            <a:endParaRPr lang="en-US" baseline="0" dirty="0" smtClean="0"/>
          </a:p>
          <a:p>
            <a:pPr marL="628650" lvl="1" indent="-171450">
              <a:buFont typeface="Arial" charset="0"/>
              <a:buChar char="•"/>
            </a:pPr>
            <a:r>
              <a:rPr lang="en-US" baseline="0" dirty="0" smtClean="0"/>
              <a:t>Essentially a few members of the site arguing over who had the right to call themselves founding fathers – erupted into a four-day </a:t>
            </a:r>
            <a:r>
              <a:rPr lang="en-US" baseline="0" dirty="0" err="1" smtClean="0"/>
              <a:t>flamewar</a:t>
            </a:r>
            <a:endParaRPr lang="en-US" dirty="0" smtClean="0"/>
          </a:p>
          <a:p>
            <a:pPr marL="171450" lvl="0" indent="-171450">
              <a:buFont typeface="Arial" charset="0"/>
              <a:buChar char="•"/>
            </a:pPr>
            <a:r>
              <a:rPr lang="en-US" dirty="0" smtClean="0"/>
              <a:t>What often happens is that the most negative aspects of one side’s</a:t>
            </a:r>
            <a:r>
              <a:rPr lang="en-US" baseline="0" dirty="0" smtClean="0"/>
              <a:t> argument are shared more between members of the community. This alienates one community so far from the other, and creates an entirely negative and perfectly enraging image of the other within each community.</a:t>
            </a:r>
          </a:p>
          <a:p>
            <a:pPr marL="171450" lvl="0" indent="-171450">
              <a:buFont typeface="Arial" charset="0"/>
              <a:buChar char="•"/>
            </a:pPr>
            <a:r>
              <a:rPr lang="en-US" baseline="0" dirty="0" smtClean="0"/>
              <a:t>Usually use ad hominem insults, dehumanization, and sarcasm</a:t>
            </a:r>
          </a:p>
          <a:p>
            <a:pPr marL="171450" lvl="0" indent="-171450">
              <a:buFont typeface="Arial" charset="0"/>
              <a:buChar char="•"/>
            </a:pPr>
            <a:r>
              <a:rPr lang="en-US" baseline="0" dirty="0" smtClean="0"/>
              <a:t>Largest characteristic of a </a:t>
            </a:r>
            <a:r>
              <a:rPr lang="en-US" baseline="0" dirty="0" err="1" smtClean="0"/>
              <a:t>flamewar</a:t>
            </a:r>
            <a:r>
              <a:rPr lang="en-US" baseline="0" dirty="0" smtClean="0"/>
              <a:t> is how quickly it escalates from a small disagreement to an all-out war</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672466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err="1" smtClean="0"/>
              <a:t>Gamergate</a:t>
            </a:r>
            <a:r>
              <a:rPr lang="en-US" dirty="0" smtClean="0"/>
              <a:t> is an excellent example of a </a:t>
            </a:r>
            <a:r>
              <a:rPr lang="en-US" dirty="0" err="1" smtClean="0"/>
              <a:t>flamewar</a:t>
            </a:r>
            <a:r>
              <a:rPr lang="en-US" dirty="0" smtClean="0"/>
              <a:t> moving</a:t>
            </a:r>
            <a:r>
              <a:rPr lang="en-US" baseline="0" dirty="0" smtClean="0"/>
              <a:t> into real life. No matter which side of the argument you’re on, it’s impossible to ignore that people associated with the GG </a:t>
            </a:r>
            <a:r>
              <a:rPr lang="en-US" baseline="0" dirty="0" err="1" smtClean="0"/>
              <a:t>flamewar</a:t>
            </a:r>
            <a:r>
              <a:rPr lang="en-US" baseline="0" dirty="0" smtClean="0"/>
              <a:t> are harassing anti-GG people in the real world. </a:t>
            </a:r>
          </a:p>
          <a:p>
            <a:pPr marL="628650" lvl="1" indent="-171450">
              <a:buFont typeface="Arial" charset="0"/>
              <a:buChar char="•"/>
            </a:pPr>
            <a:r>
              <a:rPr lang="en-US" baseline="0" dirty="0" smtClean="0"/>
              <a:t>Brianna Wu, Anita </a:t>
            </a:r>
            <a:r>
              <a:rPr lang="en-US" baseline="0" dirty="0" err="1" smtClean="0"/>
              <a:t>Sarkeesian</a:t>
            </a:r>
            <a:r>
              <a:rPr lang="en-US" baseline="0" dirty="0" smtClean="0"/>
              <a:t>, </a:t>
            </a:r>
            <a:r>
              <a:rPr lang="en-US" baseline="0" dirty="0" err="1" smtClean="0"/>
              <a:t>doxxing</a:t>
            </a:r>
            <a:r>
              <a:rPr lang="en-US" baseline="0" dirty="0" smtClean="0"/>
              <a:t>, swatting</a:t>
            </a:r>
          </a:p>
          <a:p>
            <a:pPr marL="171450" lvl="0" indent="-171450">
              <a:buFont typeface="Arial" charset="0"/>
              <a:buChar char="•"/>
            </a:pPr>
            <a:r>
              <a:rPr lang="en-US" dirty="0" smtClean="0"/>
              <a:t>Since we’ve shown that these </a:t>
            </a:r>
            <a:r>
              <a:rPr lang="en-US" dirty="0" err="1" smtClean="0"/>
              <a:t>flamewars</a:t>
            </a:r>
            <a:r>
              <a:rPr lang="en-US" dirty="0" smtClean="0"/>
              <a:t> are extremely angry</a:t>
            </a:r>
            <a:r>
              <a:rPr lang="en-US" baseline="0" dirty="0" smtClean="0"/>
              <a:t> and negative AND that anger is most likely to be shared, what does that say about our culture and society? Would this have been the case many years ago? </a:t>
            </a:r>
          </a:p>
          <a:p>
            <a:pPr marL="628650" lvl="1" indent="-171450">
              <a:buFont typeface="Arial" charset="0"/>
              <a:buChar char="•"/>
            </a:pPr>
            <a:r>
              <a:rPr lang="en-US" baseline="0" dirty="0" smtClean="0"/>
              <a:t>People talk a lot about the negative impacts that the internet has on our culture, and I think that this is by far the biggest one. Since angry content gets shared around more, people are driven to be more angry and more hostile since a lot of what they see in their news feeds on Facebook and Twitter is anger and </a:t>
            </a:r>
            <a:r>
              <a:rPr lang="en-US" baseline="0" dirty="0" err="1" smtClean="0"/>
              <a:t>flamewars</a:t>
            </a:r>
            <a:r>
              <a:rPr lang="en-US" baseline="0" dirty="0" smtClean="0"/>
              <a:t>. </a:t>
            </a:r>
          </a:p>
          <a:p>
            <a:pPr marL="628650" lvl="1" indent="-171450">
              <a:buFont typeface="Arial" charset="0"/>
              <a:buChar char="•"/>
            </a:pPr>
            <a:r>
              <a:rPr lang="en-US" baseline="0" dirty="0" smtClean="0"/>
              <a:t>Drives internet culture to be very toxic and hard to get in to for a lot of people which turns potential new members of online communities away</a:t>
            </a:r>
          </a:p>
          <a:p>
            <a:pPr marL="628650" lvl="1" indent="-171450">
              <a:buFont typeface="Arial" charset="0"/>
              <a:buChar char="•"/>
            </a:pPr>
            <a:r>
              <a:rPr lang="en-US" baseline="0" dirty="0" smtClean="0"/>
              <a:t>Takes away from meaningful discussions – often turns them into anger fights</a:t>
            </a:r>
          </a:p>
          <a:p>
            <a:pPr marL="628650" lvl="1" indent="-171450">
              <a:buFont typeface="Arial" charset="0"/>
              <a:buChar char="•"/>
            </a:pPr>
            <a:endParaRPr lang="en-US" baseline="0" dirty="0" smtClean="0"/>
          </a:p>
          <a:p>
            <a:pPr marL="628650" lvl="1"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392740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mtClean="0"/>
              <a:t>And here are some references</a:t>
            </a:r>
            <a:endParaRPr lang="en-US"/>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591313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Use remaining time to form groups, approve group topics, etc.</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Here’s the title slide. Excited already, aren’t you?</a:t>
            </a:r>
          </a:p>
          <a:p>
            <a:pPr eaLnBrk="1" hangingPunct="1"/>
            <a:r>
              <a:rPr lang="en-US" dirty="0" smtClean="0">
                <a:latin typeface="Arial" pitchFamily="-109" charset="0"/>
                <a:ea typeface="ＭＳ Ｐゴシック" pitchFamily="-109" charset="-128"/>
                <a:cs typeface="ＭＳ Ｐゴシック" pitchFamily="-109" charset="-128"/>
              </a:rPr>
              <a:t>Perhaps show Epic Rap Battles of History: Steve Jobs vs. Bill Gates (lyrics a bit much for class)</a:t>
            </a:r>
          </a:p>
          <a:p>
            <a:pPr eaLnBrk="1" hangingPunct="1"/>
            <a:r>
              <a:rPr lang="en-US" dirty="0" smtClean="0">
                <a:latin typeface="Arial" pitchFamily="-109" charset="0"/>
                <a:ea typeface="ＭＳ Ｐゴシック" pitchFamily="-109" charset="-128"/>
                <a:cs typeface="ＭＳ Ｐゴシック" pitchFamily="-109" charset="-128"/>
              </a:rPr>
              <a:t>https://</a:t>
            </a:r>
            <a:r>
              <a:rPr lang="en-US" dirty="0" err="1" smtClean="0">
                <a:latin typeface="Arial" pitchFamily="-109" charset="0"/>
                <a:ea typeface="ＭＳ Ｐゴシック" pitchFamily="-109" charset="-128"/>
                <a:cs typeface="ＭＳ Ｐゴシック" pitchFamily="-109" charset="-128"/>
              </a:rPr>
              <a:t>www.youtube.com</a:t>
            </a:r>
            <a:r>
              <a:rPr lang="en-US" dirty="0" smtClean="0">
                <a:latin typeface="Arial" pitchFamily="-109" charset="0"/>
                <a:ea typeface="ＭＳ Ｐゴシック" pitchFamily="-109" charset="-128"/>
                <a:cs typeface="ＭＳ Ｐゴシック" pitchFamily="-109" charset="-128"/>
              </a:rPr>
              <a:t>/</a:t>
            </a:r>
            <a:r>
              <a:rPr lang="en-US" dirty="0" err="1" smtClean="0">
                <a:latin typeface="Arial" pitchFamily="-109" charset="0"/>
                <a:ea typeface="ＭＳ Ｐゴシック" pitchFamily="-109" charset="-128"/>
                <a:cs typeface="ＭＳ Ｐゴシック" pitchFamily="-109" charset="-128"/>
              </a:rPr>
              <a:t>watch?v</a:t>
            </a:r>
            <a:r>
              <a:rPr lang="en-US" dirty="0" smtClean="0">
                <a:latin typeface="Arial" pitchFamily="-109" charset="0"/>
                <a:ea typeface="ＭＳ Ｐゴシック" pitchFamily="-109" charset="-128"/>
                <a:cs typeface="ＭＳ Ｐゴシック" pitchFamily="-109" charset="-128"/>
              </a:rPr>
              <a:t>=njos57IJf-0</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This might be better:</a:t>
            </a:r>
          </a:p>
          <a:p>
            <a:pPr eaLnBrk="1" hangingPunct="1"/>
            <a:r>
              <a:rPr lang="en-US" dirty="0" smtClean="0">
                <a:latin typeface="Arial" charset="0"/>
                <a:ea typeface="ＭＳ Ｐゴシック" charset="-128"/>
                <a:cs typeface="ＭＳ Ｐゴシック" charset="-128"/>
              </a:rPr>
              <a:t>Dave </a:t>
            </a:r>
            <a:r>
              <a:rPr lang="en-US" dirty="0" err="1" smtClean="0">
                <a:latin typeface="Arial" charset="0"/>
                <a:ea typeface="ＭＳ Ｐゴシック" charset="-128"/>
                <a:cs typeface="ＭＳ Ｐゴシック" charset="-128"/>
              </a:rPr>
              <a:t>Audé</a:t>
            </a:r>
            <a:r>
              <a:rPr lang="en-US" dirty="0" smtClean="0">
                <a:latin typeface="Arial" charset="0"/>
                <a:ea typeface="ＭＳ Ｐゴシック" charset="-128"/>
                <a:cs typeface="ＭＳ Ｐゴシック" charset="-128"/>
              </a:rPr>
              <a:t> </a:t>
            </a:r>
            <a:r>
              <a:rPr lang="en-US" dirty="0" err="1" smtClean="0">
                <a:latin typeface="Arial" charset="0"/>
                <a:ea typeface="ＭＳ Ｐゴシック" charset="-128"/>
                <a:cs typeface="ＭＳ Ｐゴシック" charset="-128"/>
              </a:rPr>
              <a:t>vs</a:t>
            </a:r>
            <a:r>
              <a:rPr lang="en-US" dirty="0" smtClean="0">
                <a:latin typeface="Arial" charset="0"/>
                <a:ea typeface="ＭＳ Ｐゴシック" charset="-128"/>
                <a:cs typeface="ＭＳ Ｐゴシック" charset="-128"/>
              </a:rPr>
              <a:t> Luciana - You Only Talk In #HASHTAG</a:t>
            </a:r>
          </a:p>
          <a:p>
            <a:pPr eaLnBrk="1" hangingPunct="1"/>
            <a:r>
              <a:rPr lang="en-US" i="1" dirty="0" smtClean="0"/>
              <a:t>http://</a:t>
            </a:r>
            <a:r>
              <a:rPr lang="en-US" i="1" dirty="0" err="1" smtClean="0"/>
              <a:t>www.youtube.com</a:t>
            </a:r>
            <a:r>
              <a:rPr lang="en-US" i="1" dirty="0" smtClean="0"/>
              <a:t>/</a:t>
            </a:r>
            <a:r>
              <a:rPr lang="en-US" i="1" dirty="0" err="1" smtClean="0"/>
              <a:t>watch?v</a:t>
            </a:r>
            <a:r>
              <a:rPr lang="en-US" i="1" dirty="0" smtClean="0"/>
              <a:t>=53wIN87lJn0</a:t>
            </a:r>
          </a:p>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Censorship (religious, governmental, private). Adult authentication. Global dissemination. Freedom of Speech not an absolute right.</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Or review right now.</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http://</a:t>
            </a:r>
            <a:r>
              <a:rPr lang="en-US" dirty="0" err="1" smtClean="0">
                <a:latin typeface="Arial" pitchFamily="-109" charset="0"/>
                <a:ea typeface="ＭＳ Ｐゴシック" pitchFamily="-109" charset="-128"/>
                <a:cs typeface="ＭＳ Ｐゴシック" pitchFamily="-109" charset="-128"/>
              </a:rPr>
              <a:t>opensource.org</a:t>
            </a:r>
            <a:r>
              <a:rPr lang="en-US" dirty="0" smtClean="0">
                <a:latin typeface="Arial" pitchFamily="-109" charset="0"/>
                <a:ea typeface="ＭＳ Ｐゴシック" pitchFamily="-109" charset="-128"/>
                <a:cs typeface="ＭＳ Ｐゴシック" pitchFamily="-109" charset="-128"/>
              </a:rPr>
              <a:t>/files/osi_logo_300X400_90ppi.png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Accessed 2014-09-08</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charset="0"/>
              <a:buChar char="•"/>
            </a:pPr>
            <a:r>
              <a:rPr lang="en-US" dirty="0" smtClean="0"/>
              <a:t>Let’s start off</a:t>
            </a:r>
            <a:r>
              <a:rPr lang="en-US" baseline="0" dirty="0" smtClean="0"/>
              <a:t> this presentation with a formal definition of what I talk about when I say “</a:t>
            </a:r>
            <a:r>
              <a:rPr lang="en-US" baseline="0" dirty="0" err="1" smtClean="0"/>
              <a:t>clickbait</a:t>
            </a:r>
            <a:r>
              <a:rPr lang="en-US" baseline="0" dirty="0" smtClean="0"/>
              <a:t>”. [read definition]</a:t>
            </a:r>
          </a:p>
          <a:p>
            <a:pPr marL="228600" indent="-228600">
              <a:buFont typeface="Arial" charset="0"/>
              <a:buChar char="•"/>
            </a:pPr>
            <a:r>
              <a:rPr lang="en-US" dirty="0" smtClean="0"/>
              <a:t>I’m sure you’ve all seen this stuff on </a:t>
            </a:r>
            <a:r>
              <a:rPr lang="en-US" dirty="0" err="1" smtClean="0"/>
              <a:t>facebook</a:t>
            </a:r>
            <a:r>
              <a:rPr lang="en-US" dirty="0" smtClean="0"/>
              <a:t>, </a:t>
            </a:r>
            <a:r>
              <a:rPr lang="en-US" dirty="0" err="1" smtClean="0"/>
              <a:t>tumblr</a:t>
            </a:r>
            <a:r>
              <a:rPr lang="en-US" dirty="0" smtClean="0"/>
              <a:t>,</a:t>
            </a:r>
            <a:r>
              <a:rPr lang="en-US" baseline="0" dirty="0" smtClean="0"/>
              <a:t> etc.</a:t>
            </a:r>
          </a:p>
          <a:p>
            <a:pPr marL="228600" indent="-228600">
              <a:buFont typeface="Arial" charset="0"/>
              <a:buChar char="•"/>
            </a:pPr>
            <a:r>
              <a:rPr lang="en-US" baseline="0" dirty="0" smtClean="0"/>
              <a:t>Some common sources of these articles are </a:t>
            </a:r>
            <a:r>
              <a:rPr lang="en-US" baseline="0" dirty="0" err="1" smtClean="0"/>
              <a:t>Upworthy</a:t>
            </a:r>
            <a:r>
              <a:rPr lang="en-US" baseline="0" dirty="0" smtClean="0"/>
              <a:t>, </a:t>
            </a:r>
            <a:r>
              <a:rPr lang="en-US" baseline="0" dirty="0" err="1" smtClean="0"/>
              <a:t>Buzzfeed</a:t>
            </a:r>
            <a:r>
              <a:rPr lang="en-US" baseline="0" dirty="0" smtClean="0"/>
              <a:t>, and </a:t>
            </a:r>
            <a:r>
              <a:rPr lang="en-US" baseline="0" dirty="0" err="1" smtClean="0"/>
              <a:t>ClickHole</a:t>
            </a:r>
            <a:r>
              <a:rPr lang="en-US" baseline="0" dirty="0" smtClean="0"/>
              <a:t> </a:t>
            </a:r>
          </a:p>
          <a:p>
            <a:pPr marL="685800" lvl="1" indent="-228600">
              <a:buFont typeface="Arial" charset="0"/>
              <a:buChar char="•"/>
            </a:pPr>
            <a:r>
              <a:rPr lang="en-US" baseline="0" dirty="0" smtClean="0"/>
              <a:t>I include </a:t>
            </a:r>
            <a:r>
              <a:rPr lang="en-US" baseline="0" dirty="0" err="1" smtClean="0"/>
              <a:t>clickhole</a:t>
            </a:r>
            <a:r>
              <a:rPr lang="en-US" baseline="0" dirty="0" smtClean="0"/>
              <a:t> jokingly, since it is intended as Satire against </a:t>
            </a:r>
            <a:r>
              <a:rPr lang="en-US" baseline="0" dirty="0" err="1" smtClean="0"/>
              <a:t>clickbait</a:t>
            </a:r>
            <a:r>
              <a:rPr lang="en-US" baseline="0" dirty="0" smtClean="0"/>
              <a:t>, though sometimes it’s hard to tell a joking </a:t>
            </a:r>
            <a:r>
              <a:rPr lang="en-US" baseline="0" dirty="0" err="1" smtClean="0"/>
              <a:t>clickhole</a:t>
            </a:r>
            <a:r>
              <a:rPr lang="en-US" baseline="0" dirty="0" smtClean="0"/>
              <a:t> article from an actual </a:t>
            </a:r>
            <a:r>
              <a:rPr lang="en-US" baseline="0" dirty="0" err="1" smtClean="0"/>
              <a:t>BuzzFeed</a:t>
            </a:r>
            <a:r>
              <a:rPr lang="en-US" baseline="0" dirty="0" smtClean="0"/>
              <a:t> one</a:t>
            </a:r>
          </a:p>
          <a:p>
            <a:pPr marL="228600" lvl="0" indent="-228600">
              <a:buFont typeface="Arial" charset="0"/>
              <a:buChar char="•"/>
            </a:pPr>
            <a:r>
              <a:rPr lang="en-US" dirty="0" smtClean="0"/>
              <a:t>Some common content types include</a:t>
            </a:r>
            <a:r>
              <a:rPr lang="en-US" baseline="0" dirty="0" smtClean="0"/>
              <a:t> “</a:t>
            </a:r>
            <a:r>
              <a:rPr lang="en-US" baseline="0" dirty="0" err="1" smtClean="0"/>
              <a:t>listicles</a:t>
            </a:r>
            <a:r>
              <a:rPr lang="en-US" baseline="0" dirty="0" smtClean="0"/>
              <a:t>” and multi-page image articles</a:t>
            </a:r>
          </a:p>
          <a:p>
            <a:pPr marL="685800" lvl="1" indent="-228600">
              <a:buFont typeface="Arial" charset="0"/>
              <a:buChar char="•"/>
            </a:pPr>
            <a:r>
              <a:rPr lang="en-US" baseline="0" dirty="0" err="1" smtClean="0"/>
              <a:t>Listicles</a:t>
            </a:r>
            <a:r>
              <a:rPr lang="en-US" baseline="0" dirty="0" smtClean="0"/>
              <a:t> are just articles that are lists of things (often images) with “clever” titles</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999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2015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2015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en.wikipedia.org/wiki/Wikipedia:Citing_Wikipedi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tiff"/><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4</a:t>
            </a:r>
            <a:br>
              <a:rPr lang="en-US" dirty="0" smtClean="0"/>
            </a:br>
            <a:r>
              <a:rPr lang="en-US" dirty="0" smtClean="0"/>
              <a:t>Freedom Of Speech</a:t>
            </a:r>
            <a:endParaRPr lang="en-US" dirty="0"/>
          </a:p>
        </p:txBody>
      </p:sp>
      <p:sp>
        <p:nvSpPr>
          <p:cNvPr id="4" name="Footer Placeholder 3"/>
          <p:cNvSpPr>
            <a:spLocks noGrp="1"/>
          </p:cNvSpPr>
          <p:nvPr>
            <p:ph type="ftr" sz="quarter" idx="3"/>
          </p:nvPr>
        </p:nvSpPr>
        <p:spPr/>
        <p:txBody>
          <a:bodyPr/>
          <a:lstStyle/>
          <a:p>
            <a:r>
              <a:rPr lang="en-US" smtClean="0"/>
              <a:t>© 2015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won’t believe what happens next!</a:t>
            </a:r>
          </a:p>
        </p:txBody>
      </p:sp>
      <p:sp>
        <p:nvSpPr>
          <p:cNvPr id="3" name="Content Placeholder 2"/>
          <p:cNvSpPr>
            <a:spLocks noGrp="1"/>
          </p:cNvSpPr>
          <p:nvPr>
            <p:ph idx="1"/>
          </p:nvPr>
        </p:nvSpPr>
        <p:spPr/>
        <p:txBody>
          <a:bodyPr/>
          <a:lstStyle/>
          <a:p>
            <a:r>
              <a:rPr lang="en-US" dirty="0" smtClean="0"/>
              <a:t>Example Titles </a:t>
            </a:r>
          </a:p>
          <a:p>
            <a:pPr lvl="1"/>
            <a:r>
              <a:rPr lang="en-US" dirty="0" smtClean="0"/>
              <a:t>23 Corgis Who Made The World A Better Place</a:t>
            </a:r>
          </a:p>
          <a:p>
            <a:pPr lvl="1"/>
            <a:r>
              <a:rPr lang="en-US" dirty="0" smtClean="0"/>
              <a:t>A Truly Eye-Opening Photo Of Kim, Kanye, And North West</a:t>
            </a:r>
          </a:p>
          <a:p>
            <a:pPr lvl="1"/>
            <a:r>
              <a:rPr lang="en-US" dirty="0" smtClean="0"/>
              <a:t>27 Things That Will Make Every Chef’s Blood Boil</a:t>
            </a:r>
          </a:p>
          <a:p>
            <a:pPr lvl="1"/>
            <a:r>
              <a:rPr lang="en-US" dirty="0" smtClean="0"/>
              <a:t>A Garage For Clothes? You Won’t Believe The Outrageous Ways Celebs Are Blowing Their Money Now</a:t>
            </a:r>
          </a:p>
          <a:p>
            <a:r>
              <a:rPr lang="en-US" dirty="0" smtClean="0"/>
              <a:t>Motivations</a:t>
            </a:r>
          </a:p>
          <a:p>
            <a:pPr lvl="1"/>
            <a:r>
              <a:rPr lang="en-US" dirty="0" smtClean="0"/>
              <a:t>Almost entirely ad revenue</a:t>
            </a:r>
            <a:endParaRPr lang="en-US" dirty="0"/>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11" name="TextBox 10"/>
          <p:cNvSpPr txBox="1"/>
          <p:nvPr/>
        </p:nvSpPr>
        <p:spPr>
          <a:xfrm>
            <a:off x="0" y="4643052"/>
            <a:ext cx="9144000" cy="276999"/>
          </a:xfrm>
          <a:prstGeom prst="rect">
            <a:avLst/>
          </a:prstGeom>
          <a:noFill/>
        </p:spPr>
        <p:txBody>
          <a:bodyPr wrap="square" rtlCol="0">
            <a:spAutoFit/>
          </a:bodyPr>
          <a:lstStyle/>
          <a:p>
            <a:pPr algn="r"/>
            <a:r>
              <a:rPr lang="en-US" sz="1200" dirty="0" smtClean="0">
                <a:solidFill>
                  <a:schemeClr val="tx1"/>
                </a:solidFill>
              </a:rPr>
              <a:t>Comment on Corgis from [1]</a:t>
            </a:r>
            <a:endParaRPr lang="en-US" sz="1200" dirty="0">
              <a:solidFill>
                <a:schemeClr val="tx1"/>
              </a:solidFill>
            </a:endParaRPr>
          </a:p>
        </p:txBody>
      </p:sp>
      <p:sp>
        <p:nvSpPr>
          <p:cNvPr id="10" name="TextBox 9"/>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Arthur </a:t>
            </a:r>
            <a:r>
              <a:rPr lang="en-US" sz="1400" dirty="0" err="1" smtClean="0">
                <a:solidFill>
                  <a:schemeClr val="tx1"/>
                </a:solidFill>
                <a:latin typeface="+mj-lt"/>
              </a:rPr>
              <a:t>Lockman</a:t>
            </a:r>
            <a:endParaRPr lang="en-US" sz="1400" dirty="0">
              <a:solidFill>
                <a:schemeClr val="tx1"/>
              </a:solidFill>
              <a:latin typeface="+mj-lt"/>
            </a:endParaRPr>
          </a:p>
        </p:txBody>
      </p:sp>
      <p:sp>
        <p:nvSpPr>
          <p:cNvPr id="4" name="TextBox 3"/>
          <p:cNvSpPr txBox="1"/>
          <p:nvPr/>
        </p:nvSpPr>
        <p:spPr>
          <a:xfrm>
            <a:off x="9601200" y="3708400"/>
            <a:ext cx="184731" cy="480131"/>
          </a:xfrm>
          <a:prstGeom prst="rect">
            <a:avLst/>
          </a:prstGeom>
          <a:noFill/>
        </p:spPr>
        <p:txBody>
          <a:bodyPr wrap="none" rtlCol="0">
            <a:spAutoFit/>
          </a:bodyPr>
          <a:lstStyle/>
          <a:p>
            <a:pPr>
              <a:lnSpc>
                <a:spcPct val="90000"/>
              </a:lnSpc>
            </a:pPr>
            <a:endParaRPr lang="en-US" sz="2800" dirty="0"/>
          </a:p>
        </p:txBody>
      </p:sp>
    </p:spTree>
    <p:extLst>
      <p:ext uri="{BB962C8B-B14F-4D97-AF65-F5344CB8AC3E}">
        <p14:creationId xmlns:p14="http://schemas.microsoft.com/office/powerpoint/2010/main" val="17168294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Shareable content</a:t>
            </a:r>
            <a:endParaRPr lang="en-US" dirty="0"/>
          </a:p>
        </p:txBody>
      </p:sp>
      <p:sp>
        <p:nvSpPr>
          <p:cNvPr id="10" name="Content Placeholder 9"/>
          <p:cNvSpPr>
            <a:spLocks noGrp="1"/>
          </p:cNvSpPr>
          <p:nvPr>
            <p:ph sz="half" idx="1"/>
          </p:nvPr>
        </p:nvSpPr>
        <p:spPr/>
        <p:txBody>
          <a:bodyPr/>
          <a:lstStyle/>
          <a:p>
            <a:r>
              <a:rPr lang="en-US" dirty="0" smtClean="0"/>
              <a:t>Collected from 7000 NYT articles by an automatic crawler</a:t>
            </a:r>
          </a:p>
          <a:p>
            <a:r>
              <a:rPr lang="en-US" dirty="0" smtClean="0"/>
              <a:t>Machines gauged article positivity</a:t>
            </a:r>
          </a:p>
          <a:p>
            <a:r>
              <a:rPr lang="en-US" dirty="0" smtClean="0"/>
              <a:t>Humans measured other emotional variables</a:t>
            </a:r>
          </a:p>
          <a:p>
            <a:pPr lvl="1"/>
            <a:r>
              <a:rPr lang="en-US" dirty="0" smtClean="0"/>
              <a:t>Shock and awe, anger, </a:t>
            </a:r>
            <a:r>
              <a:rPr lang="en-US" dirty="0" err="1" smtClean="0"/>
              <a:t>etc</a:t>
            </a:r>
            <a:endParaRPr lang="en-US" dirty="0" smtClean="0"/>
          </a:p>
        </p:txBody>
      </p:sp>
      <p:pic>
        <p:nvPicPr>
          <p:cNvPr id="12" name="Content Placeholder 11" descr="Screen Shot 2015-03-24 at 22.22.54.p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23769" y="488665"/>
            <a:ext cx="3208816" cy="4238212"/>
          </a:xfrm>
        </p:spPr>
      </p:pic>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9" name="TextBox 8"/>
          <p:cNvSpPr txBox="1"/>
          <p:nvPr/>
        </p:nvSpPr>
        <p:spPr>
          <a:xfrm>
            <a:off x="0" y="4726877"/>
            <a:ext cx="9144000" cy="276999"/>
          </a:xfrm>
          <a:prstGeom prst="rect">
            <a:avLst/>
          </a:prstGeom>
          <a:noFill/>
        </p:spPr>
        <p:txBody>
          <a:bodyPr wrap="square" rtlCol="0">
            <a:spAutoFit/>
          </a:bodyPr>
          <a:lstStyle/>
          <a:p>
            <a:pPr algn="r"/>
            <a:r>
              <a:rPr lang="en-US" sz="1200" dirty="0" smtClean="0"/>
              <a:t>Graph from [2]: What Makes Online Content Viral?</a:t>
            </a:r>
            <a:endParaRPr lang="en-US" sz="1200" dirty="0">
              <a:solidFill>
                <a:schemeClr val="tx1"/>
              </a:solidFill>
            </a:endParaRPr>
          </a:p>
        </p:txBody>
      </p:sp>
      <p:sp>
        <p:nvSpPr>
          <p:cNvPr id="8" name="TextBox 7"/>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Arthur </a:t>
            </a:r>
            <a:r>
              <a:rPr lang="en-US" sz="1400" dirty="0" err="1" smtClean="0">
                <a:solidFill>
                  <a:schemeClr val="tx1"/>
                </a:solidFill>
                <a:latin typeface="+mj-lt"/>
              </a:rPr>
              <a:t>Lockman</a:t>
            </a:r>
            <a:endParaRPr lang="en-US" sz="1400" dirty="0">
              <a:solidFill>
                <a:schemeClr val="tx1"/>
              </a:solidFill>
              <a:latin typeface="+mj-lt"/>
            </a:endParaRPr>
          </a:p>
        </p:txBody>
      </p:sp>
    </p:spTree>
    <p:extLst>
      <p:ext uri="{BB962C8B-B14F-4D97-AF65-F5344CB8AC3E}">
        <p14:creationId xmlns:p14="http://schemas.microsoft.com/office/powerpoint/2010/main" val="19045095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Shareable content</a:t>
            </a:r>
            <a:endParaRPr lang="en-US" dirty="0"/>
          </a:p>
        </p:txBody>
      </p:sp>
      <p:sp>
        <p:nvSpPr>
          <p:cNvPr id="10" name="Content Placeholder 9"/>
          <p:cNvSpPr>
            <a:spLocks noGrp="1"/>
          </p:cNvSpPr>
          <p:nvPr>
            <p:ph idx="1"/>
          </p:nvPr>
        </p:nvSpPr>
        <p:spPr/>
        <p:txBody>
          <a:bodyPr/>
          <a:lstStyle/>
          <a:p>
            <a:r>
              <a:rPr lang="en-US" dirty="0" smtClean="0"/>
              <a:t>Content that is very positive or negative is shared more</a:t>
            </a:r>
          </a:p>
          <a:p>
            <a:r>
              <a:rPr lang="en-US" dirty="0" smtClean="0"/>
              <a:t>Relation to emotion is complicated</a:t>
            </a:r>
          </a:p>
          <a:p>
            <a:pPr lvl="1"/>
            <a:r>
              <a:rPr lang="en-US" dirty="0" smtClean="0"/>
              <a:t>In general, awe-inspiring content is more viral than sad content</a:t>
            </a:r>
          </a:p>
          <a:p>
            <a:pPr lvl="1"/>
            <a:r>
              <a:rPr lang="en-US" dirty="0" smtClean="0"/>
              <a:t>Anxiety and anger-inducing content is more likely to make email list</a:t>
            </a:r>
          </a:p>
          <a:p>
            <a:r>
              <a:rPr lang="en-US" dirty="0" smtClean="0"/>
              <a:t>Relations between emotion and virility apply across content subjects, and also within those subjects</a:t>
            </a:r>
          </a:p>
          <a:p>
            <a:r>
              <a:rPr lang="en-US" b="1" dirty="0" smtClean="0"/>
              <a:t>Highly emotional titles = more advertising revenue</a:t>
            </a:r>
          </a:p>
        </p:txBody>
      </p:sp>
      <p:sp>
        <p:nvSpPr>
          <p:cNvPr id="5" name="Footer Placeholder 4"/>
          <p:cNvSpPr>
            <a:spLocks noGrp="1"/>
          </p:cNvSpPr>
          <p:nvPr>
            <p:ph type="ftr" sz="quarter" idx="11"/>
          </p:nvPr>
        </p:nvSpPr>
        <p:spPr/>
        <p:txBody>
          <a:bodyPr/>
          <a:lstStyle/>
          <a:p>
            <a:r>
              <a:rPr lang="en-US" smtClean="0"/>
              <a:t>© 2014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9" name="TextBox 8"/>
          <p:cNvSpPr txBox="1"/>
          <p:nvPr/>
        </p:nvSpPr>
        <p:spPr>
          <a:xfrm>
            <a:off x="0" y="4726877"/>
            <a:ext cx="9144000" cy="276999"/>
          </a:xfrm>
          <a:prstGeom prst="rect">
            <a:avLst/>
          </a:prstGeom>
          <a:noFill/>
        </p:spPr>
        <p:txBody>
          <a:bodyPr wrap="square" rtlCol="0">
            <a:spAutoFit/>
          </a:bodyPr>
          <a:lstStyle/>
          <a:p>
            <a:pPr algn="r"/>
            <a:r>
              <a:rPr lang="en-US" sz="1200" dirty="0" smtClean="0"/>
              <a:t>Conclusions from [2]: What Makes Online Content Viral?</a:t>
            </a:r>
            <a:endParaRPr lang="en-US" sz="1200" dirty="0">
              <a:solidFill>
                <a:schemeClr val="tx1"/>
              </a:solidFill>
            </a:endParaRPr>
          </a:p>
        </p:txBody>
      </p:sp>
      <p:sp>
        <p:nvSpPr>
          <p:cNvPr id="8" name="TextBox 7"/>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Arthur </a:t>
            </a:r>
            <a:r>
              <a:rPr lang="en-US" sz="1400" dirty="0" err="1" smtClean="0">
                <a:solidFill>
                  <a:schemeClr val="tx1"/>
                </a:solidFill>
                <a:latin typeface="+mj-lt"/>
              </a:rPr>
              <a:t>Lockman</a:t>
            </a:r>
            <a:endParaRPr lang="en-US" sz="1400" dirty="0">
              <a:solidFill>
                <a:schemeClr val="tx1"/>
              </a:solidFill>
              <a:latin typeface="+mj-lt"/>
            </a:endParaRPr>
          </a:p>
        </p:txBody>
      </p:sp>
    </p:spTree>
    <p:extLst>
      <p:ext uri="{BB962C8B-B14F-4D97-AF65-F5344CB8AC3E}">
        <p14:creationId xmlns:p14="http://schemas.microsoft.com/office/powerpoint/2010/main" val="7350473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sz="half" idx="1"/>
          </p:nvPr>
        </p:nvSpPr>
        <p:spPr/>
        <p:txBody>
          <a:bodyPr/>
          <a:lstStyle/>
          <a:p>
            <a:r>
              <a:rPr lang="en-US" dirty="0" smtClean="0"/>
              <a:t>Shared articles are losing “value”</a:t>
            </a:r>
          </a:p>
          <a:p>
            <a:r>
              <a:rPr lang="en-US" dirty="0" smtClean="0"/>
              <a:t>Angry articles are the most likely to be shared</a:t>
            </a:r>
          </a:p>
          <a:p>
            <a:pPr lvl="1"/>
            <a:r>
              <a:rPr lang="en-US" dirty="0" smtClean="0"/>
              <a:t>Can cause people on the internet to rally around negative experiences that only impacted one person – boycott effect [4]</a:t>
            </a:r>
          </a:p>
          <a:p>
            <a:pPr lvl="1"/>
            <a:r>
              <a:rPr lang="en-US" dirty="0" smtClean="0"/>
              <a:t>Leads to a lot of anger being shared around the internet</a:t>
            </a:r>
          </a:p>
          <a:p>
            <a:r>
              <a:rPr lang="en-US" dirty="0" smtClean="0"/>
              <a:t>Users are annoyed by news feeds being filled by </a:t>
            </a:r>
            <a:r>
              <a:rPr lang="en-US" dirty="0" err="1" smtClean="0"/>
              <a:t>clickbait</a:t>
            </a:r>
            <a:endParaRPr lang="en-US" dirty="0" smtClean="0"/>
          </a:p>
        </p:txBody>
      </p:sp>
      <p:pic>
        <p:nvPicPr>
          <p:cNvPr id="9" name="Content Placeholder 8" descr="Screen Shot 2015-03-25 at 00.36.28.p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1722830"/>
            <a:ext cx="3733800" cy="2317531"/>
          </a:xfrm>
        </p:spPr>
      </p:pic>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13</a:t>
            </a:fld>
            <a:endParaRPr lang="en-US"/>
          </a:p>
        </p:txBody>
      </p:sp>
      <p:sp>
        <p:nvSpPr>
          <p:cNvPr id="6" name="TextBox 5"/>
          <p:cNvSpPr txBox="1"/>
          <p:nvPr/>
        </p:nvSpPr>
        <p:spPr>
          <a:xfrm>
            <a:off x="0" y="4550716"/>
            <a:ext cx="9144000" cy="461665"/>
          </a:xfrm>
          <a:prstGeom prst="rect">
            <a:avLst/>
          </a:prstGeom>
          <a:noFill/>
        </p:spPr>
        <p:txBody>
          <a:bodyPr wrap="square" rtlCol="0">
            <a:spAutoFit/>
          </a:bodyPr>
          <a:lstStyle/>
          <a:p>
            <a:pPr algn="r"/>
            <a:r>
              <a:rPr lang="en-US" sz="1200" dirty="0" smtClean="0"/>
              <a:t>Consequences from [3]: Lots to See, Little to Read</a:t>
            </a:r>
          </a:p>
          <a:p>
            <a:pPr algn="r"/>
            <a:r>
              <a:rPr lang="en-US" sz="1200" dirty="0" smtClean="0">
                <a:solidFill>
                  <a:schemeClr val="tx1"/>
                </a:solidFill>
              </a:rPr>
              <a:t>Image from </a:t>
            </a:r>
            <a:r>
              <a:rPr lang="en-US" sz="1200" dirty="0" err="1" smtClean="0">
                <a:solidFill>
                  <a:schemeClr val="tx1"/>
                </a:solidFill>
              </a:rPr>
              <a:t>Buzzfeed</a:t>
            </a:r>
            <a:endParaRPr lang="en-US" sz="1200" dirty="0">
              <a:solidFill>
                <a:schemeClr val="tx1"/>
              </a:solidFill>
            </a:endParaRPr>
          </a:p>
        </p:txBody>
      </p:sp>
      <p:sp>
        <p:nvSpPr>
          <p:cNvPr id="8" name="TextBox 7"/>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Arthur </a:t>
            </a:r>
            <a:r>
              <a:rPr lang="en-US" sz="1400" dirty="0" err="1" smtClean="0">
                <a:solidFill>
                  <a:schemeClr val="tx1"/>
                </a:solidFill>
                <a:latin typeface="+mj-lt"/>
              </a:rPr>
              <a:t>Lockman</a:t>
            </a:r>
            <a:endParaRPr lang="en-US" sz="1400" dirty="0">
              <a:solidFill>
                <a:schemeClr val="tx1"/>
              </a:solidFill>
              <a:latin typeface="+mj-lt"/>
            </a:endParaRPr>
          </a:p>
        </p:txBody>
      </p:sp>
    </p:spTree>
    <p:extLst>
      <p:ext uri="{BB962C8B-B14F-4D97-AF65-F5344CB8AC3E}">
        <p14:creationId xmlns:p14="http://schemas.microsoft.com/office/powerpoint/2010/main" val="32933018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Flamewars</a:t>
            </a:r>
            <a:endParaRPr lang="en-US" dirty="0"/>
          </a:p>
        </p:txBody>
      </p:sp>
      <p:sp>
        <p:nvSpPr>
          <p:cNvPr id="3" name="Content Placeholder 2"/>
          <p:cNvSpPr>
            <a:spLocks noGrp="1"/>
          </p:cNvSpPr>
          <p:nvPr>
            <p:ph sz="half" idx="1"/>
          </p:nvPr>
        </p:nvSpPr>
        <p:spPr/>
        <p:txBody>
          <a:bodyPr>
            <a:normAutofit lnSpcReduction="10000"/>
          </a:bodyPr>
          <a:lstStyle/>
          <a:p>
            <a:r>
              <a:rPr lang="en-US" dirty="0" err="1" smtClean="0"/>
              <a:t>Flamewar</a:t>
            </a:r>
            <a:endParaRPr lang="en-US" dirty="0" smtClean="0"/>
          </a:p>
          <a:p>
            <a:pPr lvl="1"/>
            <a:r>
              <a:rPr lang="en-US" dirty="0" smtClean="0"/>
              <a:t>War of negativity and anger between two social groups on the internet, resulting in the alienation of one from another and a complete inability to communicate between the two groups</a:t>
            </a:r>
          </a:p>
          <a:p>
            <a:pPr lvl="1"/>
            <a:r>
              <a:rPr lang="en-US" dirty="0" smtClean="0"/>
              <a:t>Usually a result of a desire to prove the other party wrong</a:t>
            </a:r>
          </a:p>
          <a:p>
            <a:r>
              <a:rPr lang="en-US" dirty="0" smtClean="0"/>
              <a:t>Examples</a:t>
            </a:r>
          </a:p>
          <a:p>
            <a:pPr lvl="1"/>
            <a:r>
              <a:rPr lang="en-US" dirty="0" smtClean="0"/>
              <a:t>PC vs. Mac</a:t>
            </a:r>
          </a:p>
          <a:p>
            <a:pPr lvl="1"/>
            <a:r>
              <a:rPr lang="en-US" dirty="0" smtClean="0"/>
              <a:t>Linux Users</a:t>
            </a:r>
          </a:p>
          <a:p>
            <a:pPr lvl="1"/>
            <a:r>
              <a:rPr lang="en-US" dirty="0" smtClean="0"/>
              <a:t>Linus Torvalds vs. Andy </a:t>
            </a:r>
            <a:r>
              <a:rPr lang="en-US" dirty="0" err="1" smtClean="0"/>
              <a:t>Tanenbaum</a:t>
            </a:r>
            <a:endParaRPr lang="en-US" dirty="0" smtClean="0"/>
          </a:p>
          <a:p>
            <a:pPr lvl="1"/>
            <a:r>
              <a:rPr lang="en-US" dirty="0" err="1" smtClean="0"/>
              <a:t>Gamergate</a:t>
            </a:r>
            <a:endParaRPr lang="en-US" dirty="0" smtClean="0"/>
          </a:p>
        </p:txBody>
      </p:sp>
      <p:pic>
        <p:nvPicPr>
          <p:cNvPr id="8" name="Content Placeholder 7" descr="duty_calls.p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67300" y="819150"/>
            <a:ext cx="3048000" cy="3352800"/>
          </a:xfrm>
        </p:spPr>
      </p:pic>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Arthur </a:t>
            </a:r>
            <a:r>
              <a:rPr lang="en-US" sz="1400" dirty="0" err="1" smtClean="0">
                <a:solidFill>
                  <a:schemeClr val="tx1"/>
                </a:solidFill>
                <a:latin typeface="+mj-lt"/>
              </a:rPr>
              <a:t>Lockman</a:t>
            </a:r>
            <a:endParaRPr lang="en-US" sz="1400" dirty="0">
              <a:solidFill>
                <a:schemeClr val="tx1"/>
              </a:solidFill>
              <a:latin typeface="+mj-lt"/>
            </a:endParaRPr>
          </a:p>
        </p:txBody>
      </p:sp>
      <p:sp>
        <p:nvSpPr>
          <p:cNvPr id="9" name="TextBox 8"/>
          <p:cNvSpPr txBox="1"/>
          <p:nvPr/>
        </p:nvSpPr>
        <p:spPr>
          <a:xfrm>
            <a:off x="5067300" y="4171950"/>
            <a:ext cx="3048000" cy="461665"/>
          </a:xfrm>
          <a:prstGeom prst="rect">
            <a:avLst/>
          </a:prstGeom>
          <a:noFill/>
        </p:spPr>
        <p:txBody>
          <a:bodyPr wrap="square" rtlCol="0">
            <a:spAutoFit/>
          </a:bodyPr>
          <a:lstStyle/>
          <a:p>
            <a:pPr algn="ctr"/>
            <a:r>
              <a:rPr lang="en-US" sz="1200" i="1" dirty="0" smtClean="0"/>
              <a:t>What do you want me to do? LEAVE? Then they’ll keep being wrong!</a:t>
            </a:r>
            <a:endParaRPr lang="en-US" sz="1200" i="1" dirty="0">
              <a:solidFill>
                <a:schemeClr val="tx1"/>
              </a:solidFill>
            </a:endParaRPr>
          </a:p>
        </p:txBody>
      </p:sp>
      <p:sp>
        <p:nvSpPr>
          <p:cNvPr id="10" name="TextBox 9"/>
          <p:cNvSpPr txBox="1"/>
          <p:nvPr/>
        </p:nvSpPr>
        <p:spPr>
          <a:xfrm>
            <a:off x="0" y="4705351"/>
            <a:ext cx="9144000" cy="276999"/>
          </a:xfrm>
          <a:prstGeom prst="rect">
            <a:avLst/>
          </a:prstGeom>
          <a:noFill/>
        </p:spPr>
        <p:txBody>
          <a:bodyPr wrap="square" rtlCol="0">
            <a:spAutoFit/>
          </a:bodyPr>
          <a:lstStyle/>
          <a:p>
            <a:pPr algn="r"/>
            <a:r>
              <a:rPr lang="en-US" sz="1200" dirty="0"/>
              <a:t>Image from http://</a:t>
            </a:r>
            <a:r>
              <a:rPr lang="en-US" sz="1200" dirty="0" err="1"/>
              <a:t>xkcd.com</a:t>
            </a:r>
            <a:r>
              <a:rPr lang="en-US" sz="1200" dirty="0"/>
              <a:t>/386/</a:t>
            </a:r>
            <a:endParaRPr lang="en-US" sz="1200" dirty="0" smtClean="0"/>
          </a:p>
        </p:txBody>
      </p:sp>
    </p:spTree>
    <p:extLst>
      <p:ext uri="{BB962C8B-B14F-4D97-AF65-F5344CB8AC3E}">
        <p14:creationId xmlns:p14="http://schemas.microsoft.com/office/powerpoint/2010/main" val="28694893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Flamewars</a:t>
            </a:r>
            <a:endParaRPr lang="en-US" dirty="0"/>
          </a:p>
        </p:txBody>
      </p:sp>
      <p:sp>
        <p:nvSpPr>
          <p:cNvPr id="3" name="Content Placeholder 2"/>
          <p:cNvSpPr>
            <a:spLocks noGrp="1"/>
          </p:cNvSpPr>
          <p:nvPr>
            <p:ph sz="half" idx="1"/>
          </p:nvPr>
        </p:nvSpPr>
        <p:spPr/>
        <p:txBody>
          <a:bodyPr>
            <a:normAutofit/>
          </a:bodyPr>
          <a:lstStyle/>
          <a:p>
            <a:r>
              <a:rPr lang="en-US" dirty="0" smtClean="0"/>
              <a:t>Often started over very trivial things and blown up out of proportion</a:t>
            </a:r>
          </a:p>
          <a:p>
            <a:r>
              <a:rPr lang="en-US" dirty="0" smtClean="0"/>
              <a:t>Paper cites the </a:t>
            </a:r>
            <a:r>
              <a:rPr lang="en-US" i="1" dirty="0" smtClean="0"/>
              <a:t>Founding Fathers</a:t>
            </a:r>
            <a:r>
              <a:rPr lang="en-US" dirty="0" smtClean="0"/>
              <a:t> </a:t>
            </a:r>
            <a:r>
              <a:rPr lang="en-US" dirty="0" err="1" smtClean="0"/>
              <a:t>flamewar</a:t>
            </a:r>
            <a:r>
              <a:rPr lang="en-US" dirty="0" smtClean="0"/>
              <a:t> on </a:t>
            </a:r>
            <a:r>
              <a:rPr lang="en-US" dirty="0" err="1" smtClean="0"/>
              <a:t>LiveJournal</a:t>
            </a:r>
            <a:endParaRPr lang="en-US" dirty="0"/>
          </a:p>
          <a:p>
            <a:r>
              <a:rPr lang="en-US" dirty="0" smtClean="0"/>
              <a:t>Comment types</a:t>
            </a:r>
          </a:p>
          <a:p>
            <a:pPr lvl="1"/>
            <a:r>
              <a:rPr lang="en-US" i="1" dirty="0" smtClean="0"/>
              <a:t>Ad hominem</a:t>
            </a:r>
            <a:r>
              <a:rPr lang="en-US" dirty="0" smtClean="0"/>
              <a:t> insults</a:t>
            </a:r>
          </a:p>
          <a:p>
            <a:pPr lvl="1"/>
            <a:r>
              <a:rPr lang="en-US" dirty="0" smtClean="0"/>
              <a:t>Dehumanization of entire groups of people</a:t>
            </a:r>
          </a:p>
          <a:p>
            <a:pPr lvl="1"/>
            <a:r>
              <a:rPr lang="en-US" dirty="0" smtClean="0"/>
              <a:t>Sarcasm</a:t>
            </a:r>
          </a:p>
          <a:p>
            <a:r>
              <a:rPr lang="en-US" dirty="0" smtClean="0"/>
              <a:t>Extremely quick escalation</a:t>
            </a:r>
            <a:endParaRPr lang="en-US" dirty="0"/>
          </a:p>
        </p:txBody>
      </p:sp>
      <p:pic>
        <p:nvPicPr>
          <p:cNvPr id="8" name="Content Placeholder 7" descr="5d73d76d2bacc4c3843b9ddebae795dda0c13326d7c8af33b198d894ecd8041f.jp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1955482"/>
            <a:ext cx="3733800" cy="2146935"/>
          </a:xfrm>
        </p:spPr>
      </p:pic>
      <p:sp>
        <p:nvSpPr>
          <p:cNvPr id="4" name="Footer Placeholder 3"/>
          <p:cNvSpPr>
            <a:spLocks noGrp="1"/>
          </p:cNvSpPr>
          <p:nvPr>
            <p:ph type="ftr" sz="quarter" idx="11"/>
          </p:nvPr>
        </p:nvSpPr>
        <p:spPr/>
        <p:txBody>
          <a:bodyPr/>
          <a:lstStyle/>
          <a:p>
            <a:r>
              <a:rPr lang="en-US" dirty="0" smtClean="0"/>
              <a:t>© 2014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
        <p:nvSpPr>
          <p:cNvPr id="6" name="TextBox 5"/>
          <p:cNvSpPr txBox="1"/>
          <p:nvPr/>
        </p:nvSpPr>
        <p:spPr>
          <a:xfrm>
            <a:off x="0" y="4592979"/>
            <a:ext cx="9144000" cy="461665"/>
          </a:xfrm>
          <a:prstGeom prst="rect">
            <a:avLst/>
          </a:prstGeom>
          <a:noFill/>
        </p:spPr>
        <p:txBody>
          <a:bodyPr wrap="square" rtlCol="0">
            <a:spAutoFit/>
          </a:bodyPr>
          <a:lstStyle/>
          <a:p>
            <a:pPr algn="r"/>
            <a:r>
              <a:rPr lang="en-US" sz="1200" dirty="0" smtClean="0"/>
              <a:t>From [5]: The </a:t>
            </a:r>
            <a:r>
              <a:rPr lang="en-US" sz="1200" dirty="0" err="1" smtClean="0"/>
              <a:t>Flamewar</a:t>
            </a:r>
            <a:r>
              <a:rPr lang="en-US" sz="1200" dirty="0" smtClean="0"/>
              <a:t> as a Genre in the Russian Blogosphere</a:t>
            </a:r>
          </a:p>
          <a:p>
            <a:pPr algn="r"/>
            <a:r>
              <a:rPr lang="en-US" sz="1200" dirty="0" smtClean="0">
                <a:solidFill>
                  <a:schemeClr val="tx1"/>
                </a:solidFill>
              </a:rPr>
              <a:t>Image from </a:t>
            </a:r>
            <a:r>
              <a:rPr lang="en-US" sz="1200" dirty="0" err="1" smtClean="0">
                <a:solidFill>
                  <a:schemeClr val="tx1"/>
                </a:solidFill>
              </a:rPr>
              <a:t>quickmeme</a:t>
            </a:r>
            <a:r>
              <a:rPr lang="en-US" sz="1200" dirty="0"/>
              <a:t>: http://</a:t>
            </a:r>
            <a:r>
              <a:rPr lang="en-US" sz="1200" dirty="0" err="1"/>
              <a:t>www.quickmeme.com</a:t>
            </a:r>
            <a:r>
              <a:rPr lang="en-US" sz="1200" dirty="0"/>
              <a:t>/p/3vmxri</a:t>
            </a:r>
            <a:endParaRPr lang="en-US" sz="1200" dirty="0">
              <a:solidFill>
                <a:schemeClr val="tx1"/>
              </a:solidFill>
            </a:endParaRPr>
          </a:p>
        </p:txBody>
      </p:sp>
      <p:sp>
        <p:nvSpPr>
          <p:cNvPr id="9" name="TextBox 8"/>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Arthur </a:t>
            </a:r>
            <a:r>
              <a:rPr lang="en-US" sz="1400" dirty="0" err="1" smtClean="0">
                <a:solidFill>
                  <a:schemeClr val="tx1"/>
                </a:solidFill>
                <a:latin typeface="+mj-lt"/>
              </a:rPr>
              <a:t>Lockman</a:t>
            </a:r>
            <a:endParaRPr lang="en-US" sz="1400" dirty="0">
              <a:solidFill>
                <a:schemeClr val="tx1"/>
              </a:solidFill>
              <a:latin typeface="+mj-lt"/>
            </a:endParaRPr>
          </a:p>
        </p:txBody>
      </p:sp>
    </p:spTree>
    <p:extLst>
      <p:ext uri="{BB962C8B-B14F-4D97-AF65-F5344CB8AC3E}">
        <p14:creationId xmlns:p14="http://schemas.microsoft.com/office/powerpoint/2010/main" val="21125542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a:t>
            </a:r>
            <a:endParaRPr lang="en-US" dirty="0"/>
          </a:p>
        </p:txBody>
      </p:sp>
      <p:sp>
        <p:nvSpPr>
          <p:cNvPr id="3" name="Content Placeholder 2"/>
          <p:cNvSpPr>
            <a:spLocks noGrp="1"/>
          </p:cNvSpPr>
          <p:nvPr>
            <p:ph idx="1"/>
          </p:nvPr>
        </p:nvSpPr>
        <p:spPr/>
        <p:txBody>
          <a:bodyPr/>
          <a:lstStyle/>
          <a:p>
            <a:r>
              <a:rPr lang="en-US" dirty="0" smtClean="0"/>
              <a:t>Internet forum threads tend towards anger and negativity</a:t>
            </a:r>
          </a:p>
          <a:p>
            <a:pPr lvl="1"/>
            <a:r>
              <a:rPr lang="en-US" dirty="0" smtClean="0"/>
              <a:t>Many internet news sites have removed commenting functionality from their sites due to </a:t>
            </a:r>
            <a:r>
              <a:rPr lang="en-US" dirty="0" err="1" smtClean="0"/>
              <a:t>flamewars</a:t>
            </a:r>
            <a:r>
              <a:rPr lang="en-US" dirty="0" smtClean="0"/>
              <a:t> being waged in the comments</a:t>
            </a:r>
          </a:p>
          <a:p>
            <a:pPr lvl="1"/>
            <a:r>
              <a:rPr lang="en-US" dirty="0" smtClean="0"/>
              <a:t>Alienates many users from these areas of the internet due to a bad experience</a:t>
            </a:r>
          </a:p>
          <a:p>
            <a:r>
              <a:rPr lang="en-US" dirty="0" err="1" smtClean="0"/>
              <a:t>Flamewars</a:t>
            </a:r>
            <a:r>
              <a:rPr lang="en-US" dirty="0" smtClean="0"/>
              <a:t> can bleed over into the “real world”</a:t>
            </a:r>
          </a:p>
          <a:p>
            <a:r>
              <a:rPr lang="en-US" dirty="0" smtClean="0"/>
              <a:t>Shared content </a:t>
            </a:r>
            <a:r>
              <a:rPr lang="en-US" i="1" dirty="0" smtClean="0"/>
              <a:t>and</a:t>
            </a:r>
            <a:r>
              <a:rPr lang="en-US" dirty="0" smtClean="0"/>
              <a:t> comments trend towards anger – what does that say about our culture today?</a:t>
            </a:r>
          </a:p>
          <a:p>
            <a:endParaRPr lang="en-US" dirty="0" smtClean="0"/>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Arthur </a:t>
            </a:r>
            <a:r>
              <a:rPr lang="en-US" sz="1400" dirty="0" err="1" smtClean="0">
                <a:solidFill>
                  <a:schemeClr val="tx1"/>
                </a:solidFill>
                <a:latin typeface="+mj-lt"/>
              </a:rPr>
              <a:t>Lockman</a:t>
            </a:r>
            <a:endParaRPr lang="en-US" sz="1400" dirty="0">
              <a:solidFill>
                <a:schemeClr val="tx1"/>
              </a:solidFill>
              <a:latin typeface="+mj-lt"/>
            </a:endParaRPr>
          </a:p>
        </p:txBody>
      </p:sp>
    </p:spTree>
    <p:extLst>
      <p:ext uri="{BB962C8B-B14F-4D97-AF65-F5344CB8AC3E}">
        <p14:creationId xmlns:p14="http://schemas.microsoft.com/office/powerpoint/2010/main" val="12555020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352551"/>
            <a:ext cx="7772400" cy="3528208"/>
          </a:xfrm>
        </p:spPr>
        <p:txBody>
          <a:bodyPr>
            <a:noAutofit/>
          </a:bodyPr>
          <a:lstStyle/>
          <a:p>
            <a:pPr marL="0" indent="0">
              <a:buNone/>
            </a:pPr>
            <a:r>
              <a:rPr lang="en-US" sz="1600" dirty="0" smtClean="0"/>
              <a:t>[1] </a:t>
            </a:r>
            <a:r>
              <a:rPr lang="en-US" sz="1600" dirty="0"/>
              <a:t>Ho, J. Y. C., &amp; Dempsey, M. (2010). Viral marketing: Motivations to forward online content. Journal of Business Research, 63(9/10), 1000-1006. doi:10.1016/j.jbusres.2008.08.010</a:t>
            </a:r>
            <a:endParaRPr lang="en-US" sz="1600" dirty="0" smtClean="0"/>
          </a:p>
          <a:p>
            <a:pPr marL="0" indent="0">
              <a:buNone/>
            </a:pPr>
            <a:r>
              <a:rPr lang="en-US" sz="1600" dirty="0" smtClean="0"/>
              <a:t>[2] </a:t>
            </a:r>
            <a:r>
              <a:rPr lang="en-US" sz="1600" dirty="0"/>
              <a:t>Berger, J., &amp; Milkman, K. L. (2012). What makes online content viral? Journal of Marketing Research, 49(2), 192-205. doi:10.1509/jmr.10.0353[3</a:t>
            </a:r>
            <a:r>
              <a:rPr lang="en-US" sz="1600" dirty="0" smtClean="0"/>
              <a:t>] &lt;reference 3&gt;</a:t>
            </a:r>
          </a:p>
          <a:p>
            <a:pPr marL="0" indent="0">
              <a:buNone/>
            </a:pPr>
            <a:r>
              <a:rPr lang="en-US" sz="1600" dirty="0" smtClean="0"/>
              <a:t>[3] </a:t>
            </a:r>
            <a:r>
              <a:rPr lang="en-US" sz="1600" dirty="0"/>
              <a:t>McElroy, D. (2015). Lots to see, little to read. British Journalism Review, 26(1), 12-13</a:t>
            </a:r>
            <a:r>
              <a:rPr lang="en-US" sz="1600" dirty="0" smtClean="0"/>
              <a:t>.</a:t>
            </a:r>
          </a:p>
          <a:p>
            <a:pPr marL="0" indent="0">
              <a:buNone/>
            </a:pPr>
            <a:r>
              <a:rPr lang="en-US" sz="1600" dirty="0" smtClean="0"/>
              <a:t>[</a:t>
            </a:r>
            <a:r>
              <a:rPr lang="en-US" sz="1600" dirty="0"/>
              <a:t>4</a:t>
            </a:r>
            <a:r>
              <a:rPr lang="en-US" sz="1600" dirty="0" smtClean="0"/>
              <a:t>] </a:t>
            </a:r>
            <a:r>
              <a:rPr lang="en-US" sz="1600" dirty="0" err="1"/>
              <a:t>Plangger</a:t>
            </a:r>
            <a:r>
              <a:rPr lang="en-US" sz="1600" dirty="0"/>
              <a:t>, K., &amp; Mills, A. J. (2013). Viral media &amp; marketing: Strategy, policy and exploitation. Journal of Public Affairs, 13(2), 143-145. </a:t>
            </a:r>
            <a:r>
              <a:rPr lang="en-US" sz="1600" dirty="0" smtClean="0"/>
              <a:t>doi:10.1002/pa.1479</a:t>
            </a:r>
          </a:p>
          <a:p>
            <a:pPr marL="0" indent="0">
              <a:buNone/>
            </a:pPr>
            <a:r>
              <a:rPr lang="en-US" sz="1600" dirty="0" smtClean="0"/>
              <a:t>[5] </a:t>
            </a:r>
            <a:r>
              <a:rPr lang="en-US" sz="1600" dirty="0" err="1"/>
              <a:t>Perelmutter</a:t>
            </a:r>
            <a:r>
              <a:rPr lang="en-US" sz="1600" dirty="0"/>
              <a:t>, R. (2013). </a:t>
            </a:r>
            <a:r>
              <a:rPr lang="en-US" sz="1600" dirty="0" err="1"/>
              <a:t>Klassika</a:t>
            </a:r>
            <a:r>
              <a:rPr lang="en-US" sz="1600" dirty="0"/>
              <a:t> </a:t>
            </a:r>
            <a:r>
              <a:rPr lang="en-US" sz="1600" dirty="0" err="1"/>
              <a:t>zhanra</a:t>
            </a:r>
            <a:r>
              <a:rPr lang="en-US" sz="1600" dirty="0"/>
              <a:t>: The </a:t>
            </a:r>
            <a:r>
              <a:rPr lang="en-US" sz="1600" dirty="0" err="1"/>
              <a:t>flamewar</a:t>
            </a:r>
            <a:r>
              <a:rPr lang="en-US" sz="1600" dirty="0"/>
              <a:t> as a genre in the </a:t>
            </a:r>
            <a:r>
              <a:rPr lang="en-US" sz="1600" dirty="0" err="1"/>
              <a:t>russian</a:t>
            </a:r>
            <a:r>
              <a:rPr lang="en-US" sz="1600" dirty="0"/>
              <a:t> blogosphere.</a:t>
            </a:r>
            <a:r>
              <a:rPr lang="en-US" sz="1600" i="1" dirty="0"/>
              <a:t> Journal of Pragmatics, 45</a:t>
            </a:r>
            <a:r>
              <a:rPr lang="en-US" sz="1600" dirty="0"/>
              <a:t>(1), 74-89. doi:10.1016/j.pragma.2012.10.006</a:t>
            </a:r>
            <a:endParaRPr lang="en-US" sz="1600" dirty="0" smtClean="0"/>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Arthur </a:t>
            </a:r>
            <a:r>
              <a:rPr lang="en-US" sz="1400" dirty="0" err="1" smtClean="0">
                <a:solidFill>
                  <a:schemeClr val="tx1"/>
                </a:solidFill>
                <a:latin typeface="+mj-lt"/>
              </a:rPr>
              <a:t>Lockman</a:t>
            </a:r>
            <a:endParaRPr lang="en-US" sz="1400" dirty="0">
              <a:solidFill>
                <a:schemeClr val="tx1"/>
              </a:solidFill>
              <a:latin typeface="+mj-lt"/>
            </a:endParaRPr>
          </a:p>
        </p:txBody>
      </p:sp>
    </p:spTree>
    <p:extLst>
      <p:ext uri="{BB962C8B-B14F-4D97-AF65-F5344CB8AC3E}">
        <p14:creationId xmlns:p14="http://schemas.microsoft.com/office/powerpoint/2010/main" val="6094606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4</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2015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pic>
        <p:nvPicPr>
          <p:cNvPr id="6" name="Picture 5"/>
          <p:cNvPicPr>
            <a:picLocks noChangeAspect="1"/>
          </p:cNvPicPr>
          <p:nvPr/>
        </p:nvPicPr>
        <p:blipFill>
          <a:blip r:embed="rId3"/>
          <a:stretch>
            <a:fillRect/>
          </a:stretch>
        </p:blipFill>
        <p:spPr>
          <a:xfrm>
            <a:off x="139700" y="615950"/>
            <a:ext cx="8864600" cy="3911600"/>
          </a:xfrm>
          <a:prstGeom prst="rect">
            <a:avLst/>
          </a:prstGeom>
        </p:spPr>
      </p:pic>
      <p:sp>
        <p:nvSpPr>
          <p:cNvPr id="7" name="TextBox 6"/>
          <p:cNvSpPr txBox="1"/>
          <p:nvPr/>
        </p:nvSpPr>
        <p:spPr>
          <a:xfrm>
            <a:off x="3362136" y="4750531"/>
            <a:ext cx="3005951" cy="346249"/>
          </a:xfrm>
          <a:prstGeom prst="rect">
            <a:avLst/>
          </a:prstGeom>
          <a:noFill/>
        </p:spPr>
        <p:txBody>
          <a:bodyPr wrap="none" rtlCol="0">
            <a:spAutoFit/>
          </a:bodyPr>
          <a:lstStyle/>
          <a:p>
            <a:pPr>
              <a:lnSpc>
                <a:spcPct val="90000"/>
              </a:lnSpc>
            </a:pPr>
            <a:r>
              <a:rPr lang="en-US" dirty="0"/>
              <a:t>http://</a:t>
            </a:r>
            <a:r>
              <a:rPr lang="en-US" dirty="0" err="1"/>
              <a:t>www.xkcd.com</a:t>
            </a:r>
            <a:r>
              <a:rPr lang="en-US" dirty="0"/>
              <a:t>/834/</a:t>
            </a:r>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
        <p:nvSpPr>
          <p:cNvPr id="7" name="TextBox 6"/>
          <p:cNvSpPr txBox="1"/>
          <p:nvPr/>
        </p:nvSpPr>
        <p:spPr>
          <a:xfrm>
            <a:off x="2856867" y="4750531"/>
            <a:ext cx="2419728" cy="346249"/>
          </a:xfrm>
          <a:prstGeom prst="rect">
            <a:avLst/>
          </a:prstGeom>
          <a:noFill/>
        </p:spPr>
        <p:txBody>
          <a:bodyPr wrap="none" rtlCol="0">
            <a:spAutoFit/>
          </a:bodyPr>
          <a:lstStyle/>
          <a:p>
            <a:pPr>
              <a:lnSpc>
                <a:spcPct val="90000"/>
              </a:lnSpc>
            </a:pPr>
            <a:r>
              <a:rPr lang="en-US" dirty="0"/>
              <a:t>http://</a:t>
            </a:r>
            <a:r>
              <a:rPr lang="en-US" dirty="0" err="1"/>
              <a:t>xkcd.com</a:t>
            </a:r>
            <a:r>
              <a:rPr lang="en-US" dirty="0"/>
              <a:t>/949</a:t>
            </a:r>
            <a:r>
              <a:rPr lang="en-US" dirty="0" smtClean="0"/>
              <a:t>/</a:t>
            </a:r>
            <a:endParaRPr lang="en-US" dirty="0"/>
          </a:p>
        </p:txBody>
      </p:sp>
      <p:pic>
        <p:nvPicPr>
          <p:cNvPr id="8" name="Picture 7"/>
          <p:cNvPicPr>
            <a:picLocks noChangeAspect="1"/>
          </p:cNvPicPr>
          <p:nvPr/>
        </p:nvPicPr>
        <p:blipFill>
          <a:blip r:embed="rId3"/>
          <a:stretch>
            <a:fillRect/>
          </a:stretch>
        </p:blipFill>
        <p:spPr>
          <a:xfrm>
            <a:off x="5276595" y="346996"/>
            <a:ext cx="3527527" cy="4749784"/>
          </a:xfrm>
          <a:prstGeom prst="rect">
            <a:avLst/>
          </a:prstGeom>
        </p:spPr>
      </p:pic>
      <p:pic>
        <p:nvPicPr>
          <p:cNvPr id="10" name="Picture 9"/>
          <p:cNvPicPr>
            <a:picLocks noChangeAspect="1"/>
          </p:cNvPicPr>
          <p:nvPr/>
        </p:nvPicPr>
        <p:blipFill>
          <a:blip r:embed="rId4"/>
          <a:stretch>
            <a:fillRect/>
          </a:stretch>
        </p:blipFill>
        <p:spPr>
          <a:xfrm>
            <a:off x="191686" y="636251"/>
            <a:ext cx="4934030" cy="4002047"/>
          </a:xfrm>
          <a:prstGeom prst="rect">
            <a:avLst/>
          </a:prstGeom>
        </p:spPr>
      </p:pic>
      <p:sp>
        <p:nvSpPr>
          <p:cNvPr id="9" name="TextBox 8"/>
          <p:cNvSpPr txBox="1"/>
          <p:nvPr/>
        </p:nvSpPr>
        <p:spPr>
          <a:xfrm>
            <a:off x="1643483" y="760929"/>
            <a:ext cx="497101" cy="480561"/>
          </a:xfrm>
          <a:prstGeom prst="foldedCorner">
            <a:avLst/>
          </a:prstGeom>
          <a:solidFill>
            <a:schemeClr val="bg2">
              <a:lumMod val="50000"/>
            </a:schemeClr>
          </a:solidFill>
        </p:spPr>
        <p:txBody>
          <a:bodyPr wrap="none" rtlCol="0" anchor="ctr">
            <a:spAutoFit/>
          </a:bodyPr>
          <a:lstStyle/>
          <a:p>
            <a:pPr algn="ctr">
              <a:lnSpc>
                <a:spcPct val="90000"/>
              </a:lnSpc>
            </a:pPr>
            <a:r>
              <a:rPr lang="en-US" sz="2200" dirty="0" smtClean="0"/>
              <a:t>20</a:t>
            </a:r>
            <a:endParaRPr lang="en-US" sz="2200" dirty="0"/>
          </a:p>
        </p:txBody>
      </p:sp>
      <p:sp>
        <p:nvSpPr>
          <p:cNvPr id="11" name="TextBox 10"/>
          <p:cNvSpPr txBox="1"/>
          <p:nvPr/>
        </p:nvSpPr>
        <p:spPr>
          <a:xfrm>
            <a:off x="191686" y="290002"/>
            <a:ext cx="2419728" cy="346249"/>
          </a:xfrm>
          <a:prstGeom prst="rect">
            <a:avLst/>
          </a:prstGeom>
          <a:noFill/>
        </p:spPr>
        <p:txBody>
          <a:bodyPr wrap="none" rtlCol="0">
            <a:spAutoFit/>
          </a:bodyPr>
          <a:lstStyle/>
          <a:p>
            <a:pPr>
              <a:lnSpc>
                <a:spcPct val="90000"/>
              </a:lnSpc>
            </a:pPr>
            <a:r>
              <a:rPr lang="en-US" dirty="0"/>
              <a:t>http://</a:t>
            </a:r>
            <a:r>
              <a:rPr lang="en-US" dirty="0" err="1"/>
              <a:t>poofytoo.com</a:t>
            </a:r>
            <a:r>
              <a:rPr lang="en-US" dirty="0"/>
              <a:t>/</a:t>
            </a:r>
            <a:endParaRPr lang="en-US" dirty="0"/>
          </a:p>
        </p:txBody>
      </p:sp>
    </p:spTree>
    <p:extLst>
      <p:ext uri="{BB962C8B-B14F-4D97-AF65-F5344CB8AC3E}">
        <p14:creationId xmlns:p14="http://schemas.microsoft.com/office/powerpoint/2010/main" val="1584785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pp. 110 What powers the cell phones and towers? “everyday tasks” not apparent from image.</a:t>
            </a:r>
          </a:p>
          <a:p>
            <a:r>
              <a:rPr lang="en-US" dirty="0" smtClean="0"/>
              <a:t>pp. 111 “over a billion” contradicts pp. 38. [6] from 2008.</a:t>
            </a:r>
          </a:p>
          <a:p>
            <a:r>
              <a:rPr lang="en-US" dirty="0" smtClean="0"/>
              <a:t>pp. 118 [17] from 2005, how is the quality of Wikipedia now?</a:t>
            </a:r>
          </a:p>
          <a:p>
            <a:r>
              <a:rPr lang="en-US" dirty="0" smtClean="0"/>
              <a:t>pp. 131 Is 20% realistic? What will search engines and facial recognition be capable of? Rule Utilitarian ignores the private setting.</a:t>
            </a:r>
          </a:p>
          <a:p>
            <a:r>
              <a:rPr lang="en-US" dirty="0"/>
              <a:t>pp. 132 Do any filters use </a:t>
            </a:r>
            <a:r>
              <a:rPr lang="en-US" dirty="0" err="1"/>
              <a:t>imgage</a:t>
            </a:r>
            <a:r>
              <a:rPr lang="en-US" dirty="0"/>
              <a:t> processing? </a:t>
            </a:r>
          </a:p>
        </p:txBody>
      </p:sp>
      <p:sp>
        <p:nvSpPr>
          <p:cNvPr id="11" name="Content Placeholder 10"/>
          <p:cNvSpPr>
            <a:spLocks noGrp="1"/>
          </p:cNvSpPr>
          <p:nvPr>
            <p:ph sz="half" idx="2"/>
          </p:nvPr>
        </p:nvSpPr>
        <p:spPr/>
        <p:txBody>
          <a:bodyPr>
            <a:normAutofit fontScale="85000" lnSpcReduction="20000"/>
          </a:bodyPr>
          <a:lstStyle/>
          <a:p>
            <a:r>
              <a:rPr lang="en-US" dirty="0" smtClean="0"/>
              <a:t>pp. 135 Social Contract - Least restrictive/harmful way to achieve goal?</a:t>
            </a:r>
          </a:p>
          <a:p>
            <a:r>
              <a:rPr lang="en-US" dirty="0" smtClean="0"/>
              <a:t>pp</a:t>
            </a:r>
            <a:r>
              <a:rPr lang="en-US" dirty="0"/>
              <a:t>. </a:t>
            </a:r>
            <a:r>
              <a:rPr lang="en-US" dirty="0" smtClean="0"/>
              <a:t>138 IM stats from 2002</a:t>
            </a:r>
          </a:p>
          <a:p>
            <a:r>
              <a:rPr lang="en-US" dirty="0" smtClean="0"/>
              <a:t>pp. 139 Sting refs, latest from 2003.</a:t>
            </a:r>
          </a:p>
          <a:p>
            <a:r>
              <a:rPr lang="en-US" dirty="0" smtClean="0"/>
              <a:t>pp. 144 addiction </a:t>
            </a:r>
            <a:r>
              <a:rPr lang="en-US" dirty="0" err="1" smtClean="0"/>
              <a:t>def</a:t>
            </a:r>
            <a:r>
              <a:rPr lang="en-US" dirty="0" smtClean="0"/>
              <a:t>, ignorance = !addict ? </a:t>
            </a:r>
          </a:p>
          <a:p>
            <a:r>
              <a:rPr lang="en-US" dirty="0" smtClean="0"/>
              <a:t>pp. 146 More accurate to say addicted to single app?</a:t>
            </a:r>
          </a:p>
          <a:p>
            <a:r>
              <a:rPr lang="en-US" dirty="0" smtClean="0"/>
              <a:t>pp. 159 2015 is © of text, time for update</a:t>
            </a:r>
            <a:endParaRPr lang="en-US" dirty="0"/>
          </a:p>
          <a:p>
            <a:r>
              <a:rPr lang="en-US" dirty="0"/>
              <a:t>End of Chapter questions I liked</a:t>
            </a:r>
            <a:r>
              <a:rPr lang="en-US" dirty="0" smtClean="0"/>
              <a:t>: 19, 26 (libel? Yes), </a:t>
            </a:r>
            <a:r>
              <a:rPr lang="en-US" dirty="0"/>
              <a:t>30 (</a:t>
            </a:r>
            <a:r>
              <a:rPr lang="en-US" dirty="0">
                <a:hlinkClick r:id="rId3"/>
              </a:rPr>
              <a:t>http://en.wikipedia.org/wiki/</a:t>
            </a:r>
            <a:r>
              <a:rPr lang="en-US" dirty="0" smtClean="0">
                <a:hlinkClick r:id="rId3"/>
              </a:rPr>
              <a:t>Wikipedia:Citing_Wikipedia</a:t>
            </a:r>
            <a:r>
              <a:rPr lang="en-US" dirty="0" smtClean="0"/>
              <a:t> ), </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Group Quiz</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Name two methods some governments use to control access to information.</a:t>
            </a:r>
          </a:p>
          <a:p>
            <a:pPr marL="457200" indent="-457200">
              <a:buFont typeface="+mj-lt"/>
              <a:buAutoNum type="arabicPeriod"/>
            </a:pPr>
            <a:r>
              <a:rPr lang="en-US" dirty="0"/>
              <a:t>A large company has a policy prohibiting employees from blogging about company products.</a:t>
            </a:r>
          </a:p>
          <a:p>
            <a:pPr marL="662968" lvl="1" indent="-457200">
              <a:buFont typeface="+mj-lt"/>
              <a:buAutoNum type="arabicPeriod"/>
            </a:pPr>
            <a:r>
              <a:rPr lang="en-US" dirty="0"/>
              <a:t>Name two possible reasons for the policy.</a:t>
            </a:r>
          </a:p>
          <a:p>
            <a:pPr marL="662968" lvl="1" indent="-457200">
              <a:buFont typeface="+mj-lt"/>
              <a:buAutoNum type="arabicPeriod"/>
            </a:pPr>
            <a:r>
              <a:rPr lang="en-US" dirty="0"/>
              <a:t>Does it violate the First Amendment? Why?</a:t>
            </a:r>
          </a:p>
          <a:p>
            <a:pPr marL="662968" lvl="1" indent="-457200">
              <a:buFont typeface="+mj-lt"/>
              <a:buAutoNum type="arabicPeriod"/>
            </a:pPr>
            <a:r>
              <a:rPr lang="en-US" dirty="0"/>
              <a:t>Is it reasonable? Why?</a:t>
            </a:r>
          </a:p>
          <a:p>
            <a:pPr marL="457200" indent="-457200">
              <a:buFont typeface="+mj-lt"/>
              <a:buAutoNum type="arabicPeriod"/>
            </a:pPr>
            <a:r>
              <a:rPr lang="en-US" dirty="0"/>
              <a:t>What does “URL” stand for and what is it?</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2622482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endParaRPr lang="en-US" dirty="0"/>
          </a:p>
        </p:txBody>
      </p:sp>
      <p:sp>
        <p:nvSpPr>
          <p:cNvPr id="3" name="Content Placeholder 2"/>
          <p:cNvSpPr>
            <a:spLocks noGrp="1"/>
          </p:cNvSpPr>
          <p:nvPr>
            <p:ph idx="1"/>
          </p:nvPr>
        </p:nvSpPr>
        <p:spPr/>
        <p:txBody>
          <a:bodyPr>
            <a:normAutofit/>
          </a:bodyPr>
          <a:lstStyle/>
          <a:p>
            <a:r>
              <a:rPr lang="en-US" dirty="0"/>
              <a:t>One page </a:t>
            </a:r>
            <a:r>
              <a:rPr lang="en-US" dirty="0" smtClean="0"/>
              <a:t>paper</a:t>
            </a:r>
          </a:p>
          <a:p>
            <a:pPr lvl="1"/>
            <a:r>
              <a:rPr lang="en-US" dirty="0" smtClean="0"/>
              <a:t>Open </a:t>
            </a:r>
            <a:r>
              <a:rPr lang="en-US" dirty="0"/>
              <a:t>source </a:t>
            </a:r>
            <a:r>
              <a:rPr lang="en-US" b="1" dirty="0"/>
              <a:t>software development tools</a:t>
            </a:r>
            <a:r>
              <a:rPr lang="en-US" dirty="0"/>
              <a:t>, friends or foes</a:t>
            </a:r>
            <a:r>
              <a:rPr lang="en-US" dirty="0" smtClean="0"/>
              <a:t>?</a:t>
            </a:r>
          </a:p>
          <a:p>
            <a:r>
              <a:rPr lang="en-US" dirty="0" smtClean="0"/>
              <a:t>Extra </a:t>
            </a:r>
            <a:r>
              <a:rPr lang="en-US" dirty="0"/>
              <a:t>Credit – One page </a:t>
            </a:r>
            <a:r>
              <a:rPr lang="en-US" dirty="0" smtClean="0"/>
              <a:t>paper</a:t>
            </a:r>
          </a:p>
          <a:p>
            <a:pPr lvl="1"/>
            <a:r>
              <a:rPr lang="en-US" dirty="0" smtClean="0"/>
              <a:t>Is </a:t>
            </a:r>
            <a:r>
              <a:rPr lang="en-US" dirty="0"/>
              <a:t>WPI’s IT Acceptable Use Policy morally acceptable</a:t>
            </a:r>
            <a:r>
              <a:rPr lang="en-US" dirty="0" smtClean="0"/>
              <a:t>?</a:t>
            </a:r>
          </a:p>
          <a:p>
            <a:r>
              <a:rPr lang="en-US" dirty="0"/>
              <a:t>Remember to work on your group project.</a:t>
            </a:r>
          </a:p>
          <a:p>
            <a:pPr lvl="1"/>
            <a:r>
              <a:rPr lang="en-US" dirty="0"/>
              <a:t>See full group project description on course website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pic>
        <p:nvPicPr>
          <p:cNvPr id="11" name="Picture 10"/>
          <p:cNvPicPr>
            <a:picLocks noChangeAspect="1"/>
          </p:cNvPicPr>
          <p:nvPr/>
        </p:nvPicPr>
        <p:blipFill>
          <a:blip r:embed="rId3"/>
          <a:stretch>
            <a:fillRect/>
          </a:stretch>
        </p:blipFill>
        <p:spPr>
          <a:xfrm>
            <a:off x="6840778" y="2511108"/>
            <a:ext cx="1864566" cy="2486088"/>
          </a:xfrm>
          <a:prstGeom prst="rect">
            <a:avLst/>
          </a:prstGeom>
        </p:spPr>
      </p:pic>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6748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0533631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won’t believe what happens next!</a:t>
            </a:r>
            <a:endParaRPr lang="en-US" dirty="0"/>
          </a:p>
        </p:txBody>
      </p:sp>
      <p:sp>
        <p:nvSpPr>
          <p:cNvPr id="3" name="Content Placeholder 2"/>
          <p:cNvSpPr>
            <a:spLocks noGrp="1"/>
          </p:cNvSpPr>
          <p:nvPr>
            <p:ph sz="half" idx="1"/>
          </p:nvPr>
        </p:nvSpPr>
        <p:spPr/>
        <p:txBody>
          <a:bodyPr>
            <a:normAutofit lnSpcReduction="10000"/>
          </a:bodyPr>
          <a:lstStyle/>
          <a:p>
            <a:r>
              <a:rPr lang="en-US" dirty="0" err="1" smtClean="0"/>
              <a:t>Clickbait</a:t>
            </a:r>
            <a:endParaRPr lang="en-US" dirty="0"/>
          </a:p>
          <a:p>
            <a:pPr lvl="1"/>
            <a:r>
              <a:rPr lang="en-US" dirty="0" smtClean="0"/>
              <a:t>An online article with a title designed to “bait” a viewer into clicking on the link to the article</a:t>
            </a:r>
          </a:p>
          <a:p>
            <a:pPr lvl="1"/>
            <a:r>
              <a:rPr lang="en-US" dirty="0" smtClean="0"/>
              <a:t>Often have purpose of simply displaying ads to the user without any actual content</a:t>
            </a:r>
          </a:p>
          <a:p>
            <a:r>
              <a:rPr lang="en-US" dirty="0" smtClean="0"/>
              <a:t>Common Content Sources</a:t>
            </a:r>
          </a:p>
          <a:p>
            <a:pPr lvl="1"/>
            <a:r>
              <a:rPr lang="en-US" dirty="0" err="1" smtClean="0"/>
              <a:t>BuzzFeed</a:t>
            </a:r>
            <a:r>
              <a:rPr lang="en-US" dirty="0" smtClean="0"/>
              <a:t>, </a:t>
            </a:r>
            <a:r>
              <a:rPr lang="en-US" dirty="0" err="1" smtClean="0"/>
              <a:t>Upworthy</a:t>
            </a:r>
            <a:r>
              <a:rPr lang="en-US" dirty="0" smtClean="0"/>
              <a:t>, Click Hole</a:t>
            </a:r>
          </a:p>
          <a:p>
            <a:r>
              <a:rPr lang="en-US" dirty="0" smtClean="0"/>
              <a:t>Common Content Types</a:t>
            </a:r>
          </a:p>
          <a:p>
            <a:pPr lvl="1"/>
            <a:r>
              <a:rPr lang="en-US" dirty="0" smtClean="0"/>
              <a:t>“</a:t>
            </a:r>
            <a:r>
              <a:rPr lang="en-US" dirty="0" err="1" smtClean="0"/>
              <a:t>Listicles</a:t>
            </a:r>
            <a:r>
              <a:rPr lang="en-US" dirty="0" smtClean="0"/>
              <a:t>”</a:t>
            </a:r>
            <a:endParaRPr lang="en-US" dirty="0"/>
          </a:p>
          <a:p>
            <a:pPr lvl="1"/>
            <a:r>
              <a:rPr lang="en-US" dirty="0" smtClean="0"/>
              <a:t>Multi-page image articles</a:t>
            </a:r>
          </a:p>
        </p:txBody>
      </p:sp>
      <p:pic>
        <p:nvPicPr>
          <p:cNvPr id="7" name="Content Placeholder 6" descr="Screen Shot 2015-03-24 at 21.42.30.p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62600" y="1276350"/>
            <a:ext cx="2817742" cy="1040242"/>
          </a:xfrm>
        </p:spPr>
      </p:pic>
      <p:sp>
        <p:nvSpPr>
          <p:cNvPr id="4" name="Footer Placeholder 3"/>
          <p:cNvSpPr>
            <a:spLocks noGrp="1"/>
          </p:cNvSpPr>
          <p:nvPr>
            <p:ph type="ftr" sz="quarter" idx="11"/>
          </p:nvPr>
        </p:nvSpPr>
        <p:spPr/>
        <p:txBody>
          <a:bodyPr/>
          <a:lstStyle/>
          <a:p>
            <a:r>
              <a:rPr lang="en-US" dirty="0" smtClean="0"/>
              <a:t>© 2014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9</a:t>
            </a:fld>
            <a:endParaRPr lang="en-US"/>
          </a:p>
        </p:txBody>
      </p:sp>
      <p:pic>
        <p:nvPicPr>
          <p:cNvPr id="8" name="Picture 7" descr="Screen Shot 2015-03-24 at 21.42.5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1" y="2316592"/>
            <a:ext cx="2817743" cy="607190"/>
          </a:xfrm>
          <a:prstGeom prst="rect">
            <a:avLst/>
          </a:prstGeom>
        </p:spPr>
      </p:pic>
      <p:pic>
        <p:nvPicPr>
          <p:cNvPr id="9" name="Picture 8"/>
          <p:cNvPicPr>
            <a:picLocks noChangeAspect="1"/>
          </p:cNvPicPr>
          <p:nvPr/>
        </p:nvPicPr>
        <p:blipFill rotWithShape="1">
          <a:blip r:embed="rId5"/>
          <a:srcRect l="1" t="19516" r="1111" b="21428"/>
          <a:stretch/>
        </p:blipFill>
        <p:spPr>
          <a:xfrm>
            <a:off x="5562602" y="2923782"/>
            <a:ext cx="2817739" cy="1682745"/>
          </a:xfrm>
          <a:prstGeom prst="rect">
            <a:avLst/>
          </a:prstGeom>
        </p:spPr>
      </p:pic>
      <p:sp>
        <p:nvSpPr>
          <p:cNvPr id="10" name="TextBox 9"/>
          <p:cNvSpPr txBox="1"/>
          <p:nvPr/>
        </p:nvSpPr>
        <p:spPr>
          <a:xfrm>
            <a:off x="0" y="4726877"/>
            <a:ext cx="9144000" cy="276999"/>
          </a:xfrm>
          <a:prstGeom prst="rect">
            <a:avLst/>
          </a:prstGeom>
          <a:noFill/>
        </p:spPr>
        <p:txBody>
          <a:bodyPr wrap="square" rtlCol="0">
            <a:spAutoFit/>
          </a:bodyPr>
          <a:lstStyle/>
          <a:p>
            <a:pPr algn="r"/>
            <a:r>
              <a:rPr lang="en-US" sz="1200" dirty="0" smtClean="0"/>
              <a:t>Consequences from [3]: Lots to See, Little to Read</a:t>
            </a:r>
            <a:endParaRPr lang="en-US" sz="1200" dirty="0">
              <a:solidFill>
                <a:schemeClr val="tx1"/>
              </a:solidFill>
            </a:endParaRPr>
          </a:p>
        </p:txBody>
      </p:sp>
      <p:sp>
        <p:nvSpPr>
          <p:cNvPr id="11" name="TextBox 10"/>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Arthur </a:t>
            </a:r>
            <a:r>
              <a:rPr lang="en-US" sz="1400" dirty="0" err="1" smtClean="0">
                <a:solidFill>
                  <a:schemeClr val="tx1"/>
                </a:solidFill>
                <a:latin typeface="+mj-lt"/>
              </a:rPr>
              <a:t>Lockman</a:t>
            </a:r>
            <a:endParaRPr lang="en-US" sz="1400" dirty="0">
              <a:solidFill>
                <a:schemeClr val="tx1"/>
              </a:solidFill>
              <a:latin typeface="+mj-lt"/>
            </a:endParaRPr>
          </a:p>
        </p:txBody>
      </p:sp>
    </p:spTree>
    <p:extLst>
      <p:ext uri="{BB962C8B-B14F-4D97-AF65-F5344CB8AC3E}">
        <p14:creationId xmlns:p14="http://schemas.microsoft.com/office/powerpoint/2010/main" val="10304073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9652</TotalTime>
  <Words>2701</Words>
  <Application>Microsoft Macintosh PowerPoint</Application>
  <PresentationFormat>On-screen Show (16:9)</PresentationFormat>
  <Paragraphs>265</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Red Radial 16x9</vt:lpstr>
      <vt:lpstr>Class 4 Freedom Of Speech</vt:lpstr>
      <vt:lpstr>Overview</vt:lpstr>
      <vt:lpstr>PowerPoint Presentation</vt:lpstr>
      <vt:lpstr>PowerPoint Presentation</vt:lpstr>
      <vt:lpstr>My Reading Notes</vt:lpstr>
      <vt:lpstr>Group Quiz</vt:lpstr>
      <vt:lpstr>Assignment</vt:lpstr>
      <vt:lpstr>Overview</vt:lpstr>
      <vt:lpstr>You won’t believe what happens next!</vt:lpstr>
      <vt:lpstr>You won’t believe what happens next!</vt:lpstr>
      <vt:lpstr>Shareable content</vt:lpstr>
      <vt:lpstr>Shareable content</vt:lpstr>
      <vt:lpstr>Implications</vt:lpstr>
      <vt:lpstr>Flamewars</vt:lpstr>
      <vt:lpstr>Flamewars</vt:lpstr>
      <vt:lpstr>Consequences</vt:lpstr>
      <vt:lpstr>References</vt:lpstr>
      <vt:lpstr>Class 4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126</cp:revision>
  <dcterms:created xsi:type="dcterms:W3CDTF">2014-08-25T02:19:16Z</dcterms:created>
  <dcterms:modified xsi:type="dcterms:W3CDTF">2015-03-28T16:36:32Z</dcterms:modified>
</cp:coreProperties>
</file>