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38"/>
  </p:notesMasterIdLst>
  <p:handoutMasterIdLst>
    <p:handoutMasterId r:id="rId39"/>
  </p:handoutMasterIdLst>
  <p:sldIdLst>
    <p:sldId id="256" r:id="rId2"/>
    <p:sldId id="345" r:id="rId3"/>
    <p:sldId id="471" r:id="rId4"/>
    <p:sldId id="470" r:id="rId5"/>
    <p:sldId id="468" r:id="rId6"/>
    <p:sldId id="532" r:id="rId7"/>
    <p:sldId id="533" r:id="rId8"/>
    <p:sldId id="586" r:id="rId9"/>
    <p:sldId id="469" r:id="rId10"/>
    <p:sldId id="611" r:id="rId11"/>
    <p:sldId id="612" r:id="rId12"/>
    <p:sldId id="613" r:id="rId13"/>
    <p:sldId id="614" r:id="rId14"/>
    <p:sldId id="615" r:id="rId15"/>
    <p:sldId id="616" r:id="rId16"/>
    <p:sldId id="617" r:id="rId17"/>
    <p:sldId id="587" r:id="rId18"/>
    <p:sldId id="588" r:id="rId19"/>
    <p:sldId id="589" r:id="rId20"/>
    <p:sldId id="590" r:id="rId21"/>
    <p:sldId id="591" r:id="rId22"/>
    <p:sldId id="605" r:id="rId23"/>
    <p:sldId id="606" r:id="rId24"/>
    <p:sldId id="607" r:id="rId25"/>
    <p:sldId id="608" r:id="rId26"/>
    <p:sldId id="609" r:id="rId27"/>
    <p:sldId id="610" r:id="rId28"/>
    <p:sldId id="329" r:id="rId29"/>
    <p:sldId id="467" r:id="rId30"/>
    <p:sldId id="376" r:id="rId31"/>
    <p:sldId id="383" r:id="rId32"/>
    <p:sldId id="378" r:id="rId33"/>
    <p:sldId id="384" r:id="rId34"/>
    <p:sldId id="438" r:id="rId35"/>
    <p:sldId id="439" r:id="rId36"/>
    <p:sldId id="440" r:id="rId37"/>
  </p:sldIdLst>
  <p:sldSz cx="9144000" cy="6858000" type="screen4x3"/>
  <p:notesSz cx="6858000" cy="9144000"/>
  <p:defaultTextStyle>
    <a:defPPr>
      <a:defRPr lang="en-US"/>
    </a:defPPr>
    <a:lvl1pPr algn="ctr" rtl="0" fontAlgn="base">
      <a:spcBef>
        <a:spcPct val="0"/>
      </a:spcBef>
      <a:spcAft>
        <a:spcPct val="0"/>
      </a:spcAft>
      <a:defRPr sz="2400" kern="1200">
        <a:solidFill>
          <a:schemeClr val="tx2"/>
        </a:solidFill>
        <a:latin typeface="Times New Roman"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2754" autoAdjust="0"/>
  </p:normalViewPr>
  <p:slideViewPr>
    <p:cSldViewPr>
      <p:cViewPr varScale="1">
        <p:scale>
          <a:sx n="100" d="100"/>
          <a:sy n="100" d="100"/>
        </p:scale>
        <p:origin x="-11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64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323C083C-7582-AE4B-9498-460DA86B6DD7}" type="datetime1">
              <a:rPr lang="en-US"/>
              <a:pPr/>
              <a:t>4/3/14</a:t>
            </a:fld>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50BF8B41-5C0B-EB4A-8475-0D1ACB32AD67}" type="slidenum">
              <a:rPr lang="en-US"/>
              <a:pPr/>
              <a:t>‹#›</a:t>
            </a:fld>
            <a:endParaRPr lang="en-US"/>
          </a:p>
        </p:txBody>
      </p:sp>
    </p:spTree>
    <p:extLst>
      <p:ext uri="{BB962C8B-B14F-4D97-AF65-F5344CB8AC3E}">
        <p14:creationId xmlns:p14="http://schemas.microsoft.com/office/powerpoint/2010/main" val="885592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6C6701A5-E2B4-084E-AFA6-719602F16EA1}" type="datetime1">
              <a:rPr lang="en-US"/>
              <a:pPr/>
              <a:t>4/3/14</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33D615BE-1A93-B744-BC3B-5559F626EC92}" type="slidenum">
              <a:rPr lang="en-US"/>
              <a:pPr/>
              <a:t>‹#›</a:t>
            </a:fld>
            <a:endParaRPr lang="en-US"/>
          </a:p>
        </p:txBody>
      </p:sp>
    </p:spTree>
    <p:extLst>
      <p:ext uri="{BB962C8B-B14F-4D97-AF65-F5344CB8AC3E}">
        <p14:creationId xmlns:p14="http://schemas.microsoft.com/office/powerpoint/2010/main" val="340480360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2pPr>
    <a:lvl3pPr marL="9144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3pPr>
    <a:lvl4pPr marL="13716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4pPr>
    <a:lvl5pPr marL="18288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p>
            <a:fld id="{D24BA11A-F117-C347-B62E-E03984F0A801}" type="datetime1">
              <a:rPr lang="en-US"/>
              <a:pPr/>
              <a:t>4/3/14</a:t>
            </a:fld>
            <a:endParaRPr lang="en-US"/>
          </a:p>
        </p:txBody>
      </p:sp>
      <p:sp>
        <p:nvSpPr>
          <p:cNvPr id="16387" name="Rectangle 7"/>
          <p:cNvSpPr>
            <a:spLocks noGrp="1" noChangeArrowheads="1"/>
          </p:cNvSpPr>
          <p:nvPr>
            <p:ph type="sldNum" sz="quarter" idx="5"/>
          </p:nvPr>
        </p:nvSpPr>
        <p:spPr>
          <a:noFill/>
        </p:spPr>
        <p:txBody>
          <a:bodyPr/>
          <a:lstStyle/>
          <a:p>
            <a:fld id="{100B9C44-E186-4E42-A1BC-598C57F066CF}" type="slidenum">
              <a:rPr lang="en-US"/>
              <a:pPr/>
              <a:t>1</a:t>
            </a:fld>
            <a:endParaRPr lang="en-US"/>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r>
              <a:rPr lang="en-US" dirty="0" smtClean="0">
                <a:latin typeface="Arial" pitchFamily="-109" charset="0"/>
                <a:ea typeface="ＭＳ Ｐゴシック" pitchFamily="-109" charset="-128"/>
                <a:cs typeface="ＭＳ Ｐゴシック" pitchFamily="-109" charset="-128"/>
              </a:rPr>
              <a:t>?</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Reminders:</a:t>
            </a:r>
          </a:p>
          <a:p>
            <a:pPr eaLnBrk="1" hangingPunct="1"/>
            <a:r>
              <a:rPr lang="en-US" dirty="0" smtClean="0">
                <a:latin typeface="Arial" pitchFamily="-109" charset="0"/>
                <a:ea typeface="ＭＳ Ｐゴシック" pitchFamily="-109" charset="-128"/>
                <a:cs typeface="ＭＳ Ｐゴシック" pitchFamily="-109" charset="-128"/>
              </a:rPr>
              <a:t>Do not change the format, footers,</a:t>
            </a:r>
            <a:r>
              <a:rPr lang="en-US" baseline="0" dirty="0" smtClean="0">
                <a:latin typeface="Arial" pitchFamily="-109" charset="0"/>
                <a:ea typeface="ＭＳ Ｐゴシック" pitchFamily="-109" charset="-128"/>
                <a:cs typeface="ＭＳ Ｐゴシック" pitchFamily="-109" charset="-128"/>
              </a:rPr>
              <a:t> etc. in the template slides.</a:t>
            </a:r>
          </a:p>
          <a:p>
            <a:pPr eaLnBrk="1" hangingPunct="1"/>
            <a:r>
              <a:rPr lang="en-US" baseline="0" dirty="0" smtClean="0">
                <a:latin typeface="Arial" pitchFamily="-109" charset="0"/>
                <a:ea typeface="ＭＳ Ｐゴシック" pitchFamily="-109" charset="-128"/>
                <a:cs typeface="ＭＳ Ｐゴシック" pitchFamily="-109" charset="-128"/>
              </a:rPr>
              <a:t>Paper writing process: Sources </a:t>
            </a:r>
            <a:r>
              <a:rPr lang="en-US" baseline="0" dirty="0" smtClean="0">
                <a:latin typeface="Arial" pitchFamily="-109" charset="0"/>
                <a:ea typeface="ＭＳ Ｐゴシック" pitchFamily="-109" charset="-128"/>
                <a:cs typeface="ＭＳ Ｐゴシック" pitchFamily="-109" charset="-128"/>
                <a:sym typeface="Wingdings"/>
              </a:rPr>
              <a:t></a:t>
            </a:r>
            <a:r>
              <a:rPr lang="en-US" baseline="0" dirty="0" smtClean="0">
                <a:latin typeface="Arial" pitchFamily="-109" charset="0"/>
                <a:ea typeface="ＭＳ Ｐゴシック" pitchFamily="-109" charset="-128"/>
                <a:cs typeface="ＭＳ Ｐゴシック" pitchFamily="-109" charset="-128"/>
              </a:rPr>
              <a:t> Notes </a:t>
            </a:r>
            <a:r>
              <a:rPr lang="en-US" baseline="0" dirty="0" smtClean="0">
                <a:latin typeface="Arial" pitchFamily="-109" charset="0"/>
                <a:ea typeface="ＭＳ Ｐゴシック" pitchFamily="-109" charset="-128"/>
                <a:cs typeface="ＭＳ Ｐゴシック" pitchFamily="-109" charset="-128"/>
                <a:sym typeface="Wingdings"/>
              </a:rPr>
              <a:t> Conclusion  Argument  Counter Point  Response</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Reiterate concepts from former slide.</a:t>
            </a:r>
            <a:r>
              <a:rPr lang="en-US" baseline="0" dirty="0" smtClean="0"/>
              <a:t> Image shows both the text from a “hidden slide” and the infrared light displayed on the </a:t>
            </a:r>
            <a:r>
              <a:rPr lang="en-US" baseline="0" dirty="0" err="1" smtClean="0"/>
              <a:t>scrre</a:t>
            </a:r>
            <a:r>
              <a:rPr lang="en-US" baseline="0" dirty="0" smtClean="0"/>
              <a:t>.</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11</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VHS:</a:t>
            </a:r>
          </a:p>
          <a:p>
            <a:r>
              <a:rPr lang="en-US" dirty="0" smtClean="0"/>
              <a:t>	Back to Back copying, using 2 VHS players in tandem to record from one VHS to another</a:t>
            </a:r>
          </a:p>
          <a:p>
            <a:r>
              <a:rPr lang="en-US" dirty="0" smtClean="0"/>
              <a:t>	</a:t>
            </a:r>
            <a:r>
              <a:rPr lang="en-US" dirty="0" err="1" smtClean="0"/>
              <a:t>Macrovision</a:t>
            </a:r>
            <a:r>
              <a:rPr lang="en-US" dirty="0" smtClean="0"/>
              <a:t> ACP (Analog Copy Protection), plays with the voltage being supplied to the systems in the VCR,</a:t>
            </a:r>
            <a:r>
              <a:rPr lang="en-US" baseline="0" dirty="0" smtClean="0"/>
              <a:t> causing it to auto-correct for varying light levels. Auto-correct causes brightness to alternate between incredibly high and low, rendering the copy unwatchable.</a:t>
            </a:r>
            <a:endParaRPr lang="en-US" dirty="0" smtClean="0"/>
          </a:p>
          <a:p>
            <a:endParaRPr lang="en-US" dirty="0" smtClean="0"/>
          </a:p>
          <a:p>
            <a:r>
              <a:rPr lang="en-US" dirty="0" smtClean="0"/>
              <a:t>DVD:</a:t>
            </a:r>
          </a:p>
          <a:p>
            <a:r>
              <a:rPr lang="en-US" dirty="0" smtClean="0"/>
              <a:t>	</a:t>
            </a:r>
            <a:r>
              <a:rPr lang="en-US" dirty="0" err="1" smtClean="0"/>
              <a:t>Macrovision</a:t>
            </a:r>
            <a:r>
              <a:rPr lang="en-US" baseline="0" dirty="0" smtClean="0"/>
              <a:t> same system for DVD, but instead the DVD will not run. The voltage supplied to the DVD player systems is altered, and the DVD will refuse to run.</a:t>
            </a:r>
          </a:p>
          <a:p>
            <a:r>
              <a:rPr lang="en-US" baseline="0" dirty="0" smtClean="0"/>
              <a:t>	Circuit City’s more consumer-friendly version called </a:t>
            </a:r>
            <a:r>
              <a:rPr lang="en-US" baseline="0" dirty="0" err="1" smtClean="0"/>
              <a:t>DiVX</a:t>
            </a:r>
            <a:r>
              <a:rPr lang="en-US" baseline="0" dirty="0" smtClean="0"/>
              <a:t>. Would allow for a number of copies to be made at the (movie) company’s discretion. This falls more  in line with fair use, since consumers could make their one backup if they wanted to.</a:t>
            </a:r>
          </a:p>
          <a:p>
            <a:r>
              <a:rPr lang="en-US" baseline="0" dirty="0" smtClean="0"/>
              <a:t>	All these systems failed because they required the hardware to exist in the VHS/DVD players, so manufacturers had to agree to implement it.</a:t>
            </a:r>
          </a:p>
          <a:p>
            <a:r>
              <a:rPr lang="en-US" baseline="0" dirty="0" smtClean="0"/>
              <a:t>They didn’t…</a:t>
            </a:r>
            <a:endParaRPr lang="en-US" dirty="0" smtClean="0"/>
          </a:p>
        </p:txBody>
      </p:sp>
      <p:sp>
        <p:nvSpPr>
          <p:cNvPr id="4" name="Date Placeholder 3"/>
          <p:cNvSpPr>
            <a:spLocks noGrp="1"/>
          </p:cNvSpPr>
          <p:nvPr>
            <p:ph type="dt" idx="10"/>
          </p:nvPr>
        </p:nvSpPr>
        <p:spPr/>
        <p:txBody>
          <a:bodyPr/>
          <a:lstStyle/>
          <a:p>
            <a:fld id="{5B1D91B5-0560-D74B-B065-4EF9F19733B0}" type="datetime1">
              <a:rPr lang="en-US" smtClean="0"/>
              <a:pPr/>
              <a:t>4/4/14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12</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Easiest way to pirate yet, just record the screen (time</a:t>
            </a:r>
            <a:r>
              <a:rPr lang="en-US" baseline="0" dirty="0" smtClean="0"/>
              <a:t> shifting). Time shifting is legal, so long as the copy is not distributed or (especially) sold.</a:t>
            </a:r>
          </a:p>
          <a:p>
            <a:r>
              <a:rPr lang="en-US" baseline="0" dirty="0" err="1" smtClean="0"/>
              <a:t>Macrovision</a:t>
            </a:r>
            <a:r>
              <a:rPr lang="en-US" baseline="0" dirty="0" smtClean="0"/>
              <a:t> returns again in set top boxes. This time with remote activated software triggered by the service host.</a:t>
            </a:r>
          </a:p>
          <a:p>
            <a:r>
              <a:rPr lang="en-US" baseline="0" dirty="0" smtClean="0"/>
              <a:t>Also signal interception piracy. Using someone else's signal to gain access to stations you did not pay for.</a:t>
            </a:r>
            <a:endParaRPr lang="en-US" dirty="0" smtClean="0"/>
          </a:p>
          <a:p>
            <a:r>
              <a:rPr lang="en-US" dirty="0" smtClean="0"/>
              <a:t>Countered with “addressable technology” to send signal directly to</a:t>
            </a:r>
            <a:r>
              <a:rPr lang="en-US" baseline="0" dirty="0" smtClean="0"/>
              <a:t> the home, instead of sending the signal down the line and waiting for it to be caught.</a:t>
            </a:r>
            <a:endParaRPr lang="en-US" dirty="0" smtClean="0"/>
          </a:p>
          <a:p>
            <a:r>
              <a:rPr lang="en-US" dirty="0" smtClean="0"/>
              <a:t>Used</a:t>
            </a:r>
            <a:r>
              <a:rPr lang="en-US" baseline="0" dirty="0" smtClean="0"/>
              <a:t> in conjunction with “e</a:t>
            </a:r>
            <a:r>
              <a:rPr lang="en-US" dirty="0" smtClean="0"/>
              <a:t>lectronic bullets” to locate interception (electronic bullets not explained).</a:t>
            </a:r>
          </a:p>
        </p:txBody>
      </p:sp>
      <p:sp>
        <p:nvSpPr>
          <p:cNvPr id="4" name="Date Placeholder 3"/>
          <p:cNvSpPr>
            <a:spLocks noGrp="1"/>
          </p:cNvSpPr>
          <p:nvPr>
            <p:ph type="dt" idx="10"/>
          </p:nvPr>
        </p:nvSpPr>
        <p:spPr/>
        <p:txBody>
          <a:bodyPr/>
          <a:lstStyle/>
          <a:p>
            <a:fld id="{5B1D91B5-0560-D74B-B065-4EF9F19733B0}" type="datetime1">
              <a:rPr lang="en-US" smtClean="0"/>
              <a:pPr/>
              <a:t>4/4/14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13</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Legislation listed chronological on slides for perspective.</a:t>
            </a:r>
          </a:p>
          <a:p>
            <a:r>
              <a:rPr lang="en-US" baseline="0" dirty="0" smtClean="0"/>
              <a:t>1998 listed multiple times because that was the year of the DMCA (Digital </a:t>
            </a:r>
            <a:r>
              <a:rPr lang="en-US" baseline="0" dirty="0" err="1" smtClean="0"/>
              <a:t>Millenium</a:t>
            </a:r>
            <a:r>
              <a:rPr lang="en-US" baseline="0" dirty="0" smtClean="0"/>
              <a:t> copyright Act).</a:t>
            </a:r>
          </a:p>
          <a:p>
            <a:r>
              <a:rPr lang="en-US" baseline="0" dirty="0" smtClean="0"/>
              <a:t>General penalties (1982 - 1998). Increased the penalty associated with piracy. Discourage people from taking the risk as the risk increased.</a:t>
            </a:r>
          </a:p>
          <a:p>
            <a:r>
              <a:rPr lang="en-US" baseline="0" dirty="0" smtClean="0"/>
              <a:t>VCR (no date given) </a:t>
            </a:r>
            <a:r>
              <a:rPr lang="en-US" baseline="0" dirty="0" err="1" smtClean="0"/>
              <a:t>Macrovision</a:t>
            </a:r>
            <a:r>
              <a:rPr lang="en-US" baseline="0" dirty="0" smtClean="0"/>
              <a:t> protection required in VCRs, too late in the VCRs lifecycle to make a real difference to piracy.</a:t>
            </a:r>
          </a:p>
          <a:p>
            <a:r>
              <a:rPr lang="en-US" baseline="0" dirty="0" smtClean="0"/>
              <a:t>TV interception penalties (1984 -1998). The act of tapping into someone else’s line was made illegal first. Then the sale of the equipment that allowed this circumvention was made illegal by the DMCA. So before, you could sell the device and not be penalized.</a:t>
            </a:r>
          </a:p>
        </p:txBody>
      </p:sp>
      <p:sp>
        <p:nvSpPr>
          <p:cNvPr id="4" name="Date Placeholder 3"/>
          <p:cNvSpPr>
            <a:spLocks noGrp="1"/>
          </p:cNvSpPr>
          <p:nvPr>
            <p:ph type="dt" idx="10"/>
          </p:nvPr>
        </p:nvSpPr>
        <p:spPr/>
        <p:txBody>
          <a:bodyPr/>
          <a:lstStyle/>
          <a:p>
            <a:fld id="{5B1D91B5-0560-D74B-B065-4EF9F19733B0}" type="datetime1">
              <a:rPr lang="en-US" smtClean="0"/>
              <a:pPr/>
              <a:t>4/4/14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14</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slides with sources</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15</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16</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sz="1800"/>
              <a:t>- What my presentation is about</a:t>
            </a:r>
          </a:p>
          <a:p>
            <a:pPr lvl="0" rtl="0">
              <a:buNone/>
            </a:pPr>
            <a:r>
              <a:rPr lang="en-US" sz="1800"/>
              <a:t>- This is a large area with lots of history, so I’m only going to talk about recent PC games</a:t>
            </a:r>
          </a:p>
          <a:p>
            <a:pPr lvl="0" rtl="0">
              <a:buNone/>
            </a:pPr>
            <a:r>
              <a:rPr lang="en-US" sz="1800"/>
              <a:t>- Much of the information about video game piracy applies to software piracy in general, but some things are specific to games.</a:t>
            </a:r>
          </a:p>
          <a:p>
            <a:endParaRPr lang="en-US" sz="1800"/>
          </a:p>
          <a:p>
            <a:pPr lvl="0" rtl="0">
              <a:buNone/>
            </a:pPr>
            <a:r>
              <a:rPr lang="en-US" sz="1800"/>
              <a:t>- DRM methods game companies have tried:</a:t>
            </a:r>
          </a:p>
          <a:p>
            <a:pPr lvl="0" rtl="0">
              <a:buNone/>
            </a:pPr>
            <a:r>
              <a:rPr lang="en-US" sz="1800"/>
              <a:t>	- Copy protection like discussed in the textbook</a:t>
            </a:r>
          </a:p>
          <a:p>
            <a:pPr lvl="0" rtl="0">
              <a:buNone/>
            </a:pPr>
            <a:r>
              <a:rPr lang="en-US" sz="1800"/>
              <a:t>	- One-time use activation code</a:t>
            </a:r>
          </a:p>
          <a:p>
            <a:pPr lvl="0" rtl="0">
              <a:buNone/>
            </a:pPr>
            <a:r>
              <a:rPr lang="en-US" sz="1800"/>
              <a:t>	- Requiring games to always be online to verify them</a:t>
            </a:r>
          </a:p>
          <a:p>
            <a:endParaRPr lang="en-US" sz="1800"/>
          </a:p>
          <a:p>
            <a:pPr lvl="0" rtl="0">
              <a:buNone/>
            </a:pPr>
            <a:r>
              <a:rPr lang="en-US" sz="1800"/>
              <a:t>- It’s hard to tell if it works because piracy is hard to measure, but estimates point to no.</a:t>
            </a:r>
          </a:p>
          <a:p>
            <a:pPr lvl="0" rtl="0">
              <a:buNone/>
            </a:pPr>
            <a:r>
              <a:rPr lang="en-US" sz="1800"/>
              <a:t>- For this slide, I wanted a graph of piracy rates over time, but I couldn’t find enough data, only comparisons of 2 or 3 data points, and most “data” was from sources who clearly have an agenda.</a:t>
            </a:r>
          </a:p>
          <a:p>
            <a:endParaRPr lang="en-US" sz="1800"/>
          </a:p>
          <a:p>
            <a:pPr lvl="0" rtl="0">
              <a:buNone/>
            </a:pPr>
            <a:r>
              <a:rPr lang="en-US" sz="1800"/>
              <a:t>- The pirates who upload a cracked version of a game have had little trouble breaking DRM</a:t>
            </a:r>
          </a:p>
          <a:p>
            <a:pPr lvl="0" rtl="0">
              <a:buNone/>
            </a:pPr>
            <a:r>
              <a:rPr lang="en-US" sz="1800"/>
              <a:t>- Heavy DRM makes a game a target for piracy</a:t>
            </a:r>
          </a:p>
          <a:p>
            <a:pPr>
              <a:buNone/>
            </a:pPr>
            <a:r>
              <a:rPr lang="en-US" sz="1800"/>
              <a:t>- Annoys legitimate customers who chose the more convenient option.</a:t>
            </a:r>
          </a:p>
          <a:p>
            <a:endParaRPr lang="en-US" sz="1800"/>
          </a:p>
          <a:p>
            <a:pPr>
              <a:buNone/>
            </a:pPr>
            <a:r>
              <a:rPr lang="en-US" sz="1800"/>
              <a:t>- DRM doesn’t work, so game developers have turned to some alternatives that work better</a:t>
            </a:r>
          </a:p>
        </p:txBody>
      </p:sp>
      <p:sp>
        <p:nvSpPr>
          <p:cNvPr id="123" name="Shape 123"/>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b="0" i="0" u="none" strike="noStrike" cap="none" baseline="0">
                <a:solidFill>
                  <a:schemeClr val="dk1"/>
                </a:solidFill>
                <a:latin typeface="Arial"/>
                <a:ea typeface="Arial"/>
                <a:cs typeface="Arial"/>
                <a:sym typeface="Arial"/>
              </a:rPr>
              <a:t>3/26/14</a:t>
            </a:r>
          </a:p>
        </p:txBody>
      </p:sp>
      <p:sp>
        <p:nvSpPr>
          <p:cNvPr id="124" name="Shape 1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sz="1800"/>
              <a:t>- Some business models don’t care about piracy</a:t>
            </a:r>
          </a:p>
          <a:p>
            <a:pPr lvl="0" rtl="0">
              <a:buNone/>
            </a:pPr>
            <a:r>
              <a:rPr lang="en-US" sz="1800"/>
              <a:t>	- Free games funded by advertizing</a:t>
            </a:r>
          </a:p>
          <a:p>
            <a:pPr lvl="0" rtl="0">
              <a:buNone/>
            </a:pPr>
            <a:r>
              <a:rPr lang="en-US" sz="1800"/>
              <a:t>	- Microtransactions</a:t>
            </a:r>
          </a:p>
          <a:p>
            <a:endParaRPr lang="en-US" sz="1800"/>
          </a:p>
          <a:p>
            <a:pPr lvl="0" rtl="0">
              <a:buNone/>
            </a:pPr>
            <a:r>
              <a:rPr lang="en-US" sz="1800"/>
              <a:t>- It works, but not every game can or should work this way</a:t>
            </a:r>
          </a:p>
          <a:p>
            <a:endParaRPr lang="en-US" sz="1800"/>
          </a:p>
          <a:p>
            <a:pPr lvl="0" rtl="0">
              <a:buNone/>
            </a:pPr>
            <a:r>
              <a:rPr lang="en-US" sz="1800"/>
              <a:t>- With these models, piracy doesn’t make sense. Someone getting the game for free is just a customer.</a:t>
            </a:r>
          </a:p>
          <a:p>
            <a:pPr lvl="0" rtl="0">
              <a:buNone/>
            </a:pPr>
            <a:r>
              <a:rPr lang="en-US" sz="1800"/>
              <a:t>- With microtransactions, the game profits from only a small percentage of it’s players, so as long as only those few players pay for content, the game is fine.</a:t>
            </a:r>
          </a:p>
        </p:txBody>
      </p:sp>
      <p:sp>
        <p:nvSpPr>
          <p:cNvPr id="136" name="Shape 136"/>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b="0" i="0" u="none" strike="noStrike" cap="none" baseline="0">
                <a:solidFill>
                  <a:schemeClr val="dk1"/>
                </a:solidFill>
                <a:latin typeface="Arial"/>
                <a:ea typeface="Arial"/>
                <a:cs typeface="Arial"/>
                <a:sym typeface="Arial"/>
              </a:rPr>
              <a:t>3/26/14</a:t>
            </a: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sz="1800"/>
              <a:t>- Some game developers will release an alternative version of their game on popular torrent sites</a:t>
            </a:r>
          </a:p>
          <a:p>
            <a:pPr lvl="0" rtl="0">
              <a:buNone/>
            </a:pPr>
            <a:r>
              <a:rPr lang="en-US" sz="1800"/>
              <a:t>- The idea is that if a version of the game is already available on those sites, it will spread sufficiently before people crack the real version</a:t>
            </a:r>
          </a:p>
          <a:p>
            <a:pPr lvl="0" rtl="0">
              <a:buNone/>
            </a:pPr>
            <a:r>
              <a:rPr lang="en-US" sz="1800"/>
              <a:t>- Game Dev Tycoon is a good example</a:t>
            </a:r>
          </a:p>
          <a:p>
            <a:endParaRPr lang="en-US" sz="1800"/>
          </a:p>
          <a:p>
            <a:pPr lvl="0" rtl="0">
              <a:buNone/>
            </a:pPr>
            <a:r>
              <a:rPr lang="en-US" sz="1800"/>
              <a:t>- Again, it’s impossible to tell how much this actually affects sales</a:t>
            </a:r>
          </a:p>
          <a:p>
            <a:pPr lvl="0" rtl="0">
              <a:buNone/>
            </a:pPr>
            <a:r>
              <a:rPr lang="en-US" sz="1800"/>
              <a:t>- I know from experience that it can change minds or at least get people to think more about the issue</a:t>
            </a:r>
          </a:p>
          <a:p>
            <a:endParaRPr lang="en-US" sz="1800"/>
          </a:p>
          <a:p>
            <a:pPr lvl="0" rtl="0">
              <a:buNone/>
            </a:pPr>
            <a:r>
              <a:rPr lang="en-US" sz="1800"/>
              <a:t>- This technique makes it more inconvenient for pirates only</a:t>
            </a:r>
          </a:p>
          <a:p>
            <a:pPr lvl="0" rtl="0">
              <a:buNone/>
            </a:pPr>
            <a:r>
              <a:rPr lang="en-US" sz="1800"/>
              <a:t>- Also steps outside the convenience/price model and makes an emotional appeal to customers.</a:t>
            </a:r>
          </a:p>
        </p:txBody>
      </p:sp>
      <p:sp>
        <p:nvSpPr>
          <p:cNvPr id="149" name="Shape 149"/>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b="0" i="0" u="none" strike="noStrike" cap="none" baseline="0">
                <a:solidFill>
                  <a:schemeClr val="dk1"/>
                </a:solidFill>
                <a:latin typeface="Arial"/>
                <a:ea typeface="Arial"/>
                <a:cs typeface="Arial"/>
                <a:sym typeface="Arial"/>
              </a:rPr>
              <a:t>3/26/14</a:t>
            </a:r>
          </a:p>
        </p:txBody>
      </p:sp>
      <p:sp>
        <p:nvSpPr>
          <p:cNvPr id="150" name="Shape 1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buNone/>
            </a:pPr>
            <a:r>
              <a:rPr lang="en-US" sz="1800"/>
              <a:t>- Some game developers don’t see piracy as a problem, so they ignore it</a:t>
            </a:r>
          </a:p>
          <a:p>
            <a:endParaRPr lang="en-US" sz="1800"/>
          </a:p>
          <a:p>
            <a:pPr lvl="0" rtl="0">
              <a:buNone/>
            </a:pPr>
            <a:r>
              <a:rPr lang="en-US" sz="1800"/>
              <a:t>- It certainly can work. It’s kind of an outlier, but Minecraft is an example. Lots of successful games don’t have any kind of protection against piracy</a:t>
            </a:r>
          </a:p>
          <a:p>
            <a:endParaRPr lang="en-US" sz="1800"/>
          </a:p>
          <a:p>
            <a:pPr lvl="0" rtl="0">
              <a:buNone/>
            </a:pPr>
            <a:r>
              <a:rPr lang="en-US" sz="1800"/>
              <a:t>- There are some benefits to piracy that may outweigh losses or at make them less significant</a:t>
            </a:r>
          </a:p>
          <a:p>
            <a:pPr lvl="0" indent="457200" rtl="0">
              <a:buNone/>
            </a:pPr>
            <a:r>
              <a:rPr lang="en-US" sz="1800"/>
              <a:t>- Free marketing</a:t>
            </a:r>
          </a:p>
          <a:p>
            <a:pPr lvl="0" indent="457200" rtl="0">
              <a:buNone/>
            </a:pPr>
            <a:r>
              <a:rPr lang="en-US" sz="1800"/>
              <a:t>- Not every pirated game is a lost sale</a:t>
            </a:r>
          </a:p>
          <a:p>
            <a:pPr marL="0" lvl="0" indent="0" rtl="0">
              <a:buNone/>
            </a:pPr>
            <a:r>
              <a:rPr lang="en-US" sz="1800"/>
              <a:t>- Builds good will with customers</a:t>
            </a:r>
          </a:p>
        </p:txBody>
      </p:sp>
      <p:sp>
        <p:nvSpPr>
          <p:cNvPr id="163" name="Shape 163"/>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b="0" i="0" u="none" strike="noStrike" cap="none" baseline="0">
                <a:solidFill>
                  <a:schemeClr val="dk1"/>
                </a:solidFill>
                <a:latin typeface="Arial"/>
                <a:ea typeface="Arial"/>
                <a:cs typeface="Arial"/>
                <a:sym typeface="Arial"/>
              </a:rPr>
              <a:t>3/26/14</a:t>
            </a:r>
          </a:p>
        </p:txBody>
      </p:sp>
      <p:sp>
        <p:nvSpPr>
          <p:cNvPr id="164" name="Shape 1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44659B5E-739E-DF4D-8DEE-28CC43D42D97}" type="datetime1">
              <a:rPr lang="en-US"/>
              <a:pPr/>
              <a:t>4/3/14</a:t>
            </a:fld>
            <a:endParaRPr lang="en-US"/>
          </a:p>
        </p:txBody>
      </p:sp>
      <p:sp>
        <p:nvSpPr>
          <p:cNvPr id="18435" name="Rectangle 7"/>
          <p:cNvSpPr>
            <a:spLocks noGrp="1" noChangeArrowheads="1"/>
          </p:cNvSpPr>
          <p:nvPr>
            <p:ph type="sldNum" sz="quarter" idx="5"/>
          </p:nvPr>
        </p:nvSpPr>
        <p:spPr>
          <a:noFill/>
        </p:spPr>
        <p:txBody>
          <a:bodyPr/>
          <a:lstStyle/>
          <a:p>
            <a:fld id="{9FCD778C-2168-C747-A1C2-BDAC247798A8}" type="slidenum">
              <a:rPr lang="en-US"/>
              <a:pPr/>
              <a:t>2</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Before starting let’s handle questions from homework and reading.</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None/>
            </a:pPr>
            <a:r>
              <a:rPr lang="en-US" sz="1800" b="0" i="0" u="none" strike="noStrike" cap="none" baseline="0"/>
              <a:t>&lt;Your notes here.&gt;</a:t>
            </a:r>
          </a:p>
          <a:p>
            <a:endParaRPr lang="en-US" sz="1800" b="0" i="0" u="none" strike="noStrike" cap="none" baseline="0"/>
          </a:p>
        </p:txBody>
      </p:sp>
      <p:sp>
        <p:nvSpPr>
          <p:cNvPr id="175" name="Shape 175"/>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b="0" i="0" u="none" strike="noStrike" cap="none" baseline="0">
                <a:solidFill>
                  <a:schemeClr val="dk1"/>
                </a:solidFill>
                <a:latin typeface="Arial"/>
                <a:ea typeface="Arial"/>
                <a:cs typeface="Arial"/>
                <a:sym typeface="Arial"/>
              </a:rPr>
              <a:t>3/26/14</a:t>
            </a:r>
          </a:p>
        </p:txBody>
      </p:sp>
      <p:sp>
        <p:nvSpPr>
          <p:cNvPr id="176" name="Shape 1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discussed in the reading, P2P networks allow for mass distribution of content (often copyrighted)</a:t>
            </a:r>
          </a:p>
          <a:p>
            <a:r>
              <a:rPr lang="en-US" baseline="0" dirty="0" smtClean="0"/>
              <a:t>-P2P networks began developing for music in 1999 with Napster (user-friendly interface)</a:t>
            </a:r>
          </a:p>
          <a:p>
            <a:r>
              <a:rPr lang="en-US" baseline="0" dirty="0" smtClean="0"/>
              <a:t>-As I will describe, over the past 15 years, many have faced legal difficulties and shut down (Napster, </a:t>
            </a:r>
            <a:r>
              <a:rPr lang="en-US" baseline="0" dirty="0" err="1" smtClean="0"/>
              <a:t>Limewire</a:t>
            </a:r>
            <a:r>
              <a:rPr lang="en-US" baseline="0" dirty="0" smtClean="0"/>
              <a:t>, </a:t>
            </a:r>
            <a:r>
              <a:rPr lang="en-US" baseline="0" dirty="0" err="1" smtClean="0"/>
              <a:t>Kazaa</a:t>
            </a:r>
            <a:r>
              <a:rPr lang="en-US" baseline="0" dirty="0" smtClean="0"/>
              <a:t>, </a:t>
            </a:r>
            <a:r>
              <a:rPr lang="en-US" baseline="0" dirty="0" err="1" smtClean="0"/>
              <a:t>etc</a:t>
            </a:r>
            <a:r>
              <a:rPr lang="en-US" baseline="0" dirty="0" smtClean="0"/>
              <a:t>)</a:t>
            </a:r>
          </a:p>
          <a:p>
            <a:r>
              <a:rPr lang="en-US" baseline="0" dirty="0" smtClean="0"/>
              <a:t>-Developed into today with </a:t>
            </a:r>
            <a:r>
              <a:rPr lang="en-US" baseline="0" dirty="0" err="1" smtClean="0"/>
              <a:t>Limewire</a:t>
            </a:r>
            <a:r>
              <a:rPr lang="en-US" baseline="0" dirty="0" smtClean="0"/>
              <a:t> (recently shut down) and </a:t>
            </a:r>
            <a:r>
              <a:rPr lang="en-US" baseline="0" dirty="0" err="1" smtClean="0"/>
              <a:t>BitTorrent</a:t>
            </a:r>
            <a:r>
              <a:rPr lang="en-US" baseline="0" dirty="0" smtClean="0"/>
              <a:t>, which has become much more successful by taking a different approach</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solidFill>
                  <a:srgbClr val="000000"/>
                </a:solidFill>
              </a:rPr>
              <a:pPr/>
              <a:t>4/4/14</a:t>
            </a:fld>
            <a:endParaRPr lang="en-US">
              <a:solidFill>
                <a:srgbClr val="000000"/>
              </a:solidFill>
            </a:endParaRPr>
          </a:p>
        </p:txBody>
      </p:sp>
      <p:sp>
        <p:nvSpPr>
          <p:cNvPr id="5" name="Slide Number Placeholder 4"/>
          <p:cNvSpPr>
            <a:spLocks noGrp="1"/>
          </p:cNvSpPr>
          <p:nvPr>
            <p:ph type="sldNum" sz="quarter" idx="11"/>
          </p:nvPr>
        </p:nvSpPr>
        <p:spPr/>
        <p:txBody>
          <a:bodyPr/>
          <a:lstStyle/>
          <a:p>
            <a:fld id="{4C3F5EA3-DEE8-D344-835F-F2A3C84F4AA7}" type="slidenum">
              <a:rPr lang="en-US" smtClean="0">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1738235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more widespread uses for P2P sharing besides pirating content, which prevents their shutdown.</a:t>
            </a:r>
          </a:p>
          <a:p>
            <a:r>
              <a:rPr lang="en-US" baseline="0" dirty="0" smtClean="0"/>
              <a:t>	-Examples include the British </a:t>
            </a:r>
            <a:r>
              <a:rPr lang="en-US" baseline="0" dirty="0" err="1" smtClean="0"/>
              <a:t>govt</a:t>
            </a:r>
            <a:r>
              <a:rPr lang="en-US" baseline="0" dirty="0" smtClean="0"/>
              <a:t>, Florida State University, Blizzard Entertainment, and others</a:t>
            </a:r>
            <a:endParaRPr lang="en-US" dirty="0" smtClean="0"/>
          </a:p>
          <a:p>
            <a:r>
              <a:rPr lang="en-US" baseline="0" dirty="0" smtClean="0"/>
              <a:t>-David v. CBS interactive (2013), argued that non profits use P2P for distribution (TED Talks)</a:t>
            </a:r>
          </a:p>
          <a:p>
            <a:r>
              <a:rPr lang="en-US" baseline="0" dirty="0" smtClean="0"/>
              <a:t>-In addition, a study conducted in 2013 found that legal purchases of music would be 2% lower without illegal downloading available</a:t>
            </a:r>
          </a:p>
          <a:p>
            <a:r>
              <a:rPr lang="en-US" baseline="0" dirty="0" smtClean="0"/>
              <a:t>	-Download music for songs they never would have paid for in the first place</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solidFill>
                  <a:srgbClr val="000000"/>
                </a:solidFill>
              </a:rPr>
              <a:pPr/>
              <a:t>4/4/14</a:t>
            </a:fld>
            <a:endParaRPr lang="en-US">
              <a:solidFill>
                <a:srgbClr val="000000"/>
              </a:solidFill>
            </a:endParaRPr>
          </a:p>
        </p:txBody>
      </p:sp>
      <p:sp>
        <p:nvSpPr>
          <p:cNvPr id="5" name="Slide Number Placeholder 4"/>
          <p:cNvSpPr>
            <a:spLocks noGrp="1"/>
          </p:cNvSpPr>
          <p:nvPr>
            <p:ph type="sldNum" sz="quarter" idx="11"/>
          </p:nvPr>
        </p:nvSpPr>
        <p:spPr/>
        <p:txBody>
          <a:bodyPr/>
          <a:lstStyle/>
          <a:p>
            <a:fld id="{4C3F5EA3-DEE8-D344-835F-F2A3C84F4AA7}" type="slidenum">
              <a:rPr lang="en-US" smtClean="0">
                <a:solidFill>
                  <a:srgbClr val="000000"/>
                </a:solidFill>
              </a:rPr>
              <a:pPr/>
              <a:t>23</a:t>
            </a:fld>
            <a:endParaRPr lang="en-US">
              <a:solidFill>
                <a:srgbClr val="000000"/>
              </a:solidFill>
            </a:endParaRPr>
          </a:p>
        </p:txBody>
      </p:sp>
    </p:spTree>
    <p:extLst>
      <p:ext uri="{BB962C8B-B14F-4D97-AF65-F5344CB8AC3E}">
        <p14:creationId xmlns:p14="http://schemas.microsoft.com/office/powerpoint/2010/main" val="889125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-Metallica</a:t>
            </a:r>
            <a:r>
              <a:rPr lang="en-US" baseline="0" dirty="0" smtClean="0"/>
              <a:t> testifies that leaked demo traced to Napster, entire catalogue for free. Court rules that all songs be </a:t>
            </a:r>
            <a:r>
              <a:rPr lang="en-US" baseline="0" dirty="0" err="1" smtClean="0"/>
              <a:t>removed..other</a:t>
            </a:r>
            <a:r>
              <a:rPr lang="en-US" baseline="0" dirty="0" smtClean="0"/>
              <a:t> artists jump in on </a:t>
            </a:r>
            <a:r>
              <a:rPr lang="en-US" baseline="0" dirty="0" err="1" smtClean="0"/>
              <a:t>this..Napster</a:t>
            </a:r>
            <a:r>
              <a:rPr lang="en-US" baseline="0" dirty="0" smtClean="0"/>
              <a:t> files for bankruptcy</a:t>
            </a:r>
          </a:p>
          <a:p>
            <a:r>
              <a:rPr lang="en-US" dirty="0" smtClean="0"/>
              <a:t>-In addition, music industry targeted users of the</a:t>
            </a:r>
            <a:r>
              <a:rPr lang="en-US" baseline="0" dirty="0" smtClean="0"/>
              <a:t> sites who were guilty of sharing</a:t>
            </a:r>
          </a:p>
          <a:p>
            <a:r>
              <a:rPr lang="en-US" baseline="0" dirty="0" smtClean="0"/>
              <a:t>-Pirate Bay servers raided in Sweden (2006) but were up again 3 days later</a:t>
            </a:r>
          </a:p>
          <a:p>
            <a:r>
              <a:rPr lang="en-US" baseline="0" dirty="0" smtClean="0"/>
              <a:t>-Based on other cases presented, it shows that more P2P sites appear at a faster rate than they are being shut down</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solidFill>
                  <a:srgbClr val="000000"/>
                </a:solidFill>
              </a:rPr>
              <a:pPr/>
              <a:t>4/4/14</a:t>
            </a:fld>
            <a:endParaRPr lang="en-US">
              <a:solidFill>
                <a:srgbClr val="000000"/>
              </a:solidFill>
            </a:endParaRPr>
          </a:p>
        </p:txBody>
      </p:sp>
      <p:sp>
        <p:nvSpPr>
          <p:cNvPr id="5" name="Slide Number Placeholder 4"/>
          <p:cNvSpPr>
            <a:spLocks noGrp="1"/>
          </p:cNvSpPr>
          <p:nvPr>
            <p:ph type="sldNum" sz="quarter" idx="11"/>
          </p:nvPr>
        </p:nvSpPr>
        <p:spPr/>
        <p:txBody>
          <a:bodyPr/>
          <a:lstStyle/>
          <a:p>
            <a:fld id="{4C3F5EA3-DEE8-D344-835F-F2A3C84F4AA7}" type="slidenum">
              <a:rPr lang="en-US" smtClean="0">
                <a:solidFill>
                  <a:srgbClr val="000000"/>
                </a:solidFill>
              </a:rPr>
              <a:pPr/>
              <a:t>24</a:t>
            </a:fld>
            <a:endParaRPr lang="en-US">
              <a:solidFill>
                <a:srgbClr val="000000"/>
              </a:solidFill>
            </a:endParaRPr>
          </a:p>
        </p:txBody>
      </p:sp>
    </p:spTree>
    <p:extLst>
      <p:ext uri="{BB962C8B-B14F-4D97-AF65-F5344CB8AC3E}">
        <p14:creationId xmlns:p14="http://schemas.microsoft.com/office/powerpoint/2010/main" val="1156002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-Pandora and Spotify and </a:t>
            </a:r>
            <a:r>
              <a:rPr lang="en-US" dirty="0" err="1" smtClean="0"/>
              <a:t>Youtube</a:t>
            </a:r>
            <a:r>
              <a:rPr lang="en-US" dirty="0" smtClean="0"/>
              <a:t> are part of the</a:t>
            </a:r>
            <a:r>
              <a:rPr lang="en-US" baseline="0" dirty="0" smtClean="0"/>
              <a:t> new wave of technologies which some believe will help to greatly decrease piracy</a:t>
            </a:r>
          </a:p>
          <a:p>
            <a:r>
              <a:rPr lang="en-US" baseline="0" dirty="0" smtClean="0"/>
              <a:t>-Royalties distributed to record companies for a song are sometimes in the fractions of a cent, musicians have must rely mainly on concerts for income </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solidFill>
                  <a:srgbClr val="000000"/>
                </a:solidFill>
              </a:rPr>
              <a:pPr/>
              <a:t>4/4/14</a:t>
            </a:fld>
            <a:endParaRPr lang="en-US">
              <a:solidFill>
                <a:srgbClr val="000000"/>
              </a:solidFill>
            </a:endParaRPr>
          </a:p>
        </p:txBody>
      </p:sp>
      <p:sp>
        <p:nvSpPr>
          <p:cNvPr id="5" name="Slide Number Placeholder 4"/>
          <p:cNvSpPr>
            <a:spLocks noGrp="1"/>
          </p:cNvSpPr>
          <p:nvPr>
            <p:ph type="sldNum" sz="quarter" idx="11"/>
          </p:nvPr>
        </p:nvSpPr>
        <p:spPr/>
        <p:txBody>
          <a:bodyPr/>
          <a:lstStyle/>
          <a:p>
            <a:fld id="{4C3F5EA3-DEE8-D344-835F-F2A3C84F4AA7}" type="slidenum">
              <a:rPr lang="en-US" smtClean="0">
                <a:solidFill>
                  <a:srgbClr val="000000"/>
                </a:solidFill>
              </a:rPr>
              <a:pPr/>
              <a:t>25</a:t>
            </a:fld>
            <a:endParaRPr lang="en-US">
              <a:solidFill>
                <a:srgbClr val="000000"/>
              </a:solidFill>
            </a:endParaRPr>
          </a:p>
        </p:txBody>
      </p:sp>
    </p:spTree>
    <p:extLst>
      <p:ext uri="{BB962C8B-B14F-4D97-AF65-F5344CB8AC3E}">
        <p14:creationId xmlns:p14="http://schemas.microsoft.com/office/powerpoint/2010/main" val="2510727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B1D91B5-0560-D74B-B065-4EF9F19733B0}" type="datetime1">
              <a:rPr lang="en-US" smtClean="0">
                <a:solidFill>
                  <a:srgbClr val="000000"/>
                </a:solidFill>
              </a:rPr>
              <a:pPr/>
              <a:t>4/4/14</a:t>
            </a:fld>
            <a:endParaRPr lang="en-US">
              <a:solidFill>
                <a:srgbClr val="000000"/>
              </a:solidFill>
            </a:endParaRPr>
          </a:p>
        </p:txBody>
      </p:sp>
      <p:sp>
        <p:nvSpPr>
          <p:cNvPr id="5" name="Slide Number Placeholder 4"/>
          <p:cNvSpPr>
            <a:spLocks noGrp="1"/>
          </p:cNvSpPr>
          <p:nvPr>
            <p:ph type="sldNum" sz="quarter" idx="11"/>
          </p:nvPr>
        </p:nvSpPr>
        <p:spPr/>
        <p:txBody>
          <a:bodyPr/>
          <a:lstStyle/>
          <a:p>
            <a:fld id="{4C3F5EA3-DEE8-D344-835F-F2A3C84F4AA7}" type="slidenum">
              <a:rPr lang="en-US" smtClean="0">
                <a:solidFill>
                  <a:srgbClr val="000000"/>
                </a:solidFill>
              </a:rPr>
              <a:pPr/>
              <a:t>26</a:t>
            </a:fld>
            <a:endParaRPr lang="en-US">
              <a:solidFill>
                <a:srgbClr val="000000"/>
              </a:solidFill>
            </a:endParaRPr>
          </a:p>
        </p:txBody>
      </p:sp>
    </p:spTree>
    <p:extLst>
      <p:ext uri="{BB962C8B-B14F-4D97-AF65-F5344CB8AC3E}">
        <p14:creationId xmlns:p14="http://schemas.microsoft.com/office/powerpoint/2010/main" val="1569053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27</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dt" sz="quarter" idx="1"/>
          </p:nvPr>
        </p:nvSpPr>
        <p:spPr>
          <a:noFill/>
        </p:spPr>
        <p:txBody>
          <a:bodyPr/>
          <a:lstStyle/>
          <a:p>
            <a:fld id="{1D4CA414-BE7E-5D49-A4BC-65E2145E1551}" type="datetime1">
              <a:rPr lang="en-US"/>
              <a:pPr/>
              <a:t>4/3/14</a:t>
            </a:fld>
            <a:endParaRPr lang="en-US"/>
          </a:p>
        </p:txBody>
      </p:sp>
      <p:sp>
        <p:nvSpPr>
          <p:cNvPr id="76803" name="Rectangle 7"/>
          <p:cNvSpPr>
            <a:spLocks noGrp="1" noChangeArrowheads="1"/>
          </p:cNvSpPr>
          <p:nvPr>
            <p:ph type="sldNum" sz="quarter" idx="5"/>
          </p:nvPr>
        </p:nvSpPr>
        <p:spPr>
          <a:noFill/>
        </p:spPr>
        <p:txBody>
          <a:bodyPr/>
          <a:lstStyle/>
          <a:p>
            <a:fld id="{7661A9FE-E867-EF47-A53C-2A01F131813A}" type="slidenum">
              <a:rPr lang="en-US"/>
              <a:pPr/>
              <a:t>28</a:t>
            </a:fld>
            <a:endParaRPr lang="en-US"/>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This is the end. The slides beyond this point are for answering questions that may arise but not needed in the main talk. Some slides may also be unfinished and are not needed but kept just </a:t>
            </a:r>
            <a:r>
              <a:rPr lang="en-US">
                <a:latin typeface="Arial" pitchFamily="-109" charset="0"/>
                <a:ea typeface="ＭＳ Ｐゴシック" pitchFamily="-109" charset="-128"/>
                <a:cs typeface="ＭＳ Ｐゴシック" pitchFamily="-109" charset="-128"/>
              </a:rPr>
              <a:t>in </a:t>
            </a:r>
            <a:r>
              <a:rPr lang="en-US" smtClean="0">
                <a:latin typeface="Arial" pitchFamily="-109" charset="0"/>
                <a:ea typeface="ＭＳ Ｐゴシック" pitchFamily="-109" charset="-128"/>
                <a:cs typeface="ＭＳ Ｐゴシック" pitchFamily="-109" charset="-128"/>
              </a:rPr>
              <a:t>case.</a:t>
            </a:r>
            <a:endParaRPr lang="en-US" dirty="0">
              <a:latin typeface="Arial" pitchFamily="-109" charset="0"/>
              <a:ea typeface="ＭＳ Ｐゴシック" pitchFamily="-109" charset="-128"/>
              <a:cs typeface="ＭＳ Ｐゴシック" pitchFamily="-109" charset="-128"/>
            </a:endParaRP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a:noFill/>
        </p:spPr>
        <p:txBody>
          <a:bodyPr/>
          <a:lstStyle/>
          <a:p>
            <a:fld id="{BE53FA4A-5E7E-D546-A44C-B6609A952BF2}" type="datetime1">
              <a:rPr lang="en-US"/>
              <a:pPr/>
              <a:t>4/3/14</a:t>
            </a:fld>
            <a:endParaRPr lang="en-US"/>
          </a:p>
        </p:txBody>
      </p:sp>
      <p:sp>
        <p:nvSpPr>
          <p:cNvPr id="78851" name="Rectangle 7"/>
          <p:cNvSpPr>
            <a:spLocks noGrp="1" noChangeArrowheads="1"/>
          </p:cNvSpPr>
          <p:nvPr>
            <p:ph type="sldNum" sz="quarter" idx="5"/>
          </p:nvPr>
        </p:nvSpPr>
        <p:spPr>
          <a:noFill/>
        </p:spPr>
        <p:txBody>
          <a:bodyPr/>
          <a:lstStyle/>
          <a:p>
            <a:fld id="{D82F05DF-5551-8046-B643-3C0C043378FF}" type="slidenum">
              <a:rPr lang="en-US"/>
              <a:pPr/>
              <a:t>30</a:t>
            </a:fld>
            <a:endParaRPr lang="en-US"/>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Intangible things, Data, Programs, Algorithms, Processes, Music, text, etc., Inventions</a:t>
            </a:r>
          </a:p>
          <a:p>
            <a:pPr eaLnBrk="1" hangingPunct="1"/>
            <a:r>
              <a:rPr lang="en-US">
                <a:latin typeface="Arial" pitchFamily="-109" charset="0"/>
                <a:ea typeface="ＭＳ Ｐゴシック" pitchFamily="-109" charset="-128"/>
                <a:cs typeface="ＭＳ Ｐゴシック" pitchFamily="-109" charset="-128"/>
              </a:rPr>
              <a:t>Has commercial value. Has value beyond its physical form.</a:t>
            </a:r>
          </a:p>
          <a:p>
            <a:pPr eaLnBrk="1" hangingPunct="1"/>
            <a:r>
              <a:rPr lang="en-US">
                <a:latin typeface="Arial" pitchFamily="-109" charset="0"/>
                <a:ea typeface="ＭＳ Ｐゴシック" pitchFamily="-109" charset="-128"/>
                <a:cs typeface="ＭＳ Ｐゴシック" pitchFamily="-109" charset="-128"/>
              </a:rPr>
              <a:t>Trademark, Copyright, Patent, Technology, Trade Secret (Covered on next slides)</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dt" sz="quarter" idx="1"/>
          </p:nvPr>
        </p:nvSpPr>
        <p:spPr>
          <a:noFill/>
        </p:spPr>
        <p:txBody>
          <a:bodyPr/>
          <a:lstStyle/>
          <a:p>
            <a:fld id="{D6ADA96F-0DA3-114C-AA5B-32811BEE4029}" type="datetime1">
              <a:rPr lang="en-US"/>
              <a:pPr/>
              <a:t>4/3/14</a:t>
            </a:fld>
            <a:endParaRPr lang="en-US"/>
          </a:p>
        </p:txBody>
      </p:sp>
      <p:sp>
        <p:nvSpPr>
          <p:cNvPr id="80899" name="Rectangle 7"/>
          <p:cNvSpPr>
            <a:spLocks noGrp="1" noChangeArrowheads="1"/>
          </p:cNvSpPr>
          <p:nvPr>
            <p:ph type="sldNum" sz="quarter" idx="5"/>
          </p:nvPr>
        </p:nvSpPr>
        <p:spPr>
          <a:noFill/>
        </p:spPr>
        <p:txBody>
          <a:bodyPr/>
          <a:lstStyle/>
          <a:p>
            <a:fld id="{7366EE9A-103A-C04D-9C5F-965683C7EF31}" type="slidenum">
              <a:rPr lang="en-US"/>
              <a:pPr/>
              <a:t>31</a:t>
            </a:fld>
            <a:endParaRPr lang="en-US"/>
          </a:p>
        </p:txBody>
      </p:sp>
      <p:sp>
        <p:nvSpPr>
          <p:cNvPr id="80900" name="Rectangle 2"/>
          <p:cNvSpPr>
            <a:spLocks noGrp="1" noRot="1" noChangeAspect="1" noChangeArrowheads="1"/>
          </p:cNvSpPr>
          <p:nvPr>
            <p:ph type="sldImg"/>
          </p:nvPr>
        </p:nvSpPr>
        <p:spPr>
          <a:solidFill>
            <a:srgbClr val="FFFFFF"/>
          </a:solidFill>
          <a:ln/>
        </p:spPr>
      </p:sp>
      <p:sp>
        <p:nvSpPr>
          <p:cNvPr id="8090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pitchFamily="-109" charset="0"/>
                <a:ea typeface="ＭＳ Ｐゴシック" pitchFamily="-109" charset="-128"/>
                <a:cs typeface="ＭＳ Ｐゴシック" pitchFamily="-109" charset="-128"/>
              </a:rPr>
              <a:t>Used to denote a product or service.</a:t>
            </a:r>
          </a:p>
          <a:p>
            <a:pPr eaLnBrk="1" hangingPunct="1"/>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eaLnBrk="1" hangingPunct="1"/>
            <a:r>
              <a:rPr lang="en-US" dirty="0">
                <a:latin typeface="Arial" pitchFamily="-109" charset="0"/>
                <a:ea typeface="ＭＳ Ｐゴシック" pitchFamily="-109" charset="-128"/>
                <a:cs typeface="ＭＳ Ｐゴシック" pitchFamily="-109" charset="-128"/>
              </a:rPr>
              <a:t>Indefinite term as long as in </a:t>
            </a:r>
            <a:r>
              <a:rPr lang="en-US" dirty="0" smtClean="0">
                <a:latin typeface="Arial" pitchFamily="-109" charset="0"/>
                <a:ea typeface="ＭＳ Ｐゴシック" pitchFamily="-109" charset="-128"/>
                <a:cs typeface="ＭＳ Ｐゴシック" pitchFamily="-109" charset="-128"/>
              </a:rPr>
              <a:t>use and protected against becoming a common noun or verb. </a:t>
            </a:r>
          </a:p>
          <a:p>
            <a:pPr eaLnBrk="1" hangingPunct="1"/>
            <a:r>
              <a:rPr lang="en-US" dirty="0" smtClean="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smtClean="0">
                <a:latin typeface="Arial" pitchFamily="-109" charset="0"/>
                <a:ea typeface="ＭＳ Ｐゴシック" pitchFamily="-109" charset="-128"/>
                <a:cs typeface="ＭＳ Ｐゴシック" pitchFamily="-109" charset="-128"/>
              </a:rPr>
              <a:t> litigation before a federal court (there are other benefits too)</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B3024D6-64B1-C441-91BD-25FAE899D92F}" type="datetime1">
              <a:rPr lang="en-US" smtClean="0"/>
              <a:pPr/>
              <a:t>4/3/14</a:t>
            </a:fld>
            <a:endParaRPr lang="en-US"/>
          </a:p>
        </p:txBody>
      </p:sp>
      <p:sp>
        <p:nvSpPr>
          <p:cNvPr id="5" name="Slide Number Placeholder 4"/>
          <p:cNvSpPr>
            <a:spLocks noGrp="1"/>
          </p:cNvSpPr>
          <p:nvPr>
            <p:ph type="sldNum" sz="quarter" idx="11"/>
          </p:nvPr>
        </p:nvSpPr>
        <p:spPr/>
        <p:txBody>
          <a:bodyPr/>
          <a:lstStyle/>
          <a:p>
            <a:fld id="{471AD563-529E-0F4C-B4B0-089A706BE3F1}" type="slidenum">
              <a:rPr lang="en-US" smtClean="0"/>
              <a:pPr/>
              <a:t>3</a:t>
            </a:fld>
            <a:endParaRPr lang="en-US"/>
          </a:p>
        </p:txBody>
      </p:sp>
    </p:spTree>
    <p:extLst>
      <p:ext uri="{BB962C8B-B14F-4D97-AF65-F5344CB8AC3E}">
        <p14:creationId xmlns:p14="http://schemas.microsoft.com/office/powerpoint/2010/main" val="948186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a:noFill/>
        </p:spPr>
        <p:txBody>
          <a:bodyPr/>
          <a:lstStyle/>
          <a:p>
            <a:fld id="{62D2F2AF-DF8E-5046-8BA9-0636DE3E6F9E}" type="datetime1">
              <a:rPr lang="en-US"/>
              <a:pPr/>
              <a:t>4/3/14</a:t>
            </a:fld>
            <a:endParaRPr lang="en-US"/>
          </a:p>
        </p:txBody>
      </p:sp>
      <p:sp>
        <p:nvSpPr>
          <p:cNvPr id="82947" name="Rectangle 7"/>
          <p:cNvSpPr>
            <a:spLocks noGrp="1" noChangeArrowheads="1"/>
          </p:cNvSpPr>
          <p:nvPr>
            <p:ph type="sldNum" sz="quarter" idx="5"/>
          </p:nvPr>
        </p:nvSpPr>
        <p:spPr>
          <a:noFill/>
        </p:spPr>
        <p:txBody>
          <a:bodyPr/>
          <a:lstStyle/>
          <a:p>
            <a:fld id="{98B08E2D-A9E9-6B49-9E81-0EA3972A3A6F}" type="slidenum">
              <a:rPr lang="en-US"/>
              <a:pPr/>
              <a:t>32</a:t>
            </a:fld>
            <a:endParaRPr lang="en-US"/>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eaLnBrk="1" hangingPunct="1"/>
            <a:r>
              <a:rPr lang="en-US" dirty="0">
                <a:latin typeface="Arial" pitchFamily="-109" charset="0"/>
                <a:ea typeface="ＭＳ Ｐゴシック" pitchFamily="-109" charset="-128"/>
                <a:cs typeface="ＭＳ Ｐゴシック" pitchFamily="-109" charset="-128"/>
              </a:rPr>
              <a:t>Mickey Mouse, Tarzan.</a:t>
            </a:r>
          </a:p>
          <a:p>
            <a:pPr eaLnBrk="1" hangingPunct="1"/>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eaLnBrk="1" hangingPunct="1"/>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eaLnBrk="1" hangingPunct="1"/>
            <a:r>
              <a:rPr lang="en-US" dirty="0">
                <a:latin typeface="Arial" pitchFamily="-109" charset="0"/>
                <a:ea typeface="ＭＳ Ｐゴシック" pitchFamily="-109" charset="-128"/>
                <a:cs typeface="ＭＳ Ｐゴシック" pitchFamily="-109" charset="-128"/>
              </a:rPr>
              <a:t>US Term: Lifetime of author plus 70 years., 95 years for companies.</a:t>
            </a:r>
          </a:p>
          <a:p>
            <a:pPr eaLnBrk="1" hangingPunct="1"/>
            <a:r>
              <a:rPr lang="en-US" dirty="0">
                <a:latin typeface="Arial" pitchFamily="-109" charset="0"/>
                <a:ea typeface="ＭＳ Ｐゴシック" pitchFamily="-109" charset="-128"/>
                <a:cs typeface="ＭＳ Ｐゴシック" pitchFamily="-109" charset="-128"/>
              </a:rPr>
              <a:t>Governed by US law and international treaties (e.g. WIPO).</a:t>
            </a:r>
          </a:p>
          <a:p>
            <a:pPr eaLnBrk="1" hangingPunct="1"/>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eaLnBrk="1" hangingPunct="1"/>
            <a:r>
              <a:rPr lang="en-US" dirty="0">
                <a:latin typeface="Arial" pitchFamily="-109" charset="0"/>
                <a:ea typeface="ＭＳ Ｐゴシック" pitchFamily="-109" charset="-128"/>
                <a:cs typeface="ＭＳ Ｐゴシック" pitchFamily="-109" charset="-128"/>
              </a:rPr>
              <a:t>Fair Use restrictions: Admission charge, Re-transmission</a:t>
            </a:r>
          </a:p>
          <a:p>
            <a:pPr eaLnBrk="1" hangingPunct="1"/>
            <a:r>
              <a:rPr lang="en-US" dirty="0">
                <a:latin typeface="Arial" pitchFamily="-109" charset="0"/>
                <a:ea typeface="ＭＳ Ｐゴシック" pitchFamily="-109" charset="-128"/>
                <a:cs typeface="ＭＳ Ｐゴシック" pitchFamily="-109" charset="-128"/>
              </a:rPr>
              <a:t>In general, you can: Read, view, play, etc., Copy for personal use., Time-shift.</a:t>
            </a:r>
          </a:p>
          <a:p>
            <a:pPr eaLnBrk="1" hangingPunct="1"/>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eaLnBrk="1" hangingPunct="1"/>
            <a:r>
              <a:rPr lang="en-US" dirty="0" smtClean="0">
                <a:latin typeface="Arial" pitchFamily="-109" charset="0"/>
                <a:ea typeface="ＭＳ Ｐゴシック" pitchFamily="-109" charset="-128"/>
                <a:cs typeface="ＭＳ Ｐゴシック" pitchFamily="-109" charset="-128"/>
              </a:rPr>
              <a:t>What </a:t>
            </a:r>
            <a:r>
              <a:rPr lang="en-US" dirty="0">
                <a:latin typeface="Arial" pitchFamily="-109" charset="0"/>
                <a:ea typeface="ＭＳ Ｐゴシック" pitchFamily="-109" charset="-128"/>
                <a:cs typeface="ＭＳ Ｐゴシック" pitchFamily="-109" charset="-128"/>
              </a:rPr>
              <a:t>about video rentals?</a:t>
            </a:r>
          </a:p>
          <a:p>
            <a:pPr eaLnBrk="1" hangingPunct="1"/>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dt" sz="quarter" idx="1"/>
          </p:nvPr>
        </p:nvSpPr>
        <p:spPr>
          <a:noFill/>
        </p:spPr>
        <p:txBody>
          <a:bodyPr/>
          <a:lstStyle/>
          <a:p>
            <a:fld id="{361FCDB2-BF92-CD45-B2BF-6FB7DBB50E18}" type="datetime1">
              <a:rPr lang="en-US"/>
              <a:pPr/>
              <a:t>4/3/14</a:t>
            </a:fld>
            <a:endParaRPr lang="en-US"/>
          </a:p>
        </p:txBody>
      </p:sp>
      <p:sp>
        <p:nvSpPr>
          <p:cNvPr id="84995" name="Rectangle 7"/>
          <p:cNvSpPr>
            <a:spLocks noGrp="1" noChangeArrowheads="1"/>
          </p:cNvSpPr>
          <p:nvPr>
            <p:ph type="sldNum" sz="quarter" idx="5"/>
          </p:nvPr>
        </p:nvSpPr>
        <p:spPr>
          <a:noFill/>
        </p:spPr>
        <p:txBody>
          <a:bodyPr/>
          <a:lstStyle/>
          <a:p>
            <a:fld id="{4FE008DD-278B-6042-A632-83265BA4206C}" type="slidenum">
              <a:rPr lang="en-US"/>
              <a:pPr/>
              <a:t>33</a:t>
            </a:fld>
            <a:endParaRPr lang="en-US"/>
          </a:p>
        </p:txBody>
      </p:sp>
      <p:sp>
        <p:nvSpPr>
          <p:cNvPr id="84996"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84997"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dirty="0">
                <a:latin typeface="Arial" pitchFamily="-109" charset="0"/>
                <a:ea typeface="ＭＳ Ｐゴシック" pitchFamily="-109" charset="-128"/>
                <a:cs typeface="ＭＳ Ｐゴシック" pitchFamily="-109" charset="-128"/>
              </a:rPr>
              <a:t>A mechanism, process, or composition of matter. </a:t>
            </a:r>
          </a:p>
          <a:p>
            <a:pPr eaLnBrk="1" hangingPunct="1"/>
            <a:r>
              <a:rPr lang="en-US" dirty="0">
                <a:latin typeface="Arial" pitchFamily="-109" charset="0"/>
                <a:ea typeface="ＭＳ Ｐゴシック" pitchFamily="-109" charset="-128"/>
                <a:cs typeface="ＭＳ Ｐゴシック" pitchFamily="-109" charset="-128"/>
              </a:rPr>
              <a:t>Something patentable must be: Novel. Useful. Non-obvious. Described clearly. Must do what it says.</a:t>
            </a:r>
          </a:p>
          <a:p>
            <a:pPr eaLnBrk="1" hangingPunct="1"/>
            <a:r>
              <a:rPr lang="en-US" dirty="0">
                <a:latin typeface="Arial" pitchFamily="-109" charset="0"/>
                <a:ea typeface="ＭＳ Ｐゴシック" pitchFamily="-109" charset="-128"/>
                <a:cs typeface="ＭＳ Ｐゴシック" pitchFamily="-109" charset="-128"/>
              </a:rPr>
              <a:t>Usual term 20 years.</a:t>
            </a:r>
          </a:p>
          <a:p>
            <a:pPr eaLnBrk="1" hangingPunct="1"/>
            <a:r>
              <a:rPr lang="en-US" dirty="0" smtClean="0">
                <a:latin typeface="Arial" pitchFamily="-109" charset="0"/>
                <a:ea typeface="ＭＳ Ｐゴシック" pitchFamily="-109" charset="-128"/>
                <a:cs typeface="ＭＳ Ｐゴシック" pitchFamily="-109" charset="-128"/>
              </a:rPr>
              <a:t>Utility and plant patents: 20 years.</a:t>
            </a:r>
          </a:p>
          <a:p>
            <a:pPr eaLnBrk="1" hangingPunct="1"/>
            <a:r>
              <a:rPr lang="en-US" dirty="0" smtClean="0">
                <a:latin typeface="Arial" pitchFamily="-109" charset="0"/>
                <a:ea typeface="ＭＳ Ｐゴシック" pitchFamily="-109" charset="-128"/>
                <a:cs typeface="ＭＳ Ｐゴシック" pitchFamily="-109" charset="-128"/>
              </a:rPr>
              <a:t>Design patents last 14 years. (ornamental design of functional item)</a:t>
            </a:r>
          </a:p>
          <a:p>
            <a:pPr eaLnBrk="1" hangingPunct="1"/>
            <a:r>
              <a:rPr lang="en-US" dirty="0" smtClean="0">
                <a:latin typeface="Arial" pitchFamily="-109" charset="0"/>
                <a:ea typeface="ＭＳ Ｐゴシック" pitchFamily="-109" charset="-128"/>
                <a:cs typeface="ＭＳ Ｐゴシック" pitchFamily="-109" charset="-128"/>
              </a:rPr>
              <a:t>Provisional patent gives 1 year, before</a:t>
            </a:r>
            <a:r>
              <a:rPr lang="en-US" baseline="0" dirty="0" smtClean="0">
                <a:latin typeface="Arial" pitchFamily="-109" charset="0"/>
                <a:ea typeface="ＭＳ Ｐゴシック" pitchFamily="-109" charset="-128"/>
                <a:cs typeface="ＭＳ Ｐゴシック" pitchFamily="-109" charset="-128"/>
              </a:rPr>
              <a:t> full patent</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dt" sz="quarter" idx="1"/>
          </p:nvPr>
        </p:nvSpPr>
        <p:spPr>
          <a:noFill/>
        </p:spPr>
        <p:txBody>
          <a:bodyPr/>
          <a:lstStyle/>
          <a:p>
            <a:fld id="{0E1A3B50-A51B-124D-8D1C-57233A833744}" type="datetime1">
              <a:rPr lang="en-US"/>
              <a:pPr/>
              <a:t>4/3/14</a:t>
            </a:fld>
            <a:endParaRPr lang="en-US"/>
          </a:p>
        </p:txBody>
      </p:sp>
      <p:sp>
        <p:nvSpPr>
          <p:cNvPr id="87043" name="Rectangle 7"/>
          <p:cNvSpPr>
            <a:spLocks noGrp="1" noChangeArrowheads="1"/>
          </p:cNvSpPr>
          <p:nvPr>
            <p:ph type="sldNum" sz="quarter" idx="5"/>
          </p:nvPr>
        </p:nvSpPr>
        <p:spPr>
          <a:noFill/>
        </p:spPr>
        <p:txBody>
          <a:bodyPr/>
          <a:lstStyle/>
          <a:p>
            <a:fld id="{DECB1E32-3286-CE47-8925-1689C93B69B4}" type="slidenum">
              <a:rPr lang="en-US"/>
              <a:pPr/>
              <a:t>34</a:t>
            </a:fld>
            <a:endParaRPr lang="en-US"/>
          </a:p>
        </p:txBody>
      </p:sp>
      <p:sp>
        <p:nvSpPr>
          <p:cNvPr id="87044" name="Rectangle 2"/>
          <p:cNvSpPr>
            <a:spLocks noGrp="1" noRot="1" noChangeAspect="1" noChangeArrowheads="1"/>
          </p:cNvSpPr>
          <p:nvPr>
            <p:ph type="sldImg"/>
          </p:nvPr>
        </p:nvSpPr>
        <p:spPr>
          <a:solidFill>
            <a:srgbClr val="FFFFFF"/>
          </a:solidFill>
          <a:ln/>
        </p:spPr>
      </p:sp>
      <p:sp>
        <p:nvSpPr>
          <p:cNvPr id="87045" name="Rectangle 3"/>
          <p:cNvSpPr>
            <a:spLocks noGrp="1" noChangeArrowheads="1"/>
          </p:cNvSpPr>
          <p:nvPr>
            <p:ph type="body" idx="1"/>
          </p:nvPr>
        </p:nvSpPr>
        <p:spPr>
          <a:solidFill>
            <a:srgbClr val="FFFFFF"/>
          </a:solidFill>
          <a:ln>
            <a:solidFill>
              <a:srgbClr val="000000"/>
            </a:solidFill>
          </a:ln>
        </p:spPr>
        <p:txBody>
          <a:bodyPr/>
          <a:lstStyle/>
          <a:p>
            <a:r>
              <a:rPr lang="en-US">
                <a:latin typeface="Arial" pitchFamily="-109" charset="0"/>
                <a:ea typeface="ＭＳ Ｐゴシック" pitchFamily="-109" charset="-128"/>
                <a:cs typeface="ＭＳ Ｐゴシック" pitchFamily="-109" charset="-128"/>
              </a:rPr>
              <a:t>You must take steps.</a:t>
            </a:r>
          </a:p>
          <a:p>
            <a:r>
              <a:rPr lang="en-US">
                <a:latin typeface="Arial" pitchFamily="-109" charset="0"/>
                <a:ea typeface="ＭＳ Ｐゴシック" pitchFamily="-109" charset="-128"/>
                <a:cs typeface="ＭＳ Ｐゴシック" pitchFamily="-109" charset="-128"/>
              </a:rPr>
              <a:t>Enforceable by: Contracts, Laws against industrial espionage.</a:t>
            </a:r>
          </a:p>
          <a:p>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dt" sz="quarter" idx="1"/>
          </p:nvPr>
        </p:nvSpPr>
        <p:spPr>
          <a:noFill/>
        </p:spPr>
        <p:txBody>
          <a:bodyPr/>
          <a:lstStyle/>
          <a:p>
            <a:fld id="{6BB0807C-AD0E-C84F-864F-9EA3FEE5F189}" type="datetime1">
              <a:rPr lang="en-US"/>
              <a:pPr/>
              <a:t>4/3/14</a:t>
            </a:fld>
            <a:endParaRPr lang="en-US"/>
          </a:p>
        </p:txBody>
      </p:sp>
      <p:sp>
        <p:nvSpPr>
          <p:cNvPr id="89091" name="Rectangle 7"/>
          <p:cNvSpPr>
            <a:spLocks noGrp="1" noChangeArrowheads="1"/>
          </p:cNvSpPr>
          <p:nvPr>
            <p:ph type="sldNum" sz="quarter" idx="5"/>
          </p:nvPr>
        </p:nvSpPr>
        <p:spPr>
          <a:noFill/>
        </p:spPr>
        <p:txBody>
          <a:bodyPr/>
          <a:lstStyle/>
          <a:p>
            <a:fld id="{75451A94-4A9A-A34E-A427-33FE78473D6C}" type="slidenum">
              <a:rPr lang="en-US"/>
              <a:pPr/>
              <a:t>35</a:t>
            </a:fld>
            <a:endParaRPr lang="en-US"/>
          </a:p>
        </p:txBody>
      </p:sp>
      <p:sp>
        <p:nvSpPr>
          <p:cNvPr id="89092" name="Rectangle 2"/>
          <p:cNvSpPr>
            <a:spLocks noGrp="1" noRot="1" noChangeAspect="1" noChangeArrowheads="1"/>
          </p:cNvSpPr>
          <p:nvPr>
            <p:ph type="sldImg"/>
          </p:nvPr>
        </p:nvSpPr>
        <p:spPr>
          <a:solidFill>
            <a:srgbClr val="FFFFFF"/>
          </a:solidFill>
          <a:ln/>
        </p:spPr>
      </p:sp>
      <p:sp>
        <p:nvSpPr>
          <p:cNvPr id="89093"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dt" sz="quarter" idx="1"/>
          </p:nvPr>
        </p:nvSpPr>
        <p:spPr>
          <a:noFill/>
        </p:spPr>
        <p:txBody>
          <a:bodyPr/>
          <a:lstStyle/>
          <a:p>
            <a:fld id="{D11E676C-6A95-A448-8486-5B989A84A01D}" type="datetime1">
              <a:rPr lang="en-US"/>
              <a:pPr/>
              <a:t>4/3/14</a:t>
            </a:fld>
            <a:endParaRPr lang="en-US"/>
          </a:p>
        </p:txBody>
      </p:sp>
      <p:sp>
        <p:nvSpPr>
          <p:cNvPr id="91139" name="Rectangle 7"/>
          <p:cNvSpPr>
            <a:spLocks noGrp="1" noChangeArrowheads="1"/>
          </p:cNvSpPr>
          <p:nvPr>
            <p:ph type="sldNum" sz="quarter" idx="5"/>
          </p:nvPr>
        </p:nvSpPr>
        <p:spPr>
          <a:noFill/>
        </p:spPr>
        <p:txBody>
          <a:bodyPr/>
          <a:lstStyle/>
          <a:p>
            <a:fld id="{CA35BF2D-36F3-AB45-8CE8-CDA376BCA7CB}" type="slidenum">
              <a:rPr lang="en-US"/>
              <a:pPr/>
              <a:t>36</a:t>
            </a:fld>
            <a:endParaRPr lang="en-US"/>
          </a:p>
        </p:txBody>
      </p:sp>
      <p:sp>
        <p:nvSpPr>
          <p:cNvPr id="91140" name="Rectangle 2"/>
          <p:cNvSpPr>
            <a:spLocks noGrp="1" noRot="1" noChangeAspect="1" noChangeArrowheads="1"/>
          </p:cNvSpPr>
          <p:nvPr>
            <p:ph type="sldImg"/>
          </p:nvPr>
        </p:nvSpPr>
        <p:spPr>
          <a:solidFill>
            <a:srgbClr val="FFFFFF"/>
          </a:solidFill>
          <a:ln/>
        </p:spPr>
      </p:sp>
      <p:sp>
        <p:nvSpPr>
          <p:cNvPr id="91141"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Arial" pitchFamily="-109" charset="0"/>
                <a:ea typeface="ＭＳ Ｐゴシック" pitchFamily="-109" charset="-128"/>
                <a:cs typeface="ＭＳ Ｐゴシック" pitchFamily="-109" charset="-128"/>
              </a:rPr>
              <a:t>Patent: Yes, to the extent that it embodies a process. No, to the extent that it is a law of nature or a concept.</a:t>
            </a:r>
          </a:p>
          <a:p>
            <a:r>
              <a:rPr lang="en-US" dirty="0" smtClean="0">
                <a:latin typeface="Arial" pitchFamily="-109" charset="0"/>
                <a:ea typeface="ＭＳ Ｐゴシック" pitchFamily="-109" charset="-128"/>
                <a:cs typeface="ＭＳ Ｐゴシック" pitchFamily="-109" charset="-128"/>
              </a:rPr>
              <a:t>Copyright: Yes. Both source and object code. It can even be copyrighted as an “unpublished work.” What is “unpublished”?</a:t>
            </a:r>
          </a:p>
          <a:p>
            <a:r>
              <a:rPr lang="en-US" dirty="0" smtClean="0">
                <a:latin typeface="Arial" pitchFamily="-109" charset="0"/>
                <a:ea typeface="ＭＳ Ｐゴシック" pitchFamily="-109" charset="-128"/>
                <a:cs typeface="ＭＳ Ｐゴシック" pitchFamily="-109" charset="-128"/>
              </a:rPr>
              <a:t>Trade Secret: Yes. You must take steps to protect it.</a:t>
            </a:r>
          </a:p>
          <a:p>
            <a:r>
              <a:rPr lang="en-US" dirty="0" smtClean="0">
                <a:latin typeface="Arial" pitchFamily="-109" charset="0"/>
                <a:ea typeface="ＭＳ Ｐゴシック" pitchFamily="-109" charset="-128"/>
                <a:cs typeface="ＭＳ Ｐゴシック" pitchFamily="-109" charset="-128"/>
              </a:rPr>
              <a:t>License: In general, you can: Install and execute on your computer. Make copies for backup.</a:t>
            </a:r>
          </a:p>
          <a:p>
            <a:r>
              <a:rPr lang="en-US" dirty="0" smtClean="0">
                <a:latin typeface="Arial" pitchFamily="-109" charset="0"/>
                <a:ea typeface="ＭＳ Ｐゴシック" pitchFamily="-109" charset="-128"/>
                <a:cs typeface="ＭＳ Ｐゴシック" pitchFamily="-109" charset="-128"/>
              </a:rPr>
              <a:t>In general, you cannot: Install and use on multiple computers. Copy for others. Transfer to someone else but keep a copy.</a:t>
            </a:r>
          </a:p>
          <a:p>
            <a:r>
              <a:rPr lang="en-US" dirty="0" smtClean="0">
                <a:latin typeface="Arial" pitchFamily="-109" charset="0"/>
                <a:ea typeface="ＭＳ Ｐゴシック" pitchFamily="-109" charset="-128"/>
                <a:cs typeface="ＭＳ Ｐゴシック" pitchFamily="-109" charset="-128"/>
              </a:rPr>
              <a:t>“Free as in free speech, not free beer.” -- Richard Stallman</a:t>
            </a:r>
          </a:p>
          <a:p>
            <a:r>
              <a:rPr lang="en-US" dirty="0" smtClean="0">
                <a:latin typeface="Arial" pitchFamily="-109" charset="0"/>
                <a:ea typeface="ＭＳ Ｐゴシック" pitchFamily="-109" charset="-128"/>
                <a:cs typeface="ＭＳ Ｐゴシック" pitchFamily="-109" charset="-128"/>
              </a:rPr>
              <a:t>General principles: Source code is available. Programs are modifiable. Can be freely shared. Users cannot impose additional restrictions. </a:t>
            </a:r>
          </a:p>
          <a:p>
            <a:endParaRPr lang="en-US" dirty="0"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C6701A5-E2B4-084E-AFA6-719602F16EA1}" type="datetime1">
              <a:rPr lang="en-US" smtClean="0"/>
              <a:pPr/>
              <a:t>4/3/14</a:t>
            </a:fld>
            <a:endParaRPr lang="en-US"/>
          </a:p>
        </p:txBody>
      </p:sp>
      <p:sp>
        <p:nvSpPr>
          <p:cNvPr id="5" name="Slide Number Placeholder 4"/>
          <p:cNvSpPr>
            <a:spLocks noGrp="1"/>
          </p:cNvSpPr>
          <p:nvPr>
            <p:ph type="sldNum" sz="quarter" idx="11"/>
          </p:nvPr>
        </p:nvSpPr>
        <p:spPr/>
        <p:txBody>
          <a:bodyPr/>
          <a:lstStyle/>
          <a:p>
            <a:fld id="{33D615BE-1A93-B744-BC3B-5559F626EC92}" type="slidenum">
              <a:rPr lang="en-US" smtClean="0"/>
              <a:pPr/>
              <a:t>4</a:t>
            </a:fld>
            <a:endParaRPr lang="en-US"/>
          </a:p>
        </p:txBody>
      </p:sp>
    </p:spTree>
    <p:extLst>
      <p:ext uri="{BB962C8B-B14F-4D97-AF65-F5344CB8AC3E}">
        <p14:creationId xmlns:p14="http://schemas.microsoft.com/office/powerpoint/2010/main" val="3725178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44659B5E-739E-DF4D-8DEE-28CC43D42D97}" type="datetime1">
              <a:rPr lang="en-US"/>
              <a:pPr/>
              <a:t>4/3/14</a:t>
            </a:fld>
            <a:endParaRPr lang="en-US"/>
          </a:p>
        </p:txBody>
      </p:sp>
      <p:sp>
        <p:nvSpPr>
          <p:cNvPr id="18435" name="Rectangle 7"/>
          <p:cNvSpPr>
            <a:spLocks noGrp="1" noChangeArrowheads="1"/>
          </p:cNvSpPr>
          <p:nvPr>
            <p:ph type="sldNum" sz="quarter" idx="5"/>
          </p:nvPr>
        </p:nvSpPr>
        <p:spPr>
          <a:noFill/>
        </p:spPr>
        <p:txBody>
          <a:bodyPr/>
          <a:lstStyle/>
          <a:p>
            <a:fld id="{9FCD778C-2168-C747-A1C2-BDAC247798A8}" type="slidenum">
              <a:rPr lang="en-US"/>
              <a:pPr/>
              <a:t>5</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p:spPr>
        <p:txBody>
          <a:bodyPr/>
          <a:lstStyle/>
          <a:p>
            <a:fld id="{CB68F624-2F34-544A-8A2D-E04A5D1DE7A6}" type="datetime1">
              <a:rPr lang="en-US"/>
              <a:pPr/>
              <a:t>4/3/14</a:t>
            </a:fld>
            <a:endParaRPr lang="en-US"/>
          </a:p>
        </p:txBody>
      </p:sp>
      <p:sp>
        <p:nvSpPr>
          <p:cNvPr id="25603" name="Rectangle 7"/>
          <p:cNvSpPr>
            <a:spLocks noGrp="1" noChangeArrowheads="1"/>
          </p:cNvSpPr>
          <p:nvPr>
            <p:ph type="sldNum" sz="quarter" idx="5"/>
          </p:nvPr>
        </p:nvSpPr>
        <p:spPr>
          <a:noFill/>
        </p:spPr>
        <p:txBody>
          <a:bodyPr/>
          <a:lstStyle/>
          <a:p>
            <a:fld id="{D4433D16-0374-614B-AD44-9E558E67B969}" type="slidenum">
              <a:rPr lang="en-US"/>
              <a:pPr/>
              <a:t>6</a:t>
            </a:fld>
            <a:endParaRPr lang="en-US"/>
          </a:p>
        </p:txBody>
      </p:sp>
      <p:sp>
        <p:nvSpPr>
          <p:cNvPr id="25604" name="Rectangle 2"/>
          <p:cNvSpPr>
            <a:spLocks noGrp="1" noRot="1" noChangeAspect="1" noChangeArrowheads="1"/>
          </p:cNvSpPr>
          <p:nvPr>
            <p:ph type="sldImg"/>
          </p:nvPr>
        </p:nvSpPr>
        <p:spPr>
          <a:solidFill>
            <a:srgbClr val="FFFFFF"/>
          </a:solidFill>
          <a:ln/>
        </p:spPr>
      </p:sp>
      <p:sp>
        <p:nvSpPr>
          <p:cNvPr id="2560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p>
            <a:fld id="{B48EB95B-2CE9-DB4F-8F1F-F06EC5D223E8}" type="datetime1">
              <a:rPr lang="en-US"/>
              <a:pPr/>
              <a:t>4/3/14</a:t>
            </a:fld>
            <a:endParaRPr lang="en-US"/>
          </a:p>
        </p:txBody>
      </p:sp>
      <p:sp>
        <p:nvSpPr>
          <p:cNvPr id="49155" name="Rectangle 7"/>
          <p:cNvSpPr>
            <a:spLocks noGrp="1" noChangeArrowheads="1"/>
          </p:cNvSpPr>
          <p:nvPr>
            <p:ph type="sldNum" sz="quarter" idx="5"/>
          </p:nvPr>
        </p:nvSpPr>
        <p:spPr>
          <a:noFill/>
        </p:spPr>
        <p:txBody>
          <a:bodyPr/>
          <a:lstStyle/>
          <a:p>
            <a:fld id="{D2A88003-7AE7-F640-A278-3699A37A0E64}" type="slidenum">
              <a:rPr lang="en-US"/>
              <a:pPr/>
              <a:t>7</a:t>
            </a:fld>
            <a:endParaRPr lang="en-US"/>
          </a:p>
        </p:txBody>
      </p:sp>
      <p:sp>
        <p:nvSpPr>
          <p:cNvPr id="49156" name="Rectangle 2"/>
          <p:cNvSpPr>
            <a:spLocks noGrp="1" noRot="1" noChangeAspect="1" noChangeArrowheads="1"/>
          </p:cNvSpPr>
          <p:nvPr>
            <p:ph type="sldImg"/>
          </p:nvPr>
        </p:nvSpPr>
        <p:spPr>
          <a:solidFill>
            <a:srgbClr val="FFFFFF"/>
          </a:solidFill>
          <a:ln/>
        </p:spPr>
      </p:sp>
      <p:sp>
        <p:nvSpPr>
          <p:cNvPr id="4915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44659B5E-739E-DF4D-8DEE-28CC43D42D97}" type="datetime1">
              <a:rPr lang="en-US"/>
              <a:pPr/>
              <a:t>4/3/14</a:t>
            </a:fld>
            <a:endParaRPr lang="en-US"/>
          </a:p>
        </p:txBody>
      </p:sp>
      <p:sp>
        <p:nvSpPr>
          <p:cNvPr id="18435" name="Rectangle 7"/>
          <p:cNvSpPr>
            <a:spLocks noGrp="1" noChangeArrowheads="1"/>
          </p:cNvSpPr>
          <p:nvPr>
            <p:ph type="sldNum" sz="quarter" idx="5"/>
          </p:nvPr>
        </p:nvSpPr>
        <p:spPr>
          <a:noFill/>
        </p:spPr>
        <p:txBody>
          <a:bodyPr/>
          <a:lstStyle/>
          <a:p>
            <a:fld id="{9FCD778C-2168-C747-A1C2-BDAC247798A8}" type="slidenum">
              <a:rPr lang="en-US"/>
              <a:pPr/>
              <a:t>9</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self.</a:t>
            </a:r>
          </a:p>
          <a:p>
            <a:r>
              <a:rPr lang="en-US" dirty="0" smtClean="0"/>
              <a:t>Give very brief background on film industry. (first movie theater</a:t>
            </a:r>
            <a:r>
              <a:rPr lang="en-US" baseline="0" dirty="0" smtClean="0"/>
              <a:t> </a:t>
            </a:r>
            <a:r>
              <a:rPr lang="en-US" dirty="0" smtClean="0"/>
              <a:t>before 1900, people</a:t>
            </a:r>
            <a:r>
              <a:rPr lang="en-US" baseline="0" dirty="0" smtClean="0"/>
              <a:t> smuggling friends in their trunks</a:t>
            </a:r>
            <a:r>
              <a:rPr lang="en-US" dirty="0" smtClean="0"/>
              <a:t>).</a:t>
            </a:r>
          </a:p>
          <a:p>
            <a:r>
              <a:rPr lang="en-US" dirty="0" smtClean="0"/>
              <a:t>Talk</a:t>
            </a:r>
            <a:r>
              <a:rPr lang="en-US" baseline="0" dirty="0" smtClean="0"/>
              <a:t> about prevention techniques in the theater release:</a:t>
            </a:r>
          </a:p>
          <a:p>
            <a:r>
              <a:rPr lang="en-US" baseline="0" dirty="0" smtClean="0"/>
              <a:t>	mention physical theft, stealing the reels that the film is stored on</a:t>
            </a:r>
          </a:p>
          <a:p>
            <a:r>
              <a:rPr lang="en-US" baseline="0" dirty="0" smtClean="0"/>
              <a:t>	secret frames, above 45 flashes per second the human eye starts losing track of images. Hide “illegal copy” or other such message in these frames to show on illegal camera footage</a:t>
            </a:r>
          </a:p>
          <a:p>
            <a:r>
              <a:rPr lang="en-US" baseline="0" dirty="0" smtClean="0"/>
              <a:t>	infrared light shined on the screen is undetectable to the audience, but is picked up by the cameras. Can be used to distort the image with color, as seen on next slide.</a:t>
            </a:r>
          </a:p>
        </p:txBody>
      </p:sp>
      <p:sp>
        <p:nvSpPr>
          <p:cNvPr id="4" name="Date Placeholder 3"/>
          <p:cNvSpPr>
            <a:spLocks noGrp="1"/>
          </p:cNvSpPr>
          <p:nvPr>
            <p:ph type="dt" idx="10"/>
          </p:nvPr>
        </p:nvSpPr>
        <p:spPr/>
        <p:txBody>
          <a:bodyPr/>
          <a:lstStyle/>
          <a:p>
            <a:fld id="{5B1D91B5-0560-D74B-B065-4EF9F19733B0}" type="datetime1">
              <a:rPr lang="en-US" smtClean="0"/>
              <a:pPr/>
              <a:t>4/4/14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10</a:t>
            </a:fld>
            <a:endParaRPr lang="en-US"/>
          </a:p>
        </p:txBody>
      </p:sp>
    </p:spTree>
    <p:extLst>
      <p:ext uri="{BB962C8B-B14F-4D97-AF65-F5344CB8AC3E}">
        <p14:creationId xmlns:p14="http://schemas.microsoft.com/office/powerpoint/2010/main" val="419364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0"/>
            <a:ext cx="9144000" cy="6858000"/>
            <a:chOff x="0" y="0"/>
            <a:chExt cx="5760" cy="4320"/>
          </a:xfrm>
        </p:grpSpPr>
        <p:sp>
          <p:nvSpPr>
            <p:cNvPr id="5" name="Rectangle 2"/>
            <p:cNvSpPr>
              <a:spLocks noChangeArrowheads="1"/>
            </p:cNvSpPr>
            <p:nvPr userDrawn="1"/>
          </p:nvSpPr>
          <p:spPr bwMode="hidden">
            <a:xfrm>
              <a:off x="0" y="0"/>
              <a:ext cx="2208" cy="4320"/>
            </a:xfrm>
            <a:prstGeom prst="rect">
              <a:avLst/>
            </a:prstGeom>
            <a:gradFill rotWithShape="0">
              <a:gsLst>
                <a:gs pos="0">
                  <a:schemeClr val="accent2">
                    <a:lumMod val="60000"/>
                    <a:lumOff val="40000"/>
                  </a:schemeClr>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6" name="Rectangle 6"/>
            <p:cNvSpPr>
              <a:spLocks noChangeArrowheads="1"/>
            </p:cNvSpPr>
            <p:nvPr userDrawn="1"/>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grpSp>
          <p:nvGrpSpPr>
            <p:cNvPr id="7" name="Group 22"/>
            <p:cNvGrpSpPr>
              <a:grpSpLocks/>
            </p:cNvGrpSpPr>
            <p:nvPr userDrawn="1"/>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9" name="Rectangle 8"/>
              <p:cNvSpPr>
                <a:spLocks noChangeArrowheads="1"/>
              </p:cNvSpPr>
              <p:nvPr userDrawn="1"/>
            </p:nvSpPr>
            <p:spPr bwMode="auto">
              <a:xfrm>
                <a:off x="1081" y="1065"/>
                <a:ext cx="362" cy="405"/>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0" name="Rectangle 9"/>
              <p:cNvSpPr>
                <a:spLocks noChangeArrowheads="1"/>
              </p:cNvSpPr>
              <p:nvPr userDrawn="1"/>
            </p:nvSpPr>
            <p:spPr bwMode="auto">
              <a:xfrm>
                <a:off x="1437" y="672"/>
                <a:ext cx="369" cy="400"/>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1" name="Rectangle 10"/>
              <p:cNvSpPr>
                <a:spLocks noChangeArrowheads="1"/>
              </p:cNvSpPr>
              <p:nvPr userDrawn="1"/>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3" name="Rectangle 12"/>
              <p:cNvSpPr>
                <a:spLocks noChangeArrowheads="1"/>
              </p:cNvSpPr>
              <p:nvPr userDrawn="1"/>
            </p:nvSpPr>
            <p:spPr bwMode="auto">
              <a:xfrm>
                <a:off x="719" y="1464"/>
                <a:ext cx="368" cy="399"/>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4" name="Rectangle 13"/>
              <p:cNvSpPr>
                <a:spLocks noChangeArrowheads="1"/>
              </p:cNvSpPr>
              <p:nvPr userDrawn="1"/>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6" name="Rectangle 15"/>
              <p:cNvSpPr>
                <a:spLocks noChangeArrowheads="1"/>
              </p:cNvSpPr>
              <p:nvPr userDrawn="1"/>
            </p:nvSpPr>
            <p:spPr bwMode="auto">
              <a:xfrm>
                <a:off x="361" y="1857"/>
                <a:ext cx="363" cy="406"/>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grpSp>
      </p:grpSp>
      <p:pic>
        <p:nvPicPr>
          <p:cNvPr id="18" name="Picture 25"/>
          <p:cNvPicPr>
            <a:picLocks noChangeAspect="1" noChangeArrowheads="1"/>
          </p:cNvPicPr>
          <p:nvPr/>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19" name="Text Box 26"/>
          <p:cNvSpPr txBox="1">
            <a:spLocks noChangeArrowheads="1"/>
          </p:cNvSpPr>
          <p:nvPr/>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39953" name="Rectangle 17"/>
          <p:cNvSpPr>
            <a:spLocks noGrp="1" noChangeArrowheads="1"/>
          </p:cNvSpPr>
          <p:nvPr>
            <p:ph type="ctrTitle"/>
          </p:nvPr>
        </p:nvSpPr>
        <p:spPr>
          <a:xfrm>
            <a:off x="2971800" y="1828800"/>
            <a:ext cx="6019800" cy="2209800"/>
          </a:xfrm>
        </p:spPr>
        <p:txBody>
          <a:bodyPr/>
          <a:lstStyle>
            <a:lvl1pPr>
              <a:defRPr sz="4200">
                <a:solidFill>
                  <a:schemeClr val="tx2"/>
                </a:solidFill>
              </a:defRPr>
            </a:lvl1pPr>
          </a:lstStyle>
          <a:p>
            <a:r>
              <a:rPr lang="en-US" smtClean="0"/>
              <a:t>Click to edit Master title style</a:t>
            </a:r>
            <a:endParaRPr lang="en-US"/>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76" charset="2"/>
              <a:buNone/>
              <a:defRPr sz="3200"/>
            </a:lvl1pPr>
          </a:lstStyle>
          <a:p>
            <a:r>
              <a:rPr lang="en-US" smtClean="0"/>
              <a:t>Click to edit Master subtitle style</a:t>
            </a:r>
            <a:endParaRPr lang="en-US"/>
          </a:p>
        </p:txBody>
      </p:sp>
      <p:sp>
        <p:nvSpPr>
          <p:cNvPr id="20" name="Rectangle 3"/>
          <p:cNvSpPr>
            <a:spLocks noGrp="1" noChangeArrowheads="1"/>
          </p:cNvSpPr>
          <p:nvPr>
            <p:ph type="dt" sz="half" idx="10"/>
          </p:nvPr>
        </p:nvSpPr>
        <p:spPr>
          <a:xfrm>
            <a:off x="457200" y="6248400"/>
            <a:ext cx="2133600" cy="457200"/>
          </a:xfrm>
        </p:spPr>
        <p:txBody>
          <a:bodyPr/>
          <a:lstStyle>
            <a:lvl1pPr>
              <a:defRPr/>
            </a:lvl1pPr>
          </a:lstStyle>
          <a:p>
            <a:fld id="{1CC94295-4876-C04D-A97E-E22F7FBE73CC}" type="datetime1">
              <a:rPr lang="en-US" smtClean="0"/>
              <a:t>4/3/14</a:t>
            </a:fld>
            <a:endParaRPr lang="en-US"/>
          </a:p>
        </p:txBody>
      </p:sp>
      <p:sp>
        <p:nvSpPr>
          <p:cNvPr id="21" name="Rectangle 4"/>
          <p:cNvSpPr>
            <a:spLocks noGrp="1" noChangeArrowheads="1"/>
          </p:cNvSpPr>
          <p:nvPr>
            <p:ph type="ftr" sz="quarter" idx="11"/>
          </p:nvPr>
        </p:nvSpPr>
        <p:spPr/>
        <p:txBody>
          <a:bodyPr/>
          <a:lstStyle>
            <a:lvl1pPr>
              <a:defRPr/>
            </a:lvl1pPr>
          </a:lstStyle>
          <a:p>
            <a:r>
              <a:rPr lang="en-US" smtClean="0"/>
              <a:t>© 2014 Keith A. Pray</a:t>
            </a:r>
            <a:endParaRPr lang="en-US"/>
          </a:p>
        </p:txBody>
      </p:sp>
      <p:sp>
        <p:nvSpPr>
          <p:cNvPr id="22" name="Rectangle 5"/>
          <p:cNvSpPr>
            <a:spLocks noGrp="1" noChangeArrowheads="1"/>
          </p:cNvSpPr>
          <p:nvPr>
            <p:ph type="sldNum" sz="quarter" idx="12"/>
          </p:nvPr>
        </p:nvSpPr>
        <p:spPr/>
        <p:txBody>
          <a:bodyPr/>
          <a:lstStyle>
            <a:lvl1pPr>
              <a:defRPr/>
            </a:lvl1pPr>
          </a:lstStyle>
          <a:p>
            <a:fld id="{3BF7AB40-A5D9-794B-841B-C5C95D58E9A1}" type="slidenum">
              <a:rPr lang="en-US" smtClean="0"/>
              <a:pPr/>
              <a:t>‹#›</a:t>
            </a:fld>
            <a:endParaRPr lang="en-US"/>
          </a:p>
        </p:txBody>
      </p:sp>
      <p:pic>
        <p:nvPicPr>
          <p:cNvPr id="23" name="Picture 25"/>
          <p:cNvPicPr>
            <a:picLocks noChangeAspect="1" noChangeArrowheads="1"/>
          </p:cNvPicPr>
          <p:nvPr userDrawn="1"/>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24" name="Text Box 26"/>
          <p:cNvSpPr txBox="1">
            <a:spLocks noChangeArrowheads="1"/>
          </p:cNvSpPr>
          <p:nvPr userDrawn="1"/>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E6746ED4-2F38-4444-964F-A34627AAC11E}"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A3048B2A-D8AF-4741-85AE-C8DCE7FA4CBA}" type="datetime1">
              <a:rPr lang="en-US" smtClean="0"/>
              <a:t>4/3/14</a:t>
            </a:fld>
            <a:endParaRPr lang="en-US"/>
          </a:p>
        </p:txBody>
      </p:sp>
    </p:spTree>
  </p:cSld>
  <p:clrMapOvr>
    <a:masterClrMapping/>
  </p:clrMapOvr>
  <p:transition xmlns:p14="http://schemas.microsoft.com/office/powerpoint/2010/mai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035F09CB-457E-364C-843B-76796EEFEF8A}"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6F5F3A2F-E4CD-9E4E-AA60-469B75945AEE}" type="datetime1">
              <a:rPr lang="en-US" smtClean="0"/>
              <a:t>4/3/14</a:t>
            </a:fld>
            <a:endParaRPr lang="en-US"/>
          </a:p>
        </p:txBody>
      </p:sp>
    </p:spTree>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62640876-9D26-F348-8907-5A74C799E685}"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C0B304C6-26E7-054F-A728-C784C61CF19E}" type="datetime1">
              <a:rPr lang="en-US" smtClean="0"/>
              <a:t>4/3/14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4A738880-6368-C449-8CCF-82F7F682D556}"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6A034EA8-E233-E64F-BDF4-5FE841199E76}" type="datetime1">
              <a:rPr lang="en-US" smtClean="0"/>
              <a:t>4/3/14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E6550BC0-9608-674F-9711-7EAD23045C3D}"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E0C50994-BD98-8246-914A-6E1BB3BA4926}" type="datetime1">
              <a:rPr lang="en-US" smtClean="0"/>
              <a:t>4/3/14</a:t>
            </a:fld>
            <a:endParaRPr lang="en-US"/>
          </a:p>
        </p:txBody>
      </p:sp>
    </p:spTree>
  </p:cSld>
  <p:clrMapOvr>
    <a:masterClrMapping/>
  </p:clrMapOvr>
  <p:transition xmlns:p14="http://schemas.microsoft.com/office/powerpoint/2010/mai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8" name="Rectangle 4"/>
          <p:cNvSpPr>
            <a:spLocks noGrp="1" noChangeArrowheads="1"/>
          </p:cNvSpPr>
          <p:nvPr>
            <p:ph type="sldNum" sz="quarter" idx="11"/>
          </p:nvPr>
        </p:nvSpPr>
        <p:spPr>
          <a:ln/>
        </p:spPr>
        <p:txBody>
          <a:bodyPr/>
          <a:lstStyle>
            <a:lvl1pPr>
              <a:defRPr/>
            </a:lvl1pPr>
          </a:lstStyle>
          <a:p>
            <a:fld id="{A4165D9A-BB99-7C4F-88EB-AE303FC3FD9B}" type="slidenum">
              <a:rPr lang="en-US" smtClean="0"/>
              <a:pPr/>
              <a:t>‹#›</a:t>
            </a:fld>
            <a:endParaRPr lang="en-US"/>
          </a:p>
        </p:txBody>
      </p:sp>
      <p:sp>
        <p:nvSpPr>
          <p:cNvPr id="9" name="Rectangle 17"/>
          <p:cNvSpPr>
            <a:spLocks noGrp="1" noChangeArrowheads="1"/>
          </p:cNvSpPr>
          <p:nvPr>
            <p:ph type="dt" sz="half" idx="12"/>
          </p:nvPr>
        </p:nvSpPr>
        <p:spPr>
          <a:ln/>
        </p:spPr>
        <p:txBody>
          <a:bodyPr/>
          <a:lstStyle>
            <a:lvl1pPr>
              <a:defRPr/>
            </a:lvl1pPr>
          </a:lstStyle>
          <a:p>
            <a:fld id="{449BF252-2744-5746-8881-6234BE8B104E}" type="datetime1">
              <a:rPr lang="en-US" smtClean="0"/>
              <a:t>4/3/14</a:t>
            </a:fld>
            <a:endParaRPr lang="en-US"/>
          </a:p>
        </p:txBody>
      </p:sp>
    </p:spTree>
  </p:cSld>
  <p:clrMapOvr>
    <a:masterClrMapping/>
  </p:clrMapOvr>
  <p:transition xmlns:p14="http://schemas.microsoft.com/office/powerpoint/2010/mai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4" name="Rectangle 4"/>
          <p:cNvSpPr>
            <a:spLocks noGrp="1" noChangeArrowheads="1"/>
          </p:cNvSpPr>
          <p:nvPr>
            <p:ph type="sldNum" sz="quarter" idx="11"/>
          </p:nvPr>
        </p:nvSpPr>
        <p:spPr>
          <a:ln/>
        </p:spPr>
        <p:txBody>
          <a:bodyPr/>
          <a:lstStyle>
            <a:lvl1pPr>
              <a:defRPr/>
            </a:lvl1pPr>
          </a:lstStyle>
          <a:p>
            <a:fld id="{B1545B69-19C3-A646-967D-E0F0B48E4E39}" type="slidenum">
              <a:rPr lang="en-US" smtClean="0"/>
              <a:pPr/>
              <a:t>‹#›</a:t>
            </a:fld>
            <a:endParaRPr lang="en-US"/>
          </a:p>
        </p:txBody>
      </p:sp>
      <p:sp>
        <p:nvSpPr>
          <p:cNvPr id="5" name="Rectangle 17"/>
          <p:cNvSpPr>
            <a:spLocks noGrp="1" noChangeArrowheads="1"/>
          </p:cNvSpPr>
          <p:nvPr>
            <p:ph type="dt" sz="half" idx="12"/>
          </p:nvPr>
        </p:nvSpPr>
        <p:spPr>
          <a:ln/>
        </p:spPr>
        <p:txBody>
          <a:bodyPr/>
          <a:lstStyle>
            <a:lvl1pPr>
              <a:defRPr/>
            </a:lvl1pPr>
          </a:lstStyle>
          <a:p>
            <a:fld id="{802BF0B5-F092-7E4F-BF1B-86050280B168}" type="datetime1">
              <a:rPr lang="en-US" smtClean="0"/>
              <a:t>4/3/14</a:t>
            </a:fld>
            <a:endParaRPr lang="en-US"/>
          </a:p>
        </p:txBody>
      </p:sp>
    </p:spTree>
  </p:cSld>
  <p:clrMapOvr>
    <a:masterClrMapping/>
  </p:clrMapOvr>
  <p:transition xmlns:p14="http://schemas.microsoft.com/office/powerpoint/2010/mai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3" name="Rectangle 4"/>
          <p:cNvSpPr>
            <a:spLocks noGrp="1" noChangeArrowheads="1"/>
          </p:cNvSpPr>
          <p:nvPr>
            <p:ph type="sldNum" sz="quarter" idx="11"/>
          </p:nvPr>
        </p:nvSpPr>
        <p:spPr>
          <a:ln/>
        </p:spPr>
        <p:txBody>
          <a:bodyPr/>
          <a:lstStyle>
            <a:lvl1pPr>
              <a:defRPr/>
            </a:lvl1pPr>
          </a:lstStyle>
          <a:p>
            <a:fld id="{5F5AB265-2ABF-AF45-8112-5B977F4ACA40}" type="slidenum">
              <a:rPr lang="en-US" smtClean="0"/>
              <a:pPr/>
              <a:t>‹#›</a:t>
            </a:fld>
            <a:endParaRPr lang="en-US"/>
          </a:p>
        </p:txBody>
      </p:sp>
      <p:sp>
        <p:nvSpPr>
          <p:cNvPr id="4" name="Rectangle 17"/>
          <p:cNvSpPr>
            <a:spLocks noGrp="1" noChangeArrowheads="1"/>
          </p:cNvSpPr>
          <p:nvPr>
            <p:ph type="dt" sz="half" idx="12"/>
          </p:nvPr>
        </p:nvSpPr>
        <p:spPr>
          <a:ln/>
        </p:spPr>
        <p:txBody>
          <a:bodyPr/>
          <a:lstStyle>
            <a:lvl1pPr>
              <a:defRPr/>
            </a:lvl1pPr>
          </a:lstStyle>
          <a:p>
            <a:fld id="{4AE119F1-27AE-524B-90AF-E147A2FEDEDD}" type="datetime1">
              <a:rPr lang="en-US" smtClean="0"/>
              <a:t>4/3/14</a:t>
            </a:fld>
            <a:endParaRPr lang="en-US"/>
          </a:p>
        </p:txBody>
      </p:sp>
    </p:spTree>
  </p:cSld>
  <p:clrMapOvr>
    <a:masterClrMapping/>
  </p:clrMapOvr>
  <p:transition xmlns:p14="http://schemas.microsoft.com/office/powerpoint/2010/mai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CBA213E4-FD26-E749-A677-24D59A4EB1AD}"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DDBEDFC6-0839-0243-9492-CF4689F8535F}" type="datetime1">
              <a:rPr lang="en-US" smtClean="0"/>
              <a:t>4/3/14</a:t>
            </a:fld>
            <a:endParaRPr lang="en-US"/>
          </a:p>
        </p:txBody>
      </p:sp>
    </p:spTree>
  </p:cSld>
  <p:clrMapOvr>
    <a:masterClrMapping/>
  </p:clrMapOvr>
  <p:transition xmlns:p14="http://schemas.microsoft.com/office/powerpoint/2010/mai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F1CB5386-7D80-3E44-B6C5-64B83BB0D22E}"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D6869155-5F74-CF45-AF88-489948CAD319}" type="datetime1">
              <a:rPr lang="en-US" smtClean="0"/>
              <a:t>4/3/14</a:t>
            </a:fld>
            <a:endParaRPr lang="en-US"/>
          </a:p>
        </p:txBody>
      </p:sp>
    </p:spTree>
  </p:cSld>
  <p:clrMapOvr>
    <a:masterClrMapping/>
  </p:clrMapOvr>
  <p:transition xmlns:p14="http://schemas.microsoft.com/office/powerpoint/2010/mai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109" charset="0"/>
              </a:defRPr>
            </a:lvl1pPr>
          </a:lstStyle>
          <a:p>
            <a:r>
              <a:rPr lang="en-US" smtClean="0"/>
              <a:t>© 2014 Keith A. Pray</a:t>
            </a:r>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09" charset="0"/>
              </a:defRPr>
            </a:lvl1pPr>
          </a:lstStyle>
          <a:p>
            <a:fld id="{1FE0B4E4-FC88-4045-8B37-4CF4CE76A2B2}" type="slidenum">
              <a:rPr lang="en-US" smtClean="0"/>
              <a:pPr/>
              <a:t>‹#›</a:t>
            </a:fld>
            <a:endParaRPr lang="en-US"/>
          </a:p>
        </p:txBody>
      </p:sp>
      <p:grpSp>
        <p:nvGrpSpPr>
          <p:cNvPr id="1028" name="Group 18"/>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accent2">
                    <a:lumMod val="60000"/>
                    <a:lumOff val="40000"/>
                  </a:schemeClr>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algn="l"/>
              <a:endParaRPr lang="en-US">
                <a:solidFill>
                  <a:schemeClr val="tx1"/>
                </a:solidFill>
              </a:endParaRPr>
            </a:p>
          </p:txBody>
        </p:sp>
        <p:sp>
          <p:nvSpPr>
            <p:cNvPr id="38919" name="Rectangle 7"/>
            <p:cNvSpPr>
              <a:spLocks noChangeArrowheads="1"/>
            </p:cNvSpPr>
            <p:nvPr/>
          </p:nvSpPr>
          <p:spPr bwMode="auto">
            <a:xfrm>
              <a:off x="258" y="85"/>
              <a:ext cx="87" cy="89"/>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0" name="Rectangle 8"/>
            <p:cNvSpPr>
              <a:spLocks noChangeArrowheads="1"/>
            </p:cNvSpPr>
            <p:nvPr/>
          </p:nvSpPr>
          <p:spPr bwMode="auto">
            <a:xfrm>
              <a:off x="345" y="0"/>
              <a:ext cx="88" cy="87"/>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2" name="Rectangle 10"/>
            <p:cNvSpPr>
              <a:spLocks noChangeArrowheads="1"/>
            </p:cNvSpPr>
            <p:nvPr/>
          </p:nvSpPr>
          <p:spPr bwMode="auto">
            <a:xfrm>
              <a:off x="173" y="173"/>
              <a:ext cx="86" cy="87"/>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grpSp>
      <p:sp>
        <p:nvSpPr>
          <p:cNvPr id="1029" name="Rectangle 14"/>
          <p:cNvSpPr>
            <a:spLocks noGrp="1" noChangeArrowheads="1"/>
          </p:cNvSpPr>
          <p:nvPr>
            <p:ph type="title"/>
          </p:nvPr>
        </p:nvSpPr>
        <p:spPr bwMode="auto">
          <a:xfrm>
            <a:off x="4572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fld id="{3A2090B3-A77F-D844-8CDA-15810D6DC09B}" type="datetime1">
              <a:rPr lang="en-US" smtClean="0"/>
              <a:t>4/3/14</a:t>
            </a:fld>
            <a:endParaRPr lang="en-US"/>
          </a:p>
        </p:txBody>
      </p:sp>
      <p:pic>
        <p:nvPicPr>
          <p:cNvPr id="1032" name="Picture 22"/>
          <p:cNvPicPr>
            <a:picLocks noChangeAspect="1" noChangeArrowheads="1"/>
          </p:cNvPicPr>
          <p:nvPr/>
        </p:nvPicPr>
        <p:blipFill>
          <a:blip r:embed="rId13"/>
          <a:srcRect/>
          <a:stretch>
            <a:fillRect/>
          </a:stretch>
        </p:blipFill>
        <p:spPr bwMode="auto">
          <a:xfrm>
            <a:off x="7977188" y="23813"/>
            <a:ext cx="1166812" cy="433387"/>
          </a:xfrm>
          <a:prstGeom prst="rect">
            <a:avLst/>
          </a:prstGeom>
          <a:noFill/>
          <a:ln w="9525">
            <a:noFill/>
            <a:miter lim="800000"/>
            <a:headEnd/>
            <a:tailEnd/>
          </a:ln>
        </p:spPr>
      </p:pic>
      <p:sp>
        <p:nvSpPr>
          <p:cNvPr id="38935" name="Text Box 23"/>
          <p:cNvSpPr txBox="1">
            <a:spLocks noChangeArrowheads="1"/>
          </p:cNvSpPr>
          <p:nvPr/>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19" name="Text Box 23"/>
          <p:cNvSpPr txBox="1">
            <a:spLocks noChangeArrowheads="1"/>
          </p:cNvSpPr>
          <p:nvPr userDrawn="1"/>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xmlns:p14="http://schemas.microsoft.com/office/powerpoint/2010/main" spd="slow">
    <p:push/>
  </p:transition>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3600">
          <a:solidFill>
            <a:schemeClr val="tx1"/>
          </a:solidFill>
          <a:latin typeface="+mj-lt"/>
          <a:ea typeface="ＭＳ Ｐゴシック" pitchFamily="85" charset="-128"/>
          <a:cs typeface="ＭＳ Ｐゴシック" pitchFamily="85" charset="-128"/>
        </a:defRPr>
      </a:lvl1pPr>
      <a:lvl2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2pPr>
      <a:lvl3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3pPr>
      <a:lvl4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4pPr>
      <a:lvl5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5pPr>
      <a:lvl6pPr marL="457200" algn="l" rtl="0" eaLnBrk="1" fontAlgn="base" hangingPunct="1">
        <a:spcBef>
          <a:spcPct val="0"/>
        </a:spcBef>
        <a:spcAft>
          <a:spcPct val="0"/>
        </a:spcAft>
        <a:defRPr sz="3600">
          <a:solidFill>
            <a:schemeClr val="tx1"/>
          </a:solidFill>
          <a:latin typeface="Arial Black" pitchFamily="76" charset="0"/>
        </a:defRPr>
      </a:lvl6pPr>
      <a:lvl7pPr marL="914400" algn="l" rtl="0" eaLnBrk="1" fontAlgn="base" hangingPunct="1">
        <a:spcBef>
          <a:spcPct val="0"/>
        </a:spcBef>
        <a:spcAft>
          <a:spcPct val="0"/>
        </a:spcAft>
        <a:defRPr sz="3600">
          <a:solidFill>
            <a:schemeClr val="tx1"/>
          </a:solidFill>
          <a:latin typeface="Arial Black" pitchFamily="76" charset="0"/>
        </a:defRPr>
      </a:lvl7pPr>
      <a:lvl8pPr marL="1371600" algn="l" rtl="0" eaLnBrk="1" fontAlgn="base" hangingPunct="1">
        <a:spcBef>
          <a:spcPct val="0"/>
        </a:spcBef>
        <a:spcAft>
          <a:spcPct val="0"/>
        </a:spcAft>
        <a:defRPr sz="3600">
          <a:solidFill>
            <a:schemeClr val="tx1"/>
          </a:solidFill>
          <a:latin typeface="Arial Black" pitchFamily="76" charset="0"/>
        </a:defRPr>
      </a:lvl8pPr>
      <a:lvl9pPr marL="1828800" algn="l" rtl="0" eaLnBrk="1" fontAlgn="base" hangingPunct="1">
        <a:spcBef>
          <a:spcPct val="0"/>
        </a:spcBef>
        <a:spcAft>
          <a:spcPct val="0"/>
        </a:spcAft>
        <a:defRPr sz="3600">
          <a:solidFill>
            <a:schemeClr val="tx1"/>
          </a:solidFill>
          <a:latin typeface="Arial Black" pitchFamily="76"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85" charset="-128"/>
          <a:cs typeface="ＭＳ Ｐゴシック" pitchFamily="85" charset="-128"/>
        </a:defRPr>
      </a:lvl1pPr>
      <a:lvl2pPr marL="742950" indent="-285750" algn="l" rtl="0" eaLnBrk="1" fontAlgn="base" hangingPunct="1">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1" fontAlgn="base" hangingPunct="1">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1" fontAlgn="base" hangingPunct="1">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1" fontAlgn="base" hangingPunct="1">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www.bestofneworleans.com/blogofneworleans/archives/2013/07/24/vitascope-hall-celebrates-historic-new-orleans-movie-theater" TargetMode="External"/><Relationship Id="rId4" Type="http://schemas.openxmlformats.org/officeDocument/2006/relationships/hyperlink" Target="http://link.springer.com/article/10.1007/s11151-007-9136-x%23page-1" TargetMode="External"/><Relationship Id="rId5" Type="http://schemas.openxmlformats.org/officeDocument/2006/relationships/hyperlink" Target="http://www.copyright.gov/reports/studies/dmca/dmca_executive.html"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patents/US6529600" TargetMode="External"/><Relationship Id="rId4" Type="http://schemas.openxmlformats.org/officeDocument/2006/relationships/hyperlink" Target="http://www.technologyreview.com/news/406063/preventing-movie-piracy/" TargetMode="External"/><Relationship Id="rId5" Type="http://schemas.openxmlformats.org/officeDocument/2006/relationships/hyperlink" Target="http://www.trickedbythelight.com/tbtl/images/macrovision.jpg" TargetMode="External"/><Relationship Id="rId6" Type="http://schemas.openxmlformats.org/officeDocument/2006/relationships/hyperlink" Target="http://media.tumblr.com/tumblr_m4e1aifptv1qgq9pz.jpg"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hyperlink" Target="http://www.gamasutra.com/view/feature/132411/pc_game_piracy_why_bother_with_.php?print=1" TargetMode="External"/><Relationship Id="rId4" Type="http://schemas.openxmlformats.org/officeDocument/2006/relationships/hyperlink" Target="http://drm.web.unc.edu/games/" TargetMode="External"/><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develop-online.net/opinions/microtransaction-misunderstandings/0117754"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greenheartgames.com/2013/04/29/what-happens-when-pirates-play-a-game-development-simulator-and-then-go-bankrupt-because-of-piracy/" TargetMode="External"/><Relationship Id="rId4" Type="http://schemas.openxmlformats.org/officeDocument/2006/relationships/hyperlink" Target="http://www.cracked.com/article_20482_5-hilarious-ways-game-designers-are-messing-with-pirates.html"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vg247.com/2012/01/13/quick-quotes-notchs-opinions-on-piracy/" TargetMode="External"/><Relationship Id="rId4" Type="http://schemas.openxmlformats.org/officeDocument/2006/relationships/hyperlink" Target="http://www.tweakguides.com/Piracy_3.html" TargetMode="External"/><Relationship Id="rId5"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hyperlink" Target="http://www.tweakguides.com/Piracy_3.html" TargetMode="External"/><Relationship Id="rId4" Type="http://schemas.openxmlformats.org/officeDocument/2006/relationships/hyperlink" Target="http://www.greenheartgames.com/2013/04/29/what-happens-when-pirates-play-a-game-development-simulator-and-then-go-bankrupt-because-of-piracy/" TargetMode="External"/><Relationship Id="rId5" Type="http://schemas.openxmlformats.org/officeDocument/2006/relationships/hyperlink" Target="http://www.gamasutra.com/view/feature/132411/pc_game_piracy_why_bother_with_.php?print=1" TargetMode="External"/><Relationship Id="rId6" Type="http://schemas.openxmlformats.org/officeDocument/2006/relationships/hyperlink" Target="http://drm.web.unc.edu/games/" TargetMode="External"/><Relationship Id="rId7" Type="http://schemas.openxmlformats.org/officeDocument/2006/relationships/hyperlink" Target="http://www.develop-online.net/opinions/microtransaction-misunderstandings/0117754" TargetMode="External"/><Relationship Id="rId8" Type="http://schemas.openxmlformats.org/officeDocument/2006/relationships/hyperlink" Target="http://www.cracked.com/article_20482_5-hilarious-ways-game-designers-are-messing-with-pirates.html"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hyperlink" Target="http://www.nytimes.com/2013/01/29/business/media/streaming-shakes-up-music-industrys-model-for-royalties.html" TargetMode="External"/><Relationship Id="rId4" Type="http://schemas.openxmlformats.org/officeDocument/2006/relationships/hyperlink" Target="http://www.dmlp.org/threats/david-v-cbs-interactive-inc-0" TargetMode="External"/><Relationship Id="rId5" Type="http://schemas.openxmlformats.org/officeDocument/2006/relationships/hyperlink" Target="http://abcnews.go.com/Technology/story?id=98767" TargetMode="External"/><Relationship Id="rId6" Type="http://schemas.openxmlformats.org/officeDocument/2006/relationships/hyperlink" Target="http://entertainment.time.com/2013/03/21/illegal-music-downloads-not-hurting-industry-study-claims/"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a:t>
            </a:r>
            <a:r>
              <a:rPr lang="en-US" dirty="0" smtClean="0">
                <a:ea typeface="ＭＳ Ｐゴシック" pitchFamily="-109" charset="-128"/>
                <a:cs typeface="ＭＳ Ｐゴシック" pitchFamily="-109" charset="-128"/>
              </a:rPr>
              <a:t> 6</a:t>
            </a:r>
            <a:br>
              <a:rPr lang="en-US" dirty="0" smtClean="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Intellectual Property</a:t>
            </a:r>
          </a:p>
        </p:txBody>
      </p:sp>
      <p:sp>
        <p:nvSpPr>
          <p:cNvPr id="15366" name="Rectangle 3"/>
          <p:cNvSpPr>
            <a:spLocks noGrp="1" noChangeArrowheads="1"/>
          </p:cNvSpPr>
          <p:nvPr>
            <p:ph type="subTitle" idx="1"/>
          </p:nvPr>
        </p:nvSpPr>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a:p>
            <a:pPr defTabSz="242888" eaLnBrk="1" hangingPunct="1">
              <a:buFont typeface="Wingdings" pitchFamily="-109" charset="2"/>
              <a:buNone/>
            </a:pPr>
            <a:endParaRPr lang="en-US" sz="2500">
              <a:ea typeface="ＭＳ Ｐゴシック" pitchFamily="-109" charset="-128"/>
              <a:cs typeface="ＭＳ Ｐゴシック" pitchFamily="-109" charset="-128"/>
            </a:endParaRPr>
          </a:p>
        </p:txBody>
      </p:sp>
      <p:sp>
        <p:nvSpPr>
          <p:cNvPr id="15362" name="Rectangle 3"/>
          <p:cNvSpPr>
            <a:spLocks noGrp="1" noChangeArrowheads="1"/>
          </p:cNvSpPr>
          <p:nvPr>
            <p:ph type="dt" sz="half" idx="10"/>
          </p:nvPr>
        </p:nvSpPr>
        <p:spPr>
          <a:noFill/>
        </p:spPr>
        <p:txBody>
          <a:bodyPr/>
          <a:lstStyle/>
          <a:p>
            <a:fld id="{DEB31CB0-C35A-0B44-911A-7642DB6B4B03}" type="datetime1">
              <a:rPr lang="en-US" smtClean="0"/>
              <a:t>4/3/14</a:t>
            </a:fld>
            <a:endParaRPr lang="en-US"/>
          </a:p>
        </p:txBody>
      </p:sp>
      <p:sp>
        <p:nvSpPr>
          <p:cNvPr id="15363" name="Rectangle 4"/>
          <p:cNvSpPr>
            <a:spLocks noGrp="1" noChangeArrowheads="1"/>
          </p:cNvSpPr>
          <p:nvPr>
            <p:ph type="ftr" sz="quarter" idx="11"/>
          </p:nvPr>
        </p:nvSpPr>
        <p:spPr>
          <a:noFill/>
        </p:spPr>
        <p:txBody>
          <a:bodyPr/>
          <a:lstStyle/>
          <a:p>
            <a:r>
              <a:rPr lang="en-US" smtClean="0"/>
              <a:t>© 2014 Keith A. Pray</a:t>
            </a:r>
            <a:endParaRPr lang="en-US"/>
          </a:p>
        </p:txBody>
      </p:sp>
      <p:sp>
        <p:nvSpPr>
          <p:cNvPr id="15364" name="Slide Number Placeholder 5"/>
          <p:cNvSpPr>
            <a:spLocks noGrp="1" noChangeArrowheads="1"/>
          </p:cNvSpPr>
          <p:nvPr>
            <p:ph type="sldNum" sz="quarter" idx="12"/>
          </p:nvPr>
        </p:nvSpPr>
        <p:spPr>
          <a:noFill/>
        </p:spPr>
        <p:txBody>
          <a:bodyPr/>
          <a:lstStyle/>
          <a:p>
            <a:fld id="{814A4E8C-D39B-E841-9963-4367F9E8A001}" type="slidenum">
              <a:rPr lang="en-US"/>
              <a:pPr/>
              <a:t>1</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Life Cycle</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Sean McCrone</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4/4/14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10</a:t>
            </a:fld>
            <a:endParaRPr lang="en-US"/>
          </a:p>
        </p:txBody>
      </p:sp>
      <p:pic>
        <p:nvPicPr>
          <p:cNvPr id="1026" name="Picture 2" descr="C:\Users\Sean\Documents\college_work\current_classes\cs3043_soc_imp\personal_presentation\theater_life_cy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68" y="1823919"/>
            <a:ext cx="8151831" cy="4043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89075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Theater Release</a:t>
            </a:r>
            <a:endParaRPr lang="en-US" dirty="0"/>
          </a:p>
        </p:txBody>
      </p:sp>
      <p:sp>
        <p:nvSpPr>
          <p:cNvPr id="3" name="Content Placeholder 2"/>
          <p:cNvSpPr>
            <a:spLocks noGrp="1"/>
          </p:cNvSpPr>
          <p:nvPr>
            <p:ph idx="1"/>
          </p:nvPr>
        </p:nvSpPr>
        <p:spPr/>
        <p:txBody>
          <a:bodyPr/>
          <a:lstStyle/>
          <a:p>
            <a:endParaRPr lang="en-US"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Sean McCrone</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11</a:t>
            </a:fld>
            <a:endParaRPr lang="en-US"/>
          </a:p>
        </p:txBody>
      </p:sp>
      <p:pic>
        <p:nvPicPr>
          <p:cNvPr id="2052" name="Picture 4" descr="C:\Users\Sean\Documents\college_work\current_classes\cs3043_soc_imp\personal_presentation\infrared_light_tri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11081"/>
            <a:ext cx="7513682" cy="395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0216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Release</a:t>
            </a:r>
            <a:endParaRPr lang="en-US" dirty="0"/>
          </a:p>
        </p:txBody>
      </p:sp>
      <p:sp>
        <p:nvSpPr>
          <p:cNvPr id="3" name="Content Placeholder 2"/>
          <p:cNvSpPr>
            <a:spLocks noGrp="1"/>
          </p:cNvSpPr>
          <p:nvPr>
            <p:ph idx="1"/>
          </p:nvPr>
        </p:nvSpPr>
        <p:spPr>
          <a:xfrm>
            <a:off x="457200" y="1981200"/>
            <a:ext cx="4038600" cy="3886200"/>
          </a:xfrm>
        </p:spPr>
        <p:txBody>
          <a:bodyPr/>
          <a:lstStyle/>
          <a:p>
            <a:r>
              <a:rPr lang="en-US" dirty="0" smtClean="0"/>
              <a:t>VHS protected by </a:t>
            </a:r>
            <a:r>
              <a:rPr lang="en-US" dirty="0" err="1" smtClean="0"/>
              <a:t>Macrovision</a:t>
            </a:r>
            <a:endParaRPr lang="en-US" dirty="0" smtClean="0"/>
          </a:p>
          <a:p>
            <a:r>
              <a:rPr lang="en-US" dirty="0" smtClean="0"/>
              <a:t>DVD also protected by </a:t>
            </a:r>
            <a:r>
              <a:rPr lang="en-US" dirty="0" err="1" smtClean="0"/>
              <a:t>Macrovision</a:t>
            </a:r>
            <a:endParaRPr lang="en-US"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Sean McCrone</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12</a:t>
            </a:fld>
            <a:endParaRPr lang="en-US"/>
          </a:p>
        </p:txBody>
      </p:sp>
      <p:pic>
        <p:nvPicPr>
          <p:cNvPr id="3074" name="Picture 2" descr="http://www.trickedbythelight.com/tbtl/images/macrovi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199" y="2133600"/>
            <a:ext cx="428625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70989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 Release</a:t>
            </a:r>
            <a:endParaRPr lang="en-US" dirty="0"/>
          </a:p>
        </p:txBody>
      </p:sp>
      <p:sp>
        <p:nvSpPr>
          <p:cNvPr id="3" name="Content Placeholder 2"/>
          <p:cNvSpPr>
            <a:spLocks noGrp="1"/>
          </p:cNvSpPr>
          <p:nvPr>
            <p:ph idx="1"/>
          </p:nvPr>
        </p:nvSpPr>
        <p:spPr>
          <a:xfrm>
            <a:off x="457200" y="1981200"/>
            <a:ext cx="4038600" cy="3886200"/>
          </a:xfrm>
        </p:spPr>
        <p:txBody>
          <a:bodyPr/>
          <a:lstStyle/>
          <a:p>
            <a:r>
              <a:rPr lang="en-US" dirty="0" smtClean="0"/>
              <a:t>Protected by </a:t>
            </a:r>
            <a:r>
              <a:rPr lang="en-US" dirty="0" err="1" smtClean="0"/>
              <a:t>Macrovision</a:t>
            </a:r>
            <a:r>
              <a:rPr lang="en-US" dirty="0" smtClean="0"/>
              <a:t> (again)</a:t>
            </a:r>
          </a:p>
          <a:p>
            <a:r>
              <a:rPr lang="en-US" dirty="0" smtClean="0"/>
              <a:t>“Addressable technology” and “electronic bullets”</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Sean McCrone</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13</a:t>
            </a:fld>
            <a:endParaRPr lang="en-US"/>
          </a:p>
        </p:txBody>
      </p:sp>
      <p:pic>
        <p:nvPicPr>
          <p:cNvPr id="4098" name="Picture 2" descr="http://media.tumblr.com/tumblr_m4e1aifptv1qgq9p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828800"/>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60215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Legislation</a:t>
            </a:r>
            <a:endParaRPr lang="en-US" dirty="0"/>
          </a:p>
        </p:txBody>
      </p:sp>
      <p:sp>
        <p:nvSpPr>
          <p:cNvPr id="3" name="Content Placeholder 2"/>
          <p:cNvSpPr>
            <a:spLocks noGrp="1"/>
          </p:cNvSpPr>
          <p:nvPr>
            <p:ph idx="1"/>
          </p:nvPr>
        </p:nvSpPr>
        <p:spPr/>
        <p:txBody>
          <a:bodyPr/>
          <a:lstStyle/>
          <a:p>
            <a:r>
              <a:rPr lang="en-US" dirty="0" smtClean="0"/>
              <a:t>1982 – Steeper penalties</a:t>
            </a:r>
          </a:p>
          <a:p>
            <a:r>
              <a:rPr lang="en-US" dirty="0"/>
              <a:t>1984 – Unauthorized reception </a:t>
            </a:r>
            <a:r>
              <a:rPr lang="en-US" dirty="0" smtClean="0"/>
              <a:t>illegal</a:t>
            </a:r>
          </a:p>
          <a:p>
            <a:r>
              <a:rPr lang="en-US" dirty="0" smtClean="0"/>
              <a:t>1998 – Further increased penalties</a:t>
            </a:r>
          </a:p>
          <a:p>
            <a:r>
              <a:rPr lang="en-US" dirty="0" smtClean="0"/>
              <a:t>1998 – Sale of circumvention equipment illegal</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Sean McCrone</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14</a:t>
            </a:fld>
            <a:endParaRPr lang="en-US"/>
          </a:p>
        </p:txBody>
      </p:sp>
    </p:spTree>
    <p:extLst>
      <p:ext uri="{BB962C8B-B14F-4D97-AF65-F5344CB8AC3E}">
        <p14:creationId xmlns:p14="http://schemas.microsoft.com/office/powerpoint/2010/main" val="407108384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1800" dirty="0"/>
              <a:t>"Blog of New Orleans." </a:t>
            </a:r>
            <a:r>
              <a:rPr lang="en-US" sz="1800" i="1" dirty="0"/>
              <a:t>Gambit</a:t>
            </a:r>
            <a:r>
              <a:rPr lang="en-US" sz="1800" dirty="0"/>
              <a:t>. </a:t>
            </a:r>
            <a:r>
              <a:rPr lang="en-US" sz="1800" dirty="0" err="1"/>
              <a:t>N.p</a:t>
            </a:r>
            <a:r>
              <a:rPr lang="en-US" sz="1800" dirty="0"/>
              <a:t>., </a:t>
            </a:r>
            <a:r>
              <a:rPr lang="en-US" sz="1800" dirty="0" err="1"/>
              <a:t>n.d.</a:t>
            </a:r>
            <a:r>
              <a:rPr lang="en-US" sz="1800" dirty="0"/>
              <a:t> Web. 03 Apr. 2014. </a:t>
            </a:r>
            <a:r>
              <a:rPr lang="en-US" sz="1800" dirty="0">
                <a:hlinkClick r:id="rId3"/>
              </a:rPr>
              <a:t>http://</a:t>
            </a:r>
            <a:r>
              <a:rPr lang="en-US" sz="1800" dirty="0" smtClean="0">
                <a:hlinkClick r:id="rId3"/>
              </a:rPr>
              <a:t>www.bestofneworleans.com/blogofneworleans/archives/2013/07/24/vitascope-hall-celebrates-historic-new-orleans-movie-theater</a:t>
            </a:r>
            <a:endParaRPr lang="en-US" sz="1800" dirty="0"/>
          </a:p>
          <a:p>
            <a:r>
              <a:rPr lang="en-US" sz="1800" dirty="0" smtClean="0"/>
              <a:t>"</a:t>
            </a:r>
            <a:r>
              <a:rPr lang="en-US" sz="1800" dirty="0"/>
              <a:t>Enforcement and Control of Piracy, Copying, and Sharing in the Movie Industry - Springer." </a:t>
            </a:r>
            <a:r>
              <a:rPr lang="en-US" sz="1800" i="1" dirty="0"/>
              <a:t>Enforcement and Control of Piracy, Copying, and Sharing in the Movie Industry - Springer</a:t>
            </a:r>
            <a:r>
              <a:rPr lang="en-US" sz="1800" dirty="0"/>
              <a:t>. </a:t>
            </a:r>
            <a:r>
              <a:rPr lang="en-US" sz="1800" dirty="0" err="1"/>
              <a:t>N.p</a:t>
            </a:r>
            <a:r>
              <a:rPr lang="en-US" sz="1800" dirty="0"/>
              <a:t>., 01 June 2007. Web. 03 Apr. 2014. </a:t>
            </a:r>
            <a:r>
              <a:rPr lang="en-US" sz="1800" dirty="0">
                <a:hlinkClick r:id="rId4"/>
              </a:rPr>
              <a:t>http://</a:t>
            </a:r>
            <a:r>
              <a:rPr lang="en-US" sz="1800" dirty="0" smtClean="0">
                <a:hlinkClick r:id="rId4"/>
              </a:rPr>
              <a:t>link.springer.com/article/10.1007/s11151-007-9136-x#page-1</a:t>
            </a:r>
            <a:endParaRPr lang="en-US" sz="1800" dirty="0"/>
          </a:p>
          <a:p>
            <a:r>
              <a:rPr lang="en-US" sz="1800" dirty="0"/>
              <a:t>"Executive Summary Digital Millennium Copyright Act Section 104 Report." </a:t>
            </a:r>
            <a:r>
              <a:rPr lang="en-US" sz="1800" i="1" dirty="0"/>
              <a:t>DCMA Report Executive Summary</a:t>
            </a:r>
            <a:r>
              <a:rPr lang="en-US" sz="1800" dirty="0"/>
              <a:t>. </a:t>
            </a:r>
            <a:r>
              <a:rPr lang="en-US" sz="1800" dirty="0" err="1"/>
              <a:t>N.p</a:t>
            </a:r>
            <a:r>
              <a:rPr lang="en-US" sz="1800" dirty="0"/>
              <a:t>., </a:t>
            </a:r>
            <a:r>
              <a:rPr lang="en-US" sz="1800" dirty="0" err="1"/>
              <a:t>n.d.</a:t>
            </a:r>
            <a:r>
              <a:rPr lang="en-US" sz="1800" dirty="0"/>
              <a:t> Web. 03 Apr. </a:t>
            </a:r>
            <a:r>
              <a:rPr lang="en-US" sz="1800" dirty="0" smtClean="0"/>
              <a:t>2014. </a:t>
            </a:r>
            <a:r>
              <a:rPr lang="en-US" sz="1800" dirty="0" smtClean="0">
                <a:hlinkClick r:id="rId5"/>
              </a:rPr>
              <a:t>http</a:t>
            </a:r>
            <a:r>
              <a:rPr lang="en-US" sz="1800" dirty="0">
                <a:hlinkClick r:id="rId5"/>
              </a:rPr>
              <a:t>://</a:t>
            </a:r>
            <a:r>
              <a:rPr lang="en-US" sz="1800" dirty="0" smtClean="0">
                <a:hlinkClick r:id="rId5"/>
              </a:rPr>
              <a:t>www.copyright.gov/reports/studies/dmca/dmca_executive.html</a:t>
            </a:r>
            <a:endParaRPr lang="en-US" sz="1800"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Sean McCrone</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6E63C1AF-3214-B146-A1C1-E6B37C6C5A51}" type="datetime1">
              <a:rPr lang="en-US" smtClean="0"/>
              <a:t>4/4/14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15</a:t>
            </a:fld>
            <a:endParaRPr lang="en-US"/>
          </a:p>
        </p:txBody>
      </p:sp>
    </p:spTree>
    <p:extLst>
      <p:ext uri="{BB962C8B-B14F-4D97-AF65-F5344CB8AC3E}">
        <p14:creationId xmlns:p14="http://schemas.microsoft.com/office/powerpoint/2010/main" val="278609902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1800" dirty="0" smtClean="0"/>
              <a:t>"</a:t>
            </a:r>
            <a:r>
              <a:rPr lang="en-US" sz="1800" dirty="0"/>
              <a:t>Patent US6529600 - Method and Device for Preventing Piracy of Video Material from Theater Screens - Google Patents." </a:t>
            </a:r>
            <a:r>
              <a:rPr lang="en-US" sz="1800" i="1" dirty="0"/>
              <a:t>Google Books</a:t>
            </a:r>
            <a:r>
              <a:rPr lang="en-US" sz="1800" dirty="0"/>
              <a:t>. </a:t>
            </a:r>
            <a:r>
              <a:rPr lang="en-US" sz="1800" dirty="0" err="1"/>
              <a:t>N.p</a:t>
            </a:r>
            <a:r>
              <a:rPr lang="en-US" sz="1800" dirty="0"/>
              <a:t>., </a:t>
            </a:r>
            <a:r>
              <a:rPr lang="en-US" sz="1800" dirty="0" err="1"/>
              <a:t>n.d.</a:t>
            </a:r>
            <a:r>
              <a:rPr lang="en-US" sz="1800" dirty="0"/>
              <a:t> Web. 03 Apr. 2014. </a:t>
            </a:r>
            <a:r>
              <a:rPr lang="en-US" sz="1800" dirty="0">
                <a:hlinkClick r:id="rId3"/>
              </a:rPr>
              <a:t>http://</a:t>
            </a:r>
            <a:r>
              <a:rPr lang="en-US" sz="1800" dirty="0" smtClean="0">
                <a:hlinkClick r:id="rId3"/>
              </a:rPr>
              <a:t>www.google.com/patents/US6529600</a:t>
            </a:r>
            <a:endParaRPr lang="en-US" sz="1800" dirty="0"/>
          </a:p>
          <a:p>
            <a:r>
              <a:rPr lang="en-US" sz="1800" dirty="0"/>
              <a:t>"Pay with Your Fingerprint." </a:t>
            </a:r>
            <a:r>
              <a:rPr lang="en-US" sz="1800" i="1" dirty="0"/>
              <a:t>MIT Technology Review</a:t>
            </a:r>
            <a:r>
              <a:rPr lang="en-US" sz="1800" dirty="0"/>
              <a:t>. </a:t>
            </a:r>
            <a:r>
              <a:rPr lang="en-US" sz="1800" dirty="0" err="1"/>
              <a:t>N.p</a:t>
            </a:r>
            <a:r>
              <a:rPr lang="en-US" sz="1800" dirty="0"/>
              <a:t>., </a:t>
            </a:r>
            <a:r>
              <a:rPr lang="en-US" sz="1800" dirty="0" err="1"/>
              <a:t>n.d.</a:t>
            </a:r>
            <a:r>
              <a:rPr lang="en-US" sz="1800" dirty="0"/>
              <a:t> Web. 03 Apr. 2014. </a:t>
            </a:r>
            <a:r>
              <a:rPr lang="en-US" sz="1800" dirty="0">
                <a:hlinkClick r:id="rId4"/>
              </a:rPr>
              <a:t>http://www.technologyreview.com/news/406063/preventing-movie-piracy</a:t>
            </a:r>
            <a:r>
              <a:rPr lang="en-US" sz="1800" dirty="0" smtClean="0">
                <a:hlinkClick r:id="rId4"/>
              </a:rPr>
              <a:t>/</a:t>
            </a:r>
            <a:endParaRPr lang="en-US" sz="1800" dirty="0" smtClean="0"/>
          </a:p>
          <a:p>
            <a:r>
              <a:rPr lang="en-US" sz="1800" dirty="0" smtClean="0"/>
              <a:t>Image - </a:t>
            </a:r>
            <a:r>
              <a:rPr lang="en-US" sz="1800" dirty="0" smtClean="0">
                <a:hlinkClick r:id="rId5"/>
              </a:rPr>
              <a:t>http</a:t>
            </a:r>
            <a:r>
              <a:rPr lang="en-US" sz="1800" dirty="0">
                <a:hlinkClick r:id="rId5"/>
              </a:rPr>
              <a:t>://</a:t>
            </a:r>
            <a:r>
              <a:rPr lang="en-US" sz="1800" dirty="0" smtClean="0">
                <a:hlinkClick r:id="rId5"/>
              </a:rPr>
              <a:t>www.trickedbythelight.com/tbtl/images/macrovision.jpg</a:t>
            </a:r>
            <a:endParaRPr lang="en-US" sz="1800" dirty="0" smtClean="0"/>
          </a:p>
          <a:p>
            <a:r>
              <a:rPr lang="en-US" sz="1800" dirty="0" smtClean="0"/>
              <a:t>Image - </a:t>
            </a:r>
            <a:r>
              <a:rPr lang="en-US" sz="1800" dirty="0" smtClean="0">
                <a:hlinkClick r:id="rId6"/>
              </a:rPr>
              <a:t>http</a:t>
            </a:r>
            <a:r>
              <a:rPr lang="en-US" sz="1800" dirty="0">
                <a:hlinkClick r:id="rId6"/>
              </a:rPr>
              <a:t>://</a:t>
            </a:r>
            <a:r>
              <a:rPr lang="en-US" sz="1800" dirty="0" smtClean="0">
                <a:hlinkClick r:id="rId6"/>
              </a:rPr>
              <a:t>media.tumblr.com/tumblr_m4e1aifptv1qgq9pz.jpg</a:t>
            </a:r>
            <a:endParaRPr lang="en-US" sz="1800"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Sean McCrone</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6E63C1AF-3214-B146-A1C1-E6B37C6C5A51}" type="datetime1">
              <a:rPr lang="en-US" smtClean="0"/>
              <a:t>4/4/14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16</a:t>
            </a:fld>
            <a:endParaRPr lang="en-US"/>
          </a:p>
        </p:txBody>
      </p:sp>
    </p:spTree>
    <p:extLst>
      <p:ext uri="{BB962C8B-B14F-4D97-AF65-F5344CB8AC3E}">
        <p14:creationId xmlns:p14="http://schemas.microsoft.com/office/powerpoint/2010/main" val="91005931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571900"/>
            <a:ext cx="82296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600">
                <a:solidFill>
                  <a:schemeClr val="dk1"/>
                </a:solidFill>
                <a:latin typeface="Arial Black"/>
                <a:ea typeface="Arial Black"/>
                <a:cs typeface="Arial Black"/>
                <a:sym typeface="Arial Black"/>
              </a:rPr>
              <a:t>Increasingly strict DRM</a:t>
            </a:r>
          </a:p>
        </p:txBody>
      </p:sp>
      <p:sp>
        <p:nvSpPr>
          <p:cNvPr id="113" name="Shape 113"/>
          <p:cNvSpPr txBox="1">
            <a:spLocks noGrp="1"/>
          </p:cNvSpPr>
          <p:nvPr>
            <p:ph type="body" idx="1"/>
          </p:nvPr>
        </p:nvSpPr>
        <p:spPr>
          <a:xfrm>
            <a:off x="457200" y="1561050"/>
            <a:ext cx="8229600" cy="3886200"/>
          </a:xfrm>
          <a:prstGeom prst="rect">
            <a:avLst/>
          </a:prstGeom>
        </p:spPr>
        <p:txBody>
          <a:bodyPr lIns="91425" tIns="45700" rIns="91425" bIns="45700" anchor="t" anchorCtr="0">
            <a:noAutofit/>
          </a:bodyPr>
          <a:lstStyle/>
          <a:p>
            <a:pPr marL="342900" lvl="0" indent="-327025" rtl="0">
              <a:buClr>
                <a:schemeClr val="accent1"/>
              </a:buClr>
              <a:buSzPct val="100000"/>
              <a:buFont typeface="Times New Roman"/>
              <a:buChar char="■"/>
            </a:pPr>
            <a:r>
              <a:rPr lang="en-US" sz="2000"/>
              <a:t>What is it?</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An attempt to make piracy impossible or </a:t>
            </a:r>
          </a:p>
          <a:p>
            <a:pPr marL="457200" lvl="0" indent="457200" rtl="0">
              <a:buNone/>
            </a:pPr>
            <a:r>
              <a:rPr lang="en-US" sz="1800">
                <a:latin typeface="Times New Roman"/>
                <a:ea typeface="Times New Roman"/>
                <a:cs typeface="Times New Roman"/>
                <a:sym typeface="Times New Roman"/>
              </a:rPr>
              <a:t>overly inconvenient</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Uses techniques like activation codes or </a:t>
            </a:r>
          </a:p>
          <a:p>
            <a:pPr marL="457200" lvl="0" indent="457200" rtl="0">
              <a:buNone/>
            </a:pPr>
            <a:r>
              <a:rPr lang="en-US" sz="1800">
                <a:latin typeface="Times New Roman"/>
                <a:ea typeface="Times New Roman"/>
                <a:cs typeface="Times New Roman"/>
                <a:sym typeface="Times New Roman"/>
              </a:rPr>
              <a:t>always-online requirements</a:t>
            </a:r>
          </a:p>
          <a:p>
            <a:pPr marL="342900" lvl="0" indent="-327025" rtl="0">
              <a:buClr>
                <a:schemeClr val="accent1"/>
              </a:buClr>
              <a:buSzPct val="100000"/>
              <a:buFont typeface="Times New Roman"/>
              <a:buChar char="■"/>
            </a:pPr>
            <a:r>
              <a:rPr lang="en-US" sz="2000"/>
              <a:t>Does it work?</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No, according to estimates [4][3][9]</a:t>
            </a:r>
          </a:p>
          <a:p>
            <a:pPr marL="342900" lvl="0" indent="-327025" rtl="0">
              <a:buClr>
                <a:schemeClr val="accent1"/>
              </a:buClr>
              <a:buSzPct val="100000"/>
              <a:buFont typeface="Times New Roman"/>
              <a:buChar char="■"/>
            </a:pPr>
            <a:r>
              <a:rPr lang="en-US" sz="2000"/>
              <a:t>Why not?</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Pirates have had little trouble </a:t>
            </a:r>
          </a:p>
          <a:p>
            <a:pPr marL="457200" lvl="0" indent="457200" rtl="0">
              <a:buNone/>
            </a:pPr>
            <a:r>
              <a:rPr lang="en-US" sz="1800">
                <a:latin typeface="Times New Roman"/>
                <a:ea typeface="Times New Roman"/>
                <a:cs typeface="Times New Roman"/>
                <a:sym typeface="Times New Roman"/>
              </a:rPr>
              <a:t>breaking DRM [8][9]</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Heavy DRM makes a game a target for pirates [4]</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Annoys legitimate customers [7]</a:t>
            </a:r>
          </a:p>
        </p:txBody>
      </p:sp>
      <p:sp>
        <p:nvSpPr>
          <p:cNvPr id="114" name="Shape 114"/>
          <p:cNvSpPr txBox="1">
            <a:spLocks noGrp="1"/>
          </p:cNvSpPr>
          <p:nvPr>
            <p:ph type="ftr" idx="11"/>
          </p:nvPr>
        </p:nvSpPr>
        <p:spPr>
          <a:xfrm>
            <a:off x="3124200" y="6248400"/>
            <a:ext cx="2895600"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b="0" i="0" u="none" strike="noStrike" cap="none" baseline="0">
                <a:solidFill>
                  <a:schemeClr val="dk1"/>
                </a:solidFill>
                <a:latin typeface="Arial"/>
                <a:ea typeface="Arial"/>
                <a:cs typeface="Arial"/>
                <a:sym typeface="Arial"/>
              </a:rPr>
              <a:t>© 2014 Keith A. Pray</a:t>
            </a:r>
          </a:p>
        </p:txBody>
      </p:sp>
      <p:sp>
        <p:nvSpPr>
          <p:cNvPr id="115" name="Shape 115"/>
          <p:cNvSpPr txBox="1"/>
          <p:nvPr/>
        </p:nvSpPr>
        <p:spPr>
          <a:xfrm>
            <a:off x="612150" y="5447250"/>
            <a:ext cx="7919699" cy="838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u="sng">
                <a:solidFill>
                  <a:schemeClr val="hlink"/>
                </a:solidFill>
                <a:latin typeface="Times New Roman"/>
                <a:ea typeface="Times New Roman"/>
                <a:cs typeface="Times New Roman"/>
                <a:sym typeface="Times New Roman"/>
                <a:hlinkClick r:id="rId3"/>
              </a:rPr>
              <a:t>http://www.gamasutra.com/view/feature/132411/pc_game_piracy_why_bother_with_.php?print=1</a:t>
            </a:r>
            <a:r>
              <a:rPr lang="en-US" sz="1200">
                <a:solidFill>
                  <a:schemeClr val="dk1"/>
                </a:solidFill>
                <a:latin typeface="Times New Roman"/>
                <a:ea typeface="Times New Roman"/>
                <a:cs typeface="Times New Roman"/>
                <a:sym typeface="Times New Roman"/>
              </a:rPr>
              <a:t> (3/30/14)</a:t>
            </a:r>
          </a:p>
          <a:p>
            <a:pPr marL="0" marR="0" lvl="0" indent="0" algn="l" rtl="0">
              <a:spcBef>
                <a:spcPts val="0"/>
              </a:spcBef>
              <a:spcAft>
                <a:spcPts val="0"/>
              </a:spcAft>
              <a:buSzPct val="25000"/>
              <a:buNone/>
            </a:pPr>
            <a:r>
              <a:rPr lang="en-US" sz="1200" u="sng">
                <a:solidFill>
                  <a:schemeClr val="hlink"/>
                </a:solidFill>
                <a:latin typeface="Times New Roman"/>
                <a:ea typeface="Times New Roman"/>
                <a:cs typeface="Times New Roman"/>
                <a:sym typeface="Times New Roman"/>
                <a:hlinkClick r:id="rId4"/>
              </a:rPr>
              <a:t>http://drm.web.unc.edu/games/</a:t>
            </a:r>
            <a:r>
              <a:rPr lang="en-US" sz="1200">
                <a:solidFill>
                  <a:schemeClr val="dk1"/>
                </a:solidFill>
                <a:latin typeface="Times New Roman"/>
                <a:ea typeface="Times New Roman"/>
                <a:cs typeface="Times New Roman"/>
                <a:sym typeface="Times New Roman"/>
              </a:rPr>
              <a:t> (4/2/14)</a:t>
            </a:r>
          </a:p>
          <a:p>
            <a:pPr marL="0" marR="0" lvl="0" indent="0" algn="l" rtl="0">
              <a:spcBef>
                <a:spcPts val="0"/>
              </a:spcBef>
              <a:spcAft>
                <a:spcPts val="0"/>
              </a:spcAft>
              <a:buSzPct val="25000"/>
              <a:buNone/>
            </a:pPr>
            <a:r>
              <a:rPr lang="en-US" sz="1200">
                <a:solidFill>
                  <a:schemeClr val="dk1"/>
                </a:solidFill>
                <a:latin typeface="Times New Roman"/>
                <a:ea typeface="Times New Roman"/>
                <a:cs typeface="Times New Roman"/>
                <a:sym typeface="Times New Roman"/>
              </a:rPr>
              <a:t>Pam Frost Gorder, Balancing Video-Game Piracy Issues, IEEE Xplore</a:t>
            </a:r>
          </a:p>
          <a:p>
            <a:pPr marL="0" marR="0" lvl="0" indent="0" algn="l" rtl="0">
              <a:spcBef>
                <a:spcPts val="0"/>
              </a:spcBef>
              <a:spcAft>
                <a:spcPts val="0"/>
              </a:spcAft>
              <a:buSzPct val="25000"/>
              <a:buNone/>
            </a:pPr>
            <a:r>
              <a:rPr lang="en-US" sz="1200">
                <a:solidFill>
                  <a:schemeClr val="dk1"/>
                </a:solidFill>
                <a:latin typeface="Times New Roman"/>
                <a:ea typeface="Times New Roman"/>
                <a:cs typeface="Times New Roman"/>
                <a:sym typeface="Times New Roman"/>
              </a:rPr>
              <a:t>Cory Doctorow, Doubling Down on DRM, Publishers Weekly 259.33</a:t>
            </a:r>
          </a:p>
          <a:p>
            <a:pPr marL="0" marR="0" lvl="0" indent="0" algn="l" rtl="0">
              <a:spcBef>
                <a:spcPts val="0"/>
              </a:spcBef>
              <a:spcAft>
                <a:spcPts val="0"/>
              </a:spcAft>
              <a:buSzPct val="25000"/>
              <a:buNone/>
            </a:pPr>
            <a:r>
              <a:rPr lang="en-US" sz="1200">
                <a:solidFill>
                  <a:schemeClr val="dk1"/>
                </a:solidFill>
                <a:latin typeface="Times New Roman"/>
                <a:ea typeface="Times New Roman"/>
                <a:cs typeface="Times New Roman"/>
                <a:sym typeface="Times New Roman"/>
              </a:rPr>
              <a:t>Business Software Alliance, Shadow Market (May 2012) p.4</a:t>
            </a:r>
          </a:p>
          <a:p>
            <a:endParaRPr lang="en-US" sz="1200">
              <a:solidFill>
                <a:schemeClr val="dk1"/>
              </a:solidFill>
              <a:latin typeface="Times New Roman"/>
              <a:ea typeface="Times New Roman"/>
              <a:cs typeface="Times New Roman"/>
              <a:sym typeface="Times New Roman"/>
            </a:endParaRPr>
          </a:p>
        </p:txBody>
      </p:sp>
      <p:sp>
        <p:nvSpPr>
          <p:cNvPr id="116" name="Shape 116"/>
          <p:cNvSpPr txBox="1"/>
          <p:nvPr/>
        </p:nvSpPr>
        <p:spPr>
          <a:xfrm>
            <a:off x="6847114" y="571910"/>
            <a:ext cx="2179681" cy="30777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a:solidFill>
                  <a:schemeClr val="dk1"/>
                </a:solidFill>
                <a:latin typeface="Arial Black"/>
                <a:ea typeface="Arial Black"/>
                <a:cs typeface="Arial Black"/>
                <a:sym typeface="Arial Black"/>
              </a:rPr>
              <a:t>Adam Degenhardt</a:t>
            </a:r>
          </a:p>
        </p:txBody>
      </p:sp>
      <p:sp>
        <p:nvSpPr>
          <p:cNvPr id="117" name="Shape 117"/>
          <p:cNvSpPr txBox="1">
            <a:spLocks noGrp="1"/>
          </p:cNvSpPr>
          <p:nvPr>
            <p:ph type="dt" idx="10"/>
          </p:nvPr>
        </p:nvSpPr>
        <p:spPr>
          <a:xfrm>
            <a:off x="523475" y="6245225"/>
            <a:ext cx="2133599" cy="4761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fld id="{1AB14F86-F291-4F4B-ACAF-2BC37D31F901}" type="datetime1">
              <a:rPr lang="en-US" sz="1200" b="0" i="0" u="none" strike="noStrike" cap="none" baseline="0" smtClean="0">
                <a:solidFill>
                  <a:schemeClr val="dk1"/>
                </a:solidFill>
                <a:latin typeface="Arial"/>
                <a:ea typeface="Arial"/>
                <a:cs typeface="Arial"/>
                <a:sym typeface="Arial"/>
              </a:rPr>
              <a:t>4/3/14</a:t>
            </a:fld>
            <a:endParaRPr lang="en-US" sz="1200" b="0" i="0" u="none" strike="noStrike" cap="none" baseline="0">
              <a:solidFill>
                <a:schemeClr val="dk1"/>
              </a:solidFill>
              <a:latin typeface="Arial"/>
              <a:ea typeface="Arial"/>
              <a:cs typeface="Arial"/>
              <a:sym typeface="Arial"/>
            </a:endParaRPr>
          </a:p>
        </p:txBody>
      </p:sp>
      <p:pic>
        <p:nvPicPr>
          <p:cNvPr id="119" name="Shape 119"/>
          <p:cNvPicPr preferRelativeResize="0"/>
          <p:nvPr/>
        </p:nvPicPr>
        <p:blipFill>
          <a:blip r:embed="rId5"/>
          <a:stretch>
            <a:fillRect/>
          </a:stretch>
        </p:blipFill>
        <p:spPr>
          <a:xfrm>
            <a:off x="5311750" y="1397300"/>
            <a:ext cx="3295650" cy="3238500"/>
          </a:xfrm>
          <a:prstGeom prst="rect">
            <a:avLst/>
          </a:prstGeom>
          <a:noFill/>
          <a:ln>
            <a:noFill/>
          </a:ln>
        </p:spPr>
      </p:pic>
      <p:sp>
        <p:nvSpPr>
          <p:cNvPr id="118" name="Shape 118"/>
          <p:cNvSpPr txBox="1">
            <a:spLocks noGrp="1"/>
          </p:cNvSpPr>
          <p:nvPr>
            <p:ph type="sldNum" idx="12"/>
          </p:nvPr>
        </p:nvSpPr>
        <p:spPr>
          <a:xfrm>
            <a:off x="6553200" y="6254750"/>
            <a:ext cx="2133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10" name="Slide Number Placeholder 4"/>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17</a:t>
            </a:fld>
            <a:endParaRPr lang="en-US" dirty="0" smtClean="0"/>
          </a:p>
        </p:txBody>
      </p:sp>
    </p:spTree>
    <p:extLst>
      <p:ext uri="{BB962C8B-B14F-4D97-AF65-F5344CB8AC3E}">
        <p14:creationId xmlns:p14="http://schemas.microsoft.com/office/powerpoint/2010/main" val="226793447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762000"/>
            <a:ext cx="82296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600">
                <a:solidFill>
                  <a:schemeClr val="dk1"/>
                </a:solidFill>
                <a:latin typeface="Arial Black"/>
                <a:ea typeface="Arial Black"/>
                <a:cs typeface="Arial Black"/>
                <a:sym typeface="Arial Black"/>
              </a:rPr>
              <a:t>Alternative business models</a:t>
            </a:r>
          </a:p>
        </p:txBody>
      </p:sp>
      <p:sp>
        <p:nvSpPr>
          <p:cNvPr id="127" name="Shape 127"/>
          <p:cNvSpPr txBox="1">
            <a:spLocks noGrp="1"/>
          </p:cNvSpPr>
          <p:nvPr>
            <p:ph type="body" idx="1"/>
          </p:nvPr>
        </p:nvSpPr>
        <p:spPr>
          <a:xfrm>
            <a:off x="457200" y="1981200"/>
            <a:ext cx="8229600" cy="3886200"/>
          </a:xfrm>
          <a:prstGeom prst="rect">
            <a:avLst/>
          </a:prstGeom>
        </p:spPr>
        <p:txBody>
          <a:bodyPr lIns="91425" tIns="45700" rIns="91425" bIns="45700" anchor="t" anchorCtr="0">
            <a:noAutofit/>
          </a:bodyPr>
          <a:lstStyle/>
          <a:p>
            <a:pPr marL="342900" lvl="0" indent="-327025" rtl="0">
              <a:buClr>
                <a:schemeClr val="accent1"/>
              </a:buClr>
              <a:buSzPct val="100000"/>
              <a:buFont typeface="Times New Roman"/>
              <a:buChar char="■"/>
            </a:pPr>
            <a:r>
              <a:rPr lang="en-US" sz="2000"/>
              <a:t>What is it?</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Free games funded by ads</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“Free” games funded by microtransactions</a:t>
            </a:r>
          </a:p>
          <a:p>
            <a:pPr marL="342900" lvl="0" indent="-327025" rtl="0">
              <a:buClr>
                <a:schemeClr val="accent1"/>
              </a:buClr>
              <a:buSzPct val="100000"/>
              <a:buFont typeface="Times New Roman"/>
              <a:buChar char="■"/>
            </a:pPr>
            <a:r>
              <a:rPr lang="en-US" sz="2000"/>
              <a:t>Does it work?</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Yes, but not every game can do it</a:t>
            </a:r>
          </a:p>
          <a:p>
            <a:pPr marL="342900" lvl="0" indent="-327025" rtl="0">
              <a:buClr>
                <a:schemeClr val="accent1"/>
              </a:buClr>
              <a:buSzPct val="100000"/>
              <a:buFont typeface="Times New Roman"/>
              <a:buChar char="■"/>
            </a:pPr>
            <a:r>
              <a:rPr lang="en-US" sz="2000"/>
              <a:t>Why?</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More people to show ads to helps</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Less than 10% of players pay for microtransactions anyway [5]</a:t>
            </a:r>
          </a:p>
        </p:txBody>
      </p:sp>
      <p:sp>
        <p:nvSpPr>
          <p:cNvPr id="128" name="Shape 128"/>
          <p:cNvSpPr txBox="1">
            <a:spLocks noGrp="1"/>
          </p:cNvSpPr>
          <p:nvPr>
            <p:ph type="ftr" idx="11"/>
          </p:nvPr>
        </p:nvSpPr>
        <p:spPr>
          <a:xfrm>
            <a:off x="3124200" y="6248400"/>
            <a:ext cx="2895600"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b="0" i="0" u="none" strike="noStrike" cap="none" baseline="0">
                <a:solidFill>
                  <a:schemeClr val="dk1"/>
                </a:solidFill>
                <a:latin typeface="Arial"/>
                <a:ea typeface="Arial"/>
                <a:cs typeface="Arial"/>
                <a:sym typeface="Arial"/>
              </a:rPr>
              <a:t>© 2014 Keith A. Pray</a:t>
            </a:r>
          </a:p>
        </p:txBody>
      </p:sp>
      <p:sp>
        <p:nvSpPr>
          <p:cNvPr id="129" name="Shape 129"/>
          <p:cNvSpPr txBox="1"/>
          <p:nvPr/>
        </p:nvSpPr>
        <p:spPr>
          <a:xfrm>
            <a:off x="627972" y="5867400"/>
            <a:ext cx="7342799" cy="523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u="sng">
                <a:solidFill>
                  <a:schemeClr val="hlink"/>
                </a:solidFill>
                <a:latin typeface="Times New Roman"/>
                <a:ea typeface="Times New Roman"/>
                <a:cs typeface="Times New Roman"/>
                <a:sym typeface="Times New Roman"/>
                <a:hlinkClick r:id="rId3"/>
              </a:rPr>
              <a:t>http://www.develop-online.net/opinions/microtransaction-misunderstandings/0117754</a:t>
            </a:r>
            <a:r>
              <a:rPr lang="en-US" sz="1200">
                <a:latin typeface="Times New Roman"/>
                <a:ea typeface="Times New Roman"/>
                <a:cs typeface="Times New Roman"/>
                <a:sym typeface="Times New Roman"/>
              </a:rPr>
              <a:t> (4/2/14)</a:t>
            </a:r>
          </a:p>
        </p:txBody>
      </p:sp>
      <p:sp>
        <p:nvSpPr>
          <p:cNvPr id="130" name="Shape 130"/>
          <p:cNvSpPr txBox="1"/>
          <p:nvPr/>
        </p:nvSpPr>
        <p:spPr>
          <a:xfrm>
            <a:off x="6847114" y="571910"/>
            <a:ext cx="2179799" cy="307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a:solidFill>
                  <a:schemeClr val="dk1"/>
                </a:solidFill>
                <a:latin typeface="Arial Black"/>
                <a:ea typeface="Arial Black"/>
                <a:cs typeface="Arial Black"/>
                <a:sym typeface="Arial Black"/>
              </a:rPr>
              <a:t>Adam Degenhardt</a:t>
            </a:r>
          </a:p>
        </p:txBody>
      </p:sp>
      <p:sp>
        <p:nvSpPr>
          <p:cNvPr id="131" name="Shape 131"/>
          <p:cNvSpPr txBox="1">
            <a:spLocks noGrp="1"/>
          </p:cNvSpPr>
          <p:nvPr>
            <p:ph type="dt" idx="10"/>
          </p:nvPr>
        </p:nvSpPr>
        <p:spPr>
          <a:xfrm>
            <a:off x="457200" y="6245225"/>
            <a:ext cx="2133599" cy="4761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fld id="{6CBC8E79-0E34-CA43-B0BD-5778F2ABF56A}" type="datetime1">
              <a:rPr lang="en-US" sz="1200" b="0" i="0" u="none" strike="noStrike" cap="none" baseline="0" smtClean="0">
                <a:solidFill>
                  <a:schemeClr val="dk1"/>
                </a:solidFill>
                <a:latin typeface="Arial"/>
                <a:ea typeface="Arial"/>
                <a:cs typeface="Arial"/>
                <a:sym typeface="Arial"/>
              </a:rPr>
              <a:t>4/3/14</a:t>
            </a:fld>
            <a:endParaRPr lang="en-US" sz="1200" b="0" i="0" u="none" strike="noStrike" cap="none" baseline="0">
              <a:solidFill>
                <a:schemeClr val="dk1"/>
              </a:solidFill>
              <a:latin typeface="Arial"/>
              <a:ea typeface="Arial"/>
              <a:cs typeface="Arial"/>
              <a:sym typeface="Arial"/>
            </a:endParaRPr>
          </a:p>
        </p:txBody>
      </p:sp>
      <p:sp>
        <p:nvSpPr>
          <p:cNvPr id="132" name="Shape 132"/>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9" name="Slide Number Placeholder 4"/>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18</a:t>
            </a:fld>
            <a:endParaRPr lang="en-US" dirty="0" smtClean="0"/>
          </a:p>
        </p:txBody>
      </p:sp>
    </p:spTree>
    <p:extLst>
      <p:ext uri="{BB962C8B-B14F-4D97-AF65-F5344CB8AC3E}">
        <p14:creationId xmlns:p14="http://schemas.microsoft.com/office/powerpoint/2010/main" val="50403330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762000"/>
            <a:ext cx="82296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600">
                <a:solidFill>
                  <a:schemeClr val="dk1"/>
                </a:solidFill>
                <a:latin typeface="Arial Black"/>
                <a:ea typeface="Arial Black"/>
                <a:cs typeface="Arial Black"/>
                <a:sym typeface="Arial Black"/>
              </a:rPr>
              <a:t>Release a pirate version</a:t>
            </a:r>
          </a:p>
        </p:txBody>
      </p:sp>
      <p:sp>
        <p:nvSpPr>
          <p:cNvPr id="140" name="Shape 140"/>
          <p:cNvSpPr txBox="1">
            <a:spLocks noGrp="1"/>
          </p:cNvSpPr>
          <p:nvPr>
            <p:ph type="body" idx="1"/>
          </p:nvPr>
        </p:nvSpPr>
        <p:spPr>
          <a:xfrm>
            <a:off x="457200" y="1981200"/>
            <a:ext cx="8229600" cy="3886200"/>
          </a:xfrm>
          <a:prstGeom prst="rect">
            <a:avLst/>
          </a:prstGeom>
        </p:spPr>
        <p:txBody>
          <a:bodyPr lIns="91425" tIns="45700" rIns="91425" bIns="45700" anchor="t" anchorCtr="0">
            <a:noAutofit/>
          </a:bodyPr>
          <a:lstStyle/>
          <a:p>
            <a:pPr marL="342900" lvl="0" indent="-327025" rtl="0">
              <a:buClr>
                <a:schemeClr val="accent1"/>
              </a:buClr>
              <a:buSzPct val="100000"/>
              <a:buFont typeface="Times New Roman"/>
              <a:buChar char="■"/>
            </a:pPr>
            <a:r>
              <a:rPr lang="en-US" sz="2000"/>
              <a:t>What is it?</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An alternate version of the game released on popular file-sharing sites</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Meant to make it harder to find a good pirated copy and send message</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In Game Dev Tycoon, players’ games will be pirated so much that they can’t make a profit [2]</a:t>
            </a:r>
          </a:p>
          <a:p>
            <a:pPr marL="342900" lvl="0" indent="-327025" rtl="0">
              <a:buClr>
                <a:schemeClr val="accent1"/>
              </a:buClr>
              <a:buSzPct val="100000"/>
              <a:buFont typeface="Times New Roman"/>
              <a:buChar char="■"/>
            </a:pPr>
            <a:r>
              <a:rPr lang="en-US" sz="2000"/>
              <a:t>Does it work?</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There isn’t enough data to tell</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It does get people talking about the issue because the changes in the game are interesting [6]</a:t>
            </a:r>
          </a:p>
          <a:p>
            <a:pPr marL="342900" lvl="0" indent="-327025" rtl="0">
              <a:buClr>
                <a:schemeClr val="accent1"/>
              </a:buClr>
              <a:buSzPct val="100000"/>
              <a:buFont typeface="Times New Roman"/>
              <a:buChar char="■"/>
            </a:pPr>
            <a:r>
              <a:rPr lang="en-US" sz="2000"/>
              <a:t>Why/why not?</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It makes a stronger impact on people when the game they’re playing “knows” it’s pirated</a:t>
            </a:r>
          </a:p>
        </p:txBody>
      </p:sp>
      <p:sp>
        <p:nvSpPr>
          <p:cNvPr id="141" name="Shape 141"/>
          <p:cNvSpPr txBox="1">
            <a:spLocks noGrp="1"/>
          </p:cNvSpPr>
          <p:nvPr>
            <p:ph type="ftr" idx="11"/>
          </p:nvPr>
        </p:nvSpPr>
        <p:spPr>
          <a:xfrm>
            <a:off x="3124200" y="6248400"/>
            <a:ext cx="2895600"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b="0" i="0" u="none" strike="noStrike" cap="none" baseline="0">
                <a:solidFill>
                  <a:schemeClr val="dk1"/>
                </a:solidFill>
                <a:latin typeface="Arial"/>
                <a:ea typeface="Arial"/>
                <a:cs typeface="Arial"/>
                <a:sym typeface="Arial"/>
              </a:rPr>
              <a:t>© 2014 Keith A. Pray</a:t>
            </a:r>
          </a:p>
        </p:txBody>
      </p:sp>
      <p:sp>
        <p:nvSpPr>
          <p:cNvPr id="142" name="Shape 142"/>
          <p:cNvSpPr txBox="1"/>
          <p:nvPr/>
        </p:nvSpPr>
        <p:spPr>
          <a:xfrm>
            <a:off x="627972" y="5867400"/>
            <a:ext cx="7342799" cy="523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u="sng">
                <a:solidFill>
                  <a:schemeClr val="hlink"/>
                </a:solidFill>
                <a:latin typeface="Times New Roman"/>
                <a:ea typeface="Times New Roman"/>
                <a:cs typeface="Times New Roman"/>
                <a:sym typeface="Times New Roman"/>
                <a:hlinkClick r:id="rId3"/>
              </a:rPr>
              <a:t>http://www.greenheartgames.com/2013/04/29/what-happens-when-pirates-play-a-game-development-simulator-and-then-go-bankrupt-because-of-piracy/</a:t>
            </a:r>
            <a:r>
              <a:rPr lang="en-US" sz="1200">
                <a:latin typeface="Times New Roman"/>
                <a:ea typeface="Times New Roman"/>
                <a:cs typeface="Times New Roman"/>
                <a:sym typeface="Times New Roman"/>
              </a:rPr>
              <a:t> (3/30/14)</a:t>
            </a:r>
          </a:p>
          <a:p>
            <a:pPr marL="0" marR="0" lvl="0" indent="0" algn="l" rtl="0">
              <a:spcBef>
                <a:spcPts val="0"/>
              </a:spcBef>
              <a:spcAft>
                <a:spcPts val="0"/>
              </a:spcAft>
              <a:buSzPct val="25000"/>
              <a:buNone/>
            </a:pPr>
            <a:r>
              <a:rPr lang="en-US" sz="1200" u="sng">
                <a:solidFill>
                  <a:schemeClr val="hlink"/>
                </a:solidFill>
                <a:latin typeface="Times New Roman"/>
                <a:ea typeface="Times New Roman"/>
                <a:cs typeface="Times New Roman"/>
                <a:sym typeface="Times New Roman"/>
                <a:hlinkClick r:id="rId4"/>
              </a:rPr>
              <a:t>http://www.cracked.com/article_20482_5-hilarious-ways-game-designers-are-messing-with-pirates.html</a:t>
            </a:r>
          </a:p>
        </p:txBody>
      </p:sp>
      <p:sp>
        <p:nvSpPr>
          <p:cNvPr id="143" name="Shape 143"/>
          <p:cNvSpPr txBox="1"/>
          <p:nvPr/>
        </p:nvSpPr>
        <p:spPr>
          <a:xfrm>
            <a:off x="6847114" y="571910"/>
            <a:ext cx="2179799" cy="307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a:solidFill>
                  <a:schemeClr val="dk1"/>
                </a:solidFill>
                <a:latin typeface="Arial Black"/>
                <a:ea typeface="Arial Black"/>
                <a:cs typeface="Arial Black"/>
                <a:sym typeface="Arial Black"/>
              </a:rPr>
              <a:t>Adam Degenhardt</a:t>
            </a:r>
          </a:p>
        </p:txBody>
      </p:sp>
      <p:sp>
        <p:nvSpPr>
          <p:cNvPr id="144" name="Shape 144"/>
          <p:cNvSpPr txBox="1">
            <a:spLocks noGrp="1"/>
          </p:cNvSpPr>
          <p:nvPr>
            <p:ph type="dt" idx="10"/>
          </p:nvPr>
        </p:nvSpPr>
        <p:spPr>
          <a:xfrm>
            <a:off x="457200" y="6245225"/>
            <a:ext cx="2133599" cy="4761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fld id="{E85E039C-07F9-3F43-80DC-F245B2BF5546}" type="datetime1">
              <a:rPr lang="en-US" sz="1200" b="0" i="0" u="none" strike="noStrike" cap="none" baseline="0" smtClean="0">
                <a:solidFill>
                  <a:schemeClr val="dk1"/>
                </a:solidFill>
                <a:latin typeface="Arial"/>
                <a:ea typeface="Arial"/>
                <a:cs typeface="Arial"/>
                <a:sym typeface="Arial"/>
              </a:rPr>
              <a:t>4/3/14</a:t>
            </a:fld>
            <a:endParaRPr lang="en-US" sz="1200" b="0" i="0" u="none" strike="noStrike" cap="none" baseline="0">
              <a:solidFill>
                <a:schemeClr val="dk1"/>
              </a:solidFill>
              <a:latin typeface="Arial"/>
              <a:ea typeface="Arial"/>
              <a:cs typeface="Arial"/>
              <a:sym typeface="Arial"/>
            </a:endParaRPr>
          </a:p>
        </p:txBody>
      </p:sp>
      <p:sp>
        <p:nvSpPr>
          <p:cNvPr id="145" name="Shape 145"/>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9" name="Slide Number Placeholder 4"/>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19</a:t>
            </a:fld>
            <a:endParaRPr lang="en-US" dirty="0" smtClean="0"/>
          </a:p>
        </p:txBody>
      </p:sp>
    </p:spTree>
    <p:extLst>
      <p:ext uri="{BB962C8B-B14F-4D97-AF65-F5344CB8AC3E}">
        <p14:creationId xmlns:p14="http://schemas.microsoft.com/office/powerpoint/2010/main" val="7809197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Intellectual Property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a:ea typeface="ＭＳ Ｐゴシック" pitchFamily="-109" charset="-128"/>
                <a:cs typeface="ＭＳ Ｐゴシック" pitchFamily="-109" charset="-128"/>
              </a:rPr>
              <a:t>Students </a:t>
            </a:r>
            <a:r>
              <a:rPr lang="en-US" sz="2400" dirty="0" smtClean="0">
                <a:ea typeface="ＭＳ Ｐゴシック" pitchFamily="-109" charset="-128"/>
                <a:cs typeface="ＭＳ Ｐゴシック" pitchFamily="-109" charset="-128"/>
              </a:rPr>
              <a:t>Present</a:t>
            </a:r>
          </a:p>
        </p:txBody>
      </p:sp>
      <p:sp>
        <p:nvSpPr>
          <p:cNvPr id="17410" name="Footer Placeholder 3"/>
          <p:cNvSpPr>
            <a:spLocks noGrp="1"/>
          </p:cNvSpPr>
          <p:nvPr>
            <p:ph type="ftr" sz="quarter" idx="10"/>
          </p:nvPr>
        </p:nvSpPr>
        <p:spPr>
          <a:noFill/>
        </p:spPr>
        <p:txBody>
          <a:bodyPr/>
          <a:lstStyle/>
          <a:p>
            <a:r>
              <a:rPr lang="en-US" smtClean="0"/>
              <a:t>© 2014 Keith A. Pray</a:t>
            </a:r>
            <a:endParaRPr lang="en-US"/>
          </a:p>
        </p:txBody>
      </p:sp>
      <p:sp>
        <p:nvSpPr>
          <p:cNvPr id="17411" name="Slide Number Placeholder 4"/>
          <p:cNvSpPr>
            <a:spLocks noGrp="1"/>
          </p:cNvSpPr>
          <p:nvPr>
            <p:ph type="sldNum" sz="quarter" idx="11"/>
          </p:nvPr>
        </p:nvSpPr>
        <p:spPr>
          <a:noFill/>
        </p:spPr>
        <p:txBody>
          <a:bodyPr/>
          <a:lstStyle/>
          <a:p>
            <a:fld id="{0E64C568-17ED-2D4B-A36A-EC5603E09877}" type="slidenum">
              <a:rPr lang="en-US" smtClean="0"/>
              <a:pPr/>
              <a:t>2</a:t>
            </a:fld>
            <a:endParaRPr lang="en-US" smtClean="0"/>
          </a:p>
        </p:txBody>
      </p:sp>
      <p:sp>
        <p:nvSpPr>
          <p:cNvPr id="17412" name="Date Placeholder 5"/>
          <p:cNvSpPr>
            <a:spLocks noGrp="1"/>
          </p:cNvSpPr>
          <p:nvPr>
            <p:ph type="dt" sz="half" idx="12"/>
          </p:nvPr>
        </p:nvSpPr>
        <p:spPr>
          <a:noFill/>
        </p:spPr>
        <p:txBody>
          <a:bodyPr/>
          <a:lstStyle/>
          <a:p>
            <a:fld id="{E4789217-066E-7547-9E5B-89E68C4CCBB7}" type="datetime1">
              <a:rPr lang="en-US" smtClean="0"/>
              <a:t>4/3/14</a:t>
            </a:fld>
            <a:endParaRPr lang="en-US"/>
          </a:p>
        </p:txBody>
      </p:sp>
      <p:sp>
        <p:nvSpPr>
          <p:cNvPr id="277508" name="Rectangle 4"/>
          <p:cNvSpPr>
            <a:spLocks noChangeArrowheads="1"/>
          </p:cNvSpPr>
          <p:nvPr/>
        </p:nvSpPr>
        <p:spPr bwMode="auto">
          <a:xfrm>
            <a:off x="0" y="19812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762000"/>
            <a:ext cx="82296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600">
                <a:solidFill>
                  <a:schemeClr val="dk1"/>
                </a:solidFill>
                <a:latin typeface="Arial Black"/>
                <a:ea typeface="Arial Black"/>
                <a:cs typeface="Arial Black"/>
                <a:sym typeface="Arial Black"/>
              </a:rPr>
              <a:t>Don’t care</a:t>
            </a:r>
          </a:p>
        </p:txBody>
      </p:sp>
      <p:sp>
        <p:nvSpPr>
          <p:cNvPr id="153" name="Shape 153"/>
          <p:cNvSpPr txBox="1">
            <a:spLocks noGrp="1"/>
          </p:cNvSpPr>
          <p:nvPr>
            <p:ph type="body" idx="1"/>
          </p:nvPr>
        </p:nvSpPr>
        <p:spPr>
          <a:xfrm>
            <a:off x="457200" y="1981200"/>
            <a:ext cx="8229600" cy="3886200"/>
          </a:xfrm>
          <a:prstGeom prst="rect">
            <a:avLst/>
          </a:prstGeom>
        </p:spPr>
        <p:txBody>
          <a:bodyPr lIns="91425" tIns="45700" rIns="91425" bIns="45700" anchor="t" anchorCtr="0">
            <a:noAutofit/>
          </a:bodyPr>
          <a:lstStyle/>
          <a:p>
            <a:pPr marL="342900" lvl="0" indent="-327025" rtl="0">
              <a:buClr>
                <a:schemeClr val="accent1"/>
              </a:buClr>
              <a:buSzPct val="100000"/>
              <a:buFont typeface="Times New Roman"/>
              <a:buChar char="■"/>
            </a:pPr>
            <a:r>
              <a:rPr lang="en-US" sz="2000"/>
              <a:t>What is it?</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Some developers just ignore piracy</a:t>
            </a:r>
          </a:p>
          <a:p>
            <a:pPr marL="342900" lvl="0" indent="-327025" rtl="0">
              <a:buClr>
                <a:schemeClr val="accent1"/>
              </a:buClr>
              <a:buSzPct val="100000"/>
              <a:buFont typeface="Times New Roman"/>
              <a:buChar char="■"/>
            </a:pPr>
            <a:r>
              <a:rPr lang="en-US" sz="2000"/>
              <a:t>Does it work?</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Hard to tell overall, but at least sometimes</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Minecraft is an example</a:t>
            </a:r>
          </a:p>
          <a:p>
            <a:pPr marL="342900" lvl="0" indent="-327025" rtl="0">
              <a:buClr>
                <a:schemeClr val="accent1"/>
              </a:buClr>
              <a:buSzPct val="100000"/>
              <a:buFont typeface="Times New Roman"/>
              <a:buChar char="■"/>
            </a:pPr>
            <a:r>
              <a:rPr lang="en-US" sz="2000"/>
              <a:t>Why?</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There are some benefits to piracy, like free marketing [1]</a:t>
            </a:r>
          </a:p>
          <a:p>
            <a:pPr marL="742950" lvl="1" indent="-298450" rtl="0">
              <a:buClr>
                <a:schemeClr val="accent2"/>
              </a:buClr>
              <a:buSzPct val="100000"/>
              <a:buFont typeface="Times New Roman"/>
              <a:buChar char="◻"/>
            </a:pPr>
            <a:r>
              <a:rPr lang="en-US" sz="1800">
                <a:latin typeface="Times New Roman"/>
                <a:ea typeface="Times New Roman"/>
                <a:cs typeface="Times New Roman"/>
                <a:sym typeface="Times New Roman"/>
              </a:rPr>
              <a:t>Builds good will  with customers</a:t>
            </a:r>
          </a:p>
        </p:txBody>
      </p:sp>
      <p:sp>
        <p:nvSpPr>
          <p:cNvPr id="154" name="Shape 154"/>
          <p:cNvSpPr txBox="1">
            <a:spLocks noGrp="1"/>
          </p:cNvSpPr>
          <p:nvPr>
            <p:ph type="ftr" idx="11"/>
          </p:nvPr>
        </p:nvSpPr>
        <p:spPr>
          <a:xfrm>
            <a:off x="3124200" y="6248400"/>
            <a:ext cx="2895600"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b="0" i="0" u="none" strike="noStrike" cap="none" baseline="0">
                <a:solidFill>
                  <a:schemeClr val="dk1"/>
                </a:solidFill>
                <a:latin typeface="Arial"/>
                <a:ea typeface="Arial"/>
                <a:cs typeface="Arial"/>
                <a:sym typeface="Arial"/>
              </a:rPr>
              <a:t>© 2014 Keith A. Pray</a:t>
            </a:r>
          </a:p>
        </p:txBody>
      </p:sp>
      <p:sp>
        <p:nvSpPr>
          <p:cNvPr id="155" name="Shape 155"/>
          <p:cNvSpPr txBox="1"/>
          <p:nvPr/>
        </p:nvSpPr>
        <p:spPr>
          <a:xfrm>
            <a:off x="627972" y="5867400"/>
            <a:ext cx="7342799" cy="523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a:latin typeface="Times New Roman"/>
                <a:ea typeface="Times New Roman"/>
                <a:cs typeface="Times New Roman"/>
                <a:sym typeface="Times New Roman"/>
              </a:rPr>
              <a:t>Image: </a:t>
            </a:r>
            <a:r>
              <a:rPr lang="en-US" sz="1200" u="sng">
                <a:solidFill>
                  <a:schemeClr val="hlink"/>
                </a:solidFill>
                <a:latin typeface="Times New Roman"/>
                <a:ea typeface="Times New Roman"/>
                <a:cs typeface="Times New Roman"/>
                <a:sym typeface="Times New Roman"/>
                <a:hlinkClick r:id="rId3"/>
              </a:rPr>
              <a:t>http://www.vg247.com/2012/01/13/quick-quotes-notchs-opinions-on-piracy/</a:t>
            </a:r>
            <a:r>
              <a:rPr lang="en-US" sz="1200">
                <a:latin typeface="Times New Roman"/>
                <a:ea typeface="Times New Roman"/>
                <a:cs typeface="Times New Roman"/>
                <a:sym typeface="Times New Roman"/>
              </a:rPr>
              <a:t> (3/30/14)</a:t>
            </a:r>
          </a:p>
          <a:p>
            <a:pPr marL="0" marR="0" lvl="0" indent="0" algn="l" rtl="0">
              <a:spcBef>
                <a:spcPts val="0"/>
              </a:spcBef>
              <a:spcAft>
                <a:spcPts val="0"/>
              </a:spcAft>
              <a:buSzPct val="25000"/>
              <a:buNone/>
            </a:pPr>
            <a:r>
              <a:rPr lang="en-US" sz="1200">
                <a:latin typeface="Times New Roman"/>
                <a:ea typeface="Times New Roman"/>
                <a:cs typeface="Times New Roman"/>
                <a:sym typeface="Times New Roman"/>
              </a:rPr>
              <a:t>Info: </a:t>
            </a:r>
            <a:r>
              <a:rPr lang="en-US" sz="1200" u="sng">
                <a:solidFill>
                  <a:schemeClr val="hlink"/>
                </a:solidFill>
                <a:latin typeface="Times New Roman"/>
                <a:ea typeface="Times New Roman"/>
                <a:cs typeface="Times New Roman"/>
                <a:sym typeface="Times New Roman"/>
                <a:hlinkClick r:id="rId4"/>
              </a:rPr>
              <a:t>http://www.tweakguides.com/Piracy_3.html</a:t>
            </a:r>
            <a:r>
              <a:rPr lang="en-US" sz="1200">
                <a:latin typeface="Times New Roman"/>
                <a:ea typeface="Times New Roman"/>
                <a:cs typeface="Times New Roman"/>
                <a:sym typeface="Times New Roman"/>
              </a:rPr>
              <a:t> (3/30/14)</a:t>
            </a:r>
          </a:p>
        </p:txBody>
      </p:sp>
      <p:sp>
        <p:nvSpPr>
          <p:cNvPr id="156" name="Shape 156"/>
          <p:cNvSpPr txBox="1"/>
          <p:nvPr/>
        </p:nvSpPr>
        <p:spPr>
          <a:xfrm>
            <a:off x="6847114" y="571910"/>
            <a:ext cx="2179799" cy="307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a:solidFill>
                  <a:schemeClr val="dk1"/>
                </a:solidFill>
                <a:latin typeface="Arial Black"/>
                <a:ea typeface="Arial Black"/>
                <a:cs typeface="Arial Black"/>
                <a:sym typeface="Arial Black"/>
              </a:rPr>
              <a:t>Adam Degenhardt</a:t>
            </a:r>
          </a:p>
        </p:txBody>
      </p:sp>
      <p:sp>
        <p:nvSpPr>
          <p:cNvPr id="157" name="Shape 157"/>
          <p:cNvSpPr txBox="1">
            <a:spLocks noGrp="1"/>
          </p:cNvSpPr>
          <p:nvPr>
            <p:ph type="dt" idx="10"/>
          </p:nvPr>
        </p:nvSpPr>
        <p:spPr>
          <a:xfrm>
            <a:off x="457200" y="6245225"/>
            <a:ext cx="2133599" cy="4761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fld id="{642AAB5D-1D8C-C64D-B58F-93CA84B00C25}" type="datetime1">
              <a:rPr lang="en-US" sz="1200" b="0" i="0" u="none" strike="noStrike" cap="none" baseline="0" smtClean="0">
                <a:solidFill>
                  <a:schemeClr val="dk1"/>
                </a:solidFill>
                <a:latin typeface="Arial"/>
                <a:ea typeface="Arial"/>
                <a:cs typeface="Arial"/>
                <a:sym typeface="Arial"/>
              </a:rPr>
              <a:t>4/3/14</a:t>
            </a:fld>
            <a:endParaRPr lang="en-US" sz="1200" b="0" i="0" u="none" strike="noStrike" cap="none" baseline="0">
              <a:solidFill>
                <a:schemeClr val="dk1"/>
              </a:solidFill>
              <a:latin typeface="Arial"/>
              <a:ea typeface="Arial"/>
              <a:cs typeface="Arial"/>
              <a:sym typeface="Arial"/>
            </a:endParaRPr>
          </a:p>
        </p:txBody>
      </p:sp>
      <p:sp>
        <p:nvSpPr>
          <p:cNvPr id="158" name="Shape 158"/>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pic>
        <p:nvPicPr>
          <p:cNvPr id="159" name="Shape 159"/>
          <p:cNvPicPr preferRelativeResize="0"/>
          <p:nvPr/>
        </p:nvPicPr>
        <p:blipFill>
          <a:blip r:embed="rId5"/>
          <a:stretch>
            <a:fillRect/>
          </a:stretch>
        </p:blipFill>
        <p:spPr>
          <a:xfrm>
            <a:off x="4686300" y="1443937"/>
            <a:ext cx="4457700" cy="1457325"/>
          </a:xfrm>
          <a:prstGeom prst="rect">
            <a:avLst/>
          </a:prstGeom>
        </p:spPr>
      </p:pic>
      <p:sp>
        <p:nvSpPr>
          <p:cNvPr id="10" name="Slide Number Placeholder 4"/>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20</a:t>
            </a:fld>
            <a:endParaRPr lang="en-US" dirty="0" smtClean="0"/>
          </a:p>
        </p:txBody>
      </p:sp>
    </p:spTree>
    <p:extLst>
      <p:ext uri="{BB962C8B-B14F-4D97-AF65-F5344CB8AC3E}">
        <p14:creationId xmlns:p14="http://schemas.microsoft.com/office/powerpoint/2010/main" val="339144516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762000"/>
            <a:ext cx="82296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600" b="0" i="0" u="none" strike="noStrike" cap="none" baseline="0">
                <a:solidFill>
                  <a:schemeClr val="dk1"/>
                </a:solidFill>
                <a:latin typeface="Arial Black"/>
                <a:ea typeface="Arial Black"/>
                <a:cs typeface="Arial Black"/>
                <a:sym typeface="Arial Black"/>
              </a:rPr>
              <a:t>Sources</a:t>
            </a:r>
          </a:p>
        </p:txBody>
      </p:sp>
      <p:sp>
        <p:nvSpPr>
          <p:cNvPr id="167" name="Shape 167"/>
          <p:cNvSpPr txBox="1">
            <a:spLocks noGrp="1"/>
          </p:cNvSpPr>
          <p:nvPr>
            <p:ph type="body" idx="1"/>
          </p:nvPr>
        </p:nvSpPr>
        <p:spPr>
          <a:xfrm>
            <a:off x="457200" y="1981200"/>
            <a:ext cx="8229600" cy="3886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r>
              <a:rPr lang="en-US" sz="1800"/>
              <a:t>1.</a:t>
            </a:r>
            <a:r>
              <a:rPr lang="en-US" sz="1800" u="sng">
                <a:solidFill>
                  <a:schemeClr val="hlink"/>
                </a:solidFill>
                <a:hlinkClick r:id="rId3"/>
              </a:rPr>
              <a:t>http://www.tweakguides.com/Piracy_3.html</a:t>
            </a:r>
            <a:r>
              <a:rPr lang="en-US" sz="1800"/>
              <a:t> (3/30/14)</a:t>
            </a:r>
          </a:p>
          <a:p>
            <a:pPr marL="0" marR="0" lvl="0" indent="0" algn="l" rtl="0">
              <a:spcBef>
                <a:spcPts val="0"/>
              </a:spcBef>
              <a:spcAft>
                <a:spcPts val="0"/>
              </a:spcAft>
              <a:buNone/>
            </a:pPr>
            <a:r>
              <a:rPr lang="en-US" sz="1800"/>
              <a:t>2.</a:t>
            </a:r>
            <a:r>
              <a:rPr lang="en-US" sz="1800" u="sng">
                <a:solidFill>
                  <a:schemeClr val="hlink"/>
                </a:solidFill>
                <a:hlinkClick r:id="rId4"/>
              </a:rPr>
              <a:t>http://www.greenheartgames.com/2013/04/29/what-happens-when-pirates-play-a-game-development-simulator-and-then-go-bankrupt-because-of-piracy/</a:t>
            </a:r>
            <a:r>
              <a:rPr lang="en-US" sz="1800"/>
              <a:t> (3/30/14)</a:t>
            </a:r>
          </a:p>
          <a:p>
            <a:pPr marL="0" marR="0" lvl="0" indent="0" algn="l" rtl="0">
              <a:spcBef>
                <a:spcPts val="0"/>
              </a:spcBef>
              <a:spcAft>
                <a:spcPts val="0"/>
              </a:spcAft>
              <a:buNone/>
            </a:pPr>
            <a:r>
              <a:rPr lang="en-US" sz="1800"/>
              <a:t>3.</a:t>
            </a:r>
            <a:r>
              <a:rPr lang="en-US" sz="1800" u="sng">
                <a:solidFill>
                  <a:schemeClr val="hlink"/>
                </a:solidFill>
                <a:hlinkClick r:id="rId5"/>
              </a:rPr>
              <a:t>http://www.gamasutra.com/view/feature/132411/pc_game_piracy_why_bother_with_.php?print=1</a:t>
            </a:r>
            <a:r>
              <a:rPr lang="en-US" sz="1800"/>
              <a:t> (3/30/14)</a:t>
            </a:r>
          </a:p>
          <a:p>
            <a:pPr marL="0" marR="0" lvl="0" indent="0" algn="l" rtl="0">
              <a:spcBef>
                <a:spcPts val="0"/>
              </a:spcBef>
              <a:spcAft>
                <a:spcPts val="0"/>
              </a:spcAft>
              <a:buNone/>
            </a:pPr>
            <a:r>
              <a:rPr lang="en-US" sz="1800"/>
              <a:t>4.</a:t>
            </a:r>
            <a:r>
              <a:rPr lang="en-US" sz="1800" u="sng">
                <a:solidFill>
                  <a:schemeClr val="hlink"/>
                </a:solidFill>
                <a:hlinkClick r:id="rId6"/>
              </a:rPr>
              <a:t>http://drm.web.unc.edu/games/</a:t>
            </a:r>
            <a:r>
              <a:rPr lang="en-US" sz="1800"/>
              <a:t> (4/2/14)</a:t>
            </a:r>
          </a:p>
          <a:p>
            <a:pPr marL="0" marR="0" lvl="0" indent="0" algn="l" rtl="0">
              <a:spcBef>
                <a:spcPts val="0"/>
              </a:spcBef>
              <a:spcAft>
                <a:spcPts val="0"/>
              </a:spcAft>
              <a:buNone/>
            </a:pPr>
            <a:r>
              <a:rPr lang="en-US" sz="1800"/>
              <a:t>5.</a:t>
            </a:r>
            <a:r>
              <a:rPr lang="en-US" sz="1800" u="sng">
                <a:solidFill>
                  <a:schemeClr val="hlink"/>
                </a:solidFill>
                <a:hlinkClick r:id="rId7"/>
              </a:rPr>
              <a:t>http://www.develop-online.net/opinions/microtransaction-misunderstandings/0117754</a:t>
            </a:r>
            <a:r>
              <a:rPr lang="en-US" sz="1800"/>
              <a:t> (4/2/14)</a:t>
            </a:r>
          </a:p>
          <a:p>
            <a:pPr marL="0" marR="0" lvl="0" indent="0" algn="l" rtl="0">
              <a:spcBef>
                <a:spcPts val="0"/>
              </a:spcBef>
              <a:spcAft>
                <a:spcPts val="0"/>
              </a:spcAft>
              <a:buNone/>
            </a:pPr>
            <a:r>
              <a:rPr lang="en-US" sz="1800"/>
              <a:t>6.</a:t>
            </a:r>
            <a:r>
              <a:rPr lang="en-US" sz="1800" u="sng">
                <a:solidFill>
                  <a:schemeClr val="hlink"/>
                </a:solidFill>
                <a:hlinkClick r:id="rId8"/>
              </a:rPr>
              <a:t>http://www.cracked.com/article_20482_5-hilarious-ways-game-designers-are-messing-with-pirates.html</a:t>
            </a:r>
            <a:r>
              <a:rPr lang="en-US" sz="1800"/>
              <a:t> (4/2/12)</a:t>
            </a:r>
          </a:p>
          <a:p>
            <a:pPr marL="0" marR="0" lvl="0" indent="0" algn="l" rtl="0">
              <a:spcBef>
                <a:spcPts val="0"/>
              </a:spcBef>
              <a:spcAft>
                <a:spcPts val="0"/>
              </a:spcAft>
              <a:buNone/>
            </a:pPr>
            <a:r>
              <a:rPr lang="en-US" sz="1800"/>
              <a:t>7. Pam Frost Gorder, Balancing Video-Game Piracy Issues, IEEE Xplore</a:t>
            </a:r>
          </a:p>
          <a:p>
            <a:pPr marL="0" marR="0" lvl="0" indent="0" algn="l" rtl="0">
              <a:spcBef>
                <a:spcPts val="0"/>
              </a:spcBef>
              <a:spcAft>
                <a:spcPts val="0"/>
              </a:spcAft>
              <a:buNone/>
            </a:pPr>
            <a:r>
              <a:rPr lang="en-US" sz="1800"/>
              <a:t>8. Cory Doctorow, Doubling Down on DRM, Publishers Weekly 259.33</a:t>
            </a:r>
          </a:p>
          <a:p>
            <a:pPr marL="0" marR="0" lvl="0" indent="0" algn="l" rtl="0">
              <a:spcBef>
                <a:spcPts val="0"/>
              </a:spcBef>
              <a:spcAft>
                <a:spcPts val="0"/>
              </a:spcAft>
              <a:buNone/>
            </a:pPr>
            <a:r>
              <a:rPr lang="en-US" sz="1800"/>
              <a:t>9. Paul Craig, Software Piracy Exposed (Syngres Publishing, 2005) p. 215- 218</a:t>
            </a:r>
          </a:p>
          <a:p>
            <a:pPr marL="0" marR="0" lvl="0" indent="0" algn="l" rtl="0">
              <a:spcBef>
                <a:spcPts val="0"/>
              </a:spcBef>
              <a:spcAft>
                <a:spcPts val="0"/>
              </a:spcAft>
              <a:buNone/>
            </a:pPr>
            <a:r>
              <a:rPr lang="en-US" sz="1800"/>
              <a:t>10. Business Software Alliance, Shadow Market (May 2012) p.4</a:t>
            </a:r>
          </a:p>
          <a:p>
            <a:endParaRPr lang="en-US" sz="1800"/>
          </a:p>
        </p:txBody>
      </p:sp>
      <p:sp>
        <p:nvSpPr>
          <p:cNvPr id="168" name="Shape 168"/>
          <p:cNvSpPr txBox="1">
            <a:spLocks noGrp="1"/>
          </p:cNvSpPr>
          <p:nvPr>
            <p:ph type="ftr" idx="11"/>
          </p:nvPr>
        </p:nvSpPr>
        <p:spPr>
          <a:xfrm>
            <a:off x="3124200" y="6248400"/>
            <a:ext cx="2895600"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b="0" i="0" u="none" strike="noStrike" cap="none" baseline="0">
                <a:solidFill>
                  <a:schemeClr val="dk1"/>
                </a:solidFill>
                <a:latin typeface="Arial"/>
                <a:ea typeface="Arial"/>
                <a:cs typeface="Arial"/>
                <a:sym typeface="Arial"/>
              </a:rPr>
              <a:t>© 2014 Keith A. Pray</a:t>
            </a:r>
          </a:p>
        </p:txBody>
      </p:sp>
      <p:sp>
        <p:nvSpPr>
          <p:cNvPr id="169" name="Shape 169"/>
          <p:cNvSpPr txBox="1"/>
          <p:nvPr/>
        </p:nvSpPr>
        <p:spPr>
          <a:xfrm>
            <a:off x="6847114" y="571910"/>
            <a:ext cx="2179681" cy="30777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a:solidFill>
                  <a:schemeClr val="dk1"/>
                </a:solidFill>
                <a:latin typeface="Arial Black"/>
                <a:ea typeface="Arial Black"/>
                <a:cs typeface="Arial Black"/>
                <a:sym typeface="Arial Black"/>
              </a:rPr>
              <a:t>Adam Degenhardt</a:t>
            </a:r>
          </a:p>
        </p:txBody>
      </p:sp>
      <p:sp>
        <p:nvSpPr>
          <p:cNvPr id="170" name="Shape 170"/>
          <p:cNvSpPr txBox="1">
            <a:spLocks noGrp="1"/>
          </p:cNvSpPr>
          <p:nvPr>
            <p:ph type="dt" idx="10"/>
          </p:nvPr>
        </p:nvSpPr>
        <p:spPr>
          <a:xfrm>
            <a:off x="457200" y="6245225"/>
            <a:ext cx="2133599"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fld id="{006B4BC0-95B5-E24F-A8B6-C214EC498153}" type="datetime1">
              <a:rPr lang="en-US" sz="1200" b="0" i="0" u="none" strike="noStrike" cap="none" baseline="0" smtClean="0">
                <a:solidFill>
                  <a:schemeClr val="dk1"/>
                </a:solidFill>
                <a:latin typeface="Arial"/>
                <a:ea typeface="Arial"/>
                <a:cs typeface="Arial"/>
                <a:sym typeface="Arial"/>
              </a:rPr>
              <a:t>4/3/14</a:t>
            </a:fld>
            <a:endParaRPr lang="en-US" sz="1200" b="0" i="0" u="none" strike="noStrike" cap="none" baseline="0">
              <a:solidFill>
                <a:schemeClr val="dk1"/>
              </a:solidFill>
              <a:latin typeface="Arial"/>
              <a:ea typeface="Arial"/>
              <a:cs typeface="Arial"/>
              <a:sym typeface="Arial"/>
            </a:endParaRPr>
          </a:p>
        </p:txBody>
      </p:sp>
      <p:sp>
        <p:nvSpPr>
          <p:cNvPr id="171" name="Shape 171"/>
          <p:cNvSpPr txBox="1">
            <a:spLocks noGrp="1"/>
          </p:cNvSpPr>
          <p:nvPr>
            <p:ph type="sldNum" idx="12"/>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
        <p:nvSpPr>
          <p:cNvPr id="8" name="Slide Number Placeholder 4"/>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a:lstStyle>
          <a:p>
            <a:fld id="{0E64C568-17ED-2D4B-A36A-EC5603E09877}" type="slidenum">
              <a:rPr lang="en-US" smtClean="0"/>
              <a:pPr/>
              <a:t>21</a:t>
            </a:fld>
            <a:endParaRPr lang="en-US" dirty="0" smtClean="0"/>
          </a:p>
        </p:txBody>
      </p:sp>
    </p:spTree>
    <p:extLst>
      <p:ext uri="{BB962C8B-B14F-4D97-AF65-F5344CB8AC3E}">
        <p14:creationId xmlns:p14="http://schemas.microsoft.com/office/powerpoint/2010/main" val="379830711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384061" y="4322234"/>
            <a:ext cx="4375877" cy="1468966"/>
          </a:xfrm>
          <a:prstGeom prst="rect">
            <a:avLst/>
          </a:prstGeom>
        </p:spPr>
      </p:pic>
      <p:sp>
        <p:nvSpPr>
          <p:cNvPr id="2" name="Title 1"/>
          <p:cNvSpPr>
            <a:spLocks noGrp="1"/>
          </p:cNvSpPr>
          <p:nvPr>
            <p:ph type="title"/>
          </p:nvPr>
        </p:nvSpPr>
        <p:spPr/>
        <p:txBody>
          <a:bodyPr/>
          <a:lstStyle/>
          <a:p>
            <a:r>
              <a:rPr lang="en-US" sz="3200" dirty="0" smtClean="0"/>
              <a:t>The Development of Peer to Peer Networks in the 2000s</a:t>
            </a:r>
            <a:endParaRPr lang="en-US" sz="3200" dirty="0"/>
          </a:p>
        </p:txBody>
      </p:sp>
      <p:sp>
        <p:nvSpPr>
          <p:cNvPr id="3" name="Content Placeholder 2"/>
          <p:cNvSpPr>
            <a:spLocks noGrp="1"/>
          </p:cNvSpPr>
          <p:nvPr>
            <p:ph idx="1"/>
          </p:nvPr>
        </p:nvSpPr>
        <p:spPr/>
        <p:txBody>
          <a:bodyPr/>
          <a:lstStyle/>
          <a:p>
            <a:r>
              <a:rPr lang="en-US" sz="2800" dirty="0" smtClean="0"/>
              <a:t>P2P networks gained popularity because of the ease of pirating content, specifically music</a:t>
            </a:r>
          </a:p>
          <a:p>
            <a:r>
              <a:rPr lang="en-US" sz="2800" dirty="0" smtClean="0"/>
              <a:t>More modern P2P networks focus on providing the framework to share and don’t actively encourage the pirating of copyrighted material</a:t>
            </a:r>
            <a:endParaRPr lang="en-US" sz="2800" dirty="0"/>
          </a:p>
        </p:txBody>
      </p:sp>
      <p:sp>
        <p:nvSpPr>
          <p:cNvPr id="4" name="Footer Placeholder 3"/>
          <p:cNvSpPr>
            <a:spLocks noGrp="1"/>
          </p:cNvSpPr>
          <p:nvPr>
            <p:ph type="ftr" sz="quarter" idx="10"/>
          </p:nvPr>
        </p:nvSpPr>
        <p:spPr/>
        <p:txBody>
          <a:bodyPr/>
          <a:lstStyle/>
          <a:p>
            <a:r>
              <a:rPr lang="en-US" smtClean="0">
                <a:solidFill>
                  <a:srgbClr val="000000"/>
                </a:solidFill>
              </a:rPr>
              <a:t>© 2014 Keith A. Pray</a:t>
            </a:r>
            <a:endParaRPr lang="en-US" dirty="0">
              <a:solidFill>
                <a:srgbClr val="000000"/>
              </a:solidFill>
            </a:endParaRPr>
          </a:p>
        </p:txBody>
      </p:sp>
      <p:sp>
        <p:nvSpPr>
          <p:cNvPr id="8" name="Slide Number Placeholder 7"/>
          <p:cNvSpPr>
            <a:spLocks noGrp="1"/>
          </p:cNvSpPr>
          <p:nvPr>
            <p:ph type="sldNum" sz="quarter" idx="11"/>
          </p:nvPr>
        </p:nvSpPr>
        <p:spPr/>
        <p:txBody>
          <a:bodyPr/>
          <a:lstStyle/>
          <a:p>
            <a:fld id="{599FE963-493D-6C4E-B686-D39790523B81}" type="slidenum">
              <a:rPr lang="en-US" smtClean="0">
                <a:solidFill>
                  <a:srgbClr val="000000"/>
                </a:solidFill>
              </a:rPr>
              <a:pPr/>
              <a:t>22</a:t>
            </a:fld>
            <a:endParaRPr lang="en-US">
              <a:solidFill>
                <a:srgbClr val="000000"/>
              </a:solidFill>
            </a:endParaRPr>
          </a:p>
        </p:txBody>
      </p:sp>
      <p:sp>
        <p:nvSpPr>
          <p:cNvPr id="7" name="Date Placeholder 6"/>
          <p:cNvSpPr>
            <a:spLocks noGrp="1"/>
          </p:cNvSpPr>
          <p:nvPr>
            <p:ph type="dt" sz="half" idx="12"/>
          </p:nvPr>
        </p:nvSpPr>
        <p:spPr/>
        <p:txBody>
          <a:bodyPr/>
          <a:lstStyle/>
          <a:p>
            <a:fld id="{09299BD2-20D5-454E-A9B2-7830D0DC7001}" type="datetime1">
              <a:rPr lang="en-US" smtClean="0">
                <a:solidFill>
                  <a:srgbClr val="000000"/>
                </a:solidFill>
              </a:rPr>
              <a:pPr/>
              <a:t>4/4/14</a:t>
            </a:fld>
            <a:endParaRPr lang="en-US">
              <a:solidFill>
                <a:srgbClr val="000000"/>
              </a:solidFill>
            </a:endParaRPr>
          </a:p>
        </p:txBody>
      </p:sp>
      <p:sp>
        <p:nvSpPr>
          <p:cNvPr id="5" name="TextBox 4"/>
          <p:cNvSpPr txBox="1"/>
          <p:nvPr/>
        </p:nvSpPr>
        <p:spPr>
          <a:xfrm>
            <a:off x="627973" y="5867400"/>
            <a:ext cx="7342909" cy="707886"/>
          </a:xfrm>
          <a:prstGeom prst="rect">
            <a:avLst/>
          </a:prstGeom>
          <a:noFill/>
        </p:spPr>
        <p:txBody>
          <a:bodyPr wrap="square" rtlCol="0">
            <a:spAutoFit/>
          </a:bodyPr>
          <a:lstStyle/>
          <a:p>
            <a:pPr algn="l"/>
            <a:r>
              <a:rPr lang="en-US" sz="1200" dirty="0">
                <a:solidFill>
                  <a:srgbClr val="000000"/>
                </a:solidFill>
              </a:rPr>
              <a:t>Image retrieved from: http://landoftechnology.com/2013/bittorrent-sync-experimental-data-synchronising-goes-public/bittorrent-logo-purple/</a:t>
            </a:r>
          </a:p>
          <a:p>
            <a:pPr algn="l"/>
            <a:endParaRPr lang="en-US" sz="1600" dirty="0">
              <a:solidFill>
                <a:srgbClr val="FFFFFF"/>
              </a:solidFill>
            </a:endParaRPr>
          </a:p>
        </p:txBody>
      </p:sp>
      <p:sp>
        <p:nvSpPr>
          <p:cNvPr id="6" name="TextBox 5"/>
          <p:cNvSpPr txBox="1"/>
          <p:nvPr/>
        </p:nvSpPr>
        <p:spPr>
          <a:xfrm>
            <a:off x="6881041" y="608111"/>
            <a:ext cx="2179682" cy="307777"/>
          </a:xfrm>
          <a:prstGeom prst="rect">
            <a:avLst/>
          </a:prstGeom>
          <a:noFill/>
        </p:spPr>
        <p:txBody>
          <a:bodyPr wrap="square" rtlCol="0">
            <a:spAutoFit/>
          </a:bodyPr>
          <a:lstStyle/>
          <a:p>
            <a:r>
              <a:rPr lang="en-US" sz="1400" dirty="0" smtClean="0">
                <a:solidFill>
                  <a:srgbClr val="000000"/>
                </a:solidFill>
                <a:latin typeface="Arial Black"/>
              </a:rPr>
              <a:t>Jordan Wetzel</a:t>
            </a:r>
            <a:endParaRPr lang="en-US" sz="1400" dirty="0">
              <a:solidFill>
                <a:srgbClr val="000000"/>
              </a:solidFill>
              <a:latin typeface="Arial Black"/>
            </a:endParaRPr>
          </a:p>
        </p:txBody>
      </p:sp>
    </p:spTree>
    <p:extLst>
      <p:ext uri="{BB962C8B-B14F-4D97-AF65-F5344CB8AC3E}">
        <p14:creationId xmlns:p14="http://schemas.microsoft.com/office/powerpoint/2010/main" val="313476272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Can’t Music Piracy Be Prevented?</a:t>
            </a:r>
            <a:endParaRPr lang="en-US" dirty="0"/>
          </a:p>
        </p:txBody>
      </p:sp>
      <p:sp>
        <p:nvSpPr>
          <p:cNvPr id="3" name="Content Placeholder 2"/>
          <p:cNvSpPr>
            <a:spLocks noGrp="1"/>
          </p:cNvSpPr>
          <p:nvPr>
            <p:ph idx="1"/>
          </p:nvPr>
        </p:nvSpPr>
        <p:spPr/>
        <p:txBody>
          <a:bodyPr/>
          <a:lstStyle/>
          <a:p>
            <a:r>
              <a:rPr lang="en-US" sz="2400" dirty="0" smtClean="0"/>
              <a:t>File sharing protocols, like </a:t>
            </a:r>
            <a:r>
              <a:rPr lang="en-US" sz="2400" dirty="0" err="1" smtClean="0"/>
              <a:t>BitTorrent</a:t>
            </a:r>
            <a:r>
              <a:rPr lang="en-US" sz="2400" dirty="0" smtClean="0"/>
              <a:t>, are used by non-profit organizations and many other groups to distribute content</a:t>
            </a:r>
            <a:endParaRPr lang="en-US" sz="2400" dirty="0"/>
          </a:p>
          <a:p>
            <a:r>
              <a:rPr lang="en-US" sz="2400" dirty="0" smtClean="0"/>
              <a:t>Study conducted in 2013 shows that illegal downloads have little effect on the legal purchase of music</a:t>
            </a:r>
            <a:endParaRPr lang="en-US" sz="2400" dirty="0"/>
          </a:p>
        </p:txBody>
      </p:sp>
      <p:sp>
        <p:nvSpPr>
          <p:cNvPr id="4" name="Footer Placeholder 3"/>
          <p:cNvSpPr>
            <a:spLocks noGrp="1"/>
          </p:cNvSpPr>
          <p:nvPr>
            <p:ph type="ftr" sz="quarter" idx="10"/>
          </p:nvPr>
        </p:nvSpPr>
        <p:spPr/>
        <p:txBody>
          <a:bodyPr/>
          <a:lstStyle/>
          <a:p>
            <a:r>
              <a:rPr lang="en-US" smtClean="0">
                <a:solidFill>
                  <a:srgbClr val="000000"/>
                </a:solidFill>
              </a:rPr>
              <a:t>© 2014 Keith A. Pray</a:t>
            </a:r>
            <a:endParaRPr lang="en-US" dirty="0">
              <a:solidFill>
                <a:srgbClr val="000000"/>
              </a:solidFill>
            </a:endParaRPr>
          </a:p>
        </p:txBody>
      </p:sp>
      <p:sp>
        <p:nvSpPr>
          <p:cNvPr id="8" name="Slide Number Placeholder 7"/>
          <p:cNvSpPr>
            <a:spLocks noGrp="1"/>
          </p:cNvSpPr>
          <p:nvPr>
            <p:ph type="sldNum" sz="quarter" idx="11"/>
          </p:nvPr>
        </p:nvSpPr>
        <p:spPr/>
        <p:txBody>
          <a:bodyPr/>
          <a:lstStyle/>
          <a:p>
            <a:fld id="{599FE963-493D-6C4E-B686-D39790523B81}" type="slidenum">
              <a:rPr lang="en-US" smtClean="0">
                <a:solidFill>
                  <a:srgbClr val="000000"/>
                </a:solidFill>
              </a:rPr>
              <a:pPr/>
              <a:t>23</a:t>
            </a:fld>
            <a:endParaRPr lang="en-US">
              <a:solidFill>
                <a:srgbClr val="000000"/>
              </a:solidFill>
            </a:endParaRPr>
          </a:p>
        </p:txBody>
      </p:sp>
      <p:sp>
        <p:nvSpPr>
          <p:cNvPr id="7" name="Date Placeholder 6"/>
          <p:cNvSpPr>
            <a:spLocks noGrp="1"/>
          </p:cNvSpPr>
          <p:nvPr>
            <p:ph type="dt" sz="half" idx="12"/>
          </p:nvPr>
        </p:nvSpPr>
        <p:spPr/>
        <p:txBody>
          <a:bodyPr/>
          <a:lstStyle/>
          <a:p>
            <a:fld id="{09299BD2-20D5-454E-A9B2-7830D0DC7001}" type="datetime1">
              <a:rPr lang="en-US" smtClean="0">
                <a:solidFill>
                  <a:srgbClr val="000000"/>
                </a:solidFill>
              </a:rPr>
              <a:pPr/>
              <a:t>4/4/14</a:t>
            </a:fld>
            <a:endParaRPr lang="en-US">
              <a:solidFill>
                <a:srgbClr val="000000"/>
              </a:solidFill>
            </a:endParaRPr>
          </a:p>
        </p:txBody>
      </p:sp>
      <p:sp>
        <p:nvSpPr>
          <p:cNvPr id="5" name="TextBox 4"/>
          <p:cNvSpPr txBox="1"/>
          <p:nvPr/>
        </p:nvSpPr>
        <p:spPr>
          <a:xfrm>
            <a:off x="627973" y="5867400"/>
            <a:ext cx="7342909" cy="523220"/>
          </a:xfrm>
          <a:prstGeom prst="rect">
            <a:avLst/>
          </a:prstGeom>
          <a:noFill/>
        </p:spPr>
        <p:txBody>
          <a:bodyPr wrap="square" rtlCol="0">
            <a:spAutoFit/>
          </a:bodyPr>
          <a:lstStyle/>
          <a:p>
            <a:pPr algn="l"/>
            <a:r>
              <a:rPr lang="en-US" sz="1200" dirty="0">
                <a:solidFill>
                  <a:srgbClr val="000000"/>
                </a:solidFill>
              </a:rPr>
              <a:t>Image retrieved from: http://www.learnoutloud.com/content/blog/archives/2011/11/100_best_ted_talks.html</a:t>
            </a:r>
          </a:p>
          <a:p>
            <a:pPr algn="l"/>
            <a:endParaRPr lang="en-US" sz="1600" dirty="0">
              <a:solidFill>
                <a:srgbClr val="FFFFFF"/>
              </a:solidFill>
            </a:endParaRPr>
          </a:p>
        </p:txBody>
      </p:sp>
      <p:sp>
        <p:nvSpPr>
          <p:cNvPr id="6" name="TextBox 5"/>
          <p:cNvSpPr txBox="1"/>
          <p:nvPr/>
        </p:nvSpPr>
        <p:spPr>
          <a:xfrm>
            <a:off x="6881041" y="608111"/>
            <a:ext cx="2179682" cy="307777"/>
          </a:xfrm>
          <a:prstGeom prst="rect">
            <a:avLst/>
          </a:prstGeom>
          <a:noFill/>
        </p:spPr>
        <p:txBody>
          <a:bodyPr wrap="square" rtlCol="0">
            <a:spAutoFit/>
          </a:bodyPr>
          <a:lstStyle/>
          <a:p>
            <a:r>
              <a:rPr lang="en-US" sz="1400" dirty="0" smtClean="0">
                <a:solidFill>
                  <a:srgbClr val="000000"/>
                </a:solidFill>
                <a:latin typeface="Arial Black"/>
              </a:rPr>
              <a:t>Jordan Wetzel</a:t>
            </a:r>
            <a:endParaRPr lang="en-US" sz="1400" dirty="0">
              <a:solidFill>
                <a:srgbClr val="000000"/>
              </a:solidFill>
              <a:latin typeface="Arial Black"/>
            </a:endParaRPr>
          </a:p>
        </p:txBody>
      </p:sp>
      <p:pic>
        <p:nvPicPr>
          <p:cNvPr id="10" name="Picture 9"/>
          <p:cNvPicPr>
            <a:picLocks noChangeAspect="1"/>
          </p:cNvPicPr>
          <p:nvPr/>
        </p:nvPicPr>
        <p:blipFill>
          <a:blip r:embed="rId3"/>
          <a:stretch>
            <a:fillRect/>
          </a:stretch>
        </p:blipFill>
        <p:spPr>
          <a:xfrm>
            <a:off x="2464867" y="3810000"/>
            <a:ext cx="3669120" cy="1866900"/>
          </a:xfrm>
          <a:prstGeom prst="rect">
            <a:avLst/>
          </a:prstGeom>
        </p:spPr>
      </p:pic>
    </p:spTree>
    <p:extLst>
      <p:ext uri="{BB962C8B-B14F-4D97-AF65-F5344CB8AC3E}">
        <p14:creationId xmlns:p14="http://schemas.microsoft.com/office/powerpoint/2010/main" val="142205049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Effects of Legal Action on P2P Networks </a:t>
            </a:r>
            <a:endParaRPr lang="en-US" dirty="0"/>
          </a:p>
        </p:txBody>
      </p:sp>
      <p:sp>
        <p:nvSpPr>
          <p:cNvPr id="3" name="Content Placeholder 2"/>
          <p:cNvSpPr>
            <a:spLocks noGrp="1"/>
          </p:cNvSpPr>
          <p:nvPr>
            <p:ph idx="1"/>
          </p:nvPr>
        </p:nvSpPr>
        <p:spPr/>
        <p:txBody>
          <a:bodyPr/>
          <a:lstStyle/>
          <a:p>
            <a:r>
              <a:rPr lang="en-US" dirty="0" smtClean="0"/>
              <a:t>Metallica v. Napster, </a:t>
            </a:r>
            <a:r>
              <a:rPr lang="en-US" dirty="0" err="1" smtClean="0"/>
              <a:t>Inc</a:t>
            </a:r>
            <a:r>
              <a:rPr lang="en-US" dirty="0" smtClean="0"/>
              <a:t> (2000)</a:t>
            </a:r>
          </a:p>
          <a:p>
            <a:r>
              <a:rPr lang="en-US" dirty="0" err="1" smtClean="0"/>
              <a:t>Kazaa</a:t>
            </a:r>
            <a:r>
              <a:rPr lang="en-US" dirty="0" smtClean="0"/>
              <a:t>, </a:t>
            </a:r>
            <a:r>
              <a:rPr lang="en-US" dirty="0" err="1" smtClean="0"/>
              <a:t>Grokster</a:t>
            </a:r>
            <a:r>
              <a:rPr lang="en-US" dirty="0" smtClean="0"/>
              <a:t>, and the RIAA (2006)</a:t>
            </a:r>
          </a:p>
          <a:p>
            <a:r>
              <a:rPr lang="en-US" dirty="0" smtClean="0"/>
              <a:t>Overall theme?</a:t>
            </a:r>
          </a:p>
          <a:p>
            <a:pPr lvl="1"/>
            <a:r>
              <a:rPr lang="en-US" dirty="0" smtClean="0">
                <a:latin typeface="+mn-lt"/>
              </a:rPr>
              <a:t>Either go bankrupt or transform</a:t>
            </a:r>
          </a:p>
          <a:p>
            <a:pPr marL="457200" lvl="1" indent="0">
              <a:buNone/>
            </a:pPr>
            <a:r>
              <a:rPr lang="en-US" dirty="0" smtClean="0">
                <a:latin typeface="+mn-lt"/>
              </a:rPr>
              <a:t>into legitimate companies (</a:t>
            </a:r>
            <a:r>
              <a:rPr lang="en-US" dirty="0" err="1" smtClean="0">
                <a:latin typeface="+mn-lt"/>
              </a:rPr>
              <a:t>eg</a:t>
            </a:r>
            <a:r>
              <a:rPr lang="en-US" dirty="0" smtClean="0">
                <a:latin typeface="+mn-lt"/>
              </a:rPr>
              <a:t>. </a:t>
            </a:r>
            <a:r>
              <a:rPr lang="en-US" dirty="0" err="1" smtClean="0">
                <a:latin typeface="+mn-lt"/>
              </a:rPr>
              <a:t>Kazaa</a:t>
            </a:r>
            <a:r>
              <a:rPr lang="en-US" dirty="0" smtClean="0">
                <a:latin typeface="+mn-lt"/>
              </a:rPr>
              <a:t>)</a:t>
            </a:r>
          </a:p>
          <a:p>
            <a:pPr lvl="1"/>
            <a:r>
              <a:rPr lang="en-US" dirty="0" err="1" smtClean="0">
                <a:latin typeface="+mn-lt"/>
              </a:rPr>
              <a:t>BitTorrent</a:t>
            </a:r>
            <a:r>
              <a:rPr lang="en-US" dirty="0" smtClean="0">
                <a:latin typeface="+mn-lt"/>
              </a:rPr>
              <a:t> hosting sites dodge authorities</a:t>
            </a:r>
          </a:p>
          <a:p>
            <a:pPr marL="457200" lvl="1" indent="0">
              <a:buNone/>
            </a:pPr>
            <a:r>
              <a:rPr lang="en-US" dirty="0" smtClean="0">
                <a:latin typeface="+mn-lt"/>
              </a:rPr>
              <a:t>and continue to provide illegal downloads</a:t>
            </a:r>
          </a:p>
          <a:p>
            <a:pPr lvl="1"/>
            <a:r>
              <a:rPr lang="en-US" dirty="0" smtClean="0">
                <a:latin typeface="+mn-lt"/>
              </a:rPr>
              <a:t>There are always more P2P sites that</a:t>
            </a:r>
          </a:p>
          <a:p>
            <a:pPr marL="457200" lvl="1" indent="0">
              <a:buNone/>
            </a:pPr>
            <a:r>
              <a:rPr lang="en-US" dirty="0" smtClean="0">
                <a:latin typeface="+mn-lt"/>
              </a:rPr>
              <a:t>continue to appear</a:t>
            </a:r>
          </a:p>
          <a:p>
            <a:pPr lvl="1"/>
            <a:endParaRPr lang="en-US" dirty="0" smtClean="0">
              <a:latin typeface="+mn-lt"/>
            </a:endParaRPr>
          </a:p>
          <a:p>
            <a:pPr lvl="1"/>
            <a:endParaRPr lang="en-US" dirty="0"/>
          </a:p>
        </p:txBody>
      </p:sp>
      <p:sp>
        <p:nvSpPr>
          <p:cNvPr id="4" name="Footer Placeholder 3"/>
          <p:cNvSpPr>
            <a:spLocks noGrp="1"/>
          </p:cNvSpPr>
          <p:nvPr>
            <p:ph type="ftr" sz="quarter" idx="10"/>
          </p:nvPr>
        </p:nvSpPr>
        <p:spPr/>
        <p:txBody>
          <a:bodyPr/>
          <a:lstStyle/>
          <a:p>
            <a:r>
              <a:rPr lang="en-US" smtClean="0">
                <a:solidFill>
                  <a:srgbClr val="000000"/>
                </a:solidFill>
              </a:rPr>
              <a:t>© 2014 Keith A. Pray</a:t>
            </a:r>
            <a:endParaRPr lang="en-US" dirty="0">
              <a:solidFill>
                <a:srgbClr val="000000"/>
              </a:solidFill>
            </a:endParaRPr>
          </a:p>
        </p:txBody>
      </p:sp>
      <p:sp>
        <p:nvSpPr>
          <p:cNvPr id="8" name="Slide Number Placeholder 7"/>
          <p:cNvSpPr>
            <a:spLocks noGrp="1"/>
          </p:cNvSpPr>
          <p:nvPr>
            <p:ph type="sldNum" sz="quarter" idx="11"/>
          </p:nvPr>
        </p:nvSpPr>
        <p:spPr/>
        <p:txBody>
          <a:bodyPr/>
          <a:lstStyle/>
          <a:p>
            <a:fld id="{599FE963-493D-6C4E-B686-D39790523B81}" type="slidenum">
              <a:rPr lang="en-US" smtClean="0">
                <a:solidFill>
                  <a:srgbClr val="000000"/>
                </a:solidFill>
              </a:rPr>
              <a:pPr/>
              <a:t>24</a:t>
            </a:fld>
            <a:endParaRPr lang="en-US">
              <a:solidFill>
                <a:srgbClr val="000000"/>
              </a:solidFill>
            </a:endParaRPr>
          </a:p>
        </p:txBody>
      </p:sp>
      <p:sp>
        <p:nvSpPr>
          <p:cNvPr id="7" name="Date Placeholder 6"/>
          <p:cNvSpPr>
            <a:spLocks noGrp="1"/>
          </p:cNvSpPr>
          <p:nvPr>
            <p:ph type="dt" sz="half" idx="12"/>
          </p:nvPr>
        </p:nvSpPr>
        <p:spPr/>
        <p:txBody>
          <a:bodyPr/>
          <a:lstStyle/>
          <a:p>
            <a:fld id="{09299BD2-20D5-454E-A9B2-7830D0DC7001}" type="datetime1">
              <a:rPr lang="en-US" smtClean="0">
                <a:solidFill>
                  <a:srgbClr val="000000"/>
                </a:solidFill>
              </a:rPr>
              <a:pPr/>
              <a:t>4/4/14</a:t>
            </a:fld>
            <a:endParaRPr lang="en-US">
              <a:solidFill>
                <a:srgbClr val="000000"/>
              </a:solidFill>
            </a:endParaRPr>
          </a:p>
        </p:txBody>
      </p:sp>
      <p:sp>
        <p:nvSpPr>
          <p:cNvPr id="5" name="TextBox 4"/>
          <p:cNvSpPr txBox="1"/>
          <p:nvPr/>
        </p:nvSpPr>
        <p:spPr>
          <a:xfrm>
            <a:off x="627973" y="5867400"/>
            <a:ext cx="7342909" cy="523220"/>
          </a:xfrm>
          <a:prstGeom prst="rect">
            <a:avLst/>
          </a:prstGeom>
          <a:noFill/>
        </p:spPr>
        <p:txBody>
          <a:bodyPr wrap="square" rtlCol="0">
            <a:spAutoFit/>
          </a:bodyPr>
          <a:lstStyle/>
          <a:p>
            <a:pPr algn="l"/>
            <a:r>
              <a:rPr lang="en-US" sz="1200" dirty="0">
                <a:solidFill>
                  <a:srgbClr val="000000"/>
                </a:solidFill>
              </a:rPr>
              <a:t>Image retrieved from: http://loudwire.com/metallica-napster-infamous-rock-lawsuits/</a:t>
            </a:r>
          </a:p>
          <a:p>
            <a:pPr algn="l"/>
            <a:endParaRPr lang="en-US" sz="1600" dirty="0">
              <a:solidFill>
                <a:srgbClr val="FFFFFF"/>
              </a:solidFill>
            </a:endParaRPr>
          </a:p>
        </p:txBody>
      </p:sp>
      <p:sp>
        <p:nvSpPr>
          <p:cNvPr id="6" name="TextBox 5"/>
          <p:cNvSpPr txBox="1"/>
          <p:nvPr/>
        </p:nvSpPr>
        <p:spPr>
          <a:xfrm>
            <a:off x="6881041" y="608111"/>
            <a:ext cx="2179682" cy="307777"/>
          </a:xfrm>
          <a:prstGeom prst="rect">
            <a:avLst/>
          </a:prstGeom>
          <a:noFill/>
        </p:spPr>
        <p:txBody>
          <a:bodyPr wrap="square" rtlCol="0">
            <a:spAutoFit/>
          </a:bodyPr>
          <a:lstStyle/>
          <a:p>
            <a:r>
              <a:rPr lang="en-US" sz="1400" dirty="0" smtClean="0">
                <a:solidFill>
                  <a:srgbClr val="000000"/>
                </a:solidFill>
                <a:latin typeface="Arial Black"/>
              </a:rPr>
              <a:t>Jordan Wetzel</a:t>
            </a:r>
            <a:endParaRPr lang="en-US" sz="1400" dirty="0">
              <a:solidFill>
                <a:srgbClr val="000000"/>
              </a:solidFill>
              <a:latin typeface="Arial Black"/>
            </a:endParaRPr>
          </a:p>
        </p:txBody>
      </p:sp>
      <p:pic>
        <p:nvPicPr>
          <p:cNvPr id="9" name="Picture 8"/>
          <p:cNvPicPr>
            <a:picLocks noChangeAspect="1"/>
          </p:cNvPicPr>
          <p:nvPr/>
        </p:nvPicPr>
        <p:blipFill>
          <a:blip r:embed="rId3"/>
          <a:stretch>
            <a:fillRect/>
          </a:stretch>
        </p:blipFill>
        <p:spPr>
          <a:xfrm>
            <a:off x="5867400" y="3098145"/>
            <a:ext cx="2819400" cy="2819400"/>
          </a:xfrm>
          <a:prstGeom prst="rect">
            <a:avLst/>
          </a:prstGeom>
        </p:spPr>
      </p:pic>
    </p:spTree>
    <p:extLst>
      <p:ext uri="{BB962C8B-B14F-4D97-AF65-F5344CB8AC3E}">
        <p14:creationId xmlns:p14="http://schemas.microsoft.com/office/powerpoint/2010/main" val="309742710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Developing Technologies Provide Alternatives to Piracy </a:t>
            </a:r>
            <a:endParaRPr lang="en-US" sz="3200" dirty="0"/>
          </a:p>
        </p:txBody>
      </p:sp>
      <p:sp>
        <p:nvSpPr>
          <p:cNvPr id="3" name="Content Placeholder 2"/>
          <p:cNvSpPr>
            <a:spLocks noGrp="1"/>
          </p:cNvSpPr>
          <p:nvPr>
            <p:ph idx="1"/>
          </p:nvPr>
        </p:nvSpPr>
        <p:spPr/>
        <p:txBody>
          <a:bodyPr/>
          <a:lstStyle/>
          <a:p>
            <a:r>
              <a:rPr lang="en-US" dirty="0" smtClean="0"/>
              <a:t>Services such as Pandora and Spotify provide content without copyright infringement</a:t>
            </a:r>
          </a:p>
          <a:p>
            <a:r>
              <a:rPr lang="en-US" dirty="0" smtClean="0"/>
              <a:t>However, royalties paid to artists are minimal</a:t>
            </a:r>
            <a:endParaRPr lang="en-US" dirty="0"/>
          </a:p>
        </p:txBody>
      </p:sp>
      <p:sp>
        <p:nvSpPr>
          <p:cNvPr id="4" name="Footer Placeholder 3"/>
          <p:cNvSpPr>
            <a:spLocks noGrp="1"/>
          </p:cNvSpPr>
          <p:nvPr>
            <p:ph type="ftr" sz="quarter" idx="10"/>
          </p:nvPr>
        </p:nvSpPr>
        <p:spPr/>
        <p:txBody>
          <a:bodyPr/>
          <a:lstStyle/>
          <a:p>
            <a:r>
              <a:rPr lang="en-US" smtClean="0">
                <a:solidFill>
                  <a:srgbClr val="000000"/>
                </a:solidFill>
              </a:rPr>
              <a:t>© 2014 Keith A. Pray</a:t>
            </a:r>
            <a:endParaRPr lang="en-US" dirty="0">
              <a:solidFill>
                <a:srgbClr val="000000"/>
              </a:solidFill>
            </a:endParaRPr>
          </a:p>
        </p:txBody>
      </p:sp>
      <p:sp>
        <p:nvSpPr>
          <p:cNvPr id="8" name="Slide Number Placeholder 7"/>
          <p:cNvSpPr>
            <a:spLocks noGrp="1"/>
          </p:cNvSpPr>
          <p:nvPr>
            <p:ph type="sldNum" sz="quarter" idx="11"/>
          </p:nvPr>
        </p:nvSpPr>
        <p:spPr/>
        <p:txBody>
          <a:bodyPr/>
          <a:lstStyle/>
          <a:p>
            <a:fld id="{599FE963-493D-6C4E-B686-D39790523B81}" type="slidenum">
              <a:rPr lang="en-US" smtClean="0">
                <a:solidFill>
                  <a:srgbClr val="000000"/>
                </a:solidFill>
              </a:rPr>
              <a:pPr/>
              <a:t>25</a:t>
            </a:fld>
            <a:endParaRPr lang="en-US">
              <a:solidFill>
                <a:srgbClr val="000000"/>
              </a:solidFill>
            </a:endParaRPr>
          </a:p>
        </p:txBody>
      </p:sp>
      <p:sp>
        <p:nvSpPr>
          <p:cNvPr id="7" name="Date Placeholder 6"/>
          <p:cNvSpPr>
            <a:spLocks noGrp="1"/>
          </p:cNvSpPr>
          <p:nvPr>
            <p:ph type="dt" sz="half" idx="12"/>
          </p:nvPr>
        </p:nvSpPr>
        <p:spPr/>
        <p:txBody>
          <a:bodyPr/>
          <a:lstStyle/>
          <a:p>
            <a:fld id="{09299BD2-20D5-454E-A9B2-7830D0DC7001}" type="datetime1">
              <a:rPr lang="en-US" smtClean="0">
                <a:solidFill>
                  <a:srgbClr val="000000"/>
                </a:solidFill>
              </a:rPr>
              <a:pPr/>
              <a:t>4/4/14</a:t>
            </a:fld>
            <a:endParaRPr lang="en-US">
              <a:solidFill>
                <a:srgbClr val="000000"/>
              </a:solidFill>
            </a:endParaRPr>
          </a:p>
        </p:txBody>
      </p:sp>
      <p:sp>
        <p:nvSpPr>
          <p:cNvPr id="5" name="TextBox 4"/>
          <p:cNvSpPr txBox="1"/>
          <p:nvPr/>
        </p:nvSpPr>
        <p:spPr>
          <a:xfrm>
            <a:off x="627973" y="5867400"/>
            <a:ext cx="7342909" cy="276999"/>
          </a:xfrm>
          <a:prstGeom prst="rect">
            <a:avLst/>
          </a:prstGeom>
          <a:noFill/>
        </p:spPr>
        <p:txBody>
          <a:bodyPr wrap="square" rtlCol="0">
            <a:spAutoFit/>
          </a:bodyPr>
          <a:lstStyle/>
          <a:p>
            <a:pPr algn="l"/>
            <a:r>
              <a:rPr lang="en-US" sz="1200" dirty="0">
                <a:solidFill>
                  <a:srgbClr val="000000"/>
                </a:solidFill>
              </a:rPr>
              <a:t>Image retrieved from: http://www.thesufferfest.com/uncategorized/the-sufferfest-on-spotify/</a:t>
            </a:r>
            <a:endParaRPr lang="en-US" sz="1600" dirty="0">
              <a:solidFill>
                <a:srgbClr val="FFFFFF"/>
              </a:solidFill>
            </a:endParaRPr>
          </a:p>
        </p:txBody>
      </p:sp>
      <p:sp>
        <p:nvSpPr>
          <p:cNvPr id="6" name="TextBox 5"/>
          <p:cNvSpPr txBox="1"/>
          <p:nvPr/>
        </p:nvSpPr>
        <p:spPr>
          <a:xfrm>
            <a:off x="6881041" y="608111"/>
            <a:ext cx="2179682" cy="307777"/>
          </a:xfrm>
          <a:prstGeom prst="rect">
            <a:avLst/>
          </a:prstGeom>
          <a:noFill/>
        </p:spPr>
        <p:txBody>
          <a:bodyPr wrap="square" rtlCol="0">
            <a:spAutoFit/>
          </a:bodyPr>
          <a:lstStyle/>
          <a:p>
            <a:r>
              <a:rPr lang="en-US" sz="1400" dirty="0" smtClean="0">
                <a:solidFill>
                  <a:srgbClr val="000000"/>
                </a:solidFill>
                <a:latin typeface="Arial Black"/>
              </a:rPr>
              <a:t>Jordan Wetzel</a:t>
            </a:r>
            <a:endParaRPr lang="en-US" sz="1400" dirty="0">
              <a:solidFill>
                <a:srgbClr val="000000"/>
              </a:solidFill>
              <a:latin typeface="Arial Black"/>
            </a:endParaRPr>
          </a:p>
        </p:txBody>
      </p:sp>
      <p:pic>
        <p:nvPicPr>
          <p:cNvPr id="9" name="Picture 8"/>
          <p:cNvPicPr>
            <a:picLocks noChangeAspect="1"/>
          </p:cNvPicPr>
          <p:nvPr/>
        </p:nvPicPr>
        <p:blipFill>
          <a:blip r:embed="rId3"/>
          <a:stretch>
            <a:fillRect/>
          </a:stretch>
        </p:blipFill>
        <p:spPr>
          <a:xfrm>
            <a:off x="1524000" y="3561874"/>
            <a:ext cx="5952691" cy="2313993"/>
          </a:xfrm>
          <a:prstGeom prst="rect">
            <a:avLst/>
          </a:prstGeom>
        </p:spPr>
      </p:pic>
    </p:spTree>
    <p:extLst>
      <p:ext uri="{BB962C8B-B14F-4D97-AF65-F5344CB8AC3E}">
        <p14:creationId xmlns:p14="http://schemas.microsoft.com/office/powerpoint/2010/main" val="20869680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a:xfrm>
            <a:off x="304800" y="1851799"/>
            <a:ext cx="8229600" cy="3886200"/>
          </a:xfrm>
        </p:spPr>
        <p:txBody>
          <a:bodyPr/>
          <a:lstStyle/>
          <a:p>
            <a:r>
              <a:rPr lang="en-US" dirty="0" smtClean="0"/>
              <a:t>It is extremely difficult to completely stop illegal transfer of music over P2P networks</a:t>
            </a:r>
          </a:p>
          <a:p>
            <a:r>
              <a:rPr lang="en-US" dirty="0" smtClean="0"/>
              <a:t>Spotify &amp; others provide free listening of music (with optional payments)</a:t>
            </a:r>
          </a:p>
          <a:p>
            <a:pPr lvl="1"/>
            <a:r>
              <a:rPr lang="en-US" dirty="0">
                <a:latin typeface="+mn-lt"/>
              </a:rPr>
              <a:t>Encourages consumption without piracy</a:t>
            </a:r>
          </a:p>
          <a:p>
            <a:pPr lvl="1"/>
            <a:r>
              <a:rPr lang="en-US" dirty="0">
                <a:latin typeface="+mn-lt"/>
              </a:rPr>
              <a:t>Artists get paid per play of </a:t>
            </a:r>
            <a:r>
              <a:rPr lang="en-US" dirty="0" smtClean="0">
                <a:latin typeface="+mn-lt"/>
              </a:rPr>
              <a:t>song</a:t>
            </a:r>
            <a:endParaRPr lang="en-US" dirty="0">
              <a:latin typeface="+mn-lt"/>
            </a:endParaRPr>
          </a:p>
          <a:p>
            <a:r>
              <a:rPr lang="en-US" dirty="0" smtClean="0"/>
              <a:t>Piracy &amp; copyright infringement are decreasing because of these services, but will always exist in some form </a:t>
            </a:r>
          </a:p>
          <a:p>
            <a:pPr marL="457200" lvl="1" indent="0">
              <a:buNone/>
            </a:pPr>
            <a:endParaRPr lang="en-US" dirty="0" smtClean="0"/>
          </a:p>
        </p:txBody>
      </p:sp>
      <p:sp>
        <p:nvSpPr>
          <p:cNvPr id="4" name="Footer Placeholder 3"/>
          <p:cNvSpPr>
            <a:spLocks noGrp="1"/>
          </p:cNvSpPr>
          <p:nvPr>
            <p:ph type="ftr" sz="quarter" idx="10"/>
          </p:nvPr>
        </p:nvSpPr>
        <p:spPr/>
        <p:txBody>
          <a:bodyPr/>
          <a:lstStyle/>
          <a:p>
            <a:r>
              <a:rPr lang="en-US" smtClean="0">
                <a:solidFill>
                  <a:srgbClr val="000000"/>
                </a:solidFill>
              </a:rPr>
              <a:t>© 2014 Keith A. Pray</a:t>
            </a:r>
            <a:endParaRPr lang="en-US" dirty="0">
              <a:solidFill>
                <a:srgbClr val="000000"/>
              </a:solidFill>
            </a:endParaRPr>
          </a:p>
        </p:txBody>
      </p:sp>
      <p:sp>
        <p:nvSpPr>
          <p:cNvPr id="8" name="Slide Number Placeholder 7"/>
          <p:cNvSpPr>
            <a:spLocks noGrp="1"/>
          </p:cNvSpPr>
          <p:nvPr>
            <p:ph type="sldNum" sz="quarter" idx="11"/>
          </p:nvPr>
        </p:nvSpPr>
        <p:spPr/>
        <p:txBody>
          <a:bodyPr/>
          <a:lstStyle/>
          <a:p>
            <a:fld id="{599FE963-493D-6C4E-B686-D39790523B81}" type="slidenum">
              <a:rPr lang="en-US" smtClean="0">
                <a:solidFill>
                  <a:srgbClr val="000000"/>
                </a:solidFill>
              </a:rPr>
              <a:pPr/>
              <a:t>26</a:t>
            </a:fld>
            <a:endParaRPr lang="en-US">
              <a:solidFill>
                <a:srgbClr val="000000"/>
              </a:solidFill>
            </a:endParaRPr>
          </a:p>
        </p:txBody>
      </p:sp>
      <p:sp>
        <p:nvSpPr>
          <p:cNvPr id="7" name="Date Placeholder 6"/>
          <p:cNvSpPr>
            <a:spLocks noGrp="1"/>
          </p:cNvSpPr>
          <p:nvPr>
            <p:ph type="dt" sz="half" idx="12"/>
          </p:nvPr>
        </p:nvSpPr>
        <p:spPr/>
        <p:txBody>
          <a:bodyPr/>
          <a:lstStyle/>
          <a:p>
            <a:fld id="{09299BD2-20D5-454E-A9B2-7830D0DC7001}" type="datetime1">
              <a:rPr lang="en-US" smtClean="0">
                <a:solidFill>
                  <a:srgbClr val="000000"/>
                </a:solidFill>
              </a:rPr>
              <a:pPr/>
              <a:t>4/4/14</a:t>
            </a:fld>
            <a:endParaRPr lang="en-US">
              <a:solidFill>
                <a:srgbClr val="000000"/>
              </a:solidFill>
            </a:endParaRPr>
          </a:p>
        </p:txBody>
      </p:sp>
      <p:sp>
        <p:nvSpPr>
          <p:cNvPr id="6" name="TextBox 5"/>
          <p:cNvSpPr txBox="1"/>
          <p:nvPr/>
        </p:nvSpPr>
        <p:spPr>
          <a:xfrm>
            <a:off x="6881041" y="608111"/>
            <a:ext cx="2179682" cy="307777"/>
          </a:xfrm>
          <a:prstGeom prst="rect">
            <a:avLst/>
          </a:prstGeom>
          <a:noFill/>
        </p:spPr>
        <p:txBody>
          <a:bodyPr wrap="square" rtlCol="0">
            <a:spAutoFit/>
          </a:bodyPr>
          <a:lstStyle/>
          <a:p>
            <a:r>
              <a:rPr lang="en-US" sz="1400" dirty="0" smtClean="0">
                <a:solidFill>
                  <a:srgbClr val="000000"/>
                </a:solidFill>
                <a:latin typeface="Arial Black"/>
              </a:rPr>
              <a:t>Jordan Wetzel</a:t>
            </a:r>
            <a:endParaRPr lang="en-US" sz="1400" dirty="0">
              <a:solidFill>
                <a:srgbClr val="000000"/>
              </a:solidFill>
              <a:latin typeface="Arial Black"/>
            </a:endParaRPr>
          </a:p>
        </p:txBody>
      </p:sp>
    </p:spTree>
    <p:extLst>
      <p:ext uri="{BB962C8B-B14F-4D97-AF65-F5344CB8AC3E}">
        <p14:creationId xmlns:p14="http://schemas.microsoft.com/office/powerpoint/2010/main" val="89785874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1800" dirty="0"/>
              <a:t>Ben </a:t>
            </a:r>
            <a:r>
              <a:rPr lang="en-US" sz="1800" dirty="0" err="1"/>
              <a:t>Sisario</a:t>
            </a:r>
            <a:r>
              <a:rPr lang="en-US" sz="1800" dirty="0"/>
              <a:t>, </a:t>
            </a:r>
            <a:r>
              <a:rPr lang="en-US" sz="1800" i="1" dirty="0"/>
              <a:t>As Music Streaming Grows, Royalties Slow to a Trickle</a:t>
            </a:r>
            <a:r>
              <a:rPr lang="en-US" sz="1800" dirty="0"/>
              <a:t>, </a:t>
            </a:r>
            <a:r>
              <a:rPr lang="en-US" sz="1800" dirty="0">
                <a:hlinkClick r:id="rId3"/>
              </a:rPr>
              <a:t>http://www.nytimes.com/2013/01/29/business/media/streaming-shakes-up-music-industrys-model-for-royalties.html</a:t>
            </a:r>
            <a:r>
              <a:rPr lang="en-US" sz="1800" dirty="0"/>
              <a:t>, Accessed on: </a:t>
            </a:r>
            <a:r>
              <a:rPr lang="en-US" sz="1800" dirty="0" smtClean="0"/>
              <a:t>4/3/2014</a:t>
            </a:r>
          </a:p>
          <a:p>
            <a:r>
              <a:rPr lang="en-US" sz="1800" dirty="0" smtClean="0"/>
              <a:t>DMLP </a:t>
            </a:r>
            <a:r>
              <a:rPr lang="en-US" sz="1800" dirty="0"/>
              <a:t>Staff, </a:t>
            </a:r>
            <a:r>
              <a:rPr lang="en-US" sz="1800" i="1" dirty="0"/>
              <a:t>David v. CBS Interactive, Inc.</a:t>
            </a:r>
            <a:r>
              <a:rPr lang="en-US" sz="1800" dirty="0"/>
              <a:t>, </a:t>
            </a:r>
            <a:r>
              <a:rPr lang="en-US" sz="1800" dirty="0">
                <a:hlinkClick r:id="rId4"/>
              </a:rPr>
              <a:t>http://</a:t>
            </a:r>
            <a:r>
              <a:rPr lang="en-US" sz="1800" dirty="0" smtClean="0">
                <a:hlinkClick r:id="rId4"/>
              </a:rPr>
              <a:t>www.dmlp.org/threats/david-v-cbs-interactive-inc-0</a:t>
            </a:r>
            <a:r>
              <a:rPr lang="en-US" sz="1800" dirty="0" smtClean="0"/>
              <a:t>, Accessed on: 4/3/2014</a:t>
            </a:r>
          </a:p>
          <a:p>
            <a:r>
              <a:rPr lang="en-US" sz="1800" dirty="0"/>
              <a:t>Erica Rowell, </a:t>
            </a:r>
            <a:r>
              <a:rPr lang="en-US" sz="1800" i="1" dirty="0"/>
              <a:t>Court Rules Against Napster</a:t>
            </a:r>
            <a:r>
              <a:rPr lang="en-US" sz="1800" dirty="0"/>
              <a:t>, </a:t>
            </a:r>
            <a:r>
              <a:rPr lang="en-US" sz="1800" dirty="0">
                <a:hlinkClick r:id="rId5"/>
              </a:rPr>
              <a:t>http://abcnews.go.com/Technology/story?id=98767</a:t>
            </a:r>
            <a:r>
              <a:rPr lang="en-US" sz="1800" dirty="0"/>
              <a:t>, Accessed on: </a:t>
            </a:r>
            <a:r>
              <a:rPr lang="en-US" sz="1800" dirty="0" smtClean="0"/>
              <a:t>4/3/2014</a:t>
            </a:r>
          </a:p>
          <a:p>
            <a:r>
              <a:rPr lang="en-US" sz="1800" dirty="0"/>
              <a:t>Lily Rothman, </a:t>
            </a:r>
            <a:r>
              <a:rPr lang="en-US" sz="1800" i="1" dirty="0"/>
              <a:t>Illegal Music Downloads Not Hurting Industry, Study Claims</a:t>
            </a:r>
            <a:r>
              <a:rPr lang="en-US" sz="1800" dirty="0"/>
              <a:t>, </a:t>
            </a:r>
            <a:r>
              <a:rPr lang="en-US" sz="1800" dirty="0">
                <a:hlinkClick r:id="rId6"/>
              </a:rPr>
              <a:t>http://entertainment.time.com/2013/03/21/illegal-music-downloads-not-hurting-industry-study-claims/</a:t>
            </a:r>
            <a:r>
              <a:rPr lang="en-US" sz="1800" dirty="0"/>
              <a:t>, Accessed on: </a:t>
            </a:r>
            <a:r>
              <a:rPr lang="en-US" sz="1800" dirty="0" smtClean="0"/>
              <a:t>4/3/2014</a:t>
            </a:r>
          </a:p>
          <a:p>
            <a:r>
              <a:rPr lang="en-US" sz="1800" dirty="0" smtClean="0"/>
              <a:t>Michael J. Quinn, pp. 188-189, </a:t>
            </a:r>
            <a:r>
              <a:rPr lang="en-US" sz="1800" i="1" dirty="0" smtClean="0"/>
              <a:t>Ethics for the Information Age</a:t>
            </a:r>
          </a:p>
          <a:p>
            <a:endParaRPr lang="en-US" sz="1800" i="1" dirty="0"/>
          </a:p>
          <a:p>
            <a:endParaRPr lang="en-US" sz="1800"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88118" y="571910"/>
            <a:ext cx="2179682" cy="307777"/>
          </a:xfrm>
          <a:prstGeom prst="rect">
            <a:avLst/>
          </a:prstGeom>
          <a:noFill/>
        </p:spPr>
        <p:txBody>
          <a:bodyPr wrap="square" rtlCol="0">
            <a:spAutoFit/>
          </a:bodyPr>
          <a:lstStyle/>
          <a:p>
            <a:r>
              <a:rPr lang="en-US" sz="1400" dirty="0" smtClean="0">
                <a:solidFill>
                  <a:schemeClr val="tx1"/>
                </a:solidFill>
                <a:latin typeface="+mj-lt"/>
              </a:rPr>
              <a:t>Jordan Wetzel</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6E63C1AF-3214-B146-A1C1-E6B37C6C5A51}" type="datetime1">
              <a:rPr lang="en-US" smtClean="0"/>
              <a:t>4/4/14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27</a:t>
            </a:fld>
            <a:endParaRPr lang="en-US"/>
          </a:p>
        </p:txBody>
      </p:sp>
    </p:spTree>
    <p:extLst>
      <p:ext uri="{BB962C8B-B14F-4D97-AF65-F5344CB8AC3E}">
        <p14:creationId xmlns:p14="http://schemas.microsoft.com/office/powerpoint/2010/main" val="254234196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a:t>
            </a:r>
            <a:r>
              <a:rPr lang="en-US" dirty="0" smtClean="0">
                <a:ea typeface="ＭＳ Ｐゴシック" pitchFamily="-109" charset="-128"/>
                <a:cs typeface="ＭＳ Ｐゴシック" pitchFamily="-109" charset="-128"/>
              </a:rPr>
              <a:t> 6 </a:t>
            </a:r>
            <a:r>
              <a:rPr lang="en-US" dirty="0">
                <a:ea typeface="ＭＳ Ｐゴシック" pitchFamily="-109" charset="-128"/>
                <a:cs typeface="ＭＳ Ｐゴシック" pitchFamily="-109" charset="-128"/>
              </a:rPr>
              <a:t/>
            </a:r>
            <a:br>
              <a:rPr lang="en-US" dirty="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The End</a:t>
            </a:r>
          </a:p>
        </p:txBody>
      </p:sp>
      <p:sp>
        <p:nvSpPr>
          <p:cNvPr id="75782" name="Rectangle 8"/>
          <p:cNvSpPr>
            <a:spLocks noGrp="1" noChangeArrowheads="1"/>
          </p:cNvSpPr>
          <p:nvPr>
            <p:ph type="subTitle" idx="1"/>
          </p:nvPr>
        </p:nvSpPr>
        <p:spPr>
          <a:noFill/>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p:txBody>
      </p:sp>
      <p:sp>
        <p:nvSpPr>
          <p:cNvPr id="75778" name="Rectangle 3"/>
          <p:cNvSpPr>
            <a:spLocks noGrp="1" noChangeArrowheads="1"/>
          </p:cNvSpPr>
          <p:nvPr>
            <p:ph type="dt" sz="half" idx="10"/>
          </p:nvPr>
        </p:nvSpPr>
        <p:spPr>
          <a:noFill/>
        </p:spPr>
        <p:txBody>
          <a:bodyPr/>
          <a:lstStyle/>
          <a:p>
            <a:fld id="{6A6F8D57-F48A-AF4C-A995-60626B8AB2A4}" type="datetime1">
              <a:rPr lang="en-US" smtClean="0"/>
              <a:t>4/3/14</a:t>
            </a:fld>
            <a:endParaRPr lang="en-US"/>
          </a:p>
        </p:txBody>
      </p:sp>
      <p:sp>
        <p:nvSpPr>
          <p:cNvPr id="75779" name="Rectangle 4"/>
          <p:cNvSpPr>
            <a:spLocks noGrp="1" noChangeArrowheads="1"/>
          </p:cNvSpPr>
          <p:nvPr>
            <p:ph type="ftr" sz="quarter" idx="11"/>
          </p:nvPr>
        </p:nvSpPr>
        <p:spPr>
          <a:noFill/>
        </p:spPr>
        <p:txBody>
          <a:bodyPr/>
          <a:lstStyle/>
          <a:p>
            <a:r>
              <a:rPr lang="en-US" smtClean="0"/>
              <a:t>© 2014 Keith A. Pray</a:t>
            </a:r>
            <a:endParaRPr lang="en-US"/>
          </a:p>
        </p:txBody>
      </p:sp>
      <p:sp>
        <p:nvSpPr>
          <p:cNvPr id="75780" name="Slide Number Placeholder 5"/>
          <p:cNvSpPr>
            <a:spLocks noGrp="1" noChangeArrowheads="1"/>
          </p:cNvSpPr>
          <p:nvPr>
            <p:ph type="sldNum" sz="quarter" idx="12"/>
          </p:nvPr>
        </p:nvSpPr>
        <p:spPr>
          <a:noFill/>
        </p:spPr>
        <p:txBody>
          <a:bodyPr/>
          <a:lstStyle/>
          <a:p>
            <a:fld id="{C31142B9-D246-D747-AAA7-3867F827A0DA}" type="slidenum">
              <a:rPr lang="en-US"/>
              <a:pPr/>
              <a:t>28</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 – 4</a:t>
            </a:r>
            <a:r>
              <a:rPr lang="en-US" baseline="30000" dirty="0" smtClean="0"/>
              <a:t>th</a:t>
            </a:r>
            <a:r>
              <a:rPr lang="en-US" dirty="0" smtClean="0"/>
              <a:t> Edition</a:t>
            </a:r>
            <a:endParaRPr lang="en-US" dirty="0"/>
          </a:p>
        </p:txBody>
      </p:sp>
      <p:sp>
        <p:nvSpPr>
          <p:cNvPr id="3" name="Content Placeholder 2"/>
          <p:cNvSpPr>
            <a:spLocks noGrp="1"/>
          </p:cNvSpPr>
          <p:nvPr>
            <p:ph idx="1"/>
          </p:nvPr>
        </p:nvSpPr>
        <p:spPr/>
        <p:txBody>
          <a:bodyPr/>
          <a:lstStyle/>
          <a:p>
            <a:r>
              <a:rPr lang="en-US" sz="1800" dirty="0" smtClean="0"/>
              <a:t>pp. 184 does peer-to-peer always mean access to hard drives?</a:t>
            </a:r>
          </a:p>
          <a:p>
            <a:r>
              <a:rPr lang="en-US" sz="1800" dirty="0" smtClean="0"/>
              <a:t>pp. 187 How affordable were legal music download purchases at this time?</a:t>
            </a:r>
          </a:p>
          <a:p>
            <a:r>
              <a:rPr lang="en-US" sz="1800" dirty="0" smtClean="0"/>
              <a:t>pp. 190 Where does the 40 billion illegally music exchanges estimate come from (as in how did cited source arrive at the number)?</a:t>
            </a:r>
          </a:p>
          <a:p>
            <a:r>
              <a:rPr lang="en-US" sz="1800" dirty="0" smtClean="0"/>
              <a:t>pp. 197 Ambiguous use of “hackers”. In Chapter 6 it seems use of the term in this book is negative while recursive acronyms are clearly positive.</a:t>
            </a:r>
            <a:endParaRPr lang="en-US" sz="1800" dirty="0" smtClean="0">
              <a:sym typeface="Wingdings"/>
            </a:endParaRPr>
          </a:p>
          <a:p>
            <a:r>
              <a:rPr lang="en-US" sz="1800" dirty="0" smtClean="0"/>
              <a:t>pp. 199 Is this all the criticism of open source?</a:t>
            </a:r>
          </a:p>
          <a:p>
            <a:r>
              <a:rPr lang="en-US" sz="1800" dirty="0" smtClean="0"/>
              <a:t>pp. 202 Are these the only arguments for software IP protection?</a:t>
            </a:r>
          </a:p>
          <a:p>
            <a:r>
              <a:rPr lang="en-US" sz="1800" dirty="0" smtClean="0"/>
              <a:t>pp. 203 “tape and edit movies”?</a:t>
            </a:r>
          </a:p>
          <a:p>
            <a:r>
              <a:rPr lang="en-US" sz="1800" dirty="0" smtClean="0"/>
              <a:t>pp. 204 So lawyers are neither computers nor human?</a:t>
            </a:r>
          </a:p>
          <a:p>
            <a:r>
              <a:rPr lang="en-US" sz="1800" dirty="0" smtClean="0"/>
              <a:t>pp. 206 Does the conclusion compel publication of trade secrets?</a:t>
            </a:r>
          </a:p>
          <a:p>
            <a:r>
              <a:rPr lang="en-US" sz="1800" dirty="0" smtClean="0"/>
              <a:t>pp. 206 Last paragraph, “…to make copies that were previously considered fair use.” they still are fair use regardless of whether the technology prevents it or not.</a:t>
            </a:r>
          </a:p>
          <a:p>
            <a:r>
              <a:rPr lang="en-US" sz="1800" dirty="0" smtClean="0"/>
              <a:t>pp. 207 “…Napster … could not block 100%...” Who could?</a:t>
            </a:r>
            <a:endParaRPr lang="en-US" sz="1800"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5" name="Slide Number Placeholder 4"/>
          <p:cNvSpPr>
            <a:spLocks noGrp="1"/>
          </p:cNvSpPr>
          <p:nvPr>
            <p:ph type="sldNum" sz="quarter" idx="11"/>
          </p:nvPr>
        </p:nvSpPr>
        <p:spPr/>
        <p:txBody>
          <a:bodyPr/>
          <a:lstStyle/>
          <a:p>
            <a:fld id="{62640876-9D26-F348-8907-5A74C799E685}" type="slidenum">
              <a:rPr lang="en-US" smtClean="0"/>
              <a:pPr/>
              <a:t>29</a:t>
            </a:fld>
            <a:endParaRPr lang="en-US"/>
          </a:p>
        </p:txBody>
      </p:sp>
      <p:sp>
        <p:nvSpPr>
          <p:cNvPr id="6" name="Date Placeholder 5"/>
          <p:cNvSpPr>
            <a:spLocks noGrp="1"/>
          </p:cNvSpPr>
          <p:nvPr>
            <p:ph type="dt" sz="half" idx="12"/>
          </p:nvPr>
        </p:nvSpPr>
        <p:spPr/>
        <p:txBody>
          <a:bodyPr/>
          <a:lstStyle/>
          <a:p>
            <a:fld id="{5B726FFE-E238-D041-8271-A9BC2D85CCB8}" type="datetime1">
              <a:rPr lang="en-US" smtClean="0"/>
              <a:t>4/3/14</a:t>
            </a:fld>
            <a:endParaRPr lang="en-US" dirty="0"/>
          </a:p>
        </p:txBody>
      </p:sp>
    </p:spTree>
    <p:extLst>
      <p:ext uri="{BB962C8B-B14F-4D97-AF65-F5344CB8AC3E}">
        <p14:creationId xmlns:p14="http://schemas.microsoft.com/office/powerpoint/2010/main" val="90916631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62640876-9D26-F348-8907-5A74C799E685}" type="slidenum">
              <a:rPr lang="en-US" smtClean="0"/>
              <a:pPr/>
              <a:t>3</a:t>
            </a:fld>
            <a:endParaRPr lang="en-US"/>
          </a:p>
        </p:txBody>
      </p:sp>
      <p:sp>
        <p:nvSpPr>
          <p:cNvPr id="2" name="Date Placeholder 1"/>
          <p:cNvSpPr>
            <a:spLocks noGrp="1"/>
          </p:cNvSpPr>
          <p:nvPr>
            <p:ph type="dt" sz="half" idx="12"/>
          </p:nvPr>
        </p:nvSpPr>
        <p:spPr/>
        <p:txBody>
          <a:bodyPr/>
          <a:lstStyle/>
          <a:p>
            <a:fld id="{84F001D2-CFF3-0941-806D-1DB1807B4409}" type="datetime1">
              <a:rPr lang="en-US" smtClean="0"/>
              <a:t>4/3/14</a:t>
            </a:fld>
            <a:endParaRPr lang="en-US"/>
          </a:p>
        </p:txBody>
      </p:sp>
      <p:pic>
        <p:nvPicPr>
          <p:cNvPr id="3" name="Picture 2"/>
          <p:cNvPicPr>
            <a:picLocks noChangeAspect="1"/>
          </p:cNvPicPr>
          <p:nvPr/>
        </p:nvPicPr>
        <p:blipFill>
          <a:blip r:embed="rId3"/>
          <a:stretch>
            <a:fillRect/>
          </a:stretch>
        </p:blipFill>
        <p:spPr>
          <a:xfrm>
            <a:off x="508000" y="2159000"/>
            <a:ext cx="8128000" cy="2527300"/>
          </a:xfrm>
          <a:prstGeom prst="rect">
            <a:avLst/>
          </a:prstGeom>
        </p:spPr>
      </p:pic>
    </p:spTree>
    <p:extLst>
      <p:ext uri="{BB962C8B-B14F-4D97-AF65-F5344CB8AC3E}">
        <p14:creationId xmlns:p14="http://schemas.microsoft.com/office/powerpoint/2010/main" val="236979636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Intellectual Property</a:t>
            </a:r>
            <a:endParaRPr lang="en-US" sz="3200">
              <a:ea typeface="ＭＳ Ｐゴシック" pitchFamily="-109" charset="-128"/>
              <a:cs typeface="ＭＳ Ｐゴシック" pitchFamily="-109" charset="-128"/>
            </a:endParaRPr>
          </a:p>
        </p:txBody>
      </p:sp>
      <p:sp>
        <p:nvSpPr>
          <p:cNvPr id="7783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What is it?</a:t>
            </a:r>
          </a:p>
          <a:p>
            <a:pPr lvl="1" eaLnBrk="1" hangingPunct="1"/>
            <a:r>
              <a:rPr lang="en-US">
                <a:ea typeface="ＭＳ Ｐゴシック" pitchFamily="-109" charset="-128"/>
                <a:cs typeface="ＭＳ Ｐゴシック" pitchFamily="-109" charset="-128"/>
              </a:rPr>
              <a:t>How is it different from physical property?</a:t>
            </a:r>
          </a:p>
          <a:p>
            <a:pPr eaLnBrk="1" hangingPunct="1"/>
            <a:r>
              <a:rPr lang="en-US">
                <a:ea typeface="ＭＳ Ｐゴシック" pitchFamily="-109" charset="-128"/>
                <a:cs typeface="ＭＳ Ｐゴシック" pitchFamily="-109" charset="-128"/>
              </a:rPr>
              <a:t>Why is it protected? </a:t>
            </a:r>
          </a:p>
          <a:p>
            <a:pPr eaLnBrk="1" hangingPunct="1"/>
            <a:r>
              <a:rPr lang="en-US">
                <a:ea typeface="ＭＳ Ｐゴシック" pitchFamily="-109" charset="-128"/>
                <a:cs typeface="ＭＳ Ｐゴシック" pitchFamily="-109" charset="-128"/>
              </a:rPr>
              <a:t>How is it protected?</a:t>
            </a:r>
          </a:p>
          <a:p>
            <a:pPr eaLnBrk="1" hangingPunct="1"/>
            <a:endParaRPr lang="en-US">
              <a:ea typeface="ＭＳ Ｐゴシック" pitchFamily="-109" charset="-128"/>
              <a:cs typeface="ＭＳ Ｐゴシック" pitchFamily="-109" charset="-128"/>
            </a:endParaRPr>
          </a:p>
        </p:txBody>
      </p:sp>
      <p:sp>
        <p:nvSpPr>
          <p:cNvPr id="77826" name="Footer Placeholder 3"/>
          <p:cNvSpPr>
            <a:spLocks noGrp="1"/>
          </p:cNvSpPr>
          <p:nvPr>
            <p:ph type="ftr" sz="quarter" idx="10"/>
          </p:nvPr>
        </p:nvSpPr>
        <p:spPr>
          <a:noFill/>
        </p:spPr>
        <p:txBody>
          <a:bodyPr/>
          <a:lstStyle/>
          <a:p>
            <a:r>
              <a:rPr lang="en-US" smtClean="0"/>
              <a:t>© 2014 Keith A. Pray</a:t>
            </a:r>
            <a:endParaRPr lang="en-US"/>
          </a:p>
        </p:txBody>
      </p:sp>
      <p:sp>
        <p:nvSpPr>
          <p:cNvPr id="77827" name="Slide Number Placeholder 4"/>
          <p:cNvSpPr>
            <a:spLocks noGrp="1"/>
          </p:cNvSpPr>
          <p:nvPr>
            <p:ph type="sldNum" sz="quarter" idx="11"/>
          </p:nvPr>
        </p:nvSpPr>
        <p:spPr>
          <a:noFill/>
        </p:spPr>
        <p:txBody>
          <a:bodyPr/>
          <a:lstStyle/>
          <a:p>
            <a:fld id="{26F14FAB-DA30-C640-B3CC-EFD95BA742D9}" type="slidenum">
              <a:rPr lang="en-US" smtClean="0"/>
              <a:pPr/>
              <a:t>30</a:t>
            </a:fld>
            <a:endParaRPr lang="en-US" smtClean="0"/>
          </a:p>
        </p:txBody>
      </p:sp>
      <p:sp>
        <p:nvSpPr>
          <p:cNvPr id="77828" name="Date Placeholder 5"/>
          <p:cNvSpPr>
            <a:spLocks noGrp="1"/>
          </p:cNvSpPr>
          <p:nvPr>
            <p:ph type="dt" sz="half" idx="12"/>
          </p:nvPr>
        </p:nvSpPr>
        <p:spPr>
          <a:noFill/>
        </p:spPr>
        <p:txBody>
          <a:bodyPr/>
          <a:lstStyle/>
          <a:p>
            <a:fld id="{200BE939-FA48-8A42-AAF1-59F6A9C525F5}" type="datetime1">
              <a:rPr lang="en-US" smtClean="0"/>
              <a:t>4/3/14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Trademark</a:t>
            </a:r>
          </a:p>
        </p:txBody>
      </p:sp>
      <p:sp>
        <p:nvSpPr>
          <p:cNvPr id="79878"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Unique name, phrase, design, etc.</a:t>
            </a:r>
          </a:p>
          <a:p>
            <a:pPr eaLnBrk="1" hangingPunct="1"/>
            <a:r>
              <a:rPr lang="en-US">
                <a:ea typeface="ＭＳ Ｐゴシック" pitchFamily="-109" charset="-128"/>
                <a:cs typeface="ＭＳ Ｐゴシック" pitchFamily="-109" charset="-128"/>
              </a:rPr>
              <a:t>Use?</a:t>
            </a:r>
          </a:p>
          <a:p>
            <a:pPr eaLnBrk="1" hangingPunct="1"/>
            <a:r>
              <a:rPr lang="en-US">
                <a:ea typeface="ＭＳ Ｐゴシック" pitchFamily="-109" charset="-128"/>
                <a:cs typeface="ＭＳ Ｐゴシック" pitchFamily="-109" charset="-128"/>
              </a:rPr>
              <a:t>Scope?</a:t>
            </a:r>
          </a:p>
          <a:p>
            <a:pPr eaLnBrk="1" hangingPunct="1"/>
            <a:r>
              <a:rPr lang="en-US">
                <a:ea typeface="ＭＳ Ｐゴシック" pitchFamily="-109" charset="-128"/>
                <a:cs typeface="ＭＳ Ｐゴシック" pitchFamily="-109" charset="-128"/>
              </a:rPr>
              <a:t>Term?</a:t>
            </a:r>
          </a:p>
          <a:p>
            <a:pPr eaLnBrk="1" hangingPunct="1"/>
            <a:r>
              <a:rPr lang="en-US">
                <a:ea typeface="ＭＳ Ｐゴシック" pitchFamily="-109" charset="-128"/>
                <a:cs typeface="ＭＳ Ｐゴシック" pitchFamily="-109" charset="-128"/>
              </a:rPr>
              <a:t>What are some examples?</a:t>
            </a:r>
          </a:p>
        </p:txBody>
      </p:sp>
      <p:sp>
        <p:nvSpPr>
          <p:cNvPr id="79874" name="Footer Placeholder 3"/>
          <p:cNvSpPr>
            <a:spLocks noGrp="1"/>
          </p:cNvSpPr>
          <p:nvPr>
            <p:ph type="ftr" sz="quarter" idx="10"/>
          </p:nvPr>
        </p:nvSpPr>
        <p:spPr>
          <a:noFill/>
        </p:spPr>
        <p:txBody>
          <a:bodyPr/>
          <a:lstStyle/>
          <a:p>
            <a:r>
              <a:rPr lang="en-US" smtClean="0"/>
              <a:t>© 2014 Keith A. Pray</a:t>
            </a:r>
            <a:endParaRPr lang="en-US"/>
          </a:p>
        </p:txBody>
      </p:sp>
      <p:sp>
        <p:nvSpPr>
          <p:cNvPr id="79875" name="Slide Number Placeholder 4"/>
          <p:cNvSpPr>
            <a:spLocks noGrp="1"/>
          </p:cNvSpPr>
          <p:nvPr>
            <p:ph type="sldNum" sz="quarter" idx="11"/>
          </p:nvPr>
        </p:nvSpPr>
        <p:spPr>
          <a:noFill/>
        </p:spPr>
        <p:txBody>
          <a:bodyPr/>
          <a:lstStyle/>
          <a:p>
            <a:fld id="{A6B4CC1E-171F-D64E-B0B3-748339935C72}" type="slidenum">
              <a:rPr lang="en-US" smtClean="0"/>
              <a:pPr/>
              <a:t>31</a:t>
            </a:fld>
            <a:endParaRPr lang="en-US" smtClean="0"/>
          </a:p>
        </p:txBody>
      </p:sp>
      <p:sp>
        <p:nvSpPr>
          <p:cNvPr id="79876" name="Date Placeholder 5"/>
          <p:cNvSpPr>
            <a:spLocks noGrp="1"/>
          </p:cNvSpPr>
          <p:nvPr>
            <p:ph type="dt" sz="half" idx="12"/>
          </p:nvPr>
        </p:nvSpPr>
        <p:spPr>
          <a:noFill/>
        </p:spPr>
        <p:txBody>
          <a:bodyPr/>
          <a:lstStyle/>
          <a:p>
            <a:fld id="{66E435A8-873E-0645-A894-F092ADF3CB12}" type="datetime1">
              <a:rPr lang="en-US" smtClean="0"/>
              <a:t>4/3/14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Copyright</a:t>
            </a:r>
          </a:p>
        </p:txBody>
      </p:sp>
      <p:sp>
        <p:nvSpPr>
          <p:cNvPr id="81926" name="Rectangle 3"/>
          <p:cNvSpPr>
            <a:spLocks noGrp="1" noChangeArrowheads="1"/>
          </p:cNvSpPr>
          <p:nvPr>
            <p:ph idx="1"/>
          </p:nvPr>
        </p:nvSpPr>
        <p:spPr/>
        <p:txBody>
          <a:bodyPr/>
          <a:lstStyle/>
          <a:p>
            <a:pPr eaLnBrk="1" hangingPunct="1">
              <a:lnSpc>
                <a:spcPct val="90000"/>
              </a:lnSpc>
            </a:pPr>
            <a:r>
              <a:rPr lang="en-US" sz="2600">
                <a:ea typeface="ＭＳ Ｐゴシック" pitchFamily="-109" charset="-128"/>
                <a:cs typeface="ＭＳ Ｐゴシック" pitchFamily="-109" charset="-128"/>
              </a:rPr>
              <a:t>Protects work in tangible form.</a:t>
            </a:r>
          </a:p>
          <a:p>
            <a:pPr lvl="1" eaLnBrk="1" hangingPunct="1">
              <a:lnSpc>
                <a:spcPct val="90000"/>
              </a:lnSpc>
            </a:pPr>
            <a:r>
              <a:rPr lang="en-US" sz="1800"/>
              <a:t>Expression, not ideas</a:t>
            </a:r>
          </a:p>
          <a:p>
            <a:pPr eaLnBrk="1" hangingPunct="1">
              <a:lnSpc>
                <a:spcPct val="90000"/>
              </a:lnSpc>
            </a:pPr>
            <a:r>
              <a:rPr lang="en-US" sz="2600">
                <a:ea typeface="ＭＳ Ｐゴシック" pitchFamily="-109" charset="-128"/>
                <a:cs typeface="ＭＳ Ｐゴシック" pitchFamily="-109" charset="-128"/>
              </a:rPr>
              <a:t>Holder</a:t>
            </a:r>
          </a:p>
          <a:p>
            <a:pPr lvl="1" eaLnBrk="1" hangingPunct="1">
              <a:lnSpc>
                <a:spcPct val="90000"/>
              </a:lnSpc>
            </a:pPr>
            <a:r>
              <a:rPr lang="en-US" sz="1800"/>
              <a:t>US Default?</a:t>
            </a:r>
          </a:p>
          <a:p>
            <a:pPr lvl="2" eaLnBrk="1" hangingPunct="1">
              <a:lnSpc>
                <a:spcPct val="90000"/>
              </a:lnSpc>
            </a:pPr>
            <a:r>
              <a:rPr lang="en-US" sz="2000">
                <a:ea typeface="ＭＳ Ｐゴシック" pitchFamily="-109" charset="-128"/>
              </a:rPr>
              <a:t>Exceptions?, Transferred? Regained?</a:t>
            </a:r>
          </a:p>
          <a:p>
            <a:pPr lvl="1" eaLnBrk="1" hangingPunct="1">
              <a:lnSpc>
                <a:spcPct val="90000"/>
              </a:lnSpc>
            </a:pPr>
            <a:r>
              <a:rPr lang="en-US" sz="1800"/>
              <a:t>Rights: Controls distribution, Controls derivative work, Public Performance, others?</a:t>
            </a:r>
          </a:p>
          <a:p>
            <a:pPr lvl="1" eaLnBrk="1" hangingPunct="1">
              <a:lnSpc>
                <a:spcPct val="90000"/>
              </a:lnSpc>
            </a:pPr>
            <a:r>
              <a:rPr lang="en-US" sz="1800"/>
              <a:t>US Term?</a:t>
            </a:r>
          </a:p>
          <a:p>
            <a:pPr eaLnBrk="1" hangingPunct="1">
              <a:lnSpc>
                <a:spcPct val="90000"/>
              </a:lnSpc>
            </a:pPr>
            <a:r>
              <a:rPr lang="en-US" sz="2600">
                <a:ea typeface="ＭＳ Ｐゴシック" pitchFamily="-109" charset="-128"/>
                <a:cs typeface="ＭＳ Ｐゴシック" pitchFamily="-109" charset="-128"/>
              </a:rPr>
              <a:t>How are they governed?</a:t>
            </a:r>
          </a:p>
          <a:p>
            <a:pPr eaLnBrk="1" hangingPunct="1">
              <a:lnSpc>
                <a:spcPct val="90000"/>
              </a:lnSpc>
            </a:pPr>
            <a:r>
              <a:rPr lang="en-US" sz="2600">
                <a:ea typeface="ＭＳ Ｐゴシック" pitchFamily="-109" charset="-128"/>
                <a:cs typeface="ＭＳ Ｐゴシック" pitchFamily="-109" charset="-128"/>
              </a:rPr>
              <a:t>Fair Use?</a:t>
            </a:r>
          </a:p>
          <a:p>
            <a:pPr eaLnBrk="1" hangingPunct="1">
              <a:lnSpc>
                <a:spcPct val="90000"/>
              </a:lnSpc>
            </a:pPr>
            <a:r>
              <a:rPr lang="en-US" sz="2600">
                <a:ea typeface="ＭＳ Ｐゴシック" pitchFamily="-109" charset="-128"/>
                <a:cs typeface="ＭＳ Ｐゴシック" pitchFamily="-109" charset="-128"/>
              </a:rPr>
              <a:t>Rationale?</a:t>
            </a:r>
          </a:p>
        </p:txBody>
      </p:sp>
      <p:sp>
        <p:nvSpPr>
          <p:cNvPr id="81922" name="Footer Placeholder 3"/>
          <p:cNvSpPr>
            <a:spLocks noGrp="1"/>
          </p:cNvSpPr>
          <p:nvPr>
            <p:ph type="ftr" sz="quarter" idx="10"/>
          </p:nvPr>
        </p:nvSpPr>
        <p:spPr>
          <a:noFill/>
        </p:spPr>
        <p:txBody>
          <a:bodyPr/>
          <a:lstStyle/>
          <a:p>
            <a:r>
              <a:rPr lang="en-US" smtClean="0"/>
              <a:t>© 2014 Keith A. Pray</a:t>
            </a:r>
            <a:endParaRPr lang="en-US"/>
          </a:p>
        </p:txBody>
      </p:sp>
      <p:sp>
        <p:nvSpPr>
          <p:cNvPr id="81923" name="Slide Number Placeholder 4"/>
          <p:cNvSpPr>
            <a:spLocks noGrp="1"/>
          </p:cNvSpPr>
          <p:nvPr>
            <p:ph type="sldNum" sz="quarter" idx="11"/>
          </p:nvPr>
        </p:nvSpPr>
        <p:spPr>
          <a:noFill/>
        </p:spPr>
        <p:txBody>
          <a:bodyPr/>
          <a:lstStyle/>
          <a:p>
            <a:fld id="{F339FFC4-2C16-364A-82B1-C88AF12285AA}" type="slidenum">
              <a:rPr lang="en-US" smtClean="0"/>
              <a:pPr/>
              <a:t>32</a:t>
            </a:fld>
            <a:endParaRPr lang="en-US" smtClean="0"/>
          </a:p>
        </p:txBody>
      </p:sp>
      <p:sp>
        <p:nvSpPr>
          <p:cNvPr id="81924" name="Date Placeholder 5"/>
          <p:cNvSpPr>
            <a:spLocks noGrp="1"/>
          </p:cNvSpPr>
          <p:nvPr>
            <p:ph type="dt" sz="half" idx="12"/>
          </p:nvPr>
        </p:nvSpPr>
        <p:spPr>
          <a:noFill/>
        </p:spPr>
        <p:txBody>
          <a:bodyPr/>
          <a:lstStyle/>
          <a:p>
            <a:fld id="{D32A68B1-3360-AB48-9D5A-E7B65BD0F583}" type="datetime1">
              <a:rPr lang="en-US" smtClean="0"/>
              <a:t>4/3/14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Patent</a:t>
            </a:r>
          </a:p>
        </p:txBody>
      </p:sp>
      <p:sp>
        <p:nvSpPr>
          <p:cNvPr id="83974"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Covers?</a:t>
            </a:r>
          </a:p>
          <a:p>
            <a:pPr eaLnBrk="1" hangingPunct="1"/>
            <a:r>
              <a:rPr lang="en-US">
                <a:ea typeface="ＭＳ Ｐゴシック" pitchFamily="-109" charset="-128"/>
                <a:cs typeface="ＭＳ Ｐゴシック" pitchFamily="-109" charset="-128"/>
              </a:rPr>
              <a:t>Requirements?</a:t>
            </a:r>
          </a:p>
          <a:p>
            <a:pPr eaLnBrk="1" hangingPunct="1"/>
            <a:r>
              <a:rPr lang="en-US">
                <a:ea typeface="ＭＳ Ｐゴシック" pitchFamily="-109" charset="-128"/>
                <a:cs typeface="ＭＳ Ｐゴシック" pitchFamily="-109" charset="-128"/>
              </a:rPr>
              <a:t>Terms?</a:t>
            </a:r>
          </a:p>
          <a:p>
            <a:pPr eaLnBrk="1" hangingPunct="1"/>
            <a:endParaRPr lang="en-US">
              <a:ea typeface="ＭＳ Ｐゴシック" pitchFamily="-109" charset="-128"/>
              <a:cs typeface="ＭＳ Ｐゴシック" pitchFamily="-109" charset="-128"/>
            </a:endParaRPr>
          </a:p>
          <a:p>
            <a:pPr eaLnBrk="1" hangingPunct="1"/>
            <a:r>
              <a:rPr lang="en-US">
                <a:ea typeface="ＭＳ Ｐゴシック" pitchFamily="-109" charset="-128"/>
                <a:cs typeface="ＭＳ Ｐゴシック" pitchFamily="-109" charset="-128"/>
              </a:rPr>
              <a:t>You cannot patent an idea.</a:t>
            </a:r>
          </a:p>
        </p:txBody>
      </p:sp>
      <p:sp>
        <p:nvSpPr>
          <p:cNvPr id="83970" name="Footer Placeholder 3"/>
          <p:cNvSpPr>
            <a:spLocks noGrp="1"/>
          </p:cNvSpPr>
          <p:nvPr>
            <p:ph type="ftr" sz="quarter" idx="10"/>
          </p:nvPr>
        </p:nvSpPr>
        <p:spPr>
          <a:noFill/>
        </p:spPr>
        <p:txBody>
          <a:bodyPr/>
          <a:lstStyle/>
          <a:p>
            <a:r>
              <a:rPr lang="en-US" smtClean="0"/>
              <a:t>© 2014 Keith A. Pray</a:t>
            </a:r>
            <a:endParaRPr lang="en-US"/>
          </a:p>
        </p:txBody>
      </p:sp>
      <p:sp>
        <p:nvSpPr>
          <p:cNvPr id="83971" name="Slide Number Placeholder 4"/>
          <p:cNvSpPr>
            <a:spLocks noGrp="1"/>
          </p:cNvSpPr>
          <p:nvPr>
            <p:ph type="sldNum" sz="quarter" idx="11"/>
          </p:nvPr>
        </p:nvSpPr>
        <p:spPr>
          <a:noFill/>
        </p:spPr>
        <p:txBody>
          <a:bodyPr/>
          <a:lstStyle/>
          <a:p>
            <a:fld id="{97E4A760-7DB0-2A4F-B4E1-87FCF8258516}" type="slidenum">
              <a:rPr lang="en-US" smtClean="0"/>
              <a:pPr/>
              <a:t>33</a:t>
            </a:fld>
            <a:endParaRPr lang="en-US" smtClean="0"/>
          </a:p>
        </p:txBody>
      </p:sp>
      <p:sp>
        <p:nvSpPr>
          <p:cNvPr id="83972" name="Date Placeholder 5"/>
          <p:cNvSpPr>
            <a:spLocks noGrp="1"/>
          </p:cNvSpPr>
          <p:nvPr>
            <p:ph type="dt" sz="half" idx="12"/>
          </p:nvPr>
        </p:nvSpPr>
        <p:spPr>
          <a:noFill/>
        </p:spPr>
        <p:txBody>
          <a:bodyPr/>
          <a:lstStyle/>
          <a:p>
            <a:fld id="{0E0806BF-06E0-F744-BA4D-E1282A08EB73}" type="datetime1">
              <a:rPr lang="en-US" smtClean="0"/>
              <a:t>4/3/14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2"/>
          <p:cNvSpPr>
            <a:spLocks noGrp="1" noChangeArrowheads="1"/>
          </p:cNvSpPr>
          <p:nvPr>
            <p:ph type="title"/>
          </p:nvPr>
        </p:nvSpPr>
        <p:spPr/>
        <p:txBody>
          <a:bodyPr/>
          <a:lstStyle/>
          <a:p>
            <a:r>
              <a:rPr lang="en-US">
                <a:ea typeface="ＭＳ Ｐゴシック" pitchFamily="-109" charset="-128"/>
                <a:cs typeface="ＭＳ Ｐゴシック" pitchFamily="-109" charset="-128"/>
              </a:rPr>
              <a:t>Trade Secret</a:t>
            </a:r>
          </a:p>
        </p:txBody>
      </p:sp>
      <p:sp>
        <p:nvSpPr>
          <p:cNvPr id="86022" name="Rectangle 3"/>
          <p:cNvSpPr>
            <a:spLocks noGrp="1" noChangeArrowheads="1"/>
          </p:cNvSpPr>
          <p:nvPr>
            <p:ph idx="1"/>
          </p:nvPr>
        </p:nvSpPr>
        <p:spPr/>
        <p:txBody>
          <a:bodyPr/>
          <a:lstStyle/>
          <a:p>
            <a:r>
              <a:rPr lang="en-US">
                <a:ea typeface="ＭＳ Ｐゴシック" pitchFamily="-109" charset="-128"/>
                <a:cs typeface="ＭＳ Ｐゴシック" pitchFamily="-109" charset="-128"/>
              </a:rPr>
              <a:t>What are they?</a:t>
            </a:r>
          </a:p>
          <a:p>
            <a:r>
              <a:rPr lang="en-US">
                <a:ea typeface="ＭＳ Ｐゴシック" pitchFamily="-109" charset="-128"/>
                <a:cs typeface="ＭＳ Ｐゴシック" pitchFamily="-109" charset="-128"/>
              </a:rPr>
              <a:t>How are they enforced?</a:t>
            </a:r>
          </a:p>
        </p:txBody>
      </p:sp>
      <p:sp>
        <p:nvSpPr>
          <p:cNvPr id="86018" name="Footer Placeholder 3"/>
          <p:cNvSpPr>
            <a:spLocks noGrp="1"/>
          </p:cNvSpPr>
          <p:nvPr>
            <p:ph type="ftr" sz="quarter" idx="10"/>
          </p:nvPr>
        </p:nvSpPr>
        <p:spPr>
          <a:noFill/>
        </p:spPr>
        <p:txBody>
          <a:bodyPr/>
          <a:lstStyle/>
          <a:p>
            <a:r>
              <a:rPr lang="en-US" smtClean="0"/>
              <a:t>© 2014 Keith A. Pray</a:t>
            </a:r>
            <a:endParaRPr lang="en-US"/>
          </a:p>
        </p:txBody>
      </p:sp>
      <p:sp>
        <p:nvSpPr>
          <p:cNvPr id="86019" name="Slide Number Placeholder 4"/>
          <p:cNvSpPr>
            <a:spLocks noGrp="1"/>
          </p:cNvSpPr>
          <p:nvPr>
            <p:ph type="sldNum" sz="quarter" idx="11"/>
          </p:nvPr>
        </p:nvSpPr>
        <p:spPr>
          <a:noFill/>
        </p:spPr>
        <p:txBody>
          <a:bodyPr/>
          <a:lstStyle/>
          <a:p>
            <a:fld id="{2796D12C-E283-6D45-B894-AC8E8760DB96}" type="slidenum">
              <a:rPr lang="en-US"/>
              <a:pPr/>
              <a:t>34</a:t>
            </a:fld>
            <a:endParaRPr lang="en-US"/>
          </a:p>
        </p:txBody>
      </p:sp>
      <p:sp>
        <p:nvSpPr>
          <p:cNvPr id="86020" name="Date Placeholder 5"/>
          <p:cNvSpPr>
            <a:spLocks noGrp="1"/>
          </p:cNvSpPr>
          <p:nvPr>
            <p:ph type="dt" sz="half" idx="12"/>
          </p:nvPr>
        </p:nvSpPr>
        <p:spPr>
          <a:noFill/>
        </p:spPr>
        <p:txBody>
          <a:bodyPr/>
          <a:lstStyle/>
          <a:p>
            <a:fld id="{45B92EA4-3943-C64D-9EA7-ECBE11276D81}" type="datetime1">
              <a:rPr lang="en-US" smtClean="0"/>
              <a:t>4/3/14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2"/>
          <p:cNvSpPr>
            <a:spLocks noGrp="1" noChangeArrowheads="1"/>
          </p:cNvSpPr>
          <p:nvPr>
            <p:ph type="title"/>
          </p:nvPr>
        </p:nvSpPr>
        <p:spPr/>
        <p:txBody>
          <a:bodyPr/>
          <a:lstStyle/>
          <a:p>
            <a:r>
              <a:rPr lang="en-US" sz="3200">
                <a:ea typeface="ＭＳ Ｐゴシック" pitchFamily="-109" charset="-128"/>
                <a:cs typeface="ＭＳ Ｐゴシック" pitchFamily="-109" charset="-128"/>
              </a:rPr>
              <a:t>How Does Intellectual Property Protection Apply To Computers?</a:t>
            </a:r>
          </a:p>
        </p:txBody>
      </p:sp>
      <p:sp>
        <p:nvSpPr>
          <p:cNvPr id="88070" name="Rectangle 3"/>
          <p:cNvSpPr>
            <a:spLocks noGrp="1" noChangeArrowheads="1"/>
          </p:cNvSpPr>
          <p:nvPr>
            <p:ph idx="1"/>
          </p:nvPr>
        </p:nvSpPr>
        <p:spPr/>
        <p:txBody>
          <a:bodyPr/>
          <a:lstStyle/>
          <a:p>
            <a:r>
              <a:rPr lang="en-US">
                <a:ea typeface="ＭＳ Ｐゴシック" pitchFamily="-109" charset="-128"/>
                <a:cs typeface="ＭＳ Ｐゴシック" pitchFamily="-109" charset="-128"/>
              </a:rPr>
              <a:t>Hardware design</a:t>
            </a:r>
          </a:p>
          <a:p>
            <a:r>
              <a:rPr lang="en-US">
                <a:ea typeface="ＭＳ Ｐゴシック" pitchFamily="-109" charset="-128"/>
                <a:cs typeface="ＭＳ Ｐゴシック" pitchFamily="-109" charset="-128"/>
              </a:rPr>
              <a:t>Programs</a:t>
            </a:r>
          </a:p>
          <a:p>
            <a:r>
              <a:rPr lang="en-US">
                <a:ea typeface="ＭＳ Ｐゴシック" pitchFamily="-109" charset="-128"/>
                <a:cs typeface="ＭＳ Ｐゴシック" pitchFamily="-109" charset="-128"/>
              </a:rPr>
              <a:t>Algorithms</a:t>
            </a:r>
          </a:p>
          <a:p>
            <a:r>
              <a:rPr lang="en-US">
                <a:ea typeface="ＭＳ Ｐゴシック" pitchFamily="-109" charset="-128"/>
                <a:cs typeface="ＭＳ Ｐゴシック" pitchFamily="-109" charset="-128"/>
              </a:rPr>
              <a:t>Look And feel</a:t>
            </a:r>
          </a:p>
          <a:p>
            <a:r>
              <a:rPr lang="en-US">
                <a:ea typeface="ＭＳ Ｐゴシック" pitchFamily="-109" charset="-128"/>
                <a:cs typeface="ＭＳ Ｐゴシック" pitchFamily="-109" charset="-128"/>
              </a:rPr>
              <a:t>Music And Text Sharing</a:t>
            </a:r>
          </a:p>
        </p:txBody>
      </p:sp>
      <p:sp>
        <p:nvSpPr>
          <p:cNvPr id="88066" name="Footer Placeholder 3"/>
          <p:cNvSpPr>
            <a:spLocks noGrp="1"/>
          </p:cNvSpPr>
          <p:nvPr>
            <p:ph type="ftr" sz="quarter" idx="10"/>
          </p:nvPr>
        </p:nvSpPr>
        <p:spPr>
          <a:noFill/>
        </p:spPr>
        <p:txBody>
          <a:bodyPr/>
          <a:lstStyle/>
          <a:p>
            <a:r>
              <a:rPr lang="en-US" smtClean="0"/>
              <a:t>© 2014 Keith A. Pray</a:t>
            </a:r>
            <a:endParaRPr lang="en-US"/>
          </a:p>
        </p:txBody>
      </p:sp>
      <p:sp>
        <p:nvSpPr>
          <p:cNvPr id="88067" name="Slide Number Placeholder 4"/>
          <p:cNvSpPr>
            <a:spLocks noGrp="1"/>
          </p:cNvSpPr>
          <p:nvPr>
            <p:ph type="sldNum" sz="quarter" idx="11"/>
          </p:nvPr>
        </p:nvSpPr>
        <p:spPr>
          <a:noFill/>
        </p:spPr>
        <p:txBody>
          <a:bodyPr/>
          <a:lstStyle/>
          <a:p>
            <a:fld id="{5194380A-DC83-F247-9D3F-0E7C250710BA}" type="slidenum">
              <a:rPr lang="en-US"/>
              <a:pPr/>
              <a:t>35</a:t>
            </a:fld>
            <a:endParaRPr lang="en-US"/>
          </a:p>
        </p:txBody>
      </p:sp>
      <p:sp>
        <p:nvSpPr>
          <p:cNvPr id="88068" name="Date Placeholder 5"/>
          <p:cNvSpPr>
            <a:spLocks noGrp="1"/>
          </p:cNvSpPr>
          <p:nvPr>
            <p:ph type="dt" sz="half" idx="12"/>
          </p:nvPr>
        </p:nvSpPr>
        <p:spPr>
          <a:noFill/>
        </p:spPr>
        <p:txBody>
          <a:bodyPr/>
          <a:lstStyle/>
          <a:p>
            <a:fld id="{F285F310-566C-FF40-B09D-E47941B962A4}" type="datetime1">
              <a:rPr lang="en-US" smtClean="0"/>
              <a:t>4/3/14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2"/>
          <p:cNvSpPr>
            <a:spLocks noGrp="1" noChangeArrowheads="1"/>
          </p:cNvSpPr>
          <p:nvPr>
            <p:ph type="title"/>
          </p:nvPr>
        </p:nvSpPr>
        <p:spPr/>
        <p:txBody>
          <a:bodyPr/>
          <a:lstStyle/>
          <a:p>
            <a:r>
              <a:rPr lang="en-US">
                <a:ea typeface="ＭＳ Ｐゴシック" pitchFamily="-109" charset="-128"/>
                <a:cs typeface="ＭＳ Ｐゴシック" pitchFamily="-109" charset="-128"/>
              </a:rPr>
              <a:t>Protecting Software</a:t>
            </a:r>
          </a:p>
        </p:txBody>
      </p:sp>
      <p:sp>
        <p:nvSpPr>
          <p:cNvPr id="90118" name="Rectangle 3"/>
          <p:cNvSpPr>
            <a:spLocks noGrp="1" noChangeArrowheads="1"/>
          </p:cNvSpPr>
          <p:nvPr>
            <p:ph idx="1"/>
          </p:nvPr>
        </p:nvSpPr>
        <p:spPr/>
        <p:txBody>
          <a:bodyPr/>
          <a:lstStyle/>
          <a:p>
            <a:r>
              <a:rPr lang="en-US">
                <a:ea typeface="ＭＳ Ｐゴシック" pitchFamily="-109" charset="-128"/>
                <a:cs typeface="ＭＳ Ｐゴシック" pitchFamily="-109" charset="-128"/>
              </a:rPr>
              <a:t>Patented?</a:t>
            </a:r>
          </a:p>
          <a:p>
            <a:r>
              <a:rPr lang="en-US">
                <a:ea typeface="ＭＳ Ｐゴシック" pitchFamily="-109" charset="-128"/>
                <a:cs typeface="ＭＳ Ｐゴシック" pitchFamily="-109" charset="-128"/>
              </a:rPr>
              <a:t>Copyrighted?</a:t>
            </a:r>
          </a:p>
          <a:p>
            <a:r>
              <a:rPr lang="en-US">
                <a:ea typeface="ＭＳ Ｐゴシック" pitchFamily="-109" charset="-128"/>
                <a:cs typeface="ＭＳ Ｐゴシック" pitchFamily="-109" charset="-128"/>
              </a:rPr>
              <a:t>Trade Secret?</a:t>
            </a:r>
          </a:p>
          <a:p>
            <a:endParaRPr lang="en-US">
              <a:ea typeface="ＭＳ Ｐゴシック" pitchFamily="-109" charset="-128"/>
              <a:cs typeface="ＭＳ Ｐゴシック" pitchFamily="-109" charset="-128"/>
            </a:endParaRPr>
          </a:p>
          <a:p>
            <a:r>
              <a:rPr lang="en-US">
                <a:ea typeface="ＭＳ Ｐゴシック" pitchFamily="-109" charset="-128"/>
                <a:cs typeface="ＭＳ Ｐゴシック" pitchFamily="-109" charset="-128"/>
              </a:rPr>
              <a:t>License agreements?</a:t>
            </a:r>
          </a:p>
          <a:p>
            <a:r>
              <a:rPr lang="en-US">
                <a:ea typeface="ＭＳ Ｐゴシック" pitchFamily="-109" charset="-128"/>
                <a:cs typeface="ＭＳ Ｐゴシック" pitchFamily="-109" charset="-128"/>
              </a:rPr>
              <a:t>Open source and free software?</a:t>
            </a:r>
          </a:p>
        </p:txBody>
      </p:sp>
      <p:sp>
        <p:nvSpPr>
          <p:cNvPr id="90114" name="Footer Placeholder 3"/>
          <p:cNvSpPr>
            <a:spLocks noGrp="1"/>
          </p:cNvSpPr>
          <p:nvPr>
            <p:ph type="ftr" sz="quarter" idx="10"/>
          </p:nvPr>
        </p:nvSpPr>
        <p:spPr>
          <a:noFill/>
        </p:spPr>
        <p:txBody>
          <a:bodyPr/>
          <a:lstStyle/>
          <a:p>
            <a:r>
              <a:rPr lang="en-US" smtClean="0"/>
              <a:t>© 2014 Keith A. Pray</a:t>
            </a:r>
            <a:endParaRPr lang="en-US"/>
          </a:p>
        </p:txBody>
      </p:sp>
      <p:sp>
        <p:nvSpPr>
          <p:cNvPr id="90115" name="Slide Number Placeholder 4"/>
          <p:cNvSpPr>
            <a:spLocks noGrp="1"/>
          </p:cNvSpPr>
          <p:nvPr>
            <p:ph type="sldNum" sz="quarter" idx="11"/>
          </p:nvPr>
        </p:nvSpPr>
        <p:spPr>
          <a:noFill/>
        </p:spPr>
        <p:txBody>
          <a:bodyPr/>
          <a:lstStyle/>
          <a:p>
            <a:fld id="{FCFCAC67-FF01-BE42-9E87-5AE8C7A00C1D}" type="slidenum">
              <a:rPr lang="en-US"/>
              <a:pPr/>
              <a:t>36</a:t>
            </a:fld>
            <a:endParaRPr lang="en-US"/>
          </a:p>
        </p:txBody>
      </p:sp>
      <p:sp>
        <p:nvSpPr>
          <p:cNvPr id="90116" name="Date Placeholder 5"/>
          <p:cNvSpPr>
            <a:spLocks noGrp="1"/>
          </p:cNvSpPr>
          <p:nvPr>
            <p:ph type="dt" sz="half" idx="12"/>
          </p:nvPr>
        </p:nvSpPr>
        <p:spPr>
          <a:noFill/>
        </p:spPr>
        <p:txBody>
          <a:bodyPr/>
          <a:lstStyle/>
          <a:p>
            <a:fld id="{C3F61BA4-03F6-2D4A-AF24-7262B3587A71}" type="datetime1">
              <a:rPr lang="en-US" smtClean="0"/>
              <a:t>4/3/14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ea typeface="ＭＳ Ｐゴシック" pitchFamily="-109" charset="-128"/>
                <a:cs typeface="ＭＳ Ｐゴシック" pitchFamily="-109" charset="-128"/>
              </a:rPr>
              <a:t>Group Quiz </a:t>
            </a:r>
            <a:r>
              <a:rPr lang="en-US" dirty="0" smtClean="0">
                <a:ea typeface="ＭＳ Ｐゴシック" pitchFamily="-109" charset="-128"/>
                <a:cs typeface="ＭＳ Ｐゴシック" pitchFamily="-109" charset="-128"/>
              </a:rPr>
              <a:t>- </a:t>
            </a:r>
            <a:r>
              <a:rPr lang="en-US" dirty="0" smtClean="0">
                <a:ea typeface="ＭＳ Ｐゴシック" pitchFamily="-109" charset="-128"/>
                <a:cs typeface="ＭＳ Ｐゴシック" pitchFamily="-109" charset="-128"/>
              </a:rPr>
              <a:t>IP</a:t>
            </a:r>
            <a:endParaRPr lang="en-US" dirty="0" smtClean="0">
              <a:ea typeface="ＭＳ Ｐゴシック" pitchFamily="-109" charset="-128"/>
              <a:cs typeface="ＭＳ Ｐゴシック" pitchFamily="-109" charset="-128"/>
            </a:endParaRPr>
          </a:p>
        </p:txBody>
      </p:sp>
      <p:sp>
        <p:nvSpPr>
          <p:cNvPr id="19459" name="Text Placeholder 7"/>
          <p:cNvSpPr>
            <a:spLocks noGrp="1"/>
          </p:cNvSpPr>
          <p:nvPr>
            <p:ph type="body" idx="1"/>
          </p:nvPr>
        </p:nvSpPr>
        <p:spPr>
          <a:xfrm>
            <a:off x="457200" y="1535113"/>
            <a:ext cx="7543800" cy="639762"/>
          </a:xfrm>
        </p:spPr>
        <p:txBody>
          <a:bodyPr/>
          <a:lstStyle/>
          <a:p>
            <a:r>
              <a:rPr lang="en-US" dirty="0" smtClean="0">
                <a:ea typeface="ＭＳ Ｐゴシック" pitchFamily="-109" charset="-128"/>
                <a:cs typeface="ＭＳ Ｐゴシック" pitchFamily="-109" charset="-128"/>
              </a:rPr>
              <a:t>For each of the IP protections below answer a - </a:t>
            </a:r>
            <a:r>
              <a:rPr lang="en-US" dirty="0">
                <a:ea typeface="ＭＳ Ｐゴシック" pitchFamily="-109" charset="-128"/>
                <a:cs typeface="ＭＳ Ｐゴシック" pitchFamily="-109" charset="-128"/>
              </a:rPr>
              <a:t>d</a:t>
            </a:r>
            <a:r>
              <a:rPr lang="en-US" dirty="0" smtClean="0">
                <a:ea typeface="ＭＳ Ｐゴシック" pitchFamily="-109" charset="-128"/>
                <a:cs typeface="ＭＳ Ｐゴシック" pitchFamily="-109" charset="-128"/>
              </a:rPr>
              <a:t>.</a:t>
            </a:r>
          </a:p>
        </p:txBody>
      </p:sp>
      <p:sp>
        <p:nvSpPr>
          <p:cNvPr id="19460" name="Content Placeholder 2"/>
          <p:cNvSpPr>
            <a:spLocks noGrp="1"/>
          </p:cNvSpPr>
          <p:nvPr>
            <p:ph sz="half" idx="2"/>
          </p:nvPr>
        </p:nvSpPr>
        <p:spPr/>
        <p:txBody>
          <a:bodyPr/>
          <a:lstStyle/>
          <a:p>
            <a:pPr marL="514350" indent="-514350">
              <a:buFont typeface="Arial Black" pitchFamily="-109" charset="0"/>
              <a:buAutoNum type="arabicPeriod"/>
            </a:pPr>
            <a:endParaRPr lang="en-US" dirty="0" smtClean="0">
              <a:ea typeface="ＭＳ Ｐゴシック" pitchFamily="-109" charset="-128"/>
              <a:cs typeface="ＭＳ Ｐゴシック" pitchFamily="-109" charset="-128"/>
            </a:endParaRPr>
          </a:p>
          <a:p>
            <a:pPr marL="514350" indent="-514350">
              <a:buFont typeface="Arial Black" pitchFamily="-109" charset="0"/>
              <a:buAutoNum type="arabicPeriod"/>
            </a:pPr>
            <a:r>
              <a:rPr lang="en-US" dirty="0" smtClean="0">
                <a:ea typeface="ＭＳ Ｐゴシック" pitchFamily="-109" charset="-128"/>
                <a:cs typeface="ＭＳ Ｐゴシック" pitchFamily="-109" charset="-128"/>
              </a:rPr>
              <a:t>Trademark</a:t>
            </a:r>
          </a:p>
          <a:p>
            <a:pPr marL="514350" indent="-514350">
              <a:buFont typeface="Arial Black" pitchFamily="-109" charset="0"/>
              <a:buAutoNum type="arabicPeriod"/>
            </a:pPr>
            <a:r>
              <a:rPr lang="en-US" dirty="0" smtClean="0">
                <a:ea typeface="ＭＳ Ｐゴシック" pitchFamily="-109" charset="-128"/>
                <a:cs typeface="ＭＳ Ｐゴシック" pitchFamily="-109" charset="-128"/>
              </a:rPr>
              <a:t>Copyright</a:t>
            </a:r>
          </a:p>
          <a:p>
            <a:pPr marL="514350" indent="-514350">
              <a:buFont typeface="Arial Black" pitchFamily="-109" charset="0"/>
              <a:buAutoNum type="arabicPeriod"/>
            </a:pPr>
            <a:r>
              <a:rPr lang="en-US" dirty="0" smtClean="0">
                <a:ea typeface="ＭＳ Ｐゴシック" pitchFamily="-109" charset="-128"/>
                <a:cs typeface="ＭＳ Ｐゴシック" pitchFamily="-109" charset="-128"/>
              </a:rPr>
              <a:t>Patent</a:t>
            </a:r>
          </a:p>
          <a:p>
            <a:pPr marL="514350" indent="-514350">
              <a:buFont typeface="Arial Black" pitchFamily="-109" charset="0"/>
              <a:buAutoNum type="arabicPeriod"/>
            </a:pPr>
            <a:r>
              <a:rPr lang="en-US" dirty="0" smtClean="0">
                <a:ea typeface="ＭＳ Ｐゴシック" pitchFamily="-109" charset="-128"/>
                <a:cs typeface="ＭＳ Ｐゴシック" pitchFamily="-109" charset="-128"/>
              </a:rPr>
              <a:t>Trade Secret</a:t>
            </a:r>
          </a:p>
          <a:p>
            <a:pPr marL="0" indent="0">
              <a:buNone/>
            </a:pPr>
            <a:endParaRPr lang="en-US" dirty="0" smtClean="0">
              <a:ea typeface="ＭＳ Ｐゴシック" pitchFamily="-109" charset="-128"/>
              <a:cs typeface="ＭＳ Ｐゴシック" pitchFamily="-109" charset="-128"/>
            </a:endParaRPr>
          </a:p>
        </p:txBody>
      </p:sp>
      <p:sp>
        <p:nvSpPr>
          <p:cNvPr id="19462" name="Content Placeholder 6"/>
          <p:cNvSpPr>
            <a:spLocks noGrp="1"/>
          </p:cNvSpPr>
          <p:nvPr>
            <p:ph sz="quarter" idx="4"/>
          </p:nvPr>
        </p:nvSpPr>
        <p:spPr>
          <a:xfrm>
            <a:off x="3352800" y="2174875"/>
            <a:ext cx="5334000" cy="3951288"/>
          </a:xfrm>
        </p:spPr>
        <p:txBody>
          <a:bodyPr/>
          <a:lstStyle/>
          <a:p>
            <a:pPr marL="914400" lvl="1" indent="-514350">
              <a:buFont typeface="Arial Black" pitchFamily="-109" charset="0"/>
              <a:buAutoNum type="alphaLcParenR"/>
            </a:pPr>
            <a:endParaRPr lang="en-US" dirty="0" smtClean="0"/>
          </a:p>
          <a:p>
            <a:pPr marL="514350" indent="-514350">
              <a:buFont typeface="Arial Black" pitchFamily="-109" charset="0"/>
              <a:buAutoNum type="alphaLcParenR"/>
            </a:pPr>
            <a:r>
              <a:rPr lang="en-US" dirty="0" smtClean="0">
                <a:ea typeface="ＭＳ Ｐゴシック" pitchFamily="-109" charset="-128"/>
                <a:cs typeface="ＭＳ Ｐゴシック" pitchFamily="-109" charset="-128"/>
              </a:rPr>
              <a:t>What kind of IP does it protect?</a:t>
            </a:r>
          </a:p>
          <a:p>
            <a:pPr marL="514350" indent="-514350">
              <a:buFont typeface="Arial Black" pitchFamily="-109" charset="0"/>
              <a:buAutoNum type="alphaLcParenR"/>
            </a:pPr>
            <a:r>
              <a:rPr lang="en-US" dirty="0" smtClean="0">
                <a:ea typeface="ＭＳ Ｐゴシック" pitchFamily="-109" charset="-128"/>
                <a:cs typeface="ＭＳ Ｐゴシック" pitchFamily="-109" charset="-128"/>
              </a:rPr>
              <a:t>What qualifications does the IP have to meet to be protected?</a:t>
            </a:r>
          </a:p>
          <a:p>
            <a:pPr marL="514350" indent="-514350">
              <a:buFont typeface="Arial Black" pitchFamily="-109" charset="0"/>
              <a:buAutoNum type="alphaLcParenR"/>
            </a:pPr>
            <a:r>
              <a:rPr lang="en-US" dirty="0" smtClean="0">
                <a:ea typeface="ＭＳ Ｐゴシック" pitchFamily="-109" charset="-128"/>
                <a:cs typeface="ＭＳ Ｐゴシック" pitchFamily="-109" charset="-128"/>
              </a:rPr>
              <a:t>How long does the protection last?</a:t>
            </a:r>
          </a:p>
          <a:p>
            <a:pPr marL="514350" indent="-514350">
              <a:buFont typeface="Arial Black" pitchFamily="-109" charset="0"/>
              <a:buAutoNum type="alphaLcParenR"/>
            </a:pPr>
            <a:r>
              <a:rPr lang="en-US" dirty="0" smtClean="0">
                <a:ea typeface="ＭＳ Ｐゴシック" pitchFamily="-109" charset="-128"/>
                <a:cs typeface="ＭＳ Ｐゴシック" pitchFamily="-109" charset="-128"/>
              </a:rPr>
              <a:t>Give a specific example of IP currently protected?</a:t>
            </a:r>
          </a:p>
        </p:txBody>
      </p:sp>
      <p:sp>
        <p:nvSpPr>
          <p:cNvPr id="19463" name="Footer Placeholder 3"/>
          <p:cNvSpPr>
            <a:spLocks noGrp="1"/>
          </p:cNvSpPr>
          <p:nvPr>
            <p:ph type="ftr" sz="quarter" idx="10"/>
          </p:nvPr>
        </p:nvSpPr>
        <p:spPr>
          <a:noFill/>
        </p:spPr>
        <p:txBody>
          <a:bodyPr/>
          <a:lstStyle/>
          <a:p>
            <a:r>
              <a:rPr lang="en-US" smtClean="0"/>
              <a:t>© 2014 Keith A. Pray</a:t>
            </a:r>
            <a:endParaRPr lang="en-US"/>
          </a:p>
        </p:txBody>
      </p:sp>
      <p:sp>
        <p:nvSpPr>
          <p:cNvPr id="19464" name="Slide Number Placeholder 4"/>
          <p:cNvSpPr>
            <a:spLocks noGrp="1"/>
          </p:cNvSpPr>
          <p:nvPr>
            <p:ph type="sldNum" sz="quarter" idx="11"/>
          </p:nvPr>
        </p:nvSpPr>
        <p:spPr>
          <a:noFill/>
        </p:spPr>
        <p:txBody>
          <a:bodyPr/>
          <a:lstStyle/>
          <a:p>
            <a:fld id="{F6486006-7524-554C-B08C-9E5609764A7D}" type="slidenum">
              <a:rPr lang="en-US" smtClean="0"/>
              <a:pPr/>
              <a:t>4</a:t>
            </a:fld>
            <a:endParaRPr lang="en-US" smtClean="0"/>
          </a:p>
        </p:txBody>
      </p:sp>
      <p:sp>
        <p:nvSpPr>
          <p:cNvPr id="19465" name="Date Placeholder 5"/>
          <p:cNvSpPr>
            <a:spLocks noGrp="1"/>
          </p:cNvSpPr>
          <p:nvPr>
            <p:ph type="dt" sz="half" idx="12"/>
          </p:nvPr>
        </p:nvSpPr>
        <p:spPr>
          <a:noFill/>
        </p:spPr>
        <p:txBody>
          <a:bodyPr/>
          <a:lstStyle/>
          <a:p>
            <a:fld id="{B7ABD734-1CDF-6647-B2C1-D10E8819F872}" type="datetime1">
              <a:rPr lang="en-US" smtClean="0"/>
              <a:t>4/3/14</a:t>
            </a:fld>
            <a:endParaRPr lang="en-US"/>
          </a:p>
        </p:txBody>
      </p:sp>
    </p:spTree>
    <p:extLst>
      <p:ext uri="{BB962C8B-B14F-4D97-AF65-F5344CB8AC3E}">
        <p14:creationId xmlns:p14="http://schemas.microsoft.com/office/powerpoint/2010/main" val="317623451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Intellectual Property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a:ea typeface="ＭＳ Ｐゴシック" pitchFamily="-109" charset="-128"/>
                <a:cs typeface="ＭＳ Ｐゴシック" pitchFamily="-109" charset="-128"/>
              </a:rPr>
              <a:t>Students </a:t>
            </a:r>
            <a:r>
              <a:rPr lang="en-US" sz="2400" dirty="0" smtClean="0">
                <a:ea typeface="ＭＳ Ｐゴシック" pitchFamily="-109" charset="-128"/>
                <a:cs typeface="ＭＳ Ｐゴシック" pitchFamily="-109" charset="-128"/>
              </a:rPr>
              <a:t>Present</a:t>
            </a:r>
            <a:endParaRPr lang="en-US" sz="2400" dirty="0">
              <a:ea typeface="ＭＳ Ｐゴシック" pitchFamily="-109" charset="-128"/>
              <a:cs typeface="ＭＳ Ｐゴシック" pitchFamily="-109" charset="-128"/>
            </a:endParaRPr>
          </a:p>
          <a:p>
            <a:pPr marL="0" indent="0" eaLnBrk="1" hangingPunct="1">
              <a:buNone/>
            </a:pPr>
            <a:endParaRPr lang="en-US" sz="2400" dirty="0">
              <a:ea typeface="ＭＳ Ｐゴシック" pitchFamily="-109" charset="-128"/>
              <a:cs typeface="ＭＳ Ｐゴシック" pitchFamily="-109" charset="-128"/>
            </a:endParaRPr>
          </a:p>
        </p:txBody>
      </p:sp>
      <p:sp>
        <p:nvSpPr>
          <p:cNvPr id="17410" name="Footer Placeholder 3"/>
          <p:cNvSpPr>
            <a:spLocks noGrp="1"/>
          </p:cNvSpPr>
          <p:nvPr>
            <p:ph type="ftr" sz="quarter" idx="10"/>
          </p:nvPr>
        </p:nvSpPr>
        <p:spPr>
          <a:noFill/>
        </p:spPr>
        <p:txBody>
          <a:bodyPr/>
          <a:lstStyle/>
          <a:p>
            <a:r>
              <a:rPr lang="en-US" smtClean="0"/>
              <a:t>© 2014 Keith A. Pray</a:t>
            </a:r>
            <a:endParaRPr lang="en-US"/>
          </a:p>
        </p:txBody>
      </p:sp>
      <p:sp>
        <p:nvSpPr>
          <p:cNvPr id="17411" name="Slide Number Placeholder 4"/>
          <p:cNvSpPr>
            <a:spLocks noGrp="1"/>
          </p:cNvSpPr>
          <p:nvPr>
            <p:ph type="sldNum" sz="quarter" idx="11"/>
          </p:nvPr>
        </p:nvSpPr>
        <p:spPr>
          <a:noFill/>
        </p:spPr>
        <p:txBody>
          <a:bodyPr/>
          <a:lstStyle/>
          <a:p>
            <a:fld id="{0E64C568-17ED-2D4B-A36A-EC5603E09877}" type="slidenum">
              <a:rPr lang="en-US" smtClean="0"/>
              <a:pPr/>
              <a:t>5</a:t>
            </a:fld>
            <a:endParaRPr lang="en-US" smtClean="0"/>
          </a:p>
        </p:txBody>
      </p:sp>
      <p:sp>
        <p:nvSpPr>
          <p:cNvPr id="17412" name="Date Placeholder 5"/>
          <p:cNvSpPr>
            <a:spLocks noGrp="1"/>
          </p:cNvSpPr>
          <p:nvPr>
            <p:ph type="dt" sz="half" idx="12"/>
          </p:nvPr>
        </p:nvSpPr>
        <p:spPr>
          <a:noFill/>
        </p:spPr>
        <p:txBody>
          <a:bodyPr/>
          <a:lstStyle/>
          <a:p>
            <a:fld id="{530846BB-B2A3-144C-9487-179BDDC51AFC}" type="datetime1">
              <a:rPr lang="en-US" smtClean="0"/>
              <a:t>4/3/14</a:t>
            </a:fld>
            <a:endParaRPr lang="en-US"/>
          </a:p>
        </p:txBody>
      </p:sp>
      <p:sp>
        <p:nvSpPr>
          <p:cNvPr id="277508" name="Rectangle 4"/>
          <p:cNvSpPr>
            <a:spLocks noChangeArrowheads="1"/>
          </p:cNvSpPr>
          <p:nvPr/>
        </p:nvSpPr>
        <p:spPr bwMode="auto">
          <a:xfrm>
            <a:off x="0" y="24384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46238447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pPr eaLnBrk="1" hangingPunct="1"/>
            <a:r>
              <a:rPr lang="en-US" dirty="0" smtClean="0">
                <a:ea typeface="ＭＳ Ｐゴシック" pitchFamily="-109" charset="-128"/>
                <a:cs typeface="ＭＳ Ｐゴシック" pitchFamily="-109" charset="-128"/>
              </a:rPr>
              <a:t>Assignment - Self Search 1/3 </a:t>
            </a:r>
            <a:r>
              <a:rPr lang="en-US" dirty="0">
                <a:ea typeface="ＭＳ Ｐゴシック" pitchFamily="-109" charset="-128"/>
                <a:cs typeface="ＭＳ Ｐゴシック" pitchFamily="-109" charset="-128"/>
              </a:rPr>
              <a:t>Discussion Board</a:t>
            </a:r>
          </a:p>
        </p:txBody>
      </p:sp>
      <p:sp>
        <p:nvSpPr>
          <p:cNvPr id="24582" name="Rectangle 3"/>
          <p:cNvSpPr>
            <a:spLocks noGrp="1" noChangeArrowheads="1"/>
          </p:cNvSpPr>
          <p:nvPr>
            <p:ph idx="1"/>
          </p:nvPr>
        </p:nvSpPr>
        <p:spPr/>
        <p:txBody>
          <a:bodyPr/>
          <a:lstStyle/>
          <a:p>
            <a:pPr eaLnBrk="1" hangingPunct="1">
              <a:lnSpc>
                <a:spcPct val="90000"/>
              </a:lnSpc>
            </a:pPr>
            <a:r>
              <a:rPr lang="en-US" sz="2000" dirty="0">
                <a:ea typeface="ＭＳ Ｐゴシック" pitchFamily="-109" charset="-128"/>
                <a:cs typeface="ＭＳ Ｐゴシック" pitchFamily="-109" charset="-128"/>
              </a:rPr>
              <a:t>Post ways one can search for information about a person. Do not repeat an entry already made</a:t>
            </a:r>
            <a:r>
              <a:rPr lang="en-US" sz="2000" dirty="0" smtClean="0">
                <a:ea typeface="ＭＳ Ｐゴシック" pitchFamily="-109" charset="-128"/>
                <a:cs typeface="ＭＳ Ｐゴシック" pitchFamily="-109" charset="-128"/>
              </a:rPr>
              <a:t>.</a:t>
            </a:r>
          </a:p>
          <a:p>
            <a:pPr eaLnBrk="1" hangingPunct="1">
              <a:lnSpc>
                <a:spcPct val="90000"/>
              </a:lnSpc>
            </a:pPr>
            <a:r>
              <a:rPr lang="en-US" sz="2000" dirty="0" smtClean="0">
                <a:ea typeface="ＭＳ Ｐゴシック" pitchFamily="-109" charset="-128"/>
                <a:cs typeface="ＭＳ Ｐゴシック" pitchFamily="-109" charset="-128"/>
              </a:rPr>
              <a:t>Use </a:t>
            </a:r>
            <a:r>
              <a:rPr lang="en-US" sz="2000" dirty="0">
                <a:ea typeface="ＭＳ Ｐゴシック" pitchFamily="-109" charset="-128"/>
                <a:cs typeface="ＭＳ Ｐゴシック" pitchFamily="-109" charset="-128"/>
              </a:rPr>
              <a:t>each search method listed</a:t>
            </a:r>
            <a:r>
              <a:rPr lang="en-US" sz="2000" dirty="0" smtClean="0">
                <a:ea typeface="ＭＳ Ｐゴシック" pitchFamily="-109" charset="-128"/>
                <a:cs typeface="ＭＳ Ｐゴシック" pitchFamily="-109" charset="-128"/>
              </a:rPr>
              <a:t> to produce 2 profiles as an appendix of your paper. </a:t>
            </a:r>
            <a:r>
              <a:rPr lang="en-US" sz="2000" dirty="0">
                <a:ea typeface="ＭＳ Ｐゴシック" pitchFamily="-109" charset="-128"/>
                <a:cs typeface="ＭＳ Ｐゴシック" pitchFamily="-109" charset="-128"/>
              </a:rPr>
              <a:t>Provide a brief description if you’d rather not </a:t>
            </a:r>
            <a:r>
              <a:rPr lang="en-US" sz="2000" dirty="0" smtClean="0">
                <a:ea typeface="ＭＳ Ｐゴシック" pitchFamily="-109" charset="-128"/>
                <a:cs typeface="ＭＳ Ｐゴシック" pitchFamily="-109" charset="-128"/>
              </a:rPr>
              <a:t>list the </a:t>
            </a:r>
            <a:r>
              <a:rPr lang="en-US" sz="2000" dirty="0">
                <a:ea typeface="ＭＳ Ｐゴシック" pitchFamily="-109" charset="-128"/>
                <a:cs typeface="ＭＳ Ｐゴシック" pitchFamily="-109" charset="-128"/>
              </a:rPr>
              <a:t>details</a:t>
            </a:r>
            <a:r>
              <a:rPr lang="en-US" sz="2000" dirty="0" smtClean="0">
                <a:ea typeface="ＭＳ Ｐゴシック" pitchFamily="-109" charset="-128"/>
                <a:cs typeface="ＭＳ Ｐゴシック" pitchFamily="-109" charset="-128"/>
              </a:rPr>
              <a:t>.</a:t>
            </a:r>
          </a:p>
          <a:p>
            <a:pPr lvl="1" eaLnBrk="1" hangingPunct="1">
              <a:lnSpc>
                <a:spcPct val="90000"/>
              </a:lnSpc>
            </a:pPr>
            <a:r>
              <a:rPr lang="en-US" sz="1600" dirty="0" smtClean="0">
                <a:ea typeface="ＭＳ Ｐゴシック" pitchFamily="-109" charset="-128"/>
                <a:cs typeface="ＭＳ Ｐゴシック" pitchFamily="-109" charset="-128"/>
              </a:rPr>
              <a:t>Profile 1: all information someone might think is you</a:t>
            </a:r>
          </a:p>
          <a:p>
            <a:pPr lvl="1" eaLnBrk="1" hangingPunct="1">
              <a:lnSpc>
                <a:spcPct val="90000"/>
              </a:lnSpc>
            </a:pPr>
            <a:r>
              <a:rPr lang="en-US" sz="1600" dirty="0" smtClean="0">
                <a:ea typeface="ＭＳ Ｐゴシック" pitchFamily="-109" charset="-128"/>
                <a:cs typeface="ＭＳ Ｐゴシック" pitchFamily="-109" charset="-128"/>
              </a:rPr>
              <a:t>Profile 2: all information you know is you.</a:t>
            </a:r>
          </a:p>
          <a:p>
            <a:pPr lvl="1" eaLnBrk="1" hangingPunct="1">
              <a:lnSpc>
                <a:spcPct val="90000"/>
              </a:lnSpc>
            </a:pPr>
            <a:r>
              <a:rPr lang="en-US" sz="1600" dirty="0">
                <a:ea typeface="ＭＳ Ｐゴシック" pitchFamily="-109" charset="-128"/>
                <a:cs typeface="ＭＳ Ｐゴシック" pitchFamily="-109" charset="-128"/>
              </a:rPr>
              <a:t>You are not responsible for methods posted after </a:t>
            </a:r>
            <a:r>
              <a:rPr lang="en-US" sz="1600" dirty="0" smtClean="0">
                <a:ea typeface="ＭＳ Ｐゴシック" pitchFamily="-109" charset="-128"/>
                <a:cs typeface="ＭＳ Ｐゴシック" pitchFamily="-109" charset="-128"/>
              </a:rPr>
              <a:t>Monday 8AM</a:t>
            </a:r>
            <a:r>
              <a:rPr lang="en-US" sz="1600" dirty="0" smtClean="0">
                <a:ea typeface="ＭＳ Ｐゴシック" pitchFamily="-109" charset="-128"/>
                <a:cs typeface="ＭＳ Ｐゴシック" pitchFamily="-109" charset="-128"/>
              </a:rPr>
              <a:t>.</a:t>
            </a:r>
            <a:endParaRPr lang="en-US" sz="1600" dirty="0">
              <a:ea typeface="ＭＳ Ｐゴシック" pitchFamily="-109" charset="-128"/>
              <a:cs typeface="ＭＳ Ｐゴシック" pitchFamily="-109" charset="-128"/>
            </a:endParaRPr>
          </a:p>
          <a:p>
            <a:pPr eaLnBrk="1" hangingPunct="1">
              <a:lnSpc>
                <a:spcPct val="90000"/>
              </a:lnSpc>
            </a:pPr>
            <a:r>
              <a:rPr lang="en-US" sz="2000" dirty="0">
                <a:ea typeface="ＭＳ Ｐゴシック" pitchFamily="-109" charset="-128"/>
                <a:cs typeface="ＭＳ Ｐゴシック" pitchFamily="-109" charset="-128"/>
              </a:rPr>
              <a:t>For each search method </a:t>
            </a:r>
            <a:r>
              <a:rPr lang="en-US" sz="2000" dirty="0" smtClean="0">
                <a:ea typeface="ＭＳ Ｐゴシック" pitchFamily="-109" charset="-128"/>
                <a:cs typeface="ＭＳ Ｐゴシック" pitchFamily="-109" charset="-128"/>
              </a:rPr>
              <a:t>result:</a:t>
            </a:r>
            <a:endParaRPr lang="en-US" sz="2000" dirty="0">
              <a:ea typeface="ＭＳ Ｐゴシック" pitchFamily="-109" charset="-128"/>
              <a:cs typeface="ＭＳ Ｐゴシック" pitchFamily="-109" charset="-128"/>
            </a:endParaRPr>
          </a:p>
          <a:p>
            <a:pPr lvl="1" eaLnBrk="1" hangingPunct="1">
              <a:lnSpc>
                <a:spcPct val="90000"/>
              </a:lnSpc>
            </a:pPr>
            <a:r>
              <a:rPr lang="en-US" sz="1600" dirty="0" smtClean="0"/>
              <a:t>Exactly </a:t>
            </a:r>
            <a:r>
              <a:rPr lang="en-US" sz="1600" dirty="0"/>
              <a:t>how did the data get there?</a:t>
            </a:r>
          </a:p>
          <a:p>
            <a:pPr lvl="1" eaLnBrk="1" hangingPunct="1">
              <a:lnSpc>
                <a:spcPct val="90000"/>
              </a:lnSpc>
            </a:pPr>
            <a:r>
              <a:rPr lang="en-US" sz="1600" dirty="0"/>
              <a:t>How can this data be used?</a:t>
            </a:r>
            <a:endParaRPr lang="en-US" sz="1600" dirty="0" smtClean="0"/>
          </a:p>
          <a:p>
            <a:pPr lvl="1" eaLnBrk="1" hangingPunct="1">
              <a:lnSpc>
                <a:spcPct val="90000"/>
              </a:lnSpc>
            </a:pPr>
            <a:r>
              <a:rPr lang="en-US" sz="1600" dirty="0" smtClean="0"/>
              <a:t>Is this a secondary use?</a:t>
            </a:r>
          </a:p>
          <a:p>
            <a:pPr lvl="1" eaLnBrk="1" hangingPunct="1">
              <a:lnSpc>
                <a:spcPct val="90000"/>
              </a:lnSpc>
            </a:pPr>
            <a:r>
              <a:rPr lang="en-US" sz="1600" dirty="0" smtClean="0"/>
              <a:t>Did </a:t>
            </a:r>
            <a:r>
              <a:rPr lang="en-US" sz="1600" dirty="0"/>
              <a:t>you authorized use of the data</a:t>
            </a:r>
            <a:r>
              <a:rPr lang="en-US" sz="1600" dirty="0" smtClean="0"/>
              <a:t>?</a:t>
            </a:r>
            <a:r>
              <a:rPr lang="en-US" sz="1600" dirty="0"/>
              <a:t> </a:t>
            </a:r>
            <a:r>
              <a:rPr lang="en-US" sz="1600" dirty="0" smtClean="0"/>
              <a:t>If not and you want to, </a:t>
            </a:r>
            <a:r>
              <a:rPr lang="en-US" sz="1600" dirty="0"/>
              <a:t>request its use be discontinued and post the correspondence.</a:t>
            </a:r>
            <a:r>
              <a:rPr lang="en-US" sz="1600" dirty="0" smtClean="0"/>
              <a:t> </a:t>
            </a:r>
          </a:p>
          <a:p>
            <a:pPr eaLnBrk="1" hangingPunct="1">
              <a:lnSpc>
                <a:spcPct val="90000"/>
              </a:lnSpc>
            </a:pPr>
            <a:r>
              <a:rPr lang="en-US" sz="2000" dirty="0" smtClean="0">
                <a:ea typeface="ＭＳ Ｐゴシック" pitchFamily="-109" charset="-128"/>
                <a:cs typeface="ＭＳ Ｐゴシック" pitchFamily="-109" charset="-128"/>
              </a:rPr>
              <a:t>Dig </a:t>
            </a:r>
            <a:r>
              <a:rPr lang="en-US" sz="2000" dirty="0">
                <a:ea typeface="ＭＳ Ｐゴシック" pitchFamily="-109" charset="-128"/>
                <a:cs typeface="ＭＳ Ｐゴシック" pitchFamily="-109" charset="-128"/>
              </a:rPr>
              <a:t>deeper than a basic search engine’s (Google, etc.) results</a:t>
            </a:r>
            <a:r>
              <a:rPr lang="en-US" sz="2000" dirty="0" smtClean="0">
                <a:ea typeface="ＭＳ Ｐゴシック" pitchFamily="-109" charset="-128"/>
                <a:cs typeface="ＭＳ Ｐゴシック" pitchFamily="-109" charset="-128"/>
              </a:rPr>
              <a:t>.</a:t>
            </a:r>
            <a:endParaRPr lang="en-US" sz="2000" dirty="0">
              <a:ea typeface="ＭＳ Ｐゴシック" pitchFamily="-109" charset="-128"/>
              <a:cs typeface="ＭＳ Ｐゴシック" pitchFamily="-109" charset="-128"/>
            </a:endParaRPr>
          </a:p>
        </p:txBody>
      </p:sp>
      <p:sp>
        <p:nvSpPr>
          <p:cNvPr id="24578" name="Footer Placeholder 3"/>
          <p:cNvSpPr>
            <a:spLocks noGrp="1"/>
          </p:cNvSpPr>
          <p:nvPr>
            <p:ph type="ftr" sz="quarter" idx="10"/>
          </p:nvPr>
        </p:nvSpPr>
        <p:spPr>
          <a:noFill/>
        </p:spPr>
        <p:txBody>
          <a:bodyPr/>
          <a:lstStyle/>
          <a:p>
            <a:r>
              <a:rPr lang="en-US" smtClean="0"/>
              <a:t>© 2014 Keith A. Pray</a:t>
            </a:r>
          </a:p>
        </p:txBody>
      </p:sp>
      <p:sp>
        <p:nvSpPr>
          <p:cNvPr id="3" name="Slide Number Placeholder 2"/>
          <p:cNvSpPr>
            <a:spLocks noGrp="1"/>
          </p:cNvSpPr>
          <p:nvPr>
            <p:ph type="sldNum" sz="quarter" idx="11"/>
          </p:nvPr>
        </p:nvSpPr>
        <p:spPr/>
        <p:txBody>
          <a:bodyPr/>
          <a:lstStyle/>
          <a:p>
            <a:fld id="{CC7FDFB7-4A96-0F4D-9A4A-E56F94FA24DB}" type="slidenum">
              <a:rPr lang="en-US" smtClean="0"/>
              <a:pPr/>
              <a:t>6</a:t>
            </a:fld>
            <a:endParaRPr lang="en-US"/>
          </a:p>
        </p:txBody>
      </p:sp>
      <p:sp>
        <p:nvSpPr>
          <p:cNvPr id="2" name="Date Placeholder 1"/>
          <p:cNvSpPr>
            <a:spLocks noGrp="1"/>
          </p:cNvSpPr>
          <p:nvPr>
            <p:ph type="dt" sz="half" idx="12"/>
          </p:nvPr>
        </p:nvSpPr>
        <p:spPr/>
        <p:txBody>
          <a:bodyPr/>
          <a:lstStyle/>
          <a:p>
            <a:fld id="{74F445E7-02E6-F44A-8FF6-4E36BC6DC83E}" type="datetime1">
              <a:rPr lang="en-US" smtClean="0"/>
              <a:t>4/3/14</a:t>
            </a:fld>
            <a:endParaRPr lang="en-US"/>
          </a:p>
        </p:txBody>
      </p:sp>
    </p:spTree>
    <p:extLst>
      <p:ext uri="{BB962C8B-B14F-4D97-AF65-F5344CB8AC3E}">
        <p14:creationId xmlns:p14="http://schemas.microsoft.com/office/powerpoint/2010/main" val="142778923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p:txBody>
          <a:bodyPr/>
          <a:lstStyle/>
          <a:p>
            <a:pPr eaLnBrk="1" hangingPunct="1"/>
            <a:r>
              <a:rPr lang="en-US" dirty="0" smtClean="0">
                <a:ea typeface="ＭＳ Ｐゴシック" pitchFamily="-109" charset="-128"/>
                <a:cs typeface="ＭＳ Ｐゴシック" pitchFamily="-109" charset="-128"/>
              </a:rPr>
              <a:t>Assignment </a:t>
            </a:r>
            <a:r>
              <a:rPr lang="en-US" dirty="0">
                <a:ea typeface="ＭＳ Ｐゴシック" pitchFamily="-109" charset="-128"/>
                <a:cs typeface="ＭＳ Ｐゴシック" pitchFamily="-109" charset="-128"/>
              </a:rPr>
              <a:t>2</a:t>
            </a:r>
            <a:r>
              <a:rPr lang="en-US" dirty="0" smtClean="0">
                <a:ea typeface="ＭＳ Ｐゴシック" pitchFamily="-109" charset="-128"/>
                <a:cs typeface="ＭＳ Ｐゴシック" pitchFamily="-109" charset="-128"/>
              </a:rPr>
              <a:t>/</a:t>
            </a:r>
            <a:r>
              <a:rPr lang="en-US" dirty="0">
                <a:ea typeface="ＭＳ Ｐゴシック" pitchFamily="-109" charset="-128"/>
                <a:cs typeface="ＭＳ Ｐゴシック" pitchFamily="-109" charset="-128"/>
              </a:rPr>
              <a:t>3</a:t>
            </a:r>
          </a:p>
        </p:txBody>
      </p:sp>
      <p:sp>
        <p:nvSpPr>
          <p:cNvPr id="48134" name="Rectangle 3"/>
          <p:cNvSpPr>
            <a:spLocks noGrp="1" noChangeArrowheads="1"/>
          </p:cNvSpPr>
          <p:nvPr>
            <p:ph idx="1"/>
          </p:nvPr>
        </p:nvSpPr>
        <p:spPr/>
        <p:txBody>
          <a:bodyPr/>
          <a:lstStyle/>
          <a:p>
            <a:pPr eaLnBrk="1" hangingPunct="1">
              <a:lnSpc>
                <a:spcPct val="90000"/>
              </a:lnSpc>
            </a:pPr>
            <a:r>
              <a:rPr lang="en-US" sz="2800" dirty="0" smtClean="0">
                <a:ea typeface="ＭＳ Ｐゴシック" pitchFamily="-109" charset="-128"/>
                <a:cs typeface="ＭＳ Ｐゴシック" pitchFamily="-109" charset="-128"/>
              </a:rPr>
              <a:t>One Page Paper</a:t>
            </a:r>
          </a:p>
          <a:p>
            <a:pPr lvl="1" eaLnBrk="1" hangingPunct="1">
              <a:lnSpc>
                <a:spcPct val="90000"/>
              </a:lnSpc>
            </a:pPr>
            <a:r>
              <a:rPr lang="en-US" sz="1800" dirty="0" smtClean="0">
                <a:ea typeface="ＭＳ Ｐゴシック" pitchFamily="-109" charset="-128"/>
                <a:cs typeface="ＭＳ Ｐゴシック" pitchFamily="-109" charset="-128"/>
              </a:rPr>
              <a:t>Use </a:t>
            </a:r>
            <a:r>
              <a:rPr lang="en-US" sz="1800" dirty="0" smtClean="0">
                <a:ea typeface="ＭＳ Ｐゴシック" pitchFamily="-109" charset="-128"/>
                <a:cs typeface="ＭＳ Ｐゴシック" pitchFamily="-109" charset="-128"/>
              </a:rPr>
              <a:t>your search results to help support your conclusion.</a:t>
            </a:r>
          </a:p>
          <a:p>
            <a:pPr lvl="1" eaLnBrk="1" hangingPunct="1">
              <a:lnSpc>
                <a:spcPct val="90000"/>
              </a:lnSpc>
            </a:pPr>
            <a:r>
              <a:rPr lang="en-US" sz="1800" dirty="0">
                <a:ea typeface="ＭＳ Ｐゴシック" pitchFamily="-109" charset="-128"/>
                <a:cs typeface="ＭＳ Ｐゴシック" pitchFamily="-109" charset="-128"/>
              </a:rPr>
              <a:t>This assignment requires you revisit the Discussion Board frequently as new search methods are </a:t>
            </a:r>
            <a:r>
              <a:rPr lang="en-US" sz="1800" dirty="0" smtClean="0">
                <a:ea typeface="ＭＳ Ｐゴシック" pitchFamily="-109" charset="-128"/>
                <a:cs typeface="ＭＳ Ｐゴシック" pitchFamily="-109" charset="-128"/>
              </a:rPr>
              <a:t>posted, subscribe </a:t>
            </a:r>
            <a:r>
              <a:rPr lang="en-US" sz="1800" dirty="0">
                <a:ea typeface="ＭＳ Ｐゴシック" pitchFamily="-109" charset="-128"/>
                <a:cs typeface="ＭＳ Ｐゴシック" pitchFamily="-109" charset="-128"/>
              </a:rPr>
              <a:t>to it.</a:t>
            </a:r>
          </a:p>
          <a:p>
            <a:pPr lvl="1">
              <a:lnSpc>
                <a:spcPct val="90000"/>
              </a:lnSpc>
            </a:pPr>
            <a:r>
              <a:rPr lang="en-US" sz="1800" dirty="0">
                <a:ea typeface="ＭＳ Ｐゴシック" pitchFamily="-109" charset="-128"/>
                <a:cs typeface="ＭＳ Ｐゴシック" pitchFamily="-109" charset="-128"/>
              </a:rPr>
              <a:t>Conclusion idea examples (not comprehensive):</a:t>
            </a:r>
          </a:p>
          <a:p>
            <a:pPr lvl="2">
              <a:lnSpc>
                <a:spcPct val="90000"/>
              </a:lnSpc>
            </a:pPr>
            <a:r>
              <a:rPr lang="en-US" sz="2200" dirty="0">
                <a:ea typeface="ＭＳ Ｐゴシック" pitchFamily="-109" charset="-128"/>
                <a:cs typeface="ＭＳ Ｐゴシック" pitchFamily="-109" charset="-128"/>
              </a:rPr>
              <a:t>What impression would a potential employer have of you given these results, assuming they also had a resume and possibly a cover letter from you?</a:t>
            </a:r>
          </a:p>
          <a:p>
            <a:pPr lvl="2">
              <a:lnSpc>
                <a:spcPct val="90000"/>
              </a:lnSpc>
            </a:pPr>
            <a:r>
              <a:rPr lang="en-US" sz="2200" dirty="0">
                <a:ea typeface="ＭＳ Ｐゴシック" pitchFamily="-109" charset="-128"/>
                <a:cs typeface="ＭＳ Ｐゴシック" pitchFamily="-109" charset="-128"/>
              </a:rPr>
              <a:t>What would your elder family members (or equivalent) think?</a:t>
            </a:r>
          </a:p>
          <a:p>
            <a:pPr lvl="2">
              <a:lnSpc>
                <a:spcPct val="90000"/>
              </a:lnSpc>
            </a:pPr>
            <a:r>
              <a:rPr lang="en-US" sz="2200" dirty="0">
                <a:ea typeface="ＭＳ Ｐゴシック" pitchFamily="-109" charset="-128"/>
                <a:cs typeface="ＭＳ Ｐゴシック" pitchFamily="-109" charset="-128"/>
              </a:rPr>
              <a:t>Are you comfortable with what you found or did not find?</a:t>
            </a:r>
          </a:p>
          <a:p>
            <a:pPr lvl="2">
              <a:lnSpc>
                <a:spcPct val="90000"/>
              </a:lnSpc>
            </a:pPr>
            <a:r>
              <a:rPr lang="en-US" sz="2200" dirty="0">
                <a:ea typeface="ＭＳ Ｐゴシック" pitchFamily="-109" charset="-128"/>
                <a:cs typeface="ＭＳ Ｐゴシック" pitchFamily="-109" charset="-128"/>
              </a:rPr>
              <a:t>Do you believe protecting your privacy is important or needed</a:t>
            </a:r>
            <a:r>
              <a:rPr lang="en-US" sz="2200" dirty="0" smtClean="0">
                <a:ea typeface="ＭＳ Ｐゴシック" pitchFamily="-109" charset="-128"/>
                <a:cs typeface="ＭＳ Ｐゴシック" pitchFamily="-109" charset="-128"/>
              </a:rPr>
              <a:t>?</a:t>
            </a:r>
            <a:endParaRPr lang="en-US" sz="2200" dirty="0">
              <a:ea typeface="ＭＳ Ｐゴシック" pitchFamily="-109" charset="-128"/>
              <a:cs typeface="ＭＳ Ｐゴシック" pitchFamily="-109" charset="-128"/>
            </a:endParaRPr>
          </a:p>
        </p:txBody>
      </p:sp>
      <p:sp>
        <p:nvSpPr>
          <p:cNvPr id="48130" name="Footer Placeholder 3"/>
          <p:cNvSpPr>
            <a:spLocks noGrp="1"/>
          </p:cNvSpPr>
          <p:nvPr>
            <p:ph type="ftr" sz="quarter" idx="10"/>
          </p:nvPr>
        </p:nvSpPr>
        <p:spPr>
          <a:noFill/>
        </p:spPr>
        <p:txBody>
          <a:bodyPr/>
          <a:lstStyle/>
          <a:p>
            <a:r>
              <a:rPr lang="en-US" smtClean="0"/>
              <a:t>© 2014 Keith A. Pray</a:t>
            </a:r>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7</a:t>
            </a:fld>
            <a:endParaRPr lang="en-US"/>
          </a:p>
        </p:txBody>
      </p:sp>
      <p:sp>
        <p:nvSpPr>
          <p:cNvPr id="2" name="Date Placeholder 1"/>
          <p:cNvSpPr>
            <a:spLocks noGrp="1"/>
          </p:cNvSpPr>
          <p:nvPr>
            <p:ph type="dt" sz="half" idx="12"/>
          </p:nvPr>
        </p:nvSpPr>
        <p:spPr/>
        <p:txBody>
          <a:bodyPr/>
          <a:lstStyle/>
          <a:p>
            <a:fld id="{7ACF6443-978A-D346-92CF-2DEA0444BDAC}" type="datetime1">
              <a:rPr lang="en-US" smtClean="0"/>
              <a:t>4/3/14</a:t>
            </a:fld>
            <a:endParaRPr lang="en-US"/>
          </a:p>
        </p:txBody>
      </p:sp>
    </p:spTree>
    <p:extLst>
      <p:ext uri="{BB962C8B-B14F-4D97-AF65-F5344CB8AC3E}">
        <p14:creationId xmlns:p14="http://schemas.microsoft.com/office/powerpoint/2010/main" val="409788145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3/3</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62640876-9D26-F348-8907-5A74C799E685}" type="slidenum">
              <a:rPr lang="en-US" smtClean="0"/>
              <a:pPr/>
              <a:t>8</a:t>
            </a:fld>
            <a:endParaRPr lang="en-US"/>
          </a:p>
        </p:txBody>
      </p:sp>
      <p:sp>
        <p:nvSpPr>
          <p:cNvPr id="6" name="Date Placeholder 5"/>
          <p:cNvSpPr>
            <a:spLocks noGrp="1"/>
          </p:cNvSpPr>
          <p:nvPr>
            <p:ph type="dt" sz="half" idx="12"/>
          </p:nvPr>
        </p:nvSpPr>
        <p:spPr/>
        <p:txBody>
          <a:bodyPr/>
          <a:lstStyle/>
          <a:p>
            <a:fld id="{37239ED3-AA4B-7846-9138-DA9A574EE0AD}" type="datetime1">
              <a:rPr lang="en-US" smtClean="0"/>
              <a:t>4/3/14</a:t>
            </a:fld>
            <a:endParaRPr lang="en-US"/>
          </a:p>
        </p:txBody>
      </p:sp>
      <p:grpSp>
        <p:nvGrpSpPr>
          <p:cNvPr id="34" name="Group 33"/>
          <p:cNvGrpSpPr/>
          <p:nvPr/>
        </p:nvGrpSpPr>
        <p:grpSpPr>
          <a:xfrm>
            <a:off x="838200" y="1752600"/>
            <a:ext cx="1219200" cy="1676400"/>
            <a:chOff x="76200" y="3429000"/>
            <a:chExt cx="1219200" cy="1676400"/>
          </a:xfrm>
        </p:grpSpPr>
        <p:sp>
          <p:nvSpPr>
            <p:cNvPr id="7" name="Smiley Face 6"/>
            <p:cNvSpPr/>
            <p:nvPr/>
          </p:nvSpPr>
          <p:spPr bwMode="auto">
            <a:xfrm>
              <a:off x="457200" y="35814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8" name="Smiley Face 7"/>
            <p:cNvSpPr/>
            <p:nvPr/>
          </p:nvSpPr>
          <p:spPr bwMode="auto">
            <a:xfrm>
              <a:off x="228600" y="36576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9" name="Smiley Face 8"/>
            <p:cNvSpPr/>
            <p:nvPr/>
          </p:nvSpPr>
          <p:spPr bwMode="auto">
            <a:xfrm>
              <a:off x="152400" y="38862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 name="Smiley Face 9"/>
            <p:cNvSpPr/>
            <p:nvPr/>
          </p:nvSpPr>
          <p:spPr bwMode="auto">
            <a:xfrm>
              <a:off x="838200" y="48768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 name="Smiley Face 10"/>
            <p:cNvSpPr/>
            <p:nvPr/>
          </p:nvSpPr>
          <p:spPr bwMode="auto">
            <a:xfrm>
              <a:off x="381000" y="44196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 name="Smiley Face 11"/>
            <p:cNvSpPr/>
            <p:nvPr/>
          </p:nvSpPr>
          <p:spPr bwMode="auto">
            <a:xfrm>
              <a:off x="533400" y="45720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3" name="Smiley Face 12"/>
            <p:cNvSpPr/>
            <p:nvPr/>
          </p:nvSpPr>
          <p:spPr bwMode="auto">
            <a:xfrm>
              <a:off x="990600" y="44196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4" name="Smiley Face 13"/>
            <p:cNvSpPr/>
            <p:nvPr/>
          </p:nvSpPr>
          <p:spPr bwMode="auto">
            <a:xfrm>
              <a:off x="457200" y="41910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5" name="Smiley Face 14"/>
            <p:cNvSpPr/>
            <p:nvPr/>
          </p:nvSpPr>
          <p:spPr bwMode="auto">
            <a:xfrm>
              <a:off x="609600" y="37338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6" name="Smiley Face 15"/>
            <p:cNvSpPr/>
            <p:nvPr/>
          </p:nvSpPr>
          <p:spPr bwMode="auto">
            <a:xfrm>
              <a:off x="762000" y="38862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8" name="Smiley Face 17"/>
            <p:cNvSpPr/>
            <p:nvPr/>
          </p:nvSpPr>
          <p:spPr bwMode="auto">
            <a:xfrm>
              <a:off x="685800" y="47244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9" name="Smiley Face 18"/>
            <p:cNvSpPr/>
            <p:nvPr/>
          </p:nvSpPr>
          <p:spPr bwMode="auto">
            <a:xfrm>
              <a:off x="381000" y="38100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20" name="Smiley Face 19"/>
            <p:cNvSpPr/>
            <p:nvPr/>
          </p:nvSpPr>
          <p:spPr bwMode="auto">
            <a:xfrm>
              <a:off x="228600" y="42672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21" name="Smiley Face 20"/>
            <p:cNvSpPr/>
            <p:nvPr/>
          </p:nvSpPr>
          <p:spPr bwMode="auto">
            <a:xfrm>
              <a:off x="304800" y="40386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22" name="Smiley Face 21"/>
            <p:cNvSpPr/>
            <p:nvPr/>
          </p:nvSpPr>
          <p:spPr bwMode="auto">
            <a:xfrm>
              <a:off x="609600" y="43434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23" name="Smiley Face 22"/>
            <p:cNvSpPr/>
            <p:nvPr/>
          </p:nvSpPr>
          <p:spPr bwMode="auto">
            <a:xfrm>
              <a:off x="762000" y="44958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24" name="Smiley Face 23"/>
            <p:cNvSpPr/>
            <p:nvPr/>
          </p:nvSpPr>
          <p:spPr bwMode="auto">
            <a:xfrm>
              <a:off x="914400" y="46482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25" name="Smiley Face 24"/>
            <p:cNvSpPr/>
            <p:nvPr/>
          </p:nvSpPr>
          <p:spPr bwMode="auto">
            <a:xfrm>
              <a:off x="533400" y="39624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26" name="Smiley Face 25"/>
            <p:cNvSpPr/>
            <p:nvPr/>
          </p:nvSpPr>
          <p:spPr bwMode="auto">
            <a:xfrm>
              <a:off x="685800" y="41148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27" name="Smiley Face 26"/>
            <p:cNvSpPr/>
            <p:nvPr/>
          </p:nvSpPr>
          <p:spPr bwMode="auto">
            <a:xfrm>
              <a:off x="838200" y="42672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28" name="Smiley Face 27"/>
            <p:cNvSpPr/>
            <p:nvPr/>
          </p:nvSpPr>
          <p:spPr bwMode="auto">
            <a:xfrm>
              <a:off x="762000" y="38862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29" name="Smiley Face 28"/>
            <p:cNvSpPr/>
            <p:nvPr/>
          </p:nvSpPr>
          <p:spPr bwMode="auto">
            <a:xfrm>
              <a:off x="914400" y="40386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30" name="Smiley Face 29"/>
            <p:cNvSpPr/>
            <p:nvPr/>
          </p:nvSpPr>
          <p:spPr bwMode="auto">
            <a:xfrm>
              <a:off x="914400" y="40386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31" name="Smiley Face 30"/>
            <p:cNvSpPr/>
            <p:nvPr/>
          </p:nvSpPr>
          <p:spPr bwMode="auto">
            <a:xfrm>
              <a:off x="1066800" y="41910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32" name="Smiley Face 31"/>
            <p:cNvSpPr/>
            <p:nvPr/>
          </p:nvSpPr>
          <p:spPr bwMode="auto">
            <a:xfrm>
              <a:off x="76200" y="41148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33" name="Smiley Face 32"/>
            <p:cNvSpPr/>
            <p:nvPr/>
          </p:nvSpPr>
          <p:spPr bwMode="auto">
            <a:xfrm>
              <a:off x="304800" y="3429000"/>
              <a:ext cx="228600" cy="228600"/>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aphicFrame>
        <p:nvGraphicFramePr>
          <p:cNvPr id="36" name="Table 35"/>
          <p:cNvGraphicFramePr>
            <a:graphicFrameLocks noGrp="1"/>
          </p:cNvGraphicFramePr>
          <p:nvPr>
            <p:extLst>
              <p:ext uri="{D42A27DB-BD31-4B8C-83A1-F6EECF244321}">
                <p14:modId xmlns:p14="http://schemas.microsoft.com/office/powerpoint/2010/main" val="1210196961"/>
              </p:ext>
            </p:extLst>
          </p:nvPr>
        </p:nvGraphicFramePr>
        <p:xfrm>
          <a:off x="533400" y="4495800"/>
          <a:ext cx="1828800" cy="1828800"/>
        </p:xfrm>
        <a:graphic>
          <a:graphicData uri="http://schemas.openxmlformats.org/drawingml/2006/table">
            <a:tbl>
              <a:tblPr firstRow="1" bandRow="1">
                <a:tableStyleId>{5C22544A-7EE6-4342-B048-85BDC9FD1C3A}</a:tableStyleId>
              </a:tblPr>
              <a:tblGrid>
                <a:gridCol w="1828800"/>
              </a:tblGrid>
              <a:tr h="365760">
                <a:tc>
                  <a:txBody>
                    <a:bodyPr/>
                    <a:lstStyle/>
                    <a:p>
                      <a:r>
                        <a:rPr lang="en-US" dirty="0" smtClean="0"/>
                        <a:t>Search Methods</a:t>
                      </a:r>
                      <a:endParaRPr lang="en-US" dirty="0"/>
                    </a:p>
                  </a:txBody>
                  <a:tcPr/>
                </a:tc>
              </a:tr>
              <a:tr h="365760">
                <a:tc>
                  <a:txBody>
                    <a:bodyPr/>
                    <a:lstStyle/>
                    <a:p>
                      <a:r>
                        <a:rPr lang="en-US" dirty="0" smtClean="0"/>
                        <a:t>…</a:t>
                      </a:r>
                      <a:endParaRPr lang="en-US" dirty="0"/>
                    </a:p>
                  </a:txBody>
                  <a:tcPr/>
                </a:tc>
              </a:tr>
              <a:tr h="365760">
                <a:tc>
                  <a:txBody>
                    <a:bodyPr/>
                    <a:lstStyle/>
                    <a:p>
                      <a:r>
                        <a:rPr lang="en-US" dirty="0" smtClean="0"/>
                        <a:t>…</a:t>
                      </a:r>
                      <a:endParaRPr lang="en-US" dirty="0"/>
                    </a:p>
                  </a:txBody>
                  <a:tcPr/>
                </a:tc>
              </a:tr>
              <a:tr h="365760">
                <a:tc>
                  <a:txBody>
                    <a:bodyPr/>
                    <a:lstStyle/>
                    <a:p>
                      <a:r>
                        <a:rPr lang="en-US" dirty="0" smtClean="0"/>
                        <a:t>…</a:t>
                      </a:r>
                      <a:endParaRPr lang="en-US" dirty="0"/>
                    </a:p>
                  </a:txBody>
                  <a:tcPr/>
                </a:tc>
              </a:tr>
              <a:tr h="365760">
                <a:tc>
                  <a:txBody>
                    <a:bodyPr/>
                    <a:lstStyle/>
                    <a:p>
                      <a:r>
                        <a:rPr lang="en-US" dirty="0" smtClean="0"/>
                        <a:t>…</a:t>
                      </a:r>
                      <a:endParaRPr lang="en-US" dirty="0"/>
                    </a:p>
                  </a:txBody>
                  <a:tcPr/>
                </a:tc>
              </a:tr>
            </a:tbl>
          </a:graphicData>
        </a:graphic>
      </p:graphicFrame>
      <p:sp>
        <p:nvSpPr>
          <p:cNvPr id="38" name="Folded Corner 37"/>
          <p:cNvSpPr/>
          <p:nvPr/>
        </p:nvSpPr>
        <p:spPr bwMode="auto">
          <a:xfrm>
            <a:off x="5257800" y="1066800"/>
            <a:ext cx="1752600" cy="2286000"/>
          </a:xfrm>
          <a:prstGeom prst="foldedCorner">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76" charset="0"/>
              </a:rPr>
              <a:t>Paper</a:t>
            </a:r>
            <a:endParaRPr kumimoji="0" lang="en-US" sz="2400" b="0" i="0" u="none" strike="noStrike" cap="none" normalizeH="0" baseline="0" dirty="0">
              <a:ln>
                <a:noFill/>
              </a:ln>
              <a:solidFill>
                <a:schemeClr val="tx2"/>
              </a:solidFill>
              <a:effectLst/>
              <a:latin typeface="Times New Roman" pitchFamily="76" charset="0"/>
            </a:endParaRPr>
          </a:p>
        </p:txBody>
      </p:sp>
      <p:sp>
        <p:nvSpPr>
          <p:cNvPr id="39" name="Multidocument 38"/>
          <p:cNvSpPr/>
          <p:nvPr/>
        </p:nvSpPr>
        <p:spPr bwMode="auto">
          <a:xfrm>
            <a:off x="3581400" y="4495800"/>
            <a:ext cx="1828800" cy="1828800"/>
          </a:xfrm>
          <a:prstGeom prst="flowChartMultidocumen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76" charset="0"/>
              </a:rPr>
              <a:t>Profile 1</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40" name="Down Arrow 39"/>
          <p:cNvSpPr/>
          <p:nvPr/>
        </p:nvSpPr>
        <p:spPr bwMode="auto">
          <a:xfrm>
            <a:off x="1066800" y="3352800"/>
            <a:ext cx="533400" cy="914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41" name="Right Arrow 40"/>
          <p:cNvSpPr/>
          <p:nvPr/>
        </p:nvSpPr>
        <p:spPr bwMode="auto">
          <a:xfrm>
            <a:off x="2362200" y="4876800"/>
            <a:ext cx="1219200" cy="990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76" charset="0"/>
              </a:rPr>
              <a:t>Filter</a:t>
            </a:r>
          </a:p>
        </p:txBody>
      </p:sp>
      <p:sp>
        <p:nvSpPr>
          <p:cNvPr id="43" name="Document 42"/>
          <p:cNvSpPr/>
          <p:nvPr/>
        </p:nvSpPr>
        <p:spPr bwMode="auto">
          <a:xfrm>
            <a:off x="6629400" y="4495800"/>
            <a:ext cx="1828800" cy="1828800"/>
          </a:xfrm>
          <a:prstGeom prst="flowChartDocumen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76" charset="0"/>
              </a:rPr>
              <a:t>Profile 2</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imes New Roman" pitchFamily="76" charset="0"/>
              </a:rPr>
              <a:t>Is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44" name="Right Arrow 43"/>
          <p:cNvSpPr/>
          <p:nvPr/>
        </p:nvSpPr>
        <p:spPr bwMode="auto">
          <a:xfrm>
            <a:off x="5410200" y="4800600"/>
            <a:ext cx="1219200" cy="990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76" charset="0"/>
              </a:rPr>
              <a:t>Filter</a:t>
            </a:r>
          </a:p>
        </p:txBody>
      </p:sp>
      <p:cxnSp>
        <p:nvCxnSpPr>
          <p:cNvPr id="47" name="Straight Arrow Connector 46"/>
          <p:cNvCxnSpPr>
            <a:stCxn id="39" idx="0"/>
            <a:endCxn id="38" idx="2"/>
          </p:cNvCxnSpPr>
          <p:nvPr/>
        </p:nvCxnSpPr>
        <p:spPr bwMode="auto">
          <a:xfrm flipV="1">
            <a:off x="4621615" y="3352800"/>
            <a:ext cx="1512485" cy="11430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cxnSp>
        <p:nvCxnSpPr>
          <p:cNvPr id="48" name="Straight Arrow Connector 47"/>
          <p:cNvCxnSpPr>
            <a:stCxn id="43" idx="0"/>
            <a:endCxn id="38" idx="2"/>
          </p:cNvCxnSpPr>
          <p:nvPr/>
        </p:nvCxnSpPr>
        <p:spPr bwMode="auto">
          <a:xfrm flipH="1" flipV="1">
            <a:off x="6134100" y="3352800"/>
            <a:ext cx="1409700" cy="11430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sp>
        <p:nvSpPr>
          <p:cNvPr id="52" name="TextBox 13"/>
          <p:cNvSpPr txBox="1">
            <a:spLocks noChangeArrowheads="1"/>
          </p:cNvSpPr>
          <p:nvPr/>
        </p:nvSpPr>
        <p:spPr bwMode="auto">
          <a:xfrm>
            <a:off x="5339636" y="3733800"/>
            <a:ext cx="1518364" cy="461665"/>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dirty="0" smtClean="0">
                <a:solidFill>
                  <a:srgbClr val="000000"/>
                </a:solidFill>
              </a:rPr>
              <a:t>Inspiration</a:t>
            </a:r>
            <a:endParaRPr lang="en-US" dirty="0">
              <a:solidFill>
                <a:srgbClr val="000000"/>
              </a:solidFill>
            </a:endParaRPr>
          </a:p>
        </p:txBody>
      </p:sp>
      <p:sp>
        <p:nvSpPr>
          <p:cNvPr id="53" name="5-Point Star 52"/>
          <p:cNvSpPr/>
          <p:nvPr/>
        </p:nvSpPr>
        <p:spPr bwMode="auto">
          <a:xfrm>
            <a:off x="6400800" y="1066800"/>
            <a:ext cx="609600" cy="6096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spTree>
    <p:extLst>
      <p:ext uri="{BB962C8B-B14F-4D97-AF65-F5344CB8AC3E}">
        <p14:creationId xmlns:p14="http://schemas.microsoft.com/office/powerpoint/2010/main" val="95991959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Intellectual Property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a:ea typeface="ＭＳ Ｐゴシック" pitchFamily="-109" charset="-128"/>
                <a:cs typeface="ＭＳ Ｐゴシック" pitchFamily="-109" charset="-128"/>
              </a:rPr>
              <a:t>Students </a:t>
            </a:r>
            <a:r>
              <a:rPr lang="en-US" sz="2400" dirty="0" smtClean="0">
                <a:ea typeface="ＭＳ Ｐゴシック" pitchFamily="-109" charset="-128"/>
                <a:cs typeface="ＭＳ Ｐゴシック" pitchFamily="-109" charset="-128"/>
              </a:rPr>
              <a:t>Present</a:t>
            </a:r>
            <a:endParaRPr lang="en-US" sz="2400" dirty="0">
              <a:ea typeface="ＭＳ Ｐゴシック" pitchFamily="-109" charset="-128"/>
              <a:cs typeface="ＭＳ Ｐゴシック" pitchFamily="-109" charset="-128"/>
            </a:endParaRPr>
          </a:p>
          <a:p>
            <a:pPr marL="0" indent="0" eaLnBrk="1" hangingPunct="1">
              <a:buNone/>
            </a:pPr>
            <a:endParaRPr lang="en-US" sz="2400" dirty="0">
              <a:ea typeface="ＭＳ Ｐゴシック" pitchFamily="-109" charset="-128"/>
              <a:cs typeface="ＭＳ Ｐゴシック" pitchFamily="-109" charset="-128"/>
            </a:endParaRPr>
          </a:p>
        </p:txBody>
      </p:sp>
      <p:sp>
        <p:nvSpPr>
          <p:cNvPr id="17410" name="Footer Placeholder 3"/>
          <p:cNvSpPr>
            <a:spLocks noGrp="1"/>
          </p:cNvSpPr>
          <p:nvPr>
            <p:ph type="ftr" sz="quarter" idx="10"/>
          </p:nvPr>
        </p:nvSpPr>
        <p:spPr>
          <a:noFill/>
        </p:spPr>
        <p:txBody>
          <a:bodyPr/>
          <a:lstStyle/>
          <a:p>
            <a:r>
              <a:rPr lang="en-US" smtClean="0"/>
              <a:t>© 2014 Keith A. Pray</a:t>
            </a:r>
            <a:endParaRPr lang="en-US"/>
          </a:p>
        </p:txBody>
      </p:sp>
      <p:sp>
        <p:nvSpPr>
          <p:cNvPr id="17411" name="Slide Number Placeholder 4"/>
          <p:cNvSpPr>
            <a:spLocks noGrp="1"/>
          </p:cNvSpPr>
          <p:nvPr>
            <p:ph type="sldNum" sz="quarter" idx="11"/>
          </p:nvPr>
        </p:nvSpPr>
        <p:spPr>
          <a:noFill/>
        </p:spPr>
        <p:txBody>
          <a:bodyPr/>
          <a:lstStyle/>
          <a:p>
            <a:fld id="{0E64C568-17ED-2D4B-A36A-EC5603E09877}" type="slidenum">
              <a:rPr lang="en-US" smtClean="0"/>
              <a:pPr/>
              <a:t>9</a:t>
            </a:fld>
            <a:endParaRPr lang="en-US" dirty="0" smtClean="0"/>
          </a:p>
        </p:txBody>
      </p:sp>
      <p:sp>
        <p:nvSpPr>
          <p:cNvPr id="17412" name="Date Placeholder 5"/>
          <p:cNvSpPr>
            <a:spLocks noGrp="1"/>
          </p:cNvSpPr>
          <p:nvPr>
            <p:ph type="dt" sz="half" idx="12"/>
          </p:nvPr>
        </p:nvSpPr>
        <p:spPr>
          <a:noFill/>
        </p:spPr>
        <p:txBody>
          <a:bodyPr/>
          <a:lstStyle/>
          <a:p>
            <a:fld id="{53E332CA-B20B-5145-BD93-5B7E290DC721}" type="datetime1">
              <a:rPr lang="en-US" smtClean="0"/>
              <a:t>4/3/14</a:t>
            </a:fld>
            <a:endParaRPr lang="en-US"/>
          </a:p>
        </p:txBody>
      </p:sp>
      <p:sp>
        <p:nvSpPr>
          <p:cNvPr id="277508" name="Rectangle 4"/>
          <p:cNvSpPr>
            <a:spLocks noChangeArrowheads="1"/>
          </p:cNvSpPr>
          <p:nvPr/>
        </p:nvSpPr>
        <p:spPr bwMode="auto">
          <a:xfrm>
            <a:off x="0" y="28956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46238447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theme/theme1.xml><?xml version="1.0" encoding="utf-8"?>
<a:theme xmlns:a="http://schemas.openxmlformats.org/drawingml/2006/main" name="Presentation_Template">
  <a:themeElements>
    <a:clrScheme name="Custom 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3C3D44"/>
      </a:hlink>
      <a:folHlink>
        <a:srgbClr val="3F3F3F"/>
      </a:folHlink>
    </a:clrScheme>
    <a:fontScheme name="Pixel">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Presentation_Template.thmx</Template>
  <TotalTime>82064</TotalTime>
  <Words>4246</Words>
  <Application>Microsoft Macintosh PowerPoint</Application>
  <PresentationFormat>On-screen Show (4:3)</PresentationFormat>
  <Paragraphs>570</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Presentation_Template</vt:lpstr>
      <vt:lpstr>Class 6 Intellectual Property</vt:lpstr>
      <vt:lpstr>Overview</vt:lpstr>
      <vt:lpstr>PowerPoint Presentation</vt:lpstr>
      <vt:lpstr>Group Quiz - IP</vt:lpstr>
      <vt:lpstr>Overview</vt:lpstr>
      <vt:lpstr>Assignment - Self Search 1/3 Discussion Board</vt:lpstr>
      <vt:lpstr>Assignment 2/3</vt:lpstr>
      <vt:lpstr>Assignment 3/3</vt:lpstr>
      <vt:lpstr>Overview</vt:lpstr>
      <vt:lpstr>Film Life Cycle</vt:lpstr>
      <vt:lpstr>Theater Release</vt:lpstr>
      <vt:lpstr>Home Release</vt:lpstr>
      <vt:lpstr>TV Release</vt:lpstr>
      <vt:lpstr>Legislation</vt:lpstr>
      <vt:lpstr>Sources</vt:lpstr>
      <vt:lpstr>Sources</vt:lpstr>
      <vt:lpstr>Increasingly strict DRM</vt:lpstr>
      <vt:lpstr>Alternative business models</vt:lpstr>
      <vt:lpstr>Release a pirate version</vt:lpstr>
      <vt:lpstr>Don’t care</vt:lpstr>
      <vt:lpstr>Sources</vt:lpstr>
      <vt:lpstr>The Development of Peer to Peer Networks in the 2000s</vt:lpstr>
      <vt:lpstr>Why Can’t Music Piracy Be Prevented?</vt:lpstr>
      <vt:lpstr>The Effects of Legal Action on P2P Networks </vt:lpstr>
      <vt:lpstr>Developing Technologies Provide Alternatives to Piracy </vt:lpstr>
      <vt:lpstr>In Conclusion…</vt:lpstr>
      <vt:lpstr>Sources</vt:lpstr>
      <vt:lpstr>Class 6  The End</vt:lpstr>
      <vt:lpstr>My Reading Notes – 4th Edition</vt:lpstr>
      <vt:lpstr>Intellectual Property</vt:lpstr>
      <vt:lpstr>Trademark</vt:lpstr>
      <vt:lpstr>Copyright</vt:lpstr>
      <vt:lpstr>Patent</vt:lpstr>
      <vt:lpstr>Trade Secret</vt:lpstr>
      <vt:lpstr>How Does Intellectual Property Protection Apply To Computers?</vt:lpstr>
      <vt:lpstr>Protecting Software</vt:lpstr>
    </vt:vector>
  </TitlesOfParts>
  <Manager/>
  <Company>WPI Computer Science Department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3043 Social Implications OfComputing</dc:title>
  <dc:subject/>
  <dc:creator>Keith A. Pray</dc:creator>
  <cp:keywords/>
  <dc:description/>
  <cp:lastModifiedBy>Keith A. Pray</cp:lastModifiedBy>
  <cp:revision>484</cp:revision>
  <cp:lastPrinted>2004-04-28T16:30:48Z</cp:lastPrinted>
  <dcterms:created xsi:type="dcterms:W3CDTF">2010-11-19T13:46:53Z</dcterms:created>
  <dcterms:modified xsi:type="dcterms:W3CDTF">2014-04-04T22:29:43Z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ies>
</file>