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98" r:id="rId3"/>
    <p:sldId id="395" r:id="rId4"/>
    <p:sldId id="345" r:id="rId5"/>
    <p:sldId id="378" r:id="rId6"/>
    <p:sldId id="379" r:id="rId7"/>
    <p:sldId id="351" r:id="rId8"/>
    <p:sldId id="393" r:id="rId9"/>
    <p:sldId id="399" r:id="rId10"/>
    <p:sldId id="397" r:id="rId11"/>
    <p:sldId id="387" r:id="rId12"/>
    <p:sldId id="329" r:id="rId13"/>
    <p:sldId id="394" r:id="rId14"/>
    <p:sldId id="382" r:id="rId15"/>
    <p:sldId id="383" r:id="rId16"/>
    <p:sldId id="381" r:id="rId17"/>
    <p:sldId id="392"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48" autoAdjust="0"/>
  </p:normalViewPr>
  <p:slideViewPr>
    <p:cSldViewPr>
      <p:cViewPr varScale="1">
        <p:scale>
          <a:sx n="83" d="100"/>
          <a:sy n="83" d="100"/>
        </p:scale>
        <p:origin x="-17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32" d="100"/>
        <a:sy n="232" d="100"/>
      </p:scale>
      <p:origin x="0" y="56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3/18/14</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3/18/14</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3/18/14</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3/18/14</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10</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Be</a:t>
            </a:r>
            <a:r>
              <a:rPr lang="en-US" baseline="0" dirty="0" smtClean="0">
                <a:latin typeface="Arial" charset="0"/>
                <a:ea typeface="ＭＳ Ｐゴシック" charset="-128"/>
                <a:cs typeface="ＭＳ Ｐゴシック" charset="-128"/>
              </a:rPr>
              <a:t> sure to read paper guidelines!</a:t>
            </a:r>
            <a:endParaRPr lang="en-US" dirty="0" smtClean="0">
              <a:latin typeface="Arial" charset="0"/>
              <a:ea typeface="ＭＳ Ｐゴシック" charset="-128"/>
              <a:cs typeface="ＭＳ Ｐゴシック" charset="-128"/>
            </a:endParaRPr>
          </a:p>
        </p:txBody>
      </p:sp>
      <p:sp>
        <p:nvSpPr>
          <p:cNvPr id="43012" name="Date Placeholder 3"/>
          <p:cNvSpPr>
            <a:spLocks noGrp="1"/>
          </p:cNvSpPr>
          <p:nvPr>
            <p:ph type="dt" sz="quarter" idx="1"/>
          </p:nvPr>
        </p:nvSpPr>
        <p:spPr>
          <a:noFill/>
        </p:spPr>
        <p:txBody>
          <a:bodyPr/>
          <a:lstStyle/>
          <a:p>
            <a:fld id="{2E7BDE84-35F3-484F-8673-F79AFBC43061}" type="datetime1">
              <a:rPr lang="en-US" smtClean="0"/>
              <a:pPr/>
              <a:t>3/18/14</a:t>
            </a:fld>
            <a:endParaRPr lang="en-US" smtClean="0"/>
          </a:p>
        </p:txBody>
      </p:sp>
      <p:sp>
        <p:nvSpPr>
          <p:cNvPr id="43013" name="Slide Number Placeholder 4"/>
          <p:cNvSpPr>
            <a:spLocks noGrp="1"/>
          </p:cNvSpPr>
          <p:nvPr>
            <p:ph type="sldNum" sz="quarter" idx="5"/>
          </p:nvPr>
        </p:nvSpPr>
        <p:spPr>
          <a:noFill/>
        </p:spPr>
        <p:txBody>
          <a:bodyPr/>
          <a:lstStyle/>
          <a:p>
            <a:fld id="{37266562-05E5-984D-9481-19232905067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3/18/14</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12</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79F6D1F4-6CF4-EE4F-9CFF-9E7FECB12458}" type="datetime1">
              <a:rPr lang="en-US"/>
              <a:pPr/>
              <a:t>3/18/14</a:t>
            </a:fld>
            <a:endParaRPr lang="en-US"/>
          </a:p>
        </p:txBody>
      </p:sp>
      <p:sp>
        <p:nvSpPr>
          <p:cNvPr id="29699" name="Rectangle 7"/>
          <p:cNvSpPr>
            <a:spLocks noGrp="1" noChangeArrowheads="1"/>
          </p:cNvSpPr>
          <p:nvPr>
            <p:ph type="sldNum" sz="quarter" idx="5"/>
          </p:nvPr>
        </p:nvSpPr>
        <p:spPr>
          <a:noFill/>
        </p:spPr>
        <p:txBody>
          <a:bodyPr/>
          <a:lstStyle/>
          <a:p>
            <a:fld id="{60CCA392-122A-2A40-8709-1E11897B937C}" type="slidenum">
              <a:rPr lang="en-US"/>
              <a:pPr/>
              <a:t>13</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Use this quiz next</a:t>
            </a:r>
            <a:r>
              <a:rPr lang="en-US" baseline="0" dirty="0" smtClean="0">
                <a:latin typeface="Arial" charset="0"/>
                <a:ea typeface="ＭＳ Ｐゴシック" charset="-128"/>
                <a:cs typeface="ＭＳ Ｐゴシック" charset="-128"/>
              </a:rPr>
              <a:t> </a:t>
            </a:r>
            <a:r>
              <a:rPr lang="en-US" baseline="0" smtClean="0">
                <a:latin typeface="Arial" charset="0"/>
                <a:ea typeface="ＭＳ Ｐゴシック" charset="-128"/>
                <a:cs typeface="ＭＳ Ｐゴシック" charset="-128"/>
              </a:rPr>
              <a:t>time if using same text.</a:t>
            </a:r>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F5323943-0910-124F-959F-C43BE7CC9E97}" type="datetime1">
              <a:rPr lang="en-US"/>
              <a:pPr/>
              <a:t>3/18/14</a:t>
            </a:fld>
            <a:endParaRPr lang="en-US"/>
          </a:p>
        </p:txBody>
      </p:sp>
      <p:sp>
        <p:nvSpPr>
          <p:cNvPr id="38915" name="Rectangle 7"/>
          <p:cNvSpPr>
            <a:spLocks noGrp="1" noChangeArrowheads="1"/>
          </p:cNvSpPr>
          <p:nvPr>
            <p:ph type="sldNum" sz="quarter" idx="5"/>
          </p:nvPr>
        </p:nvSpPr>
        <p:spPr>
          <a:noFill/>
        </p:spPr>
        <p:txBody>
          <a:bodyPr/>
          <a:lstStyle/>
          <a:p>
            <a:fld id="{608A058A-1091-9540-928B-956DF4C640AE}" type="slidenum">
              <a:rPr lang="en-US"/>
              <a:pPr/>
              <a:t>14</a:t>
            </a:fld>
            <a:endParaRPr lang="en-US"/>
          </a:p>
        </p:txBody>
      </p:sp>
      <p:sp>
        <p:nvSpPr>
          <p:cNvPr id="38916" name="Rectangle 2"/>
          <p:cNvSpPr>
            <a:spLocks noGrp="1" noRot="1" noChangeAspect="1" noChangeArrowheads="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Feel </a:t>
            </a:r>
            <a:r>
              <a:rPr lang="en-US" dirty="0">
                <a:latin typeface="Arial" charset="0"/>
                <a:ea typeface="ＭＳ Ｐゴシック" charset="-128"/>
                <a:cs typeface="ＭＳ Ｐゴシック" charset="-128"/>
              </a:rPr>
              <a:t>free to send me topics you came up with during class and I’ll add them to these speaker notes for the prosperity of all (</a:t>
            </a:r>
            <a:r>
              <a:rPr lang="en-US" dirty="0" err="1">
                <a:latin typeface="Arial" charset="0"/>
                <a:ea typeface="ＭＳ Ｐゴシック" charset="-128"/>
                <a:cs typeface="ＭＳ Ｐゴシック" charset="-128"/>
              </a:rPr>
              <a:t>wo</a:t>
            </a:r>
            <a:r>
              <a:rPr lang="en-US" dirty="0">
                <a:latin typeface="Arial" charset="0"/>
                <a:ea typeface="ＭＳ Ｐゴシック" charset="-128"/>
                <a:cs typeface="ＭＳ Ｐゴシック" charset="-128"/>
              </a:rPr>
              <a:t>)mankind.</a:t>
            </a:r>
          </a:p>
          <a:p>
            <a:pPr eaLnBrk="1" hangingPunct="1"/>
            <a:r>
              <a:rPr lang="en-US" dirty="0">
                <a:latin typeface="Arial" charset="0"/>
                <a:ea typeface="ＭＳ Ｐゴシック" charset="-128"/>
                <a:cs typeface="ＭＳ Ｐゴシック" charset="-128"/>
              </a:rPr>
              <a:t>Cell phones have become ubiquitous. Could you give up use of your cell phone for 48 hours?</a:t>
            </a:r>
          </a:p>
          <a:p>
            <a:pPr eaLnBrk="1" hangingPunct="1"/>
            <a:r>
              <a:rPr lang="en-US" dirty="0">
                <a:latin typeface="Arial" charset="0"/>
                <a:ea typeface="ＭＳ Ｐゴシック" charset="-128"/>
                <a:cs typeface="ＭＳ Ｐゴシック" charset="-128"/>
              </a:rPr>
              <a:t>High speed communications make large amounts of data accessible, libraries, books, publications, music, video. It also makes outsourcing overseas possible.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3/18/14</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15</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3/18/14</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16</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people in the world get this joke?</a:t>
            </a:r>
          </a:p>
          <a:p>
            <a:r>
              <a:rPr lang="en-US" dirty="0" smtClean="0"/>
              <a:t>A lot </a:t>
            </a:r>
            <a:r>
              <a:rPr lang="en-US" smtClean="0"/>
              <a:t>more than </a:t>
            </a:r>
            <a:r>
              <a:rPr lang="en-US" dirty="0" smtClean="0"/>
              <a:t>10 years ago.</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3/18/14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3B3024D6-64B1-C441-91BD-25FAE899D92F}" type="datetime1">
              <a:rPr lang="en-US" smtClean="0"/>
              <a:pPr/>
              <a:t>3/18/14</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2</a:t>
            </a:fld>
            <a:endParaRPr lang="en-US"/>
          </a:p>
        </p:txBody>
      </p:sp>
    </p:spTree>
    <p:extLst>
      <p:ext uri="{BB962C8B-B14F-4D97-AF65-F5344CB8AC3E}">
        <p14:creationId xmlns:p14="http://schemas.microsoft.com/office/powerpoint/2010/main" val="2597649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5B1D91B5-0560-D74B-B065-4EF9F19733B0}" type="datetime1">
              <a:rPr lang="en-US" smtClean="0"/>
              <a:pPr/>
              <a:t>3/18/14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3</a:t>
            </a:fld>
            <a:endParaRPr lang="en-US"/>
          </a:p>
        </p:txBody>
      </p:sp>
    </p:spTree>
    <p:extLst>
      <p:ext uri="{BB962C8B-B14F-4D97-AF65-F5344CB8AC3E}">
        <p14:creationId xmlns:p14="http://schemas.microsoft.com/office/powerpoint/2010/main" val="358854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3/18/14</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4</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E6F6A1DF-762C-8140-9F88-32104011879C}" type="datetime1">
              <a:rPr lang="en-US"/>
              <a:pPr/>
              <a:t>3/18/14</a:t>
            </a:fld>
            <a:endParaRPr lang="en-US"/>
          </a:p>
        </p:txBody>
      </p:sp>
      <p:sp>
        <p:nvSpPr>
          <p:cNvPr id="22531" name="Rectangle 7"/>
          <p:cNvSpPr>
            <a:spLocks noGrp="1" noChangeArrowheads="1"/>
          </p:cNvSpPr>
          <p:nvPr>
            <p:ph type="sldNum" sz="quarter" idx="5"/>
          </p:nvPr>
        </p:nvSpPr>
        <p:spPr>
          <a:noFill/>
        </p:spPr>
        <p:txBody>
          <a:bodyPr/>
          <a:lstStyle/>
          <a:p>
            <a:fld id="{EE6EE02F-F3E4-6A4C-99A0-C28C8FD351CA}" type="slidenum">
              <a:rPr lang="en-US"/>
              <a:pPr/>
              <a:t>5</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Here’s our </a:t>
            </a:r>
            <a:r>
              <a:rPr lang="en-US" dirty="0" smtClean="0">
                <a:latin typeface="Arial" charset="0"/>
                <a:ea typeface="ＭＳ Ｐゴシック" charset="-128"/>
                <a:cs typeface="ＭＳ Ｐゴシック" charset="-128"/>
              </a:rPr>
              <a:t>contact </a:t>
            </a:r>
            <a:r>
              <a:rPr lang="en-US" dirty="0">
                <a:latin typeface="Arial" charset="0"/>
                <a:ea typeface="ＭＳ Ｐゴシック" charset="-128"/>
                <a:cs typeface="ＭＳ Ｐゴシック" charset="-128"/>
              </a:rPr>
              <a:t>info</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52EA5E99-9016-6246-84AB-75704BBD6096}" type="datetime1">
              <a:rPr lang="en-US"/>
              <a:pPr/>
              <a:t>3/18/14</a:t>
            </a:fld>
            <a:endParaRPr lang="en-US"/>
          </a:p>
        </p:txBody>
      </p:sp>
      <p:sp>
        <p:nvSpPr>
          <p:cNvPr id="28675" name="Rectangle 7"/>
          <p:cNvSpPr>
            <a:spLocks noGrp="1" noChangeArrowheads="1"/>
          </p:cNvSpPr>
          <p:nvPr>
            <p:ph type="sldNum" sz="quarter" idx="5"/>
          </p:nvPr>
        </p:nvSpPr>
        <p:spPr>
          <a:noFill/>
        </p:spPr>
        <p:txBody>
          <a:bodyPr/>
          <a:lstStyle/>
          <a:p>
            <a:fld id="{4A1AC6AC-53F4-4943-82D6-06098289A4F1}" type="slidenum">
              <a:rPr lang="en-US"/>
              <a:pPr/>
              <a:t>6</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a:t>
            </a:r>
            <a:r>
              <a:rPr lang="en-US" dirty="0">
                <a:latin typeface="Arial" charset="0"/>
                <a:ea typeface="ＭＳ Ｐゴシック" charset="-128"/>
                <a:cs typeface="ＭＳ Ｐゴシック" charset="-128"/>
              </a:rPr>
              <a:t>check course web site for grading.</a:t>
            </a:r>
          </a:p>
          <a:p>
            <a:pPr eaLnBrk="1" hangingPunct="1"/>
            <a:r>
              <a:rPr lang="en-US" dirty="0" smtClean="0">
                <a:latin typeface="Arial" charset="0"/>
                <a:ea typeface="ＭＳ Ｐゴシック" charset="-128"/>
                <a:cs typeface="ＭＳ Ｐゴシック" charset="-128"/>
              </a:rPr>
              <a:t>Individual presentations are </a:t>
            </a:r>
            <a:r>
              <a:rPr lang="en-US" dirty="0">
                <a:latin typeface="Arial" charset="0"/>
                <a:ea typeface="ＭＳ Ｐゴシック" charset="-128"/>
                <a:cs typeface="ＭＳ Ｐゴシック" charset="-128"/>
              </a:rPr>
              <a:t>due 24 hours before class so that they can be incorporated into </a:t>
            </a:r>
            <a:r>
              <a:rPr lang="en-US" dirty="0" smtClean="0">
                <a:latin typeface="Arial" charset="0"/>
                <a:ea typeface="ＭＳ Ｐゴシック" charset="-128"/>
                <a:cs typeface="ＭＳ Ｐゴシック" charset="-128"/>
              </a:rPr>
              <a:t>those class </a:t>
            </a:r>
            <a:r>
              <a:rPr lang="en-US" dirty="0">
                <a:latin typeface="Arial" charset="0"/>
                <a:ea typeface="ＭＳ Ｐゴシック" charset="-128"/>
                <a:cs typeface="ＭＳ Ｐゴシック" charset="-128"/>
              </a:rPr>
              <a:t>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FED3713E-3C44-4A49-B5B4-6E1279982F41}" type="datetime1">
              <a:rPr lang="en-US"/>
              <a:pPr/>
              <a:t>3/18/14</a:t>
            </a:fld>
            <a:endParaRPr lang="en-US"/>
          </a:p>
        </p:txBody>
      </p:sp>
      <p:sp>
        <p:nvSpPr>
          <p:cNvPr id="30723" name="Rectangle 7"/>
          <p:cNvSpPr>
            <a:spLocks noGrp="1" noChangeArrowheads="1"/>
          </p:cNvSpPr>
          <p:nvPr>
            <p:ph type="sldNum" sz="quarter" idx="5"/>
          </p:nvPr>
        </p:nvSpPr>
        <p:spPr>
          <a:noFill/>
        </p:spPr>
        <p:txBody>
          <a:bodyPr/>
          <a:lstStyle/>
          <a:p>
            <a:fld id="{CF2B2AE4-721D-1B40-A551-5C82D19FE57C}" type="slidenum">
              <a:rPr lang="en-US"/>
              <a:pPr/>
              <a:t>7</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Remember to look at course outcomes on web site.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3F359A6-48B7-704D-BD39-3E0E913DD629}" type="datetime1">
              <a:rPr lang="en-US"/>
              <a:pPr/>
              <a:t>3/18/14</a:t>
            </a:fld>
            <a:endParaRPr lang="en-US"/>
          </a:p>
        </p:txBody>
      </p:sp>
      <p:sp>
        <p:nvSpPr>
          <p:cNvPr id="26627" name="Rectangle 7"/>
          <p:cNvSpPr>
            <a:spLocks noGrp="1" noChangeArrowheads="1"/>
          </p:cNvSpPr>
          <p:nvPr>
            <p:ph type="sldNum" sz="quarter" idx="5"/>
          </p:nvPr>
        </p:nvSpPr>
        <p:spPr>
          <a:noFill/>
        </p:spPr>
        <p:txBody>
          <a:bodyPr/>
          <a:lstStyle/>
          <a:p>
            <a:fld id="{DCDC7147-2DDB-8E41-8A87-449D0496510A}" type="slidenum">
              <a:rPr lang="en-US"/>
              <a:pPr/>
              <a:t>8</a:t>
            </a:fld>
            <a:endParaRPr lang="en-US"/>
          </a:p>
        </p:txBody>
      </p:sp>
      <p:sp>
        <p:nvSpPr>
          <p:cNvPr id="26628" name="Rectangle 2"/>
          <p:cNvSpPr>
            <a:spLocks noGrp="1" noRot="1" noChangeAspect="1" noChangeArrowheads="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ea typeface="ＭＳ Ｐゴシック" charset="-128"/>
                <a:cs typeface="ＭＳ Ｐゴシック" charset="-128"/>
              </a:rPr>
              <a:t>What is the difference between liberties (negative rights) and claim rights (positive rights)?</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For example: manual calculating aids – clay or wax tablet, slate tablet, paper tablet, abacus, mathematical tables (logarithms is an important one). The counters in an abacus is where the term “counter” meaning place in a shop where transactions take place.</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a:t>
            </a:r>
            <a:r>
              <a:rPr lang="en-US" dirty="0" err="1" smtClean="0">
                <a:latin typeface="Arial" charset="0"/>
                <a:ea typeface="ＭＳ Ｐゴシック" charset="-128"/>
                <a:cs typeface="ＭＳ Ｐゴシック" charset="-128"/>
              </a:rPr>
              <a:t>en.wikipedia.org</a:t>
            </a:r>
            <a:r>
              <a:rPr lang="en-US" dirty="0" smtClean="0">
                <a:latin typeface="Arial" charset="0"/>
                <a:ea typeface="ＭＳ Ｐゴシック" charset="-128"/>
                <a:cs typeface="ＭＳ Ｐゴシック" charset="-128"/>
              </a:rPr>
              <a:t>/wiki/</a:t>
            </a:r>
            <a:r>
              <a:rPr lang="en-US" dirty="0" err="1" smtClean="0">
                <a:latin typeface="Arial" charset="0"/>
                <a:ea typeface="ＭＳ Ｐゴシック" charset="-128"/>
                <a:cs typeface="ＭＳ Ｐゴシック" charset="-128"/>
              </a:rPr>
              <a:t>Compaq_portable</a:t>
            </a:r>
            <a:endParaRPr lang="en-US" dirty="0" smtClean="0">
              <a:latin typeface="Arial" charset="0"/>
              <a:ea typeface="ＭＳ Ｐゴシック" charset="-128"/>
              <a:cs typeface="ＭＳ Ｐゴシック" charset="-128"/>
            </a:endParaRP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a:t>
            </a:r>
            <a:r>
              <a:rPr lang="en-US" dirty="0" err="1" smtClean="0">
                <a:latin typeface="Arial" charset="0"/>
                <a:ea typeface="ＭＳ Ｐゴシック" charset="-128"/>
                <a:cs typeface="ＭＳ Ｐゴシック" charset="-128"/>
              </a:rPr>
              <a:t>socialimps.keithpray.net</a:t>
            </a:r>
            <a:r>
              <a:rPr lang="en-US" dirty="0" smtClean="0">
                <a:latin typeface="Arial" charset="0"/>
                <a:ea typeface="ＭＳ Ｐゴシック" charset="-128"/>
                <a:cs typeface="ＭＳ Ｐゴシック" charset="-128"/>
              </a:rPr>
              <a:t>/documents/</a:t>
            </a:r>
            <a:r>
              <a:rPr lang="en-US" dirty="0" err="1" smtClean="0">
                <a:latin typeface="Arial" charset="0"/>
                <a:ea typeface="ＭＳ Ｐゴシック" charset="-128"/>
                <a:cs typeface="ＭＳ Ｐゴシック" charset="-128"/>
              </a:rPr>
              <a:t>index.jsp?content</a:t>
            </a:r>
            <a:r>
              <a:rPr lang="en-US" dirty="0" smtClean="0">
                <a:latin typeface="Arial" charset="0"/>
                <a:ea typeface="ＭＳ Ｐゴシック" charset="-128"/>
                <a:cs typeface="ＭＳ Ｐゴシック" charset="-128"/>
              </a:rPr>
              <a:t>=</a:t>
            </a:r>
            <a:r>
              <a:rPr lang="en-US" dirty="0" err="1" smtClean="0">
                <a:latin typeface="Arial" charset="0"/>
                <a:ea typeface="ＭＳ Ｐゴシック" charset="-128"/>
                <a:cs typeface="ＭＳ Ｐゴシック" charset="-128"/>
              </a:rPr>
              <a:t>Show_and_Tell.html</a:t>
            </a:r>
            <a:endParaRPr lang="en-US" dirty="0" smtClean="0">
              <a:latin typeface="Arial" charset="0"/>
              <a:ea typeface="ＭＳ Ｐゴシック" charset="-128"/>
              <a:cs typeface="ＭＳ Ｐゴシック" charset="-128"/>
            </a:endParaRPr>
          </a:p>
          <a:p>
            <a:endParaRPr lang="en-US" dirty="0" smtClean="0"/>
          </a:p>
          <a:p>
            <a:r>
              <a:rPr lang="en-US" dirty="0" smtClean="0"/>
              <a:t>We’ll show it </a:t>
            </a:r>
            <a:r>
              <a:rPr lang="en-US" smtClean="0"/>
              <a:t>another</a:t>
            </a:r>
            <a:r>
              <a:rPr lang="en-US" baseline="0" smtClean="0"/>
              <a:t> class…</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3/18/14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24784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47C2F552-7CF7-2F4F-8862-A19AF44C5225}" type="datetime1">
              <a:rPr lang="en-US" smtClean="0"/>
              <a:t>3/18/14</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2014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EB0B658-982A-A84E-9051-FAACA017C177}"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5CDA56A-9F8D-C847-9F0F-6DF4F266113D}"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271CA6E3-AD51-7644-92BB-30A6CF375A0C}"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69A78EC-8AA2-754E-ACE9-F6766ABA1784}"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AE75749-AF8A-1C4A-A75D-BBB207CA1428}"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49F0F54B-9B72-534E-BA4B-43746C43F0F1}"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25C711F9-9E96-5546-9250-FAEAC3D1DF58}"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0893E4D3-4B38-104E-AD96-ADE5838E245C}"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72B82A0A-AE9E-7643-9214-A7A6F1C75120}"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DBD40E66-D20E-A645-B4F9-926E4F605BF9}" type="datetime1">
              <a:rPr lang="en-US" smtClean="0"/>
              <a:t>3/18/14</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A171015C-0AFA-4943-9B7B-18AEE5959C7C}" type="datetime1">
              <a:rPr lang="en-US" smtClean="0"/>
              <a:t>3/18/14</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2014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F8E10401-592C-F240-812B-2310683BC9A6}" type="datetime1">
              <a:rPr lang="en-US" smtClean="0"/>
              <a:t>3/18/14</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sldNum="0" hdr="0" dt="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ftr" sz="quarter" idx="11"/>
          </p:nvPr>
        </p:nvSpPr>
        <p:spPr>
          <a:noFill/>
        </p:spPr>
        <p:txBody>
          <a:bodyPr/>
          <a:lstStyle/>
          <a:p>
            <a:r>
              <a:rPr lang="en-US" smtClean="0"/>
              <a:t>© 2014 Keith A. Pray</a:t>
            </a:r>
          </a:p>
        </p:txBody>
      </p:sp>
      <p:sp>
        <p:nvSpPr>
          <p:cNvPr id="16389"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1</a:t>
            </a:r>
            <a:br>
              <a:rPr lang="en-US" sz="4000">
                <a:ea typeface="ＭＳ Ｐゴシック" charset="-128"/>
                <a:cs typeface="ＭＳ Ｐゴシック" charset="-128"/>
              </a:rPr>
            </a:br>
            <a:r>
              <a:rPr lang="en-US" sz="4000">
                <a:ea typeface="ＭＳ Ｐゴシック" charset="-128"/>
                <a:cs typeface="ＭＳ Ｐゴシック" charset="-128"/>
              </a:rPr>
              <a:t>Introduction </a:t>
            </a:r>
            <a:br>
              <a:rPr lang="en-US" sz="4000">
                <a:ea typeface="ＭＳ Ｐゴシック" charset="-128"/>
                <a:cs typeface="ＭＳ Ｐゴシック" charset="-128"/>
              </a:rPr>
            </a:br>
            <a:endParaRPr lang="en-US">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2014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318933"/>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Assignment</a:t>
            </a:r>
          </a:p>
        </p:txBody>
      </p:sp>
      <p:sp>
        <p:nvSpPr>
          <p:cNvPr id="41987" name="Content Placeholder 2"/>
          <p:cNvSpPr>
            <a:spLocks noGrp="1"/>
          </p:cNvSpPr>
          <p:nvPr>
            <p:ph idx="1"/>
          </p:nvPr>
        </p:nvSpPr>
        <p:spPr/>
        <p:txBody>
          <a:bodyPr/>
          <a:lstStyle/>
          <a:p>
            <a:r>
              <a:rPr lang="en-US" dirty="0" smtClean="0">
                <a:ea typeface="ＭＳ Ｐゴシック" charset="-128"/>
                <a:cs typeface="ＭＳ Ｐゴシック" charset="-128"/>
              </a:rPr>
              <a:t>Create an information processing technology timeline</a:t>
            </a:r>
          </a:p>
          <a:p>
            <a:pPr lvl="2"/>
            <a:r>
              <a:rPr lang="en-US" dirty="0" smtClean="0">
                <a:ea typeface="ＭＳ Ｐゴシック" charset="-128"/>
              </a:rPr>
              <a:t>You can choose any scope (time periods, domains, etc.) and format you like</a:t>
            </a:r>
          </a:p>
          <a:p>
            <a:pPr lvl="2"/>
            <a:r>
              <a:rPr lang="en-US" dirty="0" smtClean="0">
                <a:ea typeface="ＭＳ Ｐゴシック" charset="-128"/>
              </a:rPr>
              <a:t>Example timeline - http://www.pbs.org/wgbh/amex/telephone/timeline/timeline_text.html</a:t>
            </a:r>
          </a:p>
          <a:p>
            <a:r>
              <a:rPr lang="en-US" dirty="0" smtClean="0">
                <a:ea typeface="ＭＳ Ｐゴシック" charset="-128"/>
                <a:cs typeface="ＭＳ Ｐゴシック" charset="-128"/>
              </a:rPr>
              <a:t>Write a 1 page paper that draws a conclusion using your timeline to illustrate your point.</a:t>
            </a:r>
          </a:p>
        </p:txBody>
      </p:sp>
      <p:sp>
        <p:nvSpPr>
          <p:cNvPr id="41988" name="Footer Placeholder 3"/>
          <p:cNvSpPr>
            <a:spLocks noGrp="1"/>
          </p:cNvSpPr>
          <p:nvPr>
            <p:ph type="ftr" sz="quarter" idx="10"/>
          </p:nvPr>
        </p:nvSpPr>
        <p:spPr>
          <a:noFill/>
        </p:spPr>
        <p:txBody>
          <a:bodyPr/>
          <a:lstStyle/>
          <a:p>
            <a:r>
              <a:rPr lang="en-US" smtClean="0"/>
              <a:t>© 2014 Keith A. Pray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ftr" sz="quarter" idx="11"/>
          </p:nvPr>
        </p:nvSpPr>
        <p:spPr>
          <a:noFill/>
        </p:spPr>
        <p:txBody>
          <a:bodyPr/>
          <a:lstStyle/>
          <a:p>
            <a:r>
              <a:rPr lang="en-US" smtClean="0"/>
              <a:t>© 2014 Keith A. Pray</a:t>
            </a:r>
          </a:p>
        </p:txBody>
      </p:sp>
      <p:sp>
        <p:nvSpPr>
          <p:cNvPr id="4403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1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2014 Keith A. Pray</a:t>
            </a:r>
            <a:endParaRPr lang="en-US"/>
          </a:p>
        </p:txBody>
      </p:sp>
      <p:sp>
        <p:nvSpPr>
          <p:cNvPr id="28677"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8678"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How does cyberethics relate to the scope of this course?</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the difference between normative and descriptive studies?</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information processing technology issue interests you most so far?</a:t>
            </a:r>
            <a:endParaRPr lang="en-US" sz="26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2014 Keith A. Pray</a:t>
            </a:r>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a:t>
            </a:r>
          </a:p>
        </p:txBody>
      </p:sp>
      <p:sp>
        <p:nvSpPr>
          <p:cNvPr id="37894" name="Rectangle 3"/>
          <p:cNvSpPr>
            <a:spLocks noGrp="1" noChangeArrowheads="1"/>
          </p:cNvSpPr>
          <p:nvPr>
            <p:ph type="body" idx="1"/>
          </p:nvPr>
        </p:nvSpPr>
        <p:spPr/>
        <p:txBody>
          <a:bodyPr/>
          <a:lstStyle/>
          <a:p>
            <a:pPr eaLnBrk="1" hangingPunct="1">
              <a:lnSpc>
                <a:spcPct val="90000"/>
              </a:lnSpc>
            </a:pPr>
            <a:r>
              <a:rPr lang="en-US" smtClean="0">
                <a:ea typeface="ＭＳ Ｐゴシック" charset="-128"/>
                <a:cs typeface="ＭＳ Ｐゴシック" charset="-128"/>
              </a:rPr>
              <a:t>What is technology?</a:t>
            </a:r>
          </a:p>
          <a:p>
            <a:pPr eaLnBrk="1" hangingPunct="1">
              <a:lnSpc>
                <a:spcPct val="90000"/>
              </a:lnSpc>
            </a:pPr>
            <a:r>
              <a:rPr lang="en-US" smtClean="0">
                <a:ea typeface="ＭＳ Ｐゴシック" charset="-128"/>
                <a:cs typeface="ＭＳ Ｐゴシック" charset="-128"/>
              </a:rPr>
              <a:t>In your lifetime, what information processing technologies have been:</a:t>
            </a:r>
          </a:p>
          <a:p>
            <a:pPr lvl="1" eaLnBrk="1" hangingPunct="1">
              <a:lnSpc>
                <a:spcPct val="90000"/>
              </a:lnSpc>
            </a:pPr>
            <a:r>
              <a:rPr lang="en-US" smtClean="0"/>
              <a:t>Introduced</a:t>
            </a:r>
          </a:p>
          <a:p>
            <a:pPr lvl="1" eaLnBrk="1" hangingPunct="1">
              <a:lnSpc>
                <a:spcPct val="90000"/>
              </a:lnSpc>
            </a:pPr>
            <a:r>
              <a:rPr lang="en-US" smtClean="0"/>
              <a:t>Enhanced</a:t>
            </a:r>
          </a:p>
          <a:p>
            <a:pPr lvl="1" eaLnBrk="1" hangingPunct="1">
              <a:lnSpc>
                <a:spcPct val="90000"/>
              </a:lnSpc>
            </a:pPr>
            <a:r>
              <a:rPr lang="en-US" smtClean="0"/>
              <a:t>Become more prevalent.</a:t>
            </a:r>
          </a:p>
          <a:p>
            <a:pPr eaLnBrk="1" hangingPunct="1">
              <a:lnSpc>
                <a:spcPct val="90000"/>
              </a:lnSpc>
            </a:pPr>
            <a:r>
              <a:rPr lang="en-US" smtClean="0">
                <a:ea typeface="ＭＳ Ｐゴシック" charset="-128"/>
                <a:cs typeface="ＭＳ Ｐゴシック" charset="-128"/>
              </a:rPr>
              <a:t>Pick one and discuss:</a:t>
            </a:r>
          </a:p>
          <a:p>
            <a:pPr lvl="1" eaLnBrk="1" hangingPunct="1">
              <a:lnSpc>
                <a:spcPct val="90000"/>
              </a:lnSpc>
            </a:pPr>
            <a:r>
              <a:rPr lang="en-US" smtClean="0"/>
              <a:t>What did people fear would happen?</a:t>
            </a:r>
          </a:p>
          <a:p>
            <a:pPr lvl="1" eaLnBrk="1" hangingPunct="1">
              <a:lnSpc>
                <a:spcPct val="90000"/>
              </a:lnSpc>
            </a:pPr>
            <a:r>
              <a:rPr lang="en-US" smtClean="0"/>
              <a:t>What actually did happen?</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2014 Keith A. Pray</a:t>
            </a:r>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 II</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2014 Keith A. Pray</a:t>
            </a:r>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2014 Keith A. Pray</a:t>
            </a:r>
          </a:p>
        </p:txBody>
      </p:sp>
      <p:pic>
        <p:nvPicPr>
          <p:cNvPr id="18437" name="Picture 6"/>
          <p:cNvPicPr>
            <a:picLocks noChangeAspect="1"/>
          </p:cNvPicPr>
          <p:nvPr/>
        </p:nvPicPr>
        <p:blipFill>
          <a:blip r:embed="rId3"/>
          <a:srcRect/>
          <a:stretch>
            <a:fillRect/>
          </a:stretch>
        </p:blipFill>
        <p:spPr bwMode="auto">
          <a:xfrm>
            <a:off x="2260600" y="1231900"/>
            <a:ext cx="4622800" cy="4394200"/>
          </a:xfrm>
          <a:prstGeom prst="rect">
            <a:avLst/>
          </a:prstGeom>
          <a:noFill/>
          <a:ln w="9525">
            <a:noFill/>
            <a:miter lim="800000"/>
            <a:headEnd/>
            <a:tailEnd/>
          </a:ln>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2014 Keith A. Pray</a:t>
            </a:r>
            <a:endParaRPr lang="en-US"/>
          </a:p>
        </p:txBody>
      </p:sp>
      <p:pic>
        <p:nvPicPr>
          <p:cNvPr id="7" name="Picture 6"/>
          <p:cNvPicPr>
            <a:picLocks noChangeAspect="1"/>
          </p:cNvPicPr>
          <p:nvPr/>
        </p:nvPicPr>
        <p:blipFill>
          <a:blip r:embed="rId3"/>
          <a:stretch>
            <a:fillRect/>
          </a:stretch>
        </p:blipFill>
        <p:spPr>
          <a:xfrm>
            <a:off x="0" y="914400"/>
            <a:ext cx="9144000" cy="5016843"/>
          </a:xfrm>
          <a:prstGeom prst="rect">
            <a:avLst/>
          </a:prstGeom>
        </p:spPr>
      </p:pic>
      <p:sp>
        <p:nvSpPr>
          <p:cNvPr id="8" name="TextBox 7"/>
          <p:cNvSpPr txBox="1"/>
          <p:nvPr/>
        </p:nvSpPr>
        <p:spPr>
          <a:xfrm>
            <a:off x="3048000" y="6019800"/>
            <a:ext cx="2762295" cy="461665"/>
          </a:xfrm>
          <a:prstGeom prst="rect">
            <a:avLst/>
          </a:prstGeom>
          <a:noFill/>
        </p:spPr>
        <p:txBody>
          <a:bodyPr wrap="none" rtlCol="0">
            <a:spAutoFit/>
          </a:bodyPr>
          <a:lstStyle/>
          <a:p>
            <a:r>
              <a:rPr lang="en-US" dirty="0">
                <a:solidFill>
                  <a:schemeClr val="tx1"/>
                </a:solidFill>
              </a:rPr>
              <a:t>http://</a:t>
            </a:r>
            <a:r>
              <a:rPr lang="en-US" dirty="0" err="1">
                <a:solidFill>
                  <a:schemeClr val="tx1"/>
                </a:solidFill>
              </a:rPr>
              <a:t>xkcd.com</a:t>
            </a:r>
            <a:r>
              <a:rPr lang="en-US" dirty="0">
                <a:solidFill>
                  <a:schemeClr val="tx1"/>
                </a:solidFill>
              </a:rPr>
              <a:t>/378/</a:t>
            </a:r>
          </a:p>
        </p:txBody>
      </p:sp>
      <p:sp>
        <p:nvSpPr>
          <p:cNvPr id="2" name="TextBox 1"/>
          <p:cNvSpPr txBox="1"/>
          <p:nvPr/>
        </p:nvSpPr>
        <p:spPr>
          <a:xfrm>
            <a:off x="10061020" y="4302817"/>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15289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dirty="0" smtClean="0"/>
              <a:t>/(BB|[^B]{2})/</a:t>
            </a:r>
            <a:endParaRPr lang="en-US" sz="8800"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Tree>
    <p:extLst>
      <p:ext uri="{BB962C8B-B14F-4D97-AF65-F5344CB8AC3E}">
        <p14:creationId xmlns:p14="http://schemas.microsoft.com/office/powerpoint/2010/main" val="41737577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2014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1955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2014 Keith A. Pray</a:t>
            </a:r>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Course Staff</a:t>
            </a:r>
          </a:p>
        </p:txBody>
      </p:sp>
      <p:sp>
        <p:nvSpPr>
          <p:cNvPr id="21510" name="Rectangle 3"/>
          <p:cNvSpPr>
            <a:spLocks noGrp="1" noChangeArrowheads="1"/>
          </p:cNvSpPr>
          <p:nvPr>
            <p:ph type="body" idx="1"/>
          </p:nvPr>
        </p:nvSpPr>
        <p:spPr/>
        <p:txBody>
          <a:bodyPr/>
          <a:lstStyle/>
          <a:p>
            <a:pPr eaLnBrk="1" hangingPunct="1">
              <a:lnSpc>
                <a:spcPct val="90000"/>
              </a:lnSpc>
            </a:pPr>
            <a:r>
              <a:rPr lang="en-US" sz="2400" dirty="0">
                <a:ea typeface="ＭＳ Ｐゴシック" charset="-128"/>
                <a:cs typeface="ＭＳ Ｐゴシック" charset="-128"/>
              </a:rPr>
              <a:t>Instructor	</a:t>
            </a:r>
          </a:p>
          <a:p>
            <a:pPr lvl="1" eaLnBrk="1" hangingPunct="1">
              <a:lnSpc>
                <a:spcPct val="90000"/>
              </a:lnSpc>
            </a:pPr>
            <a:r>
              <a:rPr lang="en-US" dirty="0"/>
              <a:t>Keith A. Pray</a:t>
            </a:r>
          </a:p>
          <a:p>
            <a:pPr lvl="2" eaLnBrk="1" hangingPunct="1">
              <a:lnSpc>
                <a:spcPct val="90000"/>
              </a:lnSpc>
            </a:pPr>
            <a:r>
              <a:rPr lang="en-US" sz="2000" dirty="0" err="1">
                <a:ea typeface="ＭＳ Ｐゴシック" charset="-128"/>
              </a:rPr>
              <a:t>kap@wpi.edu</a:t>
            </a:r>
            <a:endParaRPr lang="en-US" sz="2000" dirty="0">
              <a:ea typeface="ＭＳ Ｐゴシック" charset="-128"/>
            </a:endParaRPr>
          </a:p>
          <a:p>
            <a:pPr lvl="2" eaLnBrk="1" hangingPunct="1">
              <a:lnSpc>
                <a:spcPct val="90000"/>
              </a:lnSpc>
            </a:pPr>
            <a:r>
              <a:rPr lang="en-US" sz="2000" dirty="0">
                <a:ea typeface="ＭＳ Ｐゴシック" charset="-128"/>
              </a:rPr>
              <a:t>FL</a:t>
            </a:r>
            <a:r>
              <a:rPr lang="en-US" sz="2000" dirty="0" smtClean="0">
                <a:ea typeface="ＭＳ Ｐゴシック" charset="-128"/>
              </a:rPr>
              <a:t> </a:t>
            </a:r>
            <a:r>
              <a:rPr lang="en-US" sz="2000" dirty="0"/>
              <a:t>243</a:t>
            </a:r>
            <a:r>
              <a:rPr lang="en-US" sz="2000" dirty="0" smtClean="0">
                <a:ea typeface="ＭＳ Ｐゴシック" charset="-128"/>
              </a:rPr>
              <a:t> Adjunct Office</a:t>
            </a:r>
          </a:p>
          <a:p>
            <a:pPr eaLnBrk="1" hangingPunct="1">
              <a:lnSpc>
                <a:spcPct val="90000"/>
              </a:lnSpc>
            </a:pPr>
            <a:r>
              <a:rPr lang="en-US" sz="2400" dirty="0" smtClean="0">
                <a:ea typeface="ＭＳ Ｐゴシック" charset="-128"/>
                <a:cs typeface="ＭＳ Ｐゴシック" charset="-128"/>
              </a:rPr>
              <a:t>TA</a:t>
            </a:r>
          </a:p>
          <a:p>
            <a:pPr lvl="1" eaLnBrk="1" hangingPunct="1">
              <a:lnSpc>
                <a:spcPct val="90000"/>
              </a:lnSpc>
            </a:pPr>
            <a:r>
              <a:rPr lang="en-US" dirty="0" smtClean="0"/>
              <a:t>Doug </a:t>
            </a:r>
            <a:r>
              <a:rPr lang="en-US" dirty="0" err="1" smtClean="0"/>
              <a:t>MacFarland</a:t>
            </a:r>
            <a:r>
              <a:rPr lang="en-US" dirty="0" smtClean="0"/>
              <a:t>	</a:t>
            </a:r>
          </a:p>
          <a:p>
            <a:pPr lvl="2" eaLnBrk="1" hangingPunct="1">
              <a:lnSpc>
                <a:spcPct val="90000"/>
              </a:lnSpc>
            </a:pPr>
            <a:r>
              <a:rPr lang="en-US" sz="2000" dirty="0" err="1"/>
              <a:t>dcmacfarland@</a:t>
            </a:r>
            <a:r>
              <a:rPr lang="en-US" sz="2000" dirty="0" err="1" smtClean="0"/>
              <a:t>wpi.edu</a:t>
            </a:r>
            <a:endParaRPr lang="en-US" sz="2000" dirty="0" smtClean="0"/>
          </a:p>
          <a:p>
            <a:pPr lvl="2" eaLnBrk="1" hangingPunct="1">
              <a:lnSpc>
                <a:spcPct val="90000"/>
              </a:lnSpc>
            </a:pPr>
            <a:r>
              <a:rPr lang="en-US" sz="2000" dirty="0"/>
              <a:t>FL A22, next to the Zoo </a:t>
            </a:r>
            <a:r>
              <a:rPr lang="en-US" sz="2000" dirty="0" smtClean="0"/>
              <a:t>Lab</a:t>
            </a:r>
          </a:p>
          <a:p>
            <a:pPr lvl="2" eaLnBrk="1" hangingPunct="1">
              <a:lnSpc>
                <a:spcPct val="90000"/>
              </a:lnSpc>
            </a:pPr>
            <a:r>
              <a:rPr lang="en-US" sz="2000" b="1" dirty="0"/>
              <a:t>Office Hours</a:t>
            </a:r>
            <a:r>
              <a:rPr lang="en-US" sz="2000" dirty="0"/>
              <a:t> </a:t>
            </a:r>
            <a:endParaRPr lang="en-US" sz="2000" dirty="0" smtClean="0"/>
          </a:p>
          <a:p>
            <a:pPr lvl="3" eaLnBrk="1" hangingPunct="1">
              <a:lnSpc>
                <a:spcPct val="90000"/>
              </a:lnSpc>
            </a:pPr>
            <a:r>
              <a:rPr lang="en-US" sz="2000" dirty="0" smtClean="0">
                <a:latin typeface="+mn-lt"/>
              </a:rPr>
              <a:t>Tuesday </a:t>
            </a:r>
            <a:r>
              <a:rPr lang="en-US" sz="2000" dirty="0">
                <a:latin typeface="+mn-lt"/>
              </a:rPr>
              <a:t>and Friday 12:30pm - 2:</a:t>
            </a:r>
            <a:r>
              <a:rPr lang="en-US" sz="2000" dirty="0" smtClean="0">
                <a:latin typeface="+mn-lt"/>
              </a:rPr>
              <a:t>30pm</a:t>
            </a:r>
            <a:endParaRPr lang="en-US" sz="2000" dirty="0">
              <a:latin typeface="+mn-lt"/>
            </a:endParaRPr>
          </a:p>
          <a:p>
            <a:pPr lvl="3" eaLnBrk="1" hangingPunct="1">
              <a:lnSpc>
                <a:spcPct val="90000"/>
              </a:lnSpc>
            </a:pPr>
            <a:r>
              <a:rPr lang="en-US" sz="2000" dirty="0" smtClean="0">
                <a:latin typeface="+mn-lt"/>
              </a:rPr>
              <a:t>Wednesday </a:t>
            </a:r>
            <a:r>
              <a:rPr lang="en-US" sz="2000" dirty="0">
                <a:latin typeface="+mn-lt"/>
              </a:rPr>
              <a:t>12:00pm - 2:</a:t>
            </a:r>
            <a:r>
              <a:rPr lang="en-US" sz="2000" dirty="0" smtClean="0">
                <a:latin typeface="+mn-lt"/>
              </a:rPr>
              <a:t>00pm</a:t>
            </a:r>
            <a:endParaRPr lang="en-US" sz="2000" dirty="0">
              <a:latin typeface="+mn-lt"/>
            </a:endParaRPr>
          </a:p>
          <a:p>
            <a:pPr lvl="3" eaLnBrk="1" hangingPunct="1">
              <a:lnSpc>
                <a:spcPct val="90000"/>
              </a:lnSpc>
            </a:pPr>
            <a:r>
              <a:rPr lang="en-US" sz="2000" dirty="0" smtClean="0">
                <a:latin typeface="+mn-lt"/>
              </a:rPr>
              <a:t>By </a:t>
            </a:r>
            <a:r>
              <a:rPr lang="en-US" sz="2000" dirty="0">
                <a:latin typeface="+mn-lt"/>
              </a:rPr>
              <a:t>Appointment</a:t>
            </a:r>
            <a:endParaRPr lang="en-US" sz="2000" dirty="0" smtClean="0">
              <a:latin typeface="+mn-lt"/>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2014 Keith A. Pray</a:t>
            </a:r>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Logistics</a:t>
            </a:r>
          </a:p>
        </p:txBody>
      </p:sp>
      <p:sp>
        <p:nvSpPr>
          <p:cNvPr id="27654" name="Rectangle 42"/>
          <p:cNvSpPr>
            <a:spLocks noGrp="1" noChangeArrowheads="1"/>
          </p:cNvSpPr>
          <p:nvPr>
            <p:ph type="body" idx="1"/>
          </p:nvPr>
        </p:nvSpPr>
        <p:spPr>
          <a:noFill/>
        </p:spPr>
        <p:txBody>
          <a:bodyPr/>
          <a:lstStyle/>
          <a:p>
            <a:pPr eaLnBrk="1" hangingPunct="1">
              <a:lnSpc>
                <a:spcPct val="90000"/>
              </a:lnSpc>
            </a:pPr>
            <a:r>
              <a:rPr lang="en-US" sz="2600" dirty="0">
                <a:ea typeface="ＭＳ Ｐゴシック" charset="-128"/>
                <a:cs typeface="ＭＳ Ｐゴシック" charset="-128"/>
              </a:rPr>
              <a:t>Course Web Site</a:t>
            </a:r>
            <a:endParaRPr lang="en-US" sz="2200" dirty="0">
              <a:ea typeface="ＭＳ Ｐゴシック" charset="-128"/>
              <a:cs typeface="ＭＳ Ｐゴシック" charset="-128"/>
            </a:endParaRPr>
          </a:p>
          <a:p>
            <a:pPr lvl="1" eaLnBrk="1" hangingPunct="1">
              <a:lnSpc>
                <a:spcPct val="90000"/>
              </a:lnSpc>
            </a:pPr>
            <a:r>
              <a:rPr lang="en-US" sz="1600" dirty="0"/>
              <a:t>http://socialimps.keithpray.net</a:t>
            </a:r>
            <a:r>
              <a:rPr lang="en-US" sz="1600" dirty="0" smtClean="0"/>
              <a:t>/</a:t>
            </a:r>
          </a:p>
          <a:p>
            <a:pPr lvl="2" eaLnBrk="1" hangingPunct="1">
              <a:lnSpc>
                <a:spcPct val="90000"/>
              </a:lnSpc>
            </a:pPr>
            <a:r>
              <a:rPr lang="en-US" sz="2600" dirty="0" smtClean="0">
                <a:ea typeface="ＭＳ Ｐゴシック" charset="-128"/>
                <a:cs typeface="ＭＳ Ｐゴシック" charset="-128"/>
              </a:rPr>
              <a:t>Grading</a:t>
            </a:r>
          </a:p>
          <a:p>
            <a:pPr lvl="2" eaLnBrk="1" hangingPunct="1">
              <a:lnSpc>
                <a:spcPct val="90000"/>
              </a:lnSpc>
            </a:pPr>
            <a:r>
              <a:rPr lang="en-US" sz="2600" dirty="0" smtClean="0">
                <a:ea typeface="ＭＳ Ｐゴシック" charset="-128"/>
                <a:cs typeface="ＭＳ Ｐゴシック" charset="-128"/>
              </a:rPr>
              <a:t>Due Dates</a:t>
            </a:r>
            <a:endParaRPr lang="en-US" sz="2600" dirty="0">
              <a:ea typeface="ＭＳ Ｐゴシック" charset="-128"/>
              <a:cs typeface="ＭＳ Ｐゴシック" charset="-128"/>
            </a:endParaRPr>
          </a:p>
          <a:p>
            <a:pPr lvl="2" eaLnBrk="1" hangingPunct="1">
              <a:lnSpc>
                <a:spcPct val="90000"/>
              </a:lnSpc>
            </a:pPr>
            <a:r>
              <a:rPr lang="en-US" sz="2600" dirty="0" smtClean="0">
                <a:ea typeface="ＭＳ Ｐゴシック" charset="-128"/>
                <a:cs typeface="ＭＳ Ｐゴシック" charset="-128"/>
              </a:rPr>
              <a:t>Etc.</a:t>
            </a:r>
          </a:p>
          <a:p>
            <a:pPr eaLnBrk="1" hangingPunct="1">
              <a:lnSpc>
                <a:spcPct val="90000"/>
              </a:lnSpc>
            </a:pPr>
            <a:r>
              <a:rPr lang="en-US" sz="3200" dirty="0" err="1" smtClean="0">
                <a:ea typeface="ＭＳ Ｐゴシック" charset="-128"/>
                <a:cs typeface="ＭＳ Ｐゴシック" charset="-128"/>
              </a:rPr>
              <a:t>myWPI</a:t>
            </a:r>
            <a:endParaRPr lang="en-US" sz="3200" dirty="0" smtClean="0">
              <a:ea typeface="ＭＳ Ｐゴシック" charset="-128"/>
              <a:cs typeface="ＭＳ Ｐゴシック" charset="-128"/>
            </a:endParaRPr>
          </a:p>
          <a:p>
            <a:pPr lvl="1" eaLnBrk="1" hangingPunct="1">
              <a:lnSpc>
                <a:spcPct val="90000"/>
              </a:lnSpc>
            </a:pPr>
            <a:r>
              <a:rPr lang="en-US" sz="2200" dirty="0" smtClean="0">
                <a:ea typeface="ＭＳ Ｐゴシック" charset="-128"/>
                <a:cs typeface="ＭＳ Ｐゴシック" charset="-128"/>
              </a:rPr>
              <a:t>Interactive assignments</a:t>
            </a:r>
          </a:p>
          <a:p>
            <a:pPr lvl="1" eaLnBrk="1" hangingPunct="1">
              <a:lnSpc>
                <a:spcPct val="90000"/>
              </a:lnSpc>
            </a:pPr>
            <a:r>
              <a:rPr lang="en-US" sz="2200" dirty="0" smtClean="0">
                <a:ea typeface="ＭＳ Ｐゴシック" charset="-128"/>
                <a:cs typeface="ＭＳ Ｐゴシック" charset="-128"/>
              </a:rPr>
              <a:t>Your grades</a:t>
            </a:r>
          </a:p>
          <a:p>
            <a:pPr lvl="1" eaLnBrk="1" hangingPunct="1">
              <a:lnSpc>
                <a:spcPct val="90000"/>
              </a:lnSpc>
            </a:pPr>
            <a:endParaRPr lang="en-US" sz="2200" dirty="0" smtClean="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2014 Keith A. Pray</a:t>
            </a:r>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Purpose</a:t>
            </a:r>
          </a:p>
        </p:txBody>
      </p:sp>
      <p:sp>
        <p:nvSpPr>
          <p:cNvPr id="2970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Learn about how computing affects society, and vice versa.</a:t>
            </a:r>
          </a:p>
          <a:p>
            <a:pPr eaLnBrk="1" hangingPunct="1"/>
            <a:r>
              <a:rPr lang="en-US">
                <a:ea typeface="ＭＳ Ｐゴシック" charset="-128"/>
                <a:cs typeface="ＭＳ Ｐゴシック" charset="-128"/>
              </a:rPr>
              <a:t>Practice critical thinking skills.</a:t>
            </a:r>
          </a:p>
          <a:p>
            <a:pPr eaLnBrk="1" hangingPunct="1"/>
            <a:r>
              <a:rPr lang="en-US">
                <a:ea typeface="ＭＳ Ｐゴシック" charset="-128"/>
                <a:cs typeface="ＭＳ Ｐゴシック" charset="-128"/>
              </a:rPr>
              <a:t>Practice written and oral presentations.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2014 Keith A. Pray</a:t>
            </a:r>
          </a:p>
        </p:txBody>
      </p:sp>
      <p:sp>
        <p:nvSpPr>
          <p:cNvPr id="256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Self Quiz!</a:t>
            </a:r>
          </a:p>
        </p:txBody>
      </p:sp>
      <p:sp>
        <p:nvSpPr>
          <p:cNvPr id="25606"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computing?</a:t>
            </a:r>
          </a:p>
          <a:p>
            <a:pPr marL="514350" indent="-514350" eaLnBrk="1" hangingPunct="1">
              <a:lnSpc>
                <a:spcPct val="90000"/>
              </a:lnSpc>
              <a:buFont typeface="Arial Black" charset="0"/>
              <a:buAutoNum type="arabicPeriod"/>
            </a:pPr>
            <a:endParaRPr lang="en-US" sz="1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oldest computing device you can think of?</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biggest impact computing has had on your life?</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a:t>
            </a:r>
            <a:r>
              <a:rPr lang="en-US" sz="2600" dirty="0">
                <a:ea typeface="ＭＳ Ｐゴシック" charset="-128"/>
                <a:cs typeface="ＭＳ Ｐゴシック" charset="-128"/>
              </a:rPr>
              <a:t>good will you do with your degree</a:t>
            </a:r>
            <a:r>
              <a:rPr lang="en-US" sz="2600" dirty="0" smtClean="0">
                <a:ea typeface="ＭＳ Ｐゴシック" charset="-128"/>
                <a:cs typeface="ＭＳ Ｐゴシック" charset="-128"/>
              </a:rPr>
              <a:t>?</a:t>
            </a:r>
            <a:endParaRPr lang="en-US" sz="2600" dirty="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4763541"/>
              </p:ext>
            </p:extLst>
          </p:nvPr>
        </p:nvGraphicFramePr>
        <p:xfrm>
          <a:off x="457200" y="914400"/>
          <a:ext cx="8229600" cy="5161279"/>
        </p:xfrm>
        <a:graphic>
          <a:graphicData uri="http://schemas.openxmlformats.org/drawingml/2006/table">
            <a:tbl>
              <a:tblPr bandRow="1">
                <a:tableStyleId>{5C22544A-7EE6-4342-B048-85BDC9FD1C3A}</a:tableStyleId>
              </a:tblPr>
              <a:tblGrid>
                <a:gridCol w="4114800"/>
                <a:gridCol w="4114800"/>
              </a:tblGrid>
              <a:tr h="370840">
                <a:tc>
                  <a:txBody>
                    <a:bodyPr/>
                    <a:lstStyle/>
                    <a:p>
                      <a:pPr algn="l"/>
                      <a:r>
                        <a:rPr lang="en-US" dirty="0">
                          <a:solidFill>
                            <a:schemeClr val="tx1"/>
                          </a:solidFill>
                          <a:effectLst/>
                        </a:rPr>
                        <a:t>Manufacturer</a:t>
                      </a:r>
                    </a:p>
                  </a:txBody>
                  <a:tcPr anchor="ctr"/>
                </a:tc>
                <a:tc>
                  <a:txBody>
                    <a:bodyPr/>
                    <a:lstStyle/>
                    <a:p>
                      <a:r>
                        <a:rPr lang="en-US" dirty="0">
                          <a:solidFill>
                            <a:schemeClr val="tx1"/>
                          </a:solidFill>
                        </a:rPr>
                        <a:t>Compaq Computer Corporation, United States</a:t>
                      </a:r>
                    </a:p>
                  </a:txBody>
                  <a:tcPr anchor="ctr"/>
                </a:tc>
              </a:tr>
              <a:tr h="370840">
                <a:tc>
                  <a:txBody>
                    <a:bodyPr/>
                    <a:lstStyle/>
                    <a:p>
                      <a:pPr algn="l"/>
                      <a:r>
                        <a:rPr lang="en-US" dirty="0">
                          <a:solidFill>
                            <a:schemeClr val="tx1"/>
                          </a:solidFill>
                          <a:effectLst/>
                        </a:rPr>
                        <a:t>Type</a:t>
                      </a:r>
                    </a:p>
                  </a:txBody>
                  <a:tcPr anchor="ctr"/>
                </a:tc>
                <a:tc>
                  <a:txBody>
                    <a:bodyPr/>
                    <a:lstStyle/>
                    <a:p>
                      <a:r>
                        <a:rPr lang="en-US" dirty="0">
                          <a:solidFill>
                            <a:schemeClr val="tx1"/>
                          </a:solidFill>
                        </a:rPr>
                        <a:t>Portable computer</a:t>
                      </a:r>
                    </a:p>
                  </a:txBody>
                  <a:tcPr anchor="ctr"/>
                </a:tc>
              </a:tr>
              <a:tr h="370840">
                <a:tc>
                  <a:txBody>
                    <a:bodyPr/>
                    <a:lstStyle/>
                    <a:p>
                      <a:pPr algn="l"/>
                      <a:r>
                        <a:rPr lang="en-US" dirty="0">
                          <a:solidFill>
                            <a:schemeClr val="tx1"/>
                          </a:solidFill>
                          <a:effectLst/>
                        </a:rPr>
                        <a:t>Release date</a:t>
                      </a:r>
                    </a:p>
                  </a:txBody>
                  <a:tcPr anchor="ctr"/>
                </a:tc>
                <a:tc>
                  <a:txBody>
                    <a:bodyPr/>
                    <a:lstStyle/>
                    <a:p>
                      <a:r>
                        <a:rPr lang="en-US">
                          <a:solidFill>
                            <a:schemeClr val="tx1"/>
                          </a:solidFill>
                        </a:rPr>
                        <a:t>January 1983</a:t>
                      </a:r>
                    </a:p>
                  </a:txBody>
                  <a:tcPr anchor="ctr"/>
                </a:tc>
              </a:tr>
              <a:tr h="370840">
                <a:tc>
                  <a:txBody>
                    <a:bodyPr/>
                    <a:lstStyle/>
                    <a:p>
                      <a:pPr algn="l"/>
                      <a:r>
                        <a:rPr lang="en-US" dirty="0">
                          <a:solidFill>
                            <a:schemeClr val="tx1"/>
                          </a:solidFill>
                          <a:effectLst/>
                        </a:rPr>
                        <a:t>Introductory price</a:t>
                      </a:r>
                    </a:p>
                  </a:txBody>
                  <a:tcPr anchor="ctr"/>
                </a:tc>
                <a:tc>
                  <a:txBody>
                    <a:bodyPr/>
                    <a:lstStyle/>
                    <a:p>
                      <a:r>
                        <a:rPr lang="en-US">
                          <a:solidFill>
                            <a:schemeClr val="tx1"/>
                          </a:solidFill>
                        </a:rPr>
                        <a:t>US$3,590</a:t>
                      </a:r>
                    </a:p>
                  </a:txBody>
                  <a:tcPr anchor="ctr"/>
                </a:tc>
              </a:tr>
              <a:tr h="370840">
                <a:tc>
                  <a:txBody>
                    <a:bodyPr/>
                    <a:lstStyle/>
                    <a:p>
                      <a:pPr algn="l"/>
                      <a:r>
                        <a:rPr lang="en-US" dirty="0">
                          <a:solidFill>
                            <a:srgbClr val="000000"/>
                          </a:solidFill>
                          <a:effectLst/>
                        </a:rPr>
                        <a:t>Operating system</a:t>
                      </a:r>
                    </a:p>
                  </a:txBody>
                  <a:tcPr anchor="ctr"/>
                </a:tc>
                <a:tc>
                  <a:txBody>
                    <a:bodyPr/>
                    <a:lstStyle/>
                    <a:p>
                      <a:r>
                        <a:rPr lang="en-US" dirty="0">
                          <a:solidFill>
                            <a:schemeClr val="tx1"/>
                          </a:solidFill>
                        </a:rPr>
                        <a:t>MS-DOS</a:t>
                      </a:r>
                    </a:p>
                  </a:txBody>
                  <a:tcPr anchor="ctr"/>
                </a:tc>
              </a:tr>
              <a:tr h="370840">
                <a:tc>
                  <a:txBody>
                    <a:bodyPr/>
                    <a:lstStyle/>
                    <a:p>
                      <a:pPr algn="l"/>
                      <a:r>
                        <a:rPr lang="en-US" dirty="0">
                          <a:solidFill>
                            <a:schemeClr val="tx1"/>
                          </a:solidFill>
                          <a:effectLst/>
                        </a:rPr>
                        <a:t>Storage capacity</a:t>
                      </a:r>
                    </a:p>
                  </a:txBody>
                  <a:tcPr anchor="ctr"/>
                </a:tc>
                <a:tc>
                  <a:txBody>
                    <a:bodyPr/>
                    <a:lstStyle/>
                    <a:p>
                      <a:r>
                        <a:rPr lang="en-US" dirty="0">
                          <a:solidFill>
                            <a:schemeClr val="tx1"/>
                          </a:solidFill>
                        </a:rPr>
                        <a:t>Two 5.25" floppy disk drives or, optionally, one floppy drive and a 10 MB hard drive</a:t>
                      </a:r>
                    </a:p>
                  </a:txBody>
                  <a:tcPr anchor="ctr"/>
                </a:tc>
              </a:tr>
              <a:tr h="370840">
                <a:tc>
                  <a:txBody>
                    <a:bodyPr/>
                    <a:lstStyle/>
                    <a:p>
                      <a:pPr algn="l"/>
                      <a:r>
                        <a:rPr lang="en-US" dirty="0">
                          <a:solidFill>
                            <a:schemeClr val="tx1"/>
                          </a:solidFill>
                          <a:effectLst/>
                        </a:rPr>
                        <a:t>Memory</a:t>
                      </a:r>
                    </a:p>
                  </a:txBody>
                  <a:tcPr anchor="ctr"/>
                </a:tc>
                <a:tc>
                  <a:txBody>
                    <a:bodyPr/>
                    <a:lstStyle/>
                    <a:p>
                      <a:r>
                        <a:rPr lang="en-US" dirty="0">
                          <a:solidFill>
                            <a:schemeClr val="tx1"/>
                          </a:solidFill>
                        </a:rPr>
                        <a:t>128 kilobytes (expandable to 640 </a:t>
                      </a:r>
                      <a:r>
                        <a:rPr lang="en-US" dirty="0" err="1">
                          <a:solidFill>
                            <a:schemeClr val="tx1"/>
                          </a:solidFill>
                        </a:rPr>
                        <a:t>KiB</a:t>
                      </a:r>
                      <a:r>
                        <a:rPr lang="en-US" dirty="0">
                          <a:solidFill>
                            <a:schemeClr val="tx1"/>
                          </a:solidFill>
                        </a:rPr>
                        <a:t>)</a:t>
                      </a:r>
                    </a:p>
                  </a:txBody>
                  <a:tcPr anchor="ctr"/>
                </a:tc>
              </a:tr>
              <a:tr h="370840">
                <a:tc>
                  <a:txBody>
                    <a:bodyPr/>
                    <a:lstStyle/>
                    <a:p>
                      <a:pPr algn="l"/>
                      <a:r>
                        <a:rPr lang="en-US" dirty="0">
                          <a:solidFill>
                            <a:schemeClr val="tx1"/>
                          </a:solidFill>
                          <a:effectLst/>
                        </a:rPr>
                        <a:t>Display</a:t>
                      </a:r>
                    </a:p>
                  </a:txBody>
                  <a:tcPr anchor="ctr"/>
                </a:tc>
                <a:tc>
                  <a:txBody>
                    <a:bodyPr/>
                    <a:lstStyle/>
                    <a:p>
                      <a:r>
                        <a:rPr lang="en-US" dirty="0">
                          <a:solidFill>
                            <a:schemeClr val="tx1"/>
                          </a:solidFill>
                        </a:rPr>
                        <a:t>Built-in 9" green screen monitor and a unique CGA-compatible video card</a:t>
                      </a:r>
                    </a:p>
                  </a:txBody>
                  <a:tcPr anchor="ctr"/>
                </a:tc>
              </a:tr>
              <a:tr h="370840">
                <a:tc>
                  <a:txBody>
                    <a:bodyPr/>
                    <a:lstStyle/>
                    <a:p>
                      <a:pPr algn="l"/>
                      <a:r>
                        <a:rPr lang="en-US">
                          <a:solidFill>
                            <a:schemeClr val="tx1"/>
                          </a:solidFill>
                          <a:effectLst/>
                        </a:rPr>
                        <a:t>Weight</a:t>
                      </a:r>
                    </a:p>
                  </a:txBody>
                  <a:tcPr anchor="ctr"/>
                </a:tc>
                <a:tc>
                  <a:txBody>
                    <a:bodyPr/>
                    <a:lstStyle/>
                    <a:p>
                      <a:r>
                        <a:rPr lang="de-DE" dirty="0">
                          <a:solidFill>
                            <a:schemeClr val="tx1"/>
                          </a:solidFill>
                        </a:rPr>
                        <a:t>28 </a:t>
                      </a:r>
                      <a:r>
                        <a:rPr lang="de-DE" dirty="0" err="1">
                          <a:solidFill>
                            <a:schemeClr val="tx1"/>
                          </a:solidFill>
                        </a:rPr>
                        <a:t>lb</a:t>
                      </a:r>
                      <a:r>
                        <a:rPr lang="de-DE" dirty="0">
                          <a:solidFill>
                            <a:schemeClr val="tx1"/>
                          </a:solidFill>
                        </a:rPr>
                        <a:t> (12.5 kg)</a:t>
                      </a:r>
                    </a:p>
                  </a:txBody>
                  <a:tcPr anchor="ctr"/>
                </a:tc>
              </a:tr>
              <a:tr h="370840">
                <a:tc>
                  <a:txBody>
                    <a:bodyPr/>
                    <a:lstStyle/>
                    <a:p>
                      <a:pPr algn="l"/>
                      <a:r>
                        <a:rPr lang="en-US" dirty="0"/>
                        <a:t>Processor</a:t>
                      </a:r>
                    </a:p>
                  </a:txBody>
                  <a:tcPr anchor="ctr"/>
                </a:tc>
                <a:tc>
                  <a:txBody>
                    <a:bodyPr/>
                    <a:lstStyle/>
                    <a:p>
                      <a:pPr algn="l"/>
                      <a:r>
                        <a:rPr lang="it-IT" dirty="0"/>
                        <a:t>Intel 8088</a:t>
                      </a:r>
                    </a:p>
                  </a:txBody>
                  <a:tcPr anchor="ctr"/>
                </a:tc>
              </a:tr>
              <a:tr h="370840">
                <a:tc>
                  <a:txBody>
                    <a:bodyPr/>
                    <a:lstStyle/>
                    <a:p>
                      <a:pPr algn="l"/>
                      <a:r>
                        <a:rPr lang="en-US" dirty="0"/>
                        <a:t>Speed</a:t>
                      </a:r>
                    </a:p>
                  </a:txBody>
                  <a:tcPr anchor="ctr"/>
                </a:tc>
                <a:tc>
                  <a:txBody>
                    <a:bodyPr/>
                    <a:lstStyle/>
                    <a:p>
                      <a:pPr algn="l"/>
                      <a:r>
                        <a:rPr lang="en-US" dirty="0"/>
                        <a:t>4.77 MHz</a:t>
                      </a:r>
                    </a:p>
                  </a:txBody>
                  <a:tcPr anchor="ctr"/>
                </a:tc>
              </a:tr>
            </a:tbl>
          </a:graphicData>
        </a:graphic>
      </p:graphicFrame>
      <p:sp>
        <p:nvSpPr>
          <p:cNvPr id="4" name="Footer Placeholder 3"/>
          <p:cNvSpPr>
            <a:spLocks noGrp="1"/>
          </p:cNvSpPr>
          <p:nvPr>
            <p:ph type="ftr" sz="quarter" idx="10"/>
          </p:nvPr>
        </p:nvSpPr>
        <p:spPr/>
        <p:txBody>
          <a:bodyPr/>
          <a:lstStyle/>
          <a:p>
            <a:r>
              <a:rPr lang="en-US" smtClean="0"/>
              <a:t>© 2014 Keith A. Pray</a:t>
            </a:r>
            <a:endParaRPr lang="en-US"/>
          </a:p>
        </p:txBody>
      </p:sp>
    </p:spTree>
    <p:extLst>
      <p:ext uri="{BB962C8B-B14F-4D97-AF65-F5344CB8AC3E}">
        <p14:creationId xmlns:p14="http://schemas.microsoft.com/office/powerpoint/2010/main" val="7385984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55153</TotalTime>
  <Words>1163</Words>
  <Application>Microsoft Macintosh PowerPoint</Application>
  <PresentationFormat>On-screen Show (4:3)</PresentationFormat>
  <Paragraphs>211</Paragraphs>
  <Slides>17</Slides>
  <Notes>17</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1 Introduction  </vt:lpstr>
      <vt:lpstr>PowerPoint Presentation</vt:lpstr>
      <vt:lpstr>PowerPoint Presentation</vt:lpstr>
      <vt:lpstr>Overview</vt:lpstr>
      <vt:lpstr>Course Staff</vt:lpstr>
      <vt:lpstr>Logistics</vt:lpstr>
      <vt:lpstr>Purpose</vt:lpstr>
      <vt:lpstr>Self Quiz!</vt:lpstr>
      <vt:lpstr>PowerPoint Presentation</vt:lpstr>
      <vt:lpstr>Overview</vt:lpstr>
      <vt:lpstr>Assignment</vt:lpstr>
      <vt:lpstr>Class 1  The End</vt:lpstr>
      <vt:lpstr>Practice Quiz!</vt:lpstr>
      <vt:lpstr>Class Discussion</vt:lpstr>
      <vt:lpstr>Class Discussion II</vt:lpstr>
      <vt:lpstr>Social Implications of Technology</vt:lpstr>
      <vt:lpstr>PowerPoint Presentation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449</cp:revision>
  <cp:lastPrinted>2004-04-28T16:30:48Z</cp:lastPrinted>
  <dcterms:created xsi:type="dcterms:W3CDTF">2010-10-28T13:08:39Z</dcterms:created>
  <dcterms:modified xsi:type="dcterms:W3CDTF">2014-03-18T22:00:20Z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