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0"/>
  </p:notesMasterIdLst>
  <p:handoutMasterIdLst>
    <p:handoutMasterId r:id="rId41"/>
  </p:handoutMasterIdLst>
  <p:sldIdLst>
    <p:sldId id="256" r:id="rId2"/>
    <p:sldId id="259" r:id="rId3"/>
    <p:sldId id="291" r:id="rId4"/>
    <p:sldId id="261" r:id="rId5"/>
    <p:sldId id="264" r:id="rId6"/>
    <p:sldId id="323" r:id="rId7"/>
    <p:sldId id="359" r:id="rId8"/>
    <p:sldId id="297" r:id="rId9"/>
    <p:sldId id="372" r:id="rId10"/>
    <p:sldId id="268" r:id="rId11"/>
    <p:sldId id="272" r:id="rId12"/>
    <p:sldId id="271" r:id="rId13"/>
    <p:sldId id="270" r:id="rId14"/>
    <p:sldId id="276" r:id="rId15"/>
    <p:sldId id="373" r:id="rId16"/>
    <p:sldId id="267" r:id="rId17"/>
    <p:sldId id="374" r:id="rId18"/>
    <p:sldId id="257" r:id="rId19"/>
    <p:sldId id="258" r:id="rId20"/>
    <p:sldId id="375" r:id="rId21"/>
    <p:sldId id="260" r:id="rId22"/>
    <p:sldId id="376" r:id="rId23"/>
    <p:sldId id="364" r:id="rId24"/>
    <p:sldId id="377" r:id="rId25"/>
    <p:sldId id="378" r:id="rId26"/>
    <p:sldId id="379" r:id="rId27"/>
    <p:sldId id="273" r:id="rId28"/>
    <p:sldId id="274" r:id="rId29"/>
    <p:sldId id="380" r:id="rId30"/>
    <p:sldId id="277" r:id="rId31"/>
    <p:sldId id="278" r:id="rId32"/>
    <p:sldId id="280" r:id="rId33"/>
    <p:sldId id="279" r:id="rId34"/>
    <p:sldId id="281" r:id="rId35"/>
    <p:sldId id="381" r:id="rId36"/>
    <p:sldId id="275" r:id="rId37"/>
    <p:sldId id="269" r:id="rId38"/>
    <p:sldId id="315" r:id="rId39"/>
  </p:sldIdLst>
  <p:sldSz cx="9144000" cy="5143500" type="screen16x9"/>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F3E45242-6DC9-0143-B165-EEFF1A919F42}">
          <p14:sldIdLst>
            <p14:sldId id="256"/>
            <p14:sldId id="259"/>
            <p14:sldId id="291"/>
            <p14:sldId id="261"/>
            <p14:sldId id="264"/>
            <p14:sldId id="323"/>
            <p14:sldId id="359"/>
            <p14:sldId id="297"/>
          </p14:sldIdLst>
        </p14:section>
        <p14:section name="Students" id="{03AE23C9-21E0-8F4A-B153-0900C2F809BC}">
          <p14:sldIdLst>
            <p14:sldId id="372"/>
            <p14:sldId id="268"/>
            <p14:sldId id="272"/>
            <p14:sldId id="271"/>
            <p14:sldId id="270"/>
            <p14:sldId id="276"/>
            <p14:sldId id="373"/>
            <p14:sldId id="267"/>
            <p14:sldId id="374"/>
            <p14:sldId id="257"/>
            <p14:sldId id="258"/>
            <p14:sldId id="375"/>
            <p14:sldId id="260"/>
            <p14:sldId id="376"/>
            <p14:sldId id="364"/>
            <p14:sldId id="377"/>
            <p14:sldId id="378"/>
            <p14:sldId id="379"/>
            <p14:sldId id="273"/>
            <p14:sldId id="274"/>
            <p14:sldId id="380"/>
            <p14:sldId id="277"/>
            <p14:sldId id="278"/>
            <p14:sldId id="280"/>
            <p14:sldId id="279"/>
            <p14:sldId id="281"/>
            <p14:sldId id="381"/>
            <p14:sldId id="275"/>
          </p14:sldIdLst>
        </p14:section>
        <p14:section name="Common" id="{62B1AA91-D93D-9C4F-8ABE-6423F5BD3A6E}">
          <p14:sldIdLst>
            <p14:sldId id="269"/>
            <p14:sldId id="31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97" autoAdjust="0"/>
    <p:restoredTop sz="80607" autoAdjust="0"/>
  </p:normalViewPr>
  <p:slideViewPr>
    <p:cSldViewPr snapToGrid="0" snapToObjects="1">
      <p:cViewPr varScale="1">
        <p:scale>
          <a:sx n="160" d="100"/>
          <a:sy n="160" d="100"/>
        </p:scale>
        <p:origin x="1344" y="176"/>
      </p:cViewPr>
      <p:guideLst>
        <p:guide orient="horz" pos="1620"/>
        <p:guide pos="2880"/>
      </p:guideLst>
    </p:cSldViewPr>
  </p:slideViewPr>
  <p:notesTextViewPr>
    <p:cViewPr>
      <p:scale>
        <a:sx n="100" d="100"/>
        <a:sy n="100" d="100"/>
      </p:scale>
      <p:origin x="0" y="0"/>
    </p:cViewPr>
  </p:notesTextViewPr>
  <p:sorterViewPr>
    <p:cViewPr>
      <p:scale>
        <a:sx n="150" d="100"/>
        <a:sy n="150" d="100"/>
      </p:scale>
      <p:origin x="0" y="56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9/2/24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9/2/24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5" algn="l" defTabSz="457178" rtl="0" eaLnBrk="1" latinLnBrk="0" hangingPunct="1">
      <a:defRPr sz="1200" kern="1200">
        <a:solidFill>
          <a:schemeClr val="tx1"/>
        </a:solidFill>
        <a:latin typeface="+mn-lt"/>
        <a:ea typeface="+mn-ea"/>
        <a:cs typeface="+mn-cs"/>
      </a:defRPr>
    </a:lvl3pPr>
    <a:lvl4pPr marL="1371532" algn="l" defTabSz="457178" rtl="0" eaLnBrk="1" latinLnBrk="0" hangingPunct="1">
      <a:defRPr sz="1200" kern="1200">
        <a:solidFill>
          <a:schemeClr val="tx1"/>
        </a:solidFill>
        <a:latin typeface="+mn-lt"/>
        <a:ea typeface="+mn-ea"/>
        <a:cs typeface="+mn-cs"/>
      </a:defRPr>
    </a:lvl4pPr>
    <a:lvl5pPr marL="1828709" algn="l" defTabSz="457178" rtl="0" eaLnBrk="1" latinLnBrk="0" hangingPunct="1">
      <a:defRPr sz="1200" kern="1200">
        <a:solidFill>
          <a:schemeClr val="tx1"/>
        </a:solidFill>
        <a:latin typeface="+mn-lt"/>
        <a:ea typeface="+mn-ea"/>
        <a:cs typeface="+mn-cs"/>
      </a:defRPr>
    </a:lvl5pPr>
    <a:lvl6pPr marL="2285886" algn="l" defTabSz="457178" rtl="0" eaLnBrk="1" latinLnBrk="0" hangingPunct="1">
      <a:defRPr sz="1200" kern="1200">
        <a:solidFill>
          <a:schemeClr val="tx1"/>
        </a:solidFill>
        <a:latin typeface="+mn-lt"/>
        <a:ea typeface="+mn-ea"/>
        <a:cs typeface="+mn-cs"/>
      </a:defRPr>
    </a:lvl6pPr>
    <a:lvl7pPr marL="2743064"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8"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time.com/5197039/un-facebook-myanmar-rohingya-violence/"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time.com/4922715/myanmar-rohingya-violence-rakhine/"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kotaku.com/5953371/today-is-the-40th-anniversary-of-the-worlds-first-known-video-gaming-tournamen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US" b="1" dirty="0"/>
              <a:t>Monty Python – Spam (3:19) (1970)</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=anwy2MPT5RE</a:t>
            </a:r>
          </a:p>
          <a:p>
            <a:pPr eaLnBrk="1" hangingPunct="1"/>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TSLAMP – MGMT (4:30) (2018)</a:t>
            </a: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=T8EL51jlrJA</a:t>
            </a:r>
          </a:p>
          <a:p>
            <a:pPr eaLnBrk="1" hangingPunct="1"/>
            <a:r>
              <a:rPr lang="en-US" dirty="0">
                <a:latin typeface="Arial" charset="0"/>
                <a:ea typeface="ＭＳ Ｐゴシック" charset="-128"/>
                <a:cs typeface="ＭＳ Ｐゴシック" charset="-128"/>
              </a:rPr>
              <a:t>TODO: get lyrics: https://</a:t>
            </a:r>
            <a:r>
              <a:rPr lang="en-US" dirty="0" err="1">
                <a:latin typeface="Arial" charset="0"/>
                <a:ea typeface="ＭＳ Ｐゴシック" charset="-128"/>
                <a:cs typeface="ＭＳ Ｐゴシック" charset="-128"/>
              </a:rPr>
              <a:t>genius.com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Mgmt</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tslamp</a:t>
            </a:r>
            <a:r>
              <a:rPr lang="en-US" dirty="0">
                <a:latin typeface="Arial" charset="0"/>
                <a:ea typeface="ＭＳ Ｐゴシック" charset="-128"/>
                <a:cs typeface="ＭＳ Ｐゴシック" charset="-128"/>
              </a:rPr>
              <a:t>-lyrics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If forgot to show the ethical analysis guide, do so now.</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Possible song: </a:t>
            </a:r>
          </a:p>
          <a:p>
            <a:pPr marL="0" marR="0" lvl="0" indent="0" algn="l" defTabSz="457178" rtl="0" eaLnBrk="1" fontAlgn="auto" latinLnBrk="0" hangingPunct="1">
              <a:lnSpc>
                <a:spcPct val="100000"/>
              </a:lnSpc>
              <a:spcBef>
                <a:spcPts val="0"/>
              </a:spcBef>
              <a:spcAft>
                <a:spcPts val="0"/>
              </a:spcAft>
              <a:buClrTx/>
              <a:buSzTx/>
              <a:buFontTx/>
              <a:buNone/>
              <a:tabLst/>
              <a:defRPr/>
            </a:pPr>
            <a:r>
              <a:rPr lang="en-US" b="1" dirty="0"/>
              <a:t>TODO: Find clean version to use</a:t>
            </a:r>
          </a:p>
          <a:p>
            <a:pPr marL="0" marR="0" lvl="0" indent="0" algn="l" defTabSz="457178" rtl="0" eaLnBrk="1" fontAlgn="auto" latinLnBrk="0" hangingPunct="1">
              <a:lnSpc>
                <a:spcPct val="100000"/>
              </a:lnSpc>
              <a:spcBef>
                <a:spcPts val="0"/>
              </a:spcBef>
              <a:spcAft>
                <a:spcPts val="0"/>
              </a:spcAft>
              <a:buClrTx/>
              <a:buSzTx/>
              <a:buFontTx/>
              <a:buNone/>
              <a:tabLst/>
              <a:defRPr/>
            </a:pPr>
            <a:r>
              <a:rPr lang="en-US" b="1" dirty="0"/>
              <a:t>Welcome to the Internet - Bo Burnham (from "Inside" -- ALBUM OUT NOW) (4:40)</a:t>
            </a:r>
          </a:p>
          <a:p>
            <a:pPr marL="0" marR="0" lvl="0" indent="0" algn="l" defTabSz="457178" rtl="0" eaLnBrk="1" fontAlgn="auto" latinLnBrk="0" hangingPunct="1">
              <a:lnSpc>
                <a:spcPct val="100000"/>
              </a:lnSpc>
              <a:spcBef>
                <a:spcPts val="0"/>
              </a:spcBef>
              <a:spcAft>
                <a:spcPts val="0"/>
              </a:spcAft>
              <a:buClrTx/>
              <a:buSzTx/>
              <a:buFontTx/>
              <a:buNone/>
              <a:tabLst/>
              <a:defRPr/>
            </a:pPr>
            <a:r>
              <a:rPr lang="en-US" b="0" dirty="0"/>
              <a:t>Very Explicit Lyrics</a:t>
            </a: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=k1BneeJTDcU </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91% percent of young people (ages 16-24) use social media. [1]  The graph says differently, likely because its data is sourced from Office for National Statistics</a:t>
            </a:r>
          </a:p>
          <a:p>
            <a:r>
              <a:rPr lang="en-US" dirty="0"/>
              <a:t>Anxiety caused by not having access to endless streams of content on social media. </a:t>
            </a:r>
          </a:p>
          <a:p>
            <a:r>
              <a:rPr lang="en-US" dirty="0"/>
              <a:t>Mention depression and attention disorders like attention-deficit/hyperactivity disorder (ADHD). </a:t>
            </a:r>
          </a:p>
          <a:p>
            <a:endParaRPr lang="en-US" dirty="0"/>
          </a:p>
          <a:p>
            <a:r>
              <a:rPr lang="en-US" dirty="0"/>
              <a:t>Short-form video content examples are Vine (outdated but definitely known), TikTok, Instagram/Facebook reels, and YouTube shorts. </a:t>
            </a:r>
          </a:p>
          <a:p>
            <a:r>
              <a:rPr lang="en-US" dirty="0"/>
              <a:t>Vision problems caused by excessive use of screens. </a:t>
            </a:r>
          </a:p>
          <a:p>
            <a:r>
              <a:rPr lang="en-US" dirty="0"/>
              <a:t>Excessive use of social media can distract people from physical fitness.</a:t>
            </a:r>
          </a:p>
          <a:p>
            <a:r>
              <a:rPr lang="en-US" dirty="0"/>
              <a:t>Lack of well-being and suicidal thoughts. [5]</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18A85-466E-50AF-7440-46CAF41869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5F0E2D-3276-E82F-AE44-5F798819B4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8C235D-6BBA-F98A-35EF-8685EBB47FCA}"/>
              </a:ext>
            </a:extLst>
          </p:cNvPr>
          <p:cNvSpPr>
            <a:spLocks noGrp="1"/>
          </p:cNvSpPr>
          <p:nvPr>
            <p:ph type="body" idx="1"/>
          </p:nvPr>
        </p:nvSpPr>
        <p:spPr/>
        <p:txBody>
          <a:bodyPr/>
          <a:lstStyle/>
          <a:p>
            <a:r>
              <a:rPr lang="en-US" dirty="0"/>
              <a:t>The figures from [3] were omitted because they would be challenging for the audience to digest. </a:t>
            </a:r>
          </a:p>
          <a:p>
            <a:r>
              <a:rPr lang="en-US" dirty="0"/>
              <a:t>FOMO is important for attention economy. </a:t>
            </a:r>
          </a:p>
          <a:p>
            <a:endParaRPr lang="en-US" dirty="0"/>
          </a:p>
          <a:p>
            <a:r>
              <a:rPr lang="en-US" dirty="0"/>
              <a:t>Poor sleep outcomes based on what time adolescents went to bed, long it took them to fall asleep, and how many hours of actual sleep they got. [3]</a:t>
            </a:r>
          </a:p>
          <a:p>
            <a:r>
              <a:rPr lang="en-US" dirty="0"/>
              <a:t>Academic burnout results in stress and anxiety. </a:t>
            </a:r>
          </a:p>
          <a:p>
            <a:r>
              <a:rPr lang="en-US" dirty="0"/>
              <a:t>Academic procrastination can be caused by detrimental mental health problems caused by depression, anxiety, and stress. </a:t>
            </a:r>
          </a:p>
          <a:p>
            <a:endParaRPr lang="en-US" dirty="0"/>
          </a:p>
          <a:p>
            <a:r>
              <a:rPr lang="en-US" dirty="0"/>
              <a:t>Short-term oriented mindset leaves students with a disrupted rewards system in their brain which seeks immediate pleasure and satisfaction. [5]</a:t>
            </a:r>
          </a:p>
          <a:p>
            <a:r>
              <a:rPr lang="en-US" dirty="0"/>
              <a:t>Students not able to finish their homework because they spent too much time on Instagram reels “doomscrolling.” </a:t>
            </a:r>
          </a:p>
          <a:p>
            <a:r>
              <a:rPr lang="en-US" dirty="0"/>
              <a:t>The term “</a:t>
            </a:r>
            <a:r>
              <a:rPr lang="en-US" dirty="0" err="1"/>
              <a:t>brainrot</a:t>
            </a:r>
            <a:r>
              <a:rPr lang="en-US" dirty="0"/>
              <a:t>” describes how the brain behaves because of social media addiction. </a:t>
            </a:r>
          </a:p>
          <a:p>
            <a:endParaRPr lang="en-US" dirty="0"/>
          </a:p>
          <a:p>
            <a:endParaRPr lang="en-US" dirty="0"/>
          </a:p>
        </p:txBody>
      </p:sp>
      <p:sp>
        <p:nvSpPr>
          <p:cNvPr id="4" name="Slide Number Placeholder 3">
            <a:extLst>
              <a:ext uri="{FF2B5EF4-FFF2-40B4-BE49-F238E27FC236}">
                <a16:creationId xmlns:a16="http://schemas.microsoft.com/office/drawing/2014/main" id="{C50FE32E-88CA-2321-12E8-C26A0A38AF38}"/>
              </a:ext>
            </a:extLst>
          </p:cNvPr>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314719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22ECF-1E25-B47F-75A1-990EF81F3A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E3FCF-4ECE-BF1E-5C72-C129D27FD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153DAF-D821-C1E9-13F4-57EED12E6CF3}"/>
              </a:ext>
            </a:extLst>
          </p:cNvPr>
          <p:cNvSpPr>
            <a:spLocks noGrp="1"/>
          </p:cNvSpPr>
          <p:nvPr>
            <p:ph type="body" idx="1"/>
          </p:nvPr>
        </p:nvSpPr>
        <p:spPr/>
        <p:txBody>
          <a:bodyPr/>
          <a:lstStyle/>
          <a:p>
            <a:r>
              <a:rPr lang="en-US" dirty="0"/>
              <a:t>The mentioned cyberbullies state their reasoning as revenge or “they deserved it.”</a:t>
            </a:r>
          </a:p>
          <a:p>
            <a:r>
              <a:rPr lang="en-US" dirty="0"/>
              <a:t>Cyberbullying does not have a simple solution like “turning the computer off.”</a:t>
            </a:r>
          </a:p>
          <a:p>
            <a:endParaRPr lang="en-US" dirty="0"/>
          </a:p>
          <a:p>
            <a:r>
              <a:rPr lang="en-US" dirty="0"/>
              <a:t>Mention Megan Meier case to give an example of the harsh effects of cyberbullying. (In the textbook somewhere in Chapter 3)</a:t>
            </a:r>
          </a:p>
          <a:p>
            <a:endParaRPr lang="en-US" dirty="0"/>
          </a:p>
          <a:p>
            <a:r>
              <a:rPr lang="en-US" dirty="0"/>
              <a:t>Revenge porn is sexual abuse!</a:t>
            </a:r>
          </a:p>
          <a:p>
            <a:r>
              <a:rPr lang="en-US" dirty="0"/>
              <a:t>Revenge porn makes it difficult for victims to trust people, making new relationships difficult to form.</a:t>
            </a:r>
          </a:p>
          <a:p>
            <a:endParaRPr lang="en-US" dirty="0"/>
          </a:p>
          <a:p>
            <a:r>
              <a:rPr lang="en-US" dirty="0"/>
              <a:t>When women are criticized, it is an addition to the stress already caused by the sharing of their images. </a:t>
            </a:r>
          </a:p>
          <a:p>
            <a:endParaRPr lang="en-US" dirty="0"/>
          </a:p>
        </p:txBody>
      </p:sp>
      <p:sp>
        <p:nvSpPr>
          <p:cNvPr id="4" name="Slide Number Placeholder 3">
            <a:extLst>
              <a:ext uri="{FF2B5EF4-FFF2-40B4-BE49-F238E27FC236}">
                <a16:creationId xmlns:a16="http://schemas.microsoft.com/office/drawing/2014/main" id="{F5054BD3-E31E-C439-1932-6450C53AADE9}"/>
              </a:ext>
            </a:extLst>
          </p:cNvPr>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832263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27FEF-1034-B8AE-2959-F37D17CF55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2FA338-1301-3FD7-34BF-31259EEF9A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F21A6A-7029-ADDD-B973-BDED373CD658}"/>
              </a:ext>
            </a:extLst>
          </p:cNvPr>
          <p:cNvSpPr>
            <a:spLocks noGrp="1"/>
          </p:cNvSpPr>
          <p:nvPr>
            <p:ph type="body" idx="1"/>
          </p:nvPr>
        </p:nvSpPr>
        <p:spPr/>
        <p:txBody>
          <a:bodyPr/>
          <a:lstStyle/>
          <a:p>
            <a:endParaRPr lang="en-US" dirty="0"/>
          </a:p>
          <a:p>
            <a:r>
              <a:rPr lang="en-US" dirty="0"/>
              <a:t>Mention attention economy for the first bullet. </a:t>
            </a:r>
          </a:p>
          <a:p>
            <a:r>
              <a:rPr lang="en-US" dirty="0"/>
              <a:t>From the textbook: three types of addiction: gaming, sexual, and messaging. [Chapter 3 153] p. 144</a:t>
            </a:r>
          </a:p>
          <a:p>
            <a:r>
              <a:rPr lang="en-US" dirty="0"/>
              <a:t>From the textbook: same relief as drugs, food, or gambling. [Chapter 3 161] p. 145</a:t>
            </a:r>
          </a:p>
          <a:p>
            <a:r>
              <a:rPr lang="en-US" dirty="0"/>
              <a:t>We are the product sold to advertising companies. [8]</a:t>
            </a:r>
          </a:p>
          <a:p>
            <a:r>
              <a:rPr lang="en-US" dirty="0"/>
              <a:t>Psychological manipulation is wrong. </a:t>
            </a:r>
          </a:p>
          <a:p>
            <a:r>
              <a:rPr lang="en-US" dirty="0"/>
              <a:t>A comparison can be made here: Britain getting China addicted to opium. </a:t>
            </a:r>
          </a:p>
          <a:p>
            <a:endParaRPr lang="en-US" dirty="0"/>
          </a:p>
          <a:p>
            <a:r>
              <a:rPr lang="en-US" dirty="0"/>
              <a:t>Harmful substances include tobacco and alcohol. [8] Can reason that other substances like Marijuana are included in this. </a:t>
            </a:r>
          </a:p>
          <a:p>
            <a:r>
              <a:rPr lang="en-US" dirty="0"/>
              <a:t>Why put in the work to make a meal when you can easily purchase heavily processed food or order food from a delivery service like </a:t>
            </a:r>
            <a:r>
              <a:rPr lang="en-US" dirty="0" err="1"/>
              <a:t>DoorDash</a:t>
            </a:r>
            <a:r>
              <a:rPr lang="en-US" dirty="0"/>
              <a:t>?</a:t>
            </a:r>
          </a:p>
          <a:p>
            <a:endParaRPr lang="en-US" dirty="0"/>
          </a:p>
          <a:p>
            <a:r>
              <a:rPr lang="en-US" dirty="0"/>
              <a:t>The term “incel” is short for “involuntary celibate” which describes people (typically men) that are unable to find romantic or sexual partners. [9]</a:t>
            </a:r>
          </a:p>
          <a:p>
            <a:r>
              <a:rPr lang="en-US" dirty="0"/>
              <a:t>In the context of male incels, the movement typically becomes an ”anti-women” movement. [9]</a:t>
            </a:r>
          </a:p>
          <a:p>
            <a:r>
              <a:rPr lang="en-US" b="1" i="0" u="none" strike="noStrike" dirty="0">
                <a:solidFill>
                  <a:srgbClr val="FFFFFF"/>
                </a:solidFill>
                <a:effectLst/>
                <a:latin typeface="Roboto" panose="02000000000000000000" pitchFamily="2" charset="0"/>
              </a:rPr>
              <a:t>“While incels view themselves at the bottom of their hierarchy, they consider all men, including themselves, as superior to women.” [9]</a:t>
            </a:r>
          </a:p>
          <a:p>
            <a:r>
              <a:rPr lang="en-US" b="1" i="0" u="none" strike="noStrike" dirty="0">
                <a:solidFill>
                  <a:srgbClr val="FFFFFF"/>
                </a:solidFill>
                <a:effectLst/>
                <a:latin typeface="Roboto" panose="02000000000000000000" pitchFamily="2" charset="0"/>
              </a:rPr>
              <a:t>	</a:t>
            </a:r>
            <a:r>
              <a:rPr lang="en-US" b="0" i="0" u="none" strike="noStrike" dirty="0">
                <a:solidFill>
                  <a:srgbClr val="FFFFFF"/>
                </a:solidFill>
                <a:effectLst/>
                <a:latin typeface="Roboto" panose="02000000000000000000" pitchFamily="2" charset="0"/>
              </a:rPr>
              <a:t>This is a very strange product of the internet and social media. </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9111144-AD36-9C8E-3128-2919248359C4}"/>
              </a:ext>
            </a:extLst>
          </p:cNvPr>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956795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691658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741F0-89F3-516B-0678-9D1E9FCAD6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2D2CB-2D2B-D2BC-244A-71F44E9994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276B0B-747A-2C0B-DD93-894C38177A5B}"/>
              </a:ext>
            </a:extLst>
          </p:cNvPr>
          <p:cNvSpPr>
            <a:spLocks noGrp="1"/>
          </p:cNvSpPr>
          <p:nvPr>
            <p:ph type="body" idx="1"/>
          </p:nvPr>
        </p:nvSpPr>
        <p:spPr/>
        <p:txBody>
          <a:bodyPr/>
          <a:lstStyle/>
          <a:p>
            <a:r>
              <a:rPr lang="en-US" dirty="0"/>
              <a:t>91% percent of young people (ages 16-24) use social media. [1]</a:t>
            </a:r>
          </a:p>
          <a:p>
            <a:r>
              <a:rPr lang="en-US" dirty="0"/>
              <a:t>Anxiety caused by not having access to endless streams of content on social media. </a:t>
            </a:r>
          </a:p>
          <a:p>
            <a:r>
              <a:rPr lang="en-US" dirty="0"/>
              <a:t>Mention depression and attention disorders like attention-deficit/hyperactivity disorder (ADHD). </a:t>
            </a:r>
          </a:p>
          <a:p>
            <a:endParaRPr lang="en-US" dirty="0"/>
          </a:p>
          <a:p>
            <a:r>
              <a:rPr lang="en-US" dirty="0"/>
              <a:t>Short-form video content examples are Vine (outdated but definitely known), TikTok, Instagram/Facebook reels, and YouTube shorts. </a:t>
            </a:r>
          </a:p>
          <a:p>
            <a:r>
              <a:rPr lang="en-US" dirty="0"/>
              <a:t>Vision problems caused by excessive use of screens. </a:t>
            </a:r>
          </a:p>
          <a:p>
            <a:r>
              <a:rPr lang="en-US" dirty="0"/>
              <a:t>Excessive use of social media can distract people from physical fitness.</a:t>
            </a:r>
          </a:p>
          <a:p>
            <a:r>
              <a:rPr lang="en-US" dirty="0"/>
              <a:t>Lack of well-being and suicidal thoughts. [5]</a:t>
            </a:r>
          </a:p>
          <a:p>
            <a:endParaRPr lang="en-US" dirty="0"/>
          </a:p>
        </p:txBody>
      </p:sp>
      <p:sp>
        <p:nvSpPr>
          <p:cNvPr id="4" name="Slide Number Placeholder 3">
            <a:extLst>
              <a:ext uri="{FF2B5EF4-FFF2-40B4-BE49-F238E27FC236}">
                <a16:creationId xmlns:a16="http://schemas.microsoft.com/office/drawing/2014/main" id="{421ED424-87F9-17D9-EFD0-668C722BCCA2}"/>
              </a:ext>
            </a:extLst>
          </p:cNvPr>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900393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857390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this presentation, I discuss the question of: “Should children's use of computing devices be limited?</a:t>
            </a:r>
            <a:endParaRPr/>
          </a:p>
          <a:p>
            <a:pPr marL="0" lvl="0" indent="0" algn="l" rtl="0">
              <a:spcBef>
                <a:spcPts val="0"/>
              </a:spcBef>
              <a:spcAft>
                <a:spcPts val="0"/>
              </a:spcAft>
              <a:buNone/>
            </a:pPr>
            <a:r>
              <a:rPr lang="en-US"/>
              <a:t>YES, it should be limited, but limited to the extent of what the child needs in terms of education, accessibility, and without breaching the bounds of studied health risks.</a:t>
            </a:r>
            <a:endParaRPr/>
          </a:p>
          <a:p>
            <a:pPr marL="0" lvl="0" indent="0" algn="l" rtl="0">
              <a:spcBef>
                <a:spcPts val="0"/>
              </a:spcBef>
              <a:spcAft>
                <a:spcPts val="0"/>
              </a:spcAft>
              <a:buNone/>
            </a:pPr>
            <a:r>
              <a:rPr lang="en-US"/>
              <a:t>During my research on the topic, anecdotal evidence was reported from elementary teachers who teach in Massachusetts: Keli Smith, a 4th grade math teacher at clinton elementary school for over 8 years, Liz Thibeault, a Kindergarten teacher at Houghton Elementary School for over 22 years, and her husband, Professor Dan Thibeault of the UMASS Lowell and Middlesex community college who presents lectures on media history and studies. </a:t>
            </a: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Increased use of computing devices can cause irregular and disrupted sleep habits.  In a study on 353 different 4th and 5th graders with 51% being female, hours slept at night were surveyed once in 2006 and again in 2008 to research how exposure to technological media like TV and computers affected the sleep of these students.  This was done by randomly choosing students and asking them how much sleep they got at night on average on a school night, and then how long their exposure to television and other medias was each night on average.  The results recorded showed that on average, girls in 2006 were getting on 9.8 hours of sleep, and in 2008 were getting less sleep at an average of 9.2 hours.  The boys surveyed said they were getting on average 9.7 hours of sleep in 2006, and in 2008 were getting around 9.4 hours of sleep.  From these numbers, it was concluded that there was a connection between the effects of technological exposure and sleep durations.  Researchers explained in their conclusions how this lack of sleep caused by technology can cause attention and behavioral issues as well [1].  Along with this, the American Academy of Pediatrics published an article detailing how blue light from screens of many media devices can have an effect on melatonin levels in children, which also leads to sleep problems and the health risks that follow those [2]. This holds true with accounts of the teachers I had interviewed.  Keli explained how she would have students come in and explain how they would stay up most of the night playing video games or watching videos online, which those same students would have a harder time staying focused in class.</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353 different 4th and 5th graders - how much sleep they got and how much TV and media they watched</a:t>
            </a:r>
            <a:endParaRPr/>
          </a:p>
          <a:p>
            <a:pPr marL="914400" lvl="1" indent="-317500" algn="l" rtl="0">
              <a:spcBef>
                <a:spcPts val="0"/>
              </a:spcBef>
              <a:spcAft>
                <a:spcPts val="0"/>
              </a:spcAft>
              <a:buSzPts val="1400"/>
              <a:buChar char="○"/>
            </a:pPr>
            <a:r>
              <a:rPr lang="en-US"/>
              <a:t>Girls: 9.8 - 9.2</a:t>
            </a:r>
            <a:endParaRPr/>
          </a:p>
          <a:p>
            <a:pPr marL="914400" lvl="1" indent="-317500" algn="l" rtl="0">
              <a:spcBef>
                <a:spcPts val="0"/>
              </a:spcBef>
              <a:spcAft>
                <a:spcPts val="0"/>
              </a:spcAft>
              <a:buSzPts val="1400"/>
              <a:buChar char="○"/>
            </a:pPr>
            <a:r>
              <a:rPr lang="en-US"/>
              <a:t>Boys: 9.7 - 9.4</a:t>
            </a:r>
            <a:endParaRPr/>
          </a:p>
          <a:p>
            <a:pPr marL="914400" lvl="1" indent="-317500" algn="l" rtl="0">
              <a:spcBef>
                <a:spcPts val="0"/>
              </a:spcBef>
              <a:spcAft>
                <a:spcPts val="0"/>
              </a:spcAft>
              <a:buSzPts val="1400"/>
              <a:buChar char="○"/>
            </a:pPr>
            <a:r>
              <a:rPr lang="en-US"/>
              <a:t>From results, there was a clear connection between the two, behavioral and attention issues</a:t>
            </a:r>
            <a:endParaRPr/>
          </a:p>
          <a:p>
            <a:pPr marL="457200" lvl="0" indent="-317500" algn="l" rtl="0">
              <a:spcBef>
                <a:spcPts val="0"/>
              </a:spcBef>
              <a:spcAft>
                <a:spcPts val="0"/>
              </a:spcAft>
              <a:buSzPts val="1400"/>
              <a:buChar char="●"/>
            </a:pPr>
            <a:r>
              <a:rPr lang="en-US"/>
              <a:t>Blue light</a:t>
            </a:r>
            <a:endParaRPr/>
          </a:p>
          <a:p>
            <a:pPr marL="914400" lvl="1" indent="-317500" algn="l" rtl="0">
              <a:spcBef>
                <a:spcPts val="0"/>
              </a:spcBef>
              <a:spcAft>
                <a:spcPts val="0"/>
              </a:spcAft>
              <a:buSzPts val="1400"/>
              <a:buChar char="○"/>
            </a:pPr>
            <a:r>
              <a:rPr lang="en-US"/>
              <a:t>Blue light affects melatonin levels - sleep problems and health risks</a:t>
            </a:r>
            <a:endParaRPr/>
          </a:p>
          <a:p>
            <a:pPr marL="914400" lvl="1" indent="-317500" algn="l" rtl="0">
              <a:spcBef>
                <a:spcPts val="0"/>
              </a:spcBef>
              <a:spcAft>
                <a:spcPts val="0"/>
              </a:spcAft>
              <a:buSzPts val="1400"/>
              <a:buChar char="○"/>
            </a:pPr>
            <a:r>
              <a:rPr lang="en-US"/>
              <a:t>Keli explained the video games being up all night</a:t>
            </a:r>
            <a:endParaRPr/>
          </a:p>
        </p:txBody>
      </p:sp>
      <p:sp>
        <p:nvSpPr>
          <p:cNvPr id="98" name="Google Shape;9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f73a2a045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2f73a2a0456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r>
              <a:rPr lang="en-US"/>
              <a:t>The link between obesity rates in children and screen time exposure have been researched and heavily solidified.  There are multiple ways that the use of devices through screen time affect diets and eating habits, which includes lack of physical activity, energy dense food ingestion while not feeling less hungry, and food marketing on these mediums.  A four year long study was conducted on an age range of 10 - 15 year old children, monitoring the amount of screen time they had per day and how overweight they became.  When looking further into the cases of overweight children over the time of this experiment, they concluded that 60 percent of the cases were attributed to over exposure of media devices, particularly television [5].  The bar chart above shows another study in the same fashion, where 4069 children ages 8 - 16 were interviewed and questioned in surveys about their physical activity habits, television exposure, and weight.  There is an observable positive linear relation between the amount of TV that was watched and the percent of obese children [6].  A New Zealand study also concluded that the around 17 percent of people who were overweight by age 26 had causations rooted back to over 2 hours of exposure to TV per day during childhood. Epidemiologic studies had also researched and discovered a direct link between increased screen time and the types of food children were eating.  On average, the more screen time, the less fruits were consumed and more energy filled foods were consumed in their absence. Along with these other connections, the Federal Trade Commission reported “food and beverage companies spent $1.8 billion on marketing to children and adolescents in the United States in 2009 [5].”  2 - 11 year olds were being exposed to an average of 12.8 food and beverage commercials, and 12 - 17 year olds were being exposed to 15.2 per day. Many children cannot see their persuasive intent and many children were automatically eating more foods during viewing as a result.  </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Heavily solidified information</a:t>
            </a:r>
            <a:endParaRPr/>
          </a:p>
          <a:p>
            <a:pPr marL="457200" lvl="0" indent="-317500" algn="l" rtl="0">
              <a:spcBef>
                <a:spcPts val="0"/>
              </a:spcBef>
              <a:spcAft>
                <a:spcPts val="0"/>
              </a:spcAft>
              <a:buSzPts val="1400"/>
              <a:buChar char="●"/>
            </a:pPr>
            <a:r>
              <a:rPr lang="en-US"/>
              <a:t>Lack of physical activity, energy-dense food, food marketing</a:t>
            </a:r>
            <a:endParaRPr/>
          </a:p>
          <a:p>
            <a:pPr marL="457200" lvl="0" indent="-317500" algn="l" rtl="0">
              <a:spcBef>
                <a:spcPts val="0"/>
              </a:spcBef>
              <a:spcAft>
                <a:spcPts val="0"/>
              </a:spcAft>
              <a:buSzPts val="1400"/>
              <a:buChar char="●"/>
            </a:pPr>
            <a:r>
              <a:rPr lang="en-US"/>
              <a:t>4 year long study on 5-10 y.o. monitored how much screen time and their weight</a:t>
            </a:r>
            <a:endParaRPr/>
          </a:p>
          <a:p>
            <a:pPr marL="914400" lvl="1" indent="-317500" algn="l" rtl="0">
              <a:spcBef>
                <a:spcPts val="0"/>
              </a:spcBef>
              <a:spcAft>
                <a:spcPts val="0"/>
              </a:spcAft>
              <a:buSzPts val="1400"/>
              <a:buChar char="○"/>
            </a:pPr>
            <a:r>
              <a:rPr lang="en-US"/>
              <a:t>For the overweight children, 60 percent were attributed to overexposure of media (television)</a:t>
            </a:r>
            <a:endParaRPr/>
          </a:p>
          <a:p>
            <a:pPr marL="457200" lvl="0" indent="-317500" algn="l" rtl="0">
              <a:spcBef>
                <a:spcPts val="0"/>
              </a:spcBef>
              <a:spcAft>
                <a:spcPts val="0"/>
              </a:spcAft>
              <a:buSzPts val="1400"/>
              <a:buChar char="●"/>
            </a:pPr>
            <a:r>
              <a:rPr lang="en-US"/>
              <a:t>4069 8 - 16 yo: observable positive linear relation between tv and obesity</a:t>
            </a:r>
            <a:endParaRPr/>
          </a:p>
          <a:p>
            <a:pPr marL="457200" lvl="0" indent="-317500" algn="l" rtl="0">
              <a:spcBef>
                <a:spcPts val="0"/>
              </a:spcBef>
              <a:spcAft>
                <a:spcPts val="0"/>
              </a:spcAft>
              <a:buSzPts val="1400"/>
              <a:buChar char="●"/>
            </a:pPr>
            <a:r>
              <a:rPr lang="en-US"/>
              <a:t>Direct link between screen time and types of food eaten and media</a:t>
            </a:r>
            <a:endParaRPr/>
          </a:p>
          <a:p>
            <a:pPr marL="457200" lvl="0" indent="-317500" algn="l" rtl="0">
              <a:spcBef>
                <a:spcPts val="0"/>
              </a:spcBef>
              <a:spcAft>
                <a:spcPts val="0"/>
              </a:spcAft>
              <a:buSzPts val="1400"/>
              <a:buChar char="●"/>
            </a:pPr>
            <a:r>
              <a:rPr lang="en-US"/>
              <a:t>Federal Trade commission about amt spent on food marketing</a:t>
            </a:r>
            <a:endParaRPr/>
          </a:p>
          <a:p>
            <a:pPr marL="914400" lvl="1" indent="-317500" algn="l" rtl="0">
              <a:spcBef>
                <a:spcPts val="0"/>
              </a:spcBef>
              <a:spcAft>
                <a:spcPts val="0"/>
              </a:spcAft>
              <a:buSzPts val="1400"/>
              <a:buChar char="○"/>
            </a:pPr>
            <a:r>
              <a:rPr lang="en-US"/>
              <a:t>2 - 11 yo exposed to 12.8 food coms on average, 12- 17 is 15.2</a:t>
            </a:r>
            <a:endParaRPr/>
          </a:p>
          <a:p>
            <a:pPr marL="457200" lvl="0" indent="-317500" algn="l" rtl="0">
              <a:spcBef>
                <a:spcPts val="0"/>
              </a:spcBef>
              <a:spcAft>
                <a:spcPts val="0"/>
              </a:spcAft>
              <a:buSzPts val="1400"/>
              <a:buChar char="●"/>
            </a:pPr>
            <a:endParaRPr/>
          </a:p>
        </p:txBody>
      </p:sp>
      <p:sp>
        <p:nvSpPr>
          <p:cNvPr id="110" name="Google Shape;110;g2f73a2a0456_0_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0" dirty="0"/>
              <a:t>Show syllabus updates if any</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fac1244f97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2fac1244f97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Academic performances as a result of increased computing device usage has a negative relationship. A study used 301 adolescents between the ages of 10 -18 to determine the effects of computing devices and media exposure on their overall academic performances.  Each of the students were picked by a process of an initial questioning and demographic control to limit any outside sources or possible causations for differing test scores, leaving the question of how long each student uses media and computing devices as the variable.  The two groups were split into students who had over 3 hours of exposure and those who did not.  As shown on the figure,  the students with over 3 hours a day of screen time a day had an average score of 62% and those with under had an average score of 88%.  They follow up these claims but discussing sleep habits as discussed prior and how sleep deprivation caused by excessive screen time can have effects on these scores, along with mentioning the distraction and attention problems that can root from excessive use [7].  Another study on children aged 3 - 5 showed a clear connection between increased screen usage and lower “brain white matter tracts supporting language and emergent literacy skills in prekindergarten children [8].” Parents would fill out a survey on how long their child would have access to computing devices, and the children would complete cognitive testing and then receive diffusion tensor imaging, which is a type of MRI scan that detects the white matter organization in the brain. They used this data to conclude that there is a negative connection between the usage of the computing technology in prekindergarten children and literacy skills [8]. </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301 10 - 18 yo studied for connection to academic performance</a:t>
            </a:r>
            <a:endParaRPr/>
          </a:p>
          <a:p>
            <a:pPr marL="914400" lvl="1" indent="-317500" algn="l" rtl="0">
              <a:spcBef>
                <a:spcPts val="0"/>
              </a:spcBef>
              <a:spcAft>
                <a:spcPts val="0"/>
              </a:spcAft>
              <a:buSzPts val="1400"/>
              <a:buChar char="○"/>
            </a:pPr>
            <a:r>
              <a:rPr lang="en-US"/>
              <a:t>initial questioning for most control and then categorized into two groups</a:t>
            </a:r>
            <a:endParaRPr/>
          </a:p>
          <a:p>
            <a:pPr marL="914400" lvl="1" indent="-317500" algn="l" rtl="0">
              <a:spcBef>
                <a:spcPts val="0"/>
              </a:spcBef>
              <a:spcAft>
                <a:spcPts val="0"/>
              </a:spcAft>
              <a:buSzPts val="1400"/>
              <a:buChar char="○"/>
            </a:pPr>
            <a:r>
              <a:rPr lang="en-US"/>
              <a:t>&gt; 3 = 62%</a:t>
            </a:r>
            <a:endParaRPr/>
          </a:p>
          <a:p>
            <a:pPr marL="914400" lvl="1" indent="-317500" algn="l" rtl="0">
              <a:spcBef>
                <a:spcPts val="0"/>
              </a:spcBef>
              <a:spcAft>
                <a:spcPts val="0"/>
              </a:spcAft>
              <a:buSzPts val="1400"/>
              <a:buChar char="○"/>
            </a:pPr>
            <a:r>
              <a:rPr lang="en-US"/>
              <a:t>&lt; 3 = 88%</a:t>
            </a:r>
            <a:endParaRPr/>
          </a:p>
          <a:p>
            <a:pPr marL="457200" lvl="0" indent="-317500" algn="l" rtl="0">
              <a:spcBef>
                <a:spcPts val="0"/>
              </a:spcBef>
              <a:spcAft>
                <a:spcPts val="0"/>
              </a:spcAft>
              <a:buSzPts val="1400"/>
              <a:buChar char="●"/>
            </a:pPr>
            <a:r>
              <a:rPr lang="en-US"/>
              <a:t>study of 3 - 5 yo and how screen usage lowers brain white matter tracts (fiber pathways that connect neural system)</a:t>
            </a:r>
            <a:endParaRPr/>
          </a:p>
          <a:p>
            <a:pPr marL="457200" lvl="0" indent="-317500" algn="l" rtl="0">
              <a:spcBef>
                <a:spcPts val="0"/>
              </a:spcBef>
              <a:spcAft>
                <a:spcPts val="0"/>
              </a:spcAft>
              <a:buSzPts val="1400"/>
              <a:buChar char="●"/>
            </a:pPr>
            <a:r>
              <a:rPr lang="en-US"/>
              <a:t>fill out survey, go through cognitive testing, and then diffusion tensor imaging (MRI that detects white matter in brain)</a:t>
            </a:r>
            <a:endParaRPr/>
          </a:p>
          <a:p>
            <a:pPr marL="914400" lvl="1" indent="-317500" algn="l" rtl="0">
              <a:spcBef>
                <a:spcPts val="0"/>
              </a:spcBef>
              <a:spcAft>
                <a:spcPts val="0"/>
              </a:spcAft>
              <a:buSzPts val="1400"/>
              <a:buChar char="○"/>
            </a:pPr>
            <a:r>
              <a:rPr lang="en-US"/>
              <a:t>Connection that causes literacy skills to decrease in PreK</a:t>
            </a:r>
            <a:endParaRPr/>
          </a:p>
        </p:txBody>
      </p:sp>
      <p:sp>
        <p:nvSpPr>
          <p:cNvPr id="122" name="Google Shape;122;g2fac1244f97_0_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f73a2a045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2f73a2a045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Increased usage of media devices and technology in children have a direct link to stress and anxiety.  In one study, children ages 1-17 years of age were interviewed and studied, results showing they were affected by the increased use of technology that was demanded by the lockdown of Covid-19.  Along with the isolation that was faced during this time, there was a 15 percent increase in technology use, with a reported 61.7 percent of that being smartphone use.  It was concluded that because of this increase, there was a noticeable disturbance in brain functionality and that can cause risks of mental health conditions in children such as stress, anxiety, and ADHD [3].  Along with that, current day violent and sexual media and its exposure towards children is also a notable factor in these behavioral issues and mental health conditions.  It is reported that children are exposed annually to over 12,000 different acts of violence between online media and television, with studies confirming a direct connection between violent behavior in children and their exposure to violent media. “Between 1976 and 1996, there has been a 270% increase in sexual interactions on TV…exposes children to adult sexual behaviours in ways that portray these actions as normal and risk-free [4]”.  Children should not need to be exposed to sexual themes at such a young age.  Both of the teachers when questioned about exposure to material that may cause stress, anxiety, or violence explained how students would come in sharing information with other students or with the teacher about topics that were not appropriate for their age range. Liz Thibeault discussed a student she had taught a few years prior who showed intense signs of behavioral issues related to violent actions.  She explained how he had a strong affixation with guns, weaponry in general, and violent actions he had learned from movies and the internet.  Keli explained how when she first began teaching, hearing questionable and inappropriate material from students meant questioning home life and possibly further involvement, but today with such exposure being so accessible on the internet and TV, she cannot make the same assumptions she once did towards unhealthy quality of life at home.  </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1 - 17 year olds affected by covid lockdown: 15% increase in tech use, 61.7% being smartphone use</a:t>
            </a:r>
            <a:endParaRPr/>
          </a:p>
          <a:p>
            <a:pPr marL="914400" lvl="1" indent="-317500" algn="l" rtl="0">
              <a:spcBef>
                <a:spcPts val="0"/>
              </a:spcBef>
              <a:spcAft>
                <a:spcPts val="0"/>
              </a:spcAft>
              <a:buSzPts val="1400"/>
              <a:buChar char="○"/>
            </a:pPr>
            <a:r>
              <a:rPr lang="en-US"/>
              <a:t>noticeable disturbances in brain functionality that can cause risks of mental health conditions like stress, anxiety, and ADHD</a:t>
            </a:r>
            <a:endParaRPr/>
          </a:p>
          <a:p>
            <a:pPr marL="457200" lvl="0" indent="-317500" algn="l" rtl="0">
              <a:spcBef>
                <a:spcPts val="0"/>
              </a:spcBef>
              <a:spcAft>
                <a:spcPts val="0"/>
              </a:spcAft>
              <a:buSzPts val="1400"/>
              <a:buChar char="●"/>
            </a:pPr>
            <a:r>
              <a:rPr lang="en-US"/>
              <a:t>Violent and Sexual media and exposure</a:t>
            </a:r>
            <a:endParaRPr/>
          </a:p>
          <a:p>
            <a:pPr marL="914400" lvl="1" indent="-317500" algn="l" rtl="0">
              <a:spcBef>
                <a:spcPts val="0"/>
              </a:spcBef>
              <a:spcAft>
                <a:spcPts val="0"/>
              </a:spcAft>
              <a:buSzPts val="1400"/>
              <a:buChar char="○"/>
            </a:pPr>
            <a:r>
              <a:rPr lang="en-US"/>
              <a:t>connection between exposure and violent behavior</a:t>
            </a:r>
            <a:endParaRPr/>
          </a:p>
          <a:p>
            <a:pPr marL="914400" lvl="1" indent="-317500" algn="l" rtl="0">
              <a:spcBef>
                <a:spcPts val="0"/>
              </a:spcBef>
              <a:spcAft>
                <a:spcPts val="0"/>
              </a:spcAft>
              <a:buSzPts val="1400"/>
              <a:buChar char="○"/>
            </a:pPr>
            <a:r>
              <a:rPr lang="en-US"/>
              <a:t>12,000 acts of violence annually</a:t>
            </a:r>
            <a:endParaRPr/>
          </a:p>
          <a:p>
            <a:pPr marL="914400" lvl="1" indent="-317500" algn="l" rtl="0">
              <a:spcBef>
                <a:spcPts val="0"/>
              </a:spcBef>
              <a:spcAft>
                <a:spcPts val="0"/>
              </a:spcAft>
              <a:buSzPts val="1400"/>
              <a:buChar char="○"/>
            </a:pPr>
            <a:r>
              <a:rPr lang="en-US"/>
              <a:t>270% increase in sexual interactions on TV</a:t>
            </a:r>
            <a:endParaRPr/>
          </a:p>
          <a:p>
            <a:pPr marL="457200" lvl="0" indent="-317500" algn="l" rtl="0">
              <a:spcBef>
                <a:spcPts val="0"/>
              </a:spcBef>
              <a:spcAft>
                <a:spcPts val="0"/>
              </a:spcAft>
              <a:buSzPts val="1400"/>
              <a:buChar char="●"/>
            </a:pPr>
            <a:r>
              <a:rPr lang="en-US"/>
              <a:t>talk about keli and liz</a:t>
            </a:r>
            <a:endParaRPr/>
          </a:p>
        </p:txBody>
      </p:sp>
      <p:sp>
        <p:nvSpPr>
          <p:cNvPr id="133" name="Google Shape;133;g2f73a2a045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870638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Social Media is addicting</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0" i="0" dirty="0">
                <a:solidFill>
                  <a:srgbClr val="222222"/>
                </a:solidFill>
                <a:effectLst/>
                <a:latin typeface="Arial" panose="020B0604020202020204" pitchFamily="34" charset="0"/>
              </a:rPr>
              <a:t>They want users to spend the most amount of time on their site. Because social media’s make money from users watching ads.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0" i="0" dirty="0">
                <a:solidFill>
                  <a:srgbClr val="222222"/>
                </a:solidFill>
                <a:effectLst/>
                <a:latin typeface="Arial" panose="020B0604020202020204" pitchFamily="34" charset="0"/>
              </a:rPr>
              <a:t>And the more users they have watching ads the more money they make.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They collect users’ data to build models that predict the user’s actions which leads them to recommend what users want to see next</a:t>
            </a:r>
            <a:endParaRPr lang="en-US" b="0" i="0" dirty="0">
              <a:solidFill>
                <a:srgbClr val="222222"/>
              </a:solidFill>
              <a:effectLst/>
              <a:latin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0" i="0" dirty="0">
                <a:solidFill>
                  <a:srgbClr val="222222"/>
                </a:solidFill>
                <a:effectLst/>
                <a:latin typeface="Arial" panose="020B0604020202020204" pitchFamily="34" charset="0"/>
              </a:rPr>
              <a:t>Their sites are built to trigger dopamine releases in the brain keeping their users feeling satisfied</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0" i="0" dirty="0">
                <a:solidFill>
                  <a:srgbClr val="222222"/>
                </a:solidFill>
                <a:effectLst/>
                <a:latin typeface="Arial" panose="020B0604020202020204" pitchFamily="34" charset="0"/>
              </a:rPr>
              <a:t>All of this is in order to keep users on their site longer</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b="0" i="0" dirty="0">
              <a:solidFill>
                <a:srgbClr val="222222"/>
              </a:solidFill>
              <a:effectLst/>
              <a:latin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0" i="0" dirty="0">
                <a:solidFill>
                  <a:srgbClr val="222222"/>
                </a:solidFill>
                <a:effectLst/>
                <a:latin typeface="Arial" panose="020B0604020202020204" pitchFamily="34" charset="0"/>
              </a:rPr>
              <a:t>A good source for learning more about this is by watching the “Social Dilemma” movie. Which also happens to be one of out movie groups.</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b="0" i="0" dirty="0">
              <a:solidFill>
                <a:srgbClr val="222222"/>
              </a:solidFill>
              <a:effectLst/>
              <a:latin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b="0" i="0" dirty="0">
              <a:solidFill>
                <a:srgbClr val="222222"/>
              </a:solidFill>
              <a:effectLst/>
              <a:latin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b="0" i="0" dirty="0">
              <a:solidFill>
                <a:srgbClr val="222222"/>
              </a:solidFill>
              <a:effectLst/>
              <a:latin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0" i="0" dirty="0">
                <a:solidFill>
                  <a:srgbClr val="222222"/>
                </a:solidFill>
                <a:effectLst/>
                <a:latin typeface="Arial" panose="020B0604020202020204" pitchFamily="34" charset="0"/>
              </a:rPr>
              <a:t>EXTRA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(off topic but initially I didn’t watch this movie cause once I got 15-20 minutes in I felt called out because I, myself use my phone way too much to be healthy)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Social Medias work on making their site as addictive as possible.</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Social Media is largely unregulated which means fake news spreads easily</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0" i="0" dirty="0">
                <a:effectLst/>
                <a:latin typeface="__PT_Serif_b6c7e3"/>
              </a:rPr>
              <a:t>In MIT study, published in 2018, found fake news travels 6 times faster than real news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0" i="0" dirty="0">
                <a:effectLst/>
                <a:latin typeface="__PT_Serif_b6c7e3"/>
              </a:rPr>
              <a:t>For example, in the textbook for class, it mentions how fake news about the 2016 election candidates was about to spread easily</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b="0" i="0" dirty="0">
              <a:effectLst/>
              <a:latin typeface="__PT_Serif_b6c7e3"/>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0" i="0" dirty="0">
                <a:effectLst/>
                <a:latin typeface="__PT_Serif_b6c7e3"/>
              </a:rPr>
              <a:t>A </a:t>
            </a:r>
            <a:r>
              <a:rPr lang="en-US" b="0" i="0" dirty="0" err="1">
                <a:effectLst/>
                <a:latin typeface="__PT_Serif_b6c7e3"/>
              </a:rPr>
              <a:t>seperate</a:t>
            </a:r>
            <a:r>
              <a:rPr lang="en-US" b="0" i="0" dirty="0">
                <a:effectLst/>
                <a:latin typeface="__PT_Serif_b6c7e3"/>
              </a:rPr>
              <a:t> example I looked into myself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0" i="0" dirty="0">
                <a:effectLst/>
                <a:latin typeface="__PT_Serif_b6c7e3"/>
              </a:rPr>
              <a:t>is about how </a:t>
            </a:r>
            <a:r>
              <a:rPr lang="en-US" b="0" i="0" dirty="0">
                <a:effectLst/>
                <a:latin typeface="var(--font-zilla-slab)"/>
              </a:rPr>
              <a:t>Facebook Algorithms Promoted Violence Against the Rohingya, an ethnic minority group,</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In Myanmar, mobile phones are sold with Facebook already installed meaning most Myanmar citizens use Facebook.</a:t>
            </a:r>
            <a:endParaRPr lang="en-US" b="0" i="0" dirty="0">
              <a:effectLst/>
              <a:latin typeface="var(--font-zilla-slab)"/>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0" i="0" dirty="0">
                <a:effectLst/>
                <a:latin typeface="var(--font-zilla-slab)"/>
              </a:rPr>
              <a:t>In 2017, </a:t>
            </a:r>
            <a:r>
              <a:rPr lang="en-US" b="0" i="0" dirty="0">
                <a:effectLst/>
                <a:latin typeface="__PT_Serif_b6c7e3"/>
              </a:rPr>
              <a:t>Myanmar’s armed forces called Tatmadaw used Facebook to boost propaganda to amass support for the persecution of the minority</a:t>
            </a:r>
            <a:endParaRPr lang="en-US" b="0" i="0" dirty="0">
              <a:effectLst/>
              <a:latin typeface="var(--font-zilla-slab)"/>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0" i="0" dirty="0">
                <a:effectLst/>
                <a:latin typeface="var(--font-zilla-slab)"/>
              </a:rPr>
              <a:t>In the end, many Rohingya’s were forced to take refuge</a:t>
            </a:r>
          </a:p>
          <a:p>
            <a:pPr marL="171450" indent="-171450">
              <a:buFontTx/>
              <a:buChar char="-"/>
            </a:pPr>
            <a:r>
              <a:rPr lang="en-US" b="0" i="0" dirty="0">
                <a:effectLst/>
                <a:latin typeface="__PT_Serif_b6c7e3"/>
              </a:rPr>
              <a:t>A </a:t>
            </a:r>
            <a:r>
              <a:rPr lang="en-US" b="0" i="0" dirty="0">
                <a:solidFill>
                  <a:srgbClr val="E90606"/>
                </a:solidFill>
                <a:effectLst/>
                <a:latin typeface="__PT_Serif_b6c7e3"/>
                <a:hlinkClick r:id="rId3"/>
              </a:rPr>
              <a:t>U.N. fact-finding mission</a:t>
            </a:r>
            <a:r>
              <a:rPr lang="en-US" b="0" i="0" dirty="0">
                <a:effectLst/>
                <a:latin typeface="__PT_Serif_b6c7e3"/>
              </a:rPr>
              <a:t> in 2018 determined that Facebook had been a “useful instrument” for vilifying the Rohingya in Myanmar “where, for most users, Facebook is the internet.</a:t>
            </a:r>
          </a:p>
          <a:p>
            <a:pPr marL="171450" indent="-171450">
              <a:buFontTx/>
              <a:buChar char="-"/>
            </a:pPr>
            <a:r>
              <a:rPr lang="en-US" b="0" i="0" dirty="0">
                <a:effectLst/>
                <a:latin typeface="__PT_Serif_b6c7e3"/>
              </a:rPr>
              <a:t>It concludes that Facebook’s parent company—then known as Facebook Inc.—was made aware of its role in contributing to the atrocities against the Rohingya ethnic group years before 2017, and it both failed to heed such warnings at the time and took “wholly inadequate” measures to address issues after the fact.</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b="0" i="0" dirty="0">
              <a:effectLst/>
              <a:latin typeface="var(--font-zilla-slab)"/>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pPr>
            <a:endParaRPr lang="en-US" dirty="0"/>
          </a:p>
          <a:p>
            <a:pPr marL="171450" indent="-171450">
              <a:buFontTx/>
              <a:buChar char="-"/>
            </a:pPr>
            <a:endParaRPr lang="en-US" dirty="0"/>
          </a:p>
          <a:p>
            <a:pPr marL="171450" indent="-171450">
              <a:buFontTx/>
              <a:buChar char="-"/>
            </a:pPr>
            <a:endParaRPr lang="en-US" dirty="0"/>
          </a:p>
          <a:p>
            <a:pPr marL="171450" indent="-171450">
              <a:buFontTx/>
              <a:buChar char="-"/>
            </a:pPr>
            <a:endParaRPr lang="en-US" dirty="0"/>
          </a:p>
          <a:p>
            <a:pPr marL="171450" indent="-171450">
              <a:buFontTx/>
              <a:buChar char="-"/>
            </a:pPr>
            <a:r>
              <a:rPr lang="en-US" dirty="0"/>
              <a:t>Extra </a:t>
            </a:r>
          </a:p>
          <a:p>
            <a:r>
              <a:rPr lang="en-US" dirty="0"/>
              <a:t>- A TIME article came out in 2022 talking about Rohingya killings</a:t>
            </a:r>
          </a:p>
          <a:p>
            <a:r>
              <a:rPr lang="en-US" dirty="0"/>
              <a:t>- There is also a </a:t>
            </a:r>
            <a:r>
              <a:rPr lang="en-US" b="0" i="0" dirty="0">
                <a:effectLst/>
                <a:latin typeface="__PT_Serif_b6c7e3"/>
              </a:rPr>
              <a:t>minority ethnic group called </a:t>
            </a:r>
            <a:r>
              <a:rPr lang="en-US" dirty="0"/>
              <a:t> </a:t>
            </a:r>
            <a:r>
              <a:rPr lang="en-US" b="0" i="0" dirty="0">
                <a:effectLst/>
                <a:latin typeface="__PT_Serif_b6c7e3"/>
              </a:rPr>
              <a:t>Rohingya that have been persecuted by the Myanmar’s Buddhist majority.</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0" i="0" dirty="0">
                <a:effectLst/>
                <a:latin typeface="__PT_Serif_b6c7e3"/>
              </a:rPr>
              <a:t>In the aftermath, more than 730,000 Rohingya in the western Rakhine state were </a:t>
            </a:r>
            <a:r>
              <a:rPr lang="en-US" b="0" i="0" dirty="0">
                <a:solidFill>
                  <a:srgbClr val="E90606"/>
                </a:solidFill>
                <a:effectLst/>
                <a:latin typeface="__PT_Serif_b6c7e3"/>
                <a:hlinkClick r:id="rId4"/>
              </a:rPr>
              <a:t>forced to take refuge</a:t>
            </a:r>
            <a:r>
              <a:rPr lang="en-US" b="0" i="0" dirty="0">
                <a:effectLst/>
                <a:latin typeface="__PT_Serif_b6c7e3"/>
              </a:rPr>
              <a:t> in camps in neighboring Bangladesh.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0" i="0" dirty="0">
                <a:effectLst/>
                <a:latin typeface="__PT_Serif_b6c7e3"/>
              </a:rPr>
              <a:t>Today, more than a million Rohingya are living in exile, and Myanmar’s military leaders are facing charges of genocide at the International Court of Justice.</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pPr>
            <a:endParaRPr lang="en-US" b="0" i="0" dirty="0">
              <a:effectLst/>
              <a:latin typeface="__PT_Serif_b6c7e3"/>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3591189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50505"/>
                </a:solidFill>
                <a:effectLst/>
                <a:latin typeface="system-ui"/>
              </a:rPr>
              <a:t>Scams are Easily operated on social media</a:t>
            </a:r>
          </a:p>
          <a:p>
            <a:r>
              <a:rPr lang="en-US" b="0" i="0" dirty="0">
                <a:solidFill>
                  <a:srgbClr val="050505"/>
                </a:solidFill>
                <a:effectLst/>
                <a:latin typeface="system-ui"/>
              </a:rPr>
              <a:t>We can find money scams rather easily on social medias</a:t>
            </a:r>
          </a:p>
          <a:p>
            <a:endParaRPr lang="en-US" b="0" i="0" dirty="0">
              <a:solidFill>
                <a:srgbClr val="050505"/>
              </a:solidFill>
              <a:effectLst/>
              <a:latin typeface="system-ui"/>
            </a:endParaRPr>
          </a:p>
          <a:p>
            <a:pPr marL="171450" indent="-171450">
              <a:buFontTx/>
              <a:buChar char="-"/>
            </a:pPr>
            <a:r>
              <a:rPr lang="en-US" b="0" i="0" dirty="0">
                <a:solidFill>
                  <a:srgbClr val="050505"/>
                </a:solidFill>
                <a:effectLst/>
                <a:latin typeface="system-ui"/>
              </a:rPr>
              <a:t>For example, on Facebook cyber criminals can send messages of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0" i="0" dirty="0">
                <a:solidFill>
                  <a:srgbClr val="050505"/>
                </a:solidFill>
                <a:effectLst/>
                <a:latin typeface="system-ui"/>
              </a:rPr>
              <a:t>Lottery scams, inheritance scams, loan scams</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0" i="0" dirty="0">
                <a:solidFill>
                  <a:srgbClr val="050505"/>
                </a:solidFill>
                <a:effectLst/>
                <a:latin typeface="system-ui"/>
              </a:rPr>
              <a:t> Example: My mom received a Facebook message from someone pretending to be a higher up in her company asking for money. She then asked my sister on what she should do.</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0" i="0" dirty="0">
                <a:solidFill>
                  <a:srgbClr val="050505"/>
                </a:solidFill>
                <a:effectLst/>
                <a:latin typeface="system-ui"/>
              </a:rPr>
              <a:t>It may seem easy for us to identify scams but it can be much for challenging for the elderly</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b="0" i="0" dirty="0">
              <a:solidFill>
                <a:srgbClr val="050505"/>
              </a:solidFill>
              <a:effectLst/>
              <a:latin typeface="system-ui"/>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0" i="0" dirty="0">
                <a:solidFill>
                  <a:srgbClr val="050505"/>
                </a:solidFill>
                <a:effectLst/>
                <a:latin typeface="system-ui"/>
              </a:rPr>
              <a:t>Catfishing</a:t>
            </a:r>
          </a:p>
          <a:p>
            <a:pPr marL="628650" lvl="1" indent="-171450">
              <a:buFontTx/>
              <a:buChar char="-"/>
            </a:pPr>
            <a:r>
              <a:rPr lang="en-US" b="0" i="0" dirty="0">
                <a:solidFill>
                  <a:srgbClr val="040C28"/>
                </a:solidFill>
                <a:effectLst/>
                <a:latin typeface="Google Sans"/>
              </a:rPr>
              <a:t>when a person takes information and images, from other people, and uses them to create a new identity for themselves</a:t>
            </a:r>
          </a:p>
          <a:p>
            <a:pPr marL="628650" lvl="1" indent="-171450">
              <a:buFontTx/>
              <a:buChar char="-"/>
            </a:pPr>
            <a:r>
              <a:rPr lang="en-US" b="0" i="0" dirty="0">
                <a:solidFill>
                  <a:srgbClr val="040C28"/>
                </a:solidFill>
                <a:effectLst/>
                <a:latin typeface="Google Sans"/>
              </a:rPr>
              <a:t>Many people can be tricked online by others. </a:t>
            </a:r>
          </a:p>
          <a:p>
            <a:pPr marL="628650" lvl="1" indent="-171450">
              <a:buFontTx/>
              <a:buChar char="-"/>
            </a:pPr>
            <a:r>
              <a:rPr lang="en-US" b="0" i="0" dirty="0">
                <a:solidFill>
                  <a:srgbClr val="040C28"/>
                </a:solidFill>
                <a:effectLst/>
                <a:latin typeface="Google Sans"/>
              </a:rPr>
              <a:t>In the Catfish tv show, there are many examples of people in relationships with someone who doesn’t exist</a:t>
            </a:r>
          </a:p>
          <a:p>
            <a:pPr marL="628650" lvl="1" indent="-171450">
              <a:buFontTx/>
              <a:buChar char="-"/>
            </a:pPr>
            <a:endParaRPr lang="en-US" b="0" i="0" dirty="0">
              <a:solidFill>
                <a:srgbClr val="050505"/>
              </a:solidFill>
              <a:effectLst/>
              <a:latin typeface="system-ui"/>
            </a:endParaRPr>
          </a:p>
          <a:p>
            <a:pPr marL="171450" indent="-171450">
              <a:buFontTx/>
              <a:buChar char="-"/>
            </a:pPr>
            <a:r>
              <a:rPr lang="en-US" b="0" i="0" dirty="0">
                <a:solidFill>
                  <a:srgbClr val="050505"/>
                </a:solidFill>
                <a:effectLst/>
                <a:latin typeface="system-ui"/>
              </a:rPr>
              <a:t>Phishing</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0" i="0" dirty="0">
                <a:solidFill>
                  <a:srgbClr val="001D35"/>
                </a:solidFill>
                <a:effectLst/>
                <a:latin typeface="Google Sans"/>
              </a:rPr>
              <a:t>Online scam where attackers trick people into giving away sensitive information or installing malware</a:t>
            </a:r>
          </a:p>
          <a:p>
            <a:pPr marL="171450" indent="-171450">
              <a:buFontTx/>
              <a:buChar char="-"/>
            </a:pPr>
            <a:endParaRPr lang="en-US" b="0" i="0" dirty="0">
              <a:solidFill>
                <a:srgbClr val="050505"/>
              </a:solidFill>
              <a:effectLst/>
              <a:latin typeface="system-ui"/>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pharmaceutical scams (this is a lesser popular scam</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Which I was looking for social media scams, I read about a case where someone used snapchat features in the mall to get potential victims.</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Specifically, they used (snap score, quick add feature, and geotagging feature) to advertise a quick video and then walk up to snapchat users who saw the ad. A user bought what they thought was a Percocet pill for working out but ended up being laced with a hard drug instead</a:t>
            </a:r>
          </a:p>
          <a:p>
            <a:pPr marL="628650" marR="0" lvl="1"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628650" marR="0" lvl="1"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628650" marR="0" lvl="1"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628650" marR="0" lvl="1"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Extra</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(https://</a:t>
            </a:r>
            <a:r>
              <a:rPr lang="en-US" dirty="0" err="1"/>
              <a:t>www.youtube.com</a:t>
            </a:r>
            <a:r>
              <a:rPr lang="en-US" dirty="0"/>
              <a:t>/</a:t>
            </a:r>
            <a:r>
              <a:rPr lang="en-US" dirty="0" err="1"/>
              <a:t>watch?v</a:t>
            </a:r>
            <a:r>
              <a:rPr lang="en-US" dirty="0"/>
              <a:t>=2w_ZXzbU-Pk&amp;t=1577s&amp;pp=ygUUZmVudGFueWwga2lsbHMgc3Rvcnk%3D)</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603745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Social Media has Privacy Issues</a:t>
            </a:r>
          </a:p>
          <a:p>
            <a:pPr marL="171450" indent="-171450">
              <a:buFontTx/>
              <a:buChar char="-"/>
            </a:pPr>
            <a:r>
              <a:rPr lang="en-US" dirty="0"/>
              <a:t>A Forbes article in 2018 mentioned</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0" i="0" dirty="0">
                <a:solidFill>
                  <a:srgbClr val="333333"/>
                </a:solidFill>
                <a:effectLst/>
                <a:latin typeface="Georgia" panose="02040502050405020303" pitchFamily="18" charset="0"/>
              </a:rPr>
              <a:t>Facebook confirmed that an outside company has been harvesting and misusing user data without its knowledge.</a:t>
            </a:r>
            <a:endParaRPr lang="en-US" dirty="0"/>
          </a:p>
          <a:p>
            <a:pPr marL="171450" indent="-171450">
              <a:buFontTx/>
              <a:buChar char="-"/>
            </a:pPr>
            <a:r>
              <a:rPr lang="en-US" dirty="0"/>
              <a:t>Another article in 2018 </a:t>
            </a:r>
          </a:p>
          <a:p>
            <a:pPr marL="628650" lvl="1" indent="-171450">
              <a:buFontTx/>
              <a:buChar char="-"/>
            </a:pPr>
            <a:r>
              <a:rPr lang="en-US" dirty="0"/>
              <a:t>Talked about how Twitter and Facebook found that a company had</a:t>
            </a:r>
            <a:r>
              <a:rPr lang="en-US" b="0" i="0" dirty="0">
                <a:solidFill>
                  <a:srgbClr val="111111"/>
                </a:solidFill>
                <a:effectLst/>
                <a:latin typeface="Georgia" panose="02040502050405020303" pitchFamily="18" charset="0"/>
              </a:rPr>
              <a:t> broke the social networks' rules on user surveillance and data privacy on their sites</a:t>
            </a:r>
            <a:endParaRPr lang="en-US" dirty="0"/>
          </a:p>
          <a:p>
            <a:pPr marL="628650" lvl="1" indent="-171450">
              <a:buFontTx/>
              <a:buChar char="-"/>
            </a:pPr>
            <a:r>
              <a:rPr lang="en-US" dirty="0"/>
              <a:t>https://</a:t>
            </a:r>
            <a:r>
              <a:rPr lang="en-US" dirty="0" err="1"/>
              <a:t>www.washingtonpost.com</a:t>
            </a:r>
            <a:r>
              <a:rPr lang="en-US" dirty="0"/>
              <a:t>/technology/2018/11/27/</a:t>
            </a:r>
            <a:r>
              <a:rPr lang="en-US" dirty="0" err="1"/>
              <a:t>facebook</a:t>
            </a:r>
            <a:r>
              <a:rPr lang="en-US" dirty="0"/>
              <a:t>-twitter-crack-down-ai-babysitter-rating-service/ </a:t>
            </a:r>
          </a:p>
          <a:p>
            <a:pPr marL="171450" indent="-171450">
              <a:buFontTx/>
              <a:buChar char="-"/>
            </a:pPr>
            <a:r>
              <a:rPr lang="en-US" dirty="0"/>
              <a:t>These are just 2 examples of user’s data being misused without their knowledge from a social media</a:t>
            </a:r>
          </a:p>
          <a:p>
            <a:pPr marL="171450" indent="-171450">
              <a:buFontTx/>
              <a:buChar char="-"/>
            </a:pPr>
            <a:r>
              <a:rPr lang="en-US" dirty="0"/>
              <a:t>Another issues is that popular people on social media can get stalkers</a:t>
            </a:r>
          </a:p>
          <a:p>
            <a:pPr marL="628650" lvl="1" indent="-171450">
              <a:buFontTx/>
              <a:buChar char="-"/>
            </a:pPr>
            <a:r>
              <a:rPr lang="en-US" dirty="0"/>
              <a:t>Many popular twitch streams (mainly for video gaming website) have gotten FBI raids on them from users giving fake reports</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3431096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Mental Health Concerns about Social Media</a:t>
            </a:r>
          </a:p>
          <a:p>
            <a:endParaRPr lang="en-US" dirty="0"/>
          </a:p>
          <a:p>
            <a:r>
              <a:rPr lang="en-US" dirty="0"/>
              <a:t>Many sites have filters which means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a:t>
            </a:r>
            <a:r>
              <a:rPr lang="en-US" b="0" i="0" dirty="0">
                <a:solidFill>
                  <a:srgbClr val="333333"/>
                </a:solidFill>
                <a:effectLst/>
                <a:latin typeface="Proxima-Nova"/>
              </a:rPr>
              <a:t>People are constant exposure to altered images can also lead them to feel self-conscious and dislike the way they look.</a:t>
            </a:r>
          </a:p>
          <a:p>
            <a:endParaRPr lang="en-US" dirty="0"/>
          </a:p>
          <a:p>
            <a:r>
              <a:rPr lang="en-US" dirty="0"/>
              <a:t>FOMO (fear of missing out)</a:t>
            </a:r>
          </a:p>
          <a:p>
            <a:pPr marL="171450" indent="-171450">
              <a:buFontTx/>
              <a:buChar char="-"/>
            </a:pPr>
            <a:r>
              <a:rPr lang="en-US" dirty="0"/>
              <a:t>Social </a:t>
            </a:r>
            <a:r>
              <a:rPr lang="en-US" dirty="0" err="1"/>
              <a:t>Medis</a:t>
            </a:r>
            <a:r>
              <a:rPr lang="en-US" dirty="0"/>
              <a:t> is only showing the </a:t>
            </a:r>
            <a:r>
              <a:rPr lang="en-US" b="0" i="0" dirty="0">
                <a:solidFill>
                  <a:srgbClr val="333333"/>
                </a:solidFill>
                <a:effectLst/>
                <a:latin typeface="Proxima-Nova"/>
              </a:rPr>
              <a:t>“highlights” of someone’s life, other people can see these images and feel dissatisfied about their own day-to-day. Which can impact self-esteem and trigger anxiety</a:t>
            </a:r>
          </a:p>
          <a:p>
            <a:pPr marL="171450" indent="-171450">
              <a:buFontTx/>
              <a:buChar char="-"/>
            </a:pPr>
            <a:r>
              <a:rPr lang="en-US" b="0" i="0" dirty="0">
                <a:solidFill>
                  <a:srgbClr val="333333"/>
                </a:solidFill>
                <a:effectLst/>
                <a:latin typeface="Proxima-Nova"/>
              </a:rPr>
              <a:t> FOMO can also compel users to constantly check social media so that they don’t miss out on what’s happening.</a:t>
            </a:r>
          </a:p>
          <a:p>
            <a:pPr algn="l"/>
            <a:endParaRPr lang="en-US" b="0" i="0" dirty="0">
              <a:solidFill>
                <a:srgbClr val="333333"/>
              </a:solidFill>
              <a:effectLst/>
              <a:latin typeface="Proxima-Nova"/>
            </a:endParaRPr>
          </a:p>
          <a:p>
            <a:pPr algn="l"/>
            <a:r>
              <a:rPr lang="en-US" b="0" i="0" dirty="0">
                <a:solidFill>
                  <a:srgbClr val="333333"/>
                </a:solidFill>
                <a:effectLst/>
                <a:latin typeface="Proxima-Nova"/>
              </a:rPr>
              <a:t>Cyberbullying</a:t>
            </a:r>
          </a:p>
          <a:p>
            <a:pPr marL="171450" indent="-171450" algn="l">
              <a:buFontTx/>
              <a:buChar char="-"/>
            </a:pPr>
            <a:r>
              <a:rPr lang="en-US" b="0" i="0" dirty="0">
                <a:solidFill>
                  <a:srgbClr val="333333"/>
                </a:solidFill>
                <a:effectLst/>
                <a:latin typeface="Proxima-Nova"/>
              </a:rPr>
              <a:t>It exists on all social media and negatively impacts users</a:t>
            </a:r>
          </a:p>
          <a:p>
            <a:pPr marL="171450" indent="-171450" algn="l">
              <a:buFontTx/>
              <a:buChar char="-"/>
            </a:pPr>
            <a:endParaRPr lang="en-US" b="0" i="0" dirty="0">
              <a:solidFill>
                <a:srgbClr val="333333"/>
              </a:solidFill>
              <a:effectLst/>
              <a:latin typeface="Proxima-Nova"/>
            </a:endParaRPr>
          </a:p>
          <a:p>
            <a:pPr marL="171450" indent="-171450" algn="l">
              <a:buFontTx/>
              <a:buChar char="-"/>
            </a:pPr>
            <a:endParaRPr lang="en-US" b="0" i="0" dirty="0">
              <a:solidFill>
                <a:srgbClr val="333333"/>
              </a:solidFill>
              <a:effectLst/>
              <a:latin typeface="Proxima-Nova"/>
            </a:endParaRPr>
          </a:p>
          <a:p>
            <a:pPr algn="l"/>
            <a:r>
              <a:rPr lang="en-US" b="0" i="0" dirty="0">
                <a:solidFill>
                  <a:srgbClr val="333333"/>
                </a:solidFill>
                <a:effectLst/>
                <a:latin typeface="Proxima-Nova"/>
              </a:rPr>
              <a:t>Anyone noticed in the elevators on campus everyone is always on their phones. We don’t do normal pleasantries with strangers on campus too much.</a:t>
            </a:r>
          </a:p>
          <a:p>
            <a:pPr algn="l"/>
            <a:endParaRPr lang="en-US" b="0" i="0" dirty="0">
              <a:solidFill>
                <a:srgbClr val="333333"/>
              </a:solidFill>
              <a:effectLst/>
              <a:latin typeface="Proxima-Nova"/>
            </a:endParaRPr>
          </a:p>
          <a:p>
            <a:pPr algn="l"/>
            <a:endParaRPr lang="en-US" b="0" i="0" dirty="0">
              <a:solidFill>
                <a:srgbClr val="333333"/>
              </a:solidFill>
              <a:effectLst/>
              <a:latin typeface="Proxima-Nova"/>
            </a:endParaRPr>
          </a:p>
          <a:p>
            <a:pPr algn="l"/>
            <a:endParaRPr lang="en-US" b="0" i="0" dirty="0">
              <a:solidFill>
                <a:srgbClr val="333333"/>
              </a:solidFill>
              <a:effectLst/>
              <a:latin typeface="Proxima-Nova"/>
            </a:endParaRPr>
          </a:p>
          <a:p>
            <a:pPr algn="l"/>
            <a:endParaRPr lang="en-US" b="0" i="0" dirty="0">
              <a:solidFill>
                <a:srgbClr val="333333"/>
              </a:solidFill>
              <a:effectLst/>
              <a:latin typeface="Proxima-Nova"/>
            </a:endParaRPr>
          </a:p>
          <a:p>
            <a:pPr algn="l"/>
            <a:endParaRPr lang="en-US" b="0" i="0" dirty="0">
              <a:solidFill>
                <a:srgbClr val="333333"/>
              </a:solidFill>
              <a:effectLst/>
              <a:latin typeface="Proxima-Nova"/>
            </a:endParaRPr>
          </a:p>
          <a:p>
            <a:pPr algn="l"/>
            <a:r>
              <a:rPr lang="en-US" b="0" i="0" dirty="0">
                <a:solidFill>
                  <a:srgbClr val="333333"/>
                </a:solidFill>
                <a:effectLst/>
                <a:latin typeface="Proxima-Nova"/>
              </a:rPr>
              <a:t>Extra </a:t>
            </a:r>
          </a:p>
          <a:p>
            <a:pPr algn="l"/>
            <a:r>
              <a:rPr lang="en-US" b="0" i="0" dirty="0">
                <a:solidFill>
                  <a:srgbClr val="333333"/>
                </a:solidFill>
                <a:effectLst/>
                <a:latin typeface="Proxima-Nova"/>
              </a:rPr>
              <a:t>- In person Example: My friend and I noticed during the summer the custodian would start conversations in the elevator. But I myself wasn’t used to that and was a little nervous</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1394558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conducted a quick survey on campus to see how WPI students feel about social media</a:t>
            </a:r>
          </a:p>
          <a:p>
            <a:r>
              <a:rPr lang="en-US" dirty="0"/>
              <a:t>I got 24 responses in total (small sample size I know) and found</a:t>
            </a:r>
          </a:p>
          <a:p>
            <a:pPr marL="171450" indent="-171450">
              <a:buFontTx/>
              <a:buChar char="-"/>
            </a:pPr>
            <a:r>
              <a:rPr lang="en-US" dirty="0"/>
              <a:t>16 people said they spend more than 5 hours a week on social media</a:t>
            </a:r>
          </a:p>
          <a:p>
            <a:pPr marL="171450" indent="-171450">
              <a:buFontTx/>
              <a:buChar char="-"/>
            </a:pPr>
            <a:r>
              <a:rPr lang="en-US" dirty="0"/>
              <a:t>And 11 people said they spend more than 5 hour a day online in their free time</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0" i="0" dirty="0">
                <a:solidFill>
                  <a:srgbClr val="212121"/>
                </a:solidFill>
                <a:effectLst/>
                <a:latin typeface="Merriweather" panose="020F0502020204030204" pitchFamily="34" charset="0"/>
              </a:rPr>
              <a:t>experts generally recommend keeping usage between 30 minutes and two hours per day (link on page 13)</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0" i="0" dirty="0">
                <a:solidFill>
                  <a:srgbClr val="212121"/>
                </a:solidFill>
                <a:effectLst/>
                <a:latin typeface="Merriweather" panose="020F0502020204030204" pitchFamily="34" charset="0"/>
              </a:rPr>
              <a:t>So that is 3 hours more than recommended. We are a STEM school so there is a higher expectation students will be online so that is not uncommon</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4272411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is more exciting now for you, email or snail mail?</a:t>
            </a:r>
          </a:p>
          <a:p>
            <a:endParaRPr lang="en-US" baseline="0" dirty="0"/>
          </a:p>
          <a:p>
            <a:pPr marL="0" marR="0" lvl="0" indent="0" algn="l" defTabSz="457178" rtl="0" eaLnBrk="1" fontAlgn="auto" latinLnBrk="0" hangingPunct="1">
              <a:lnSpc>
                <a:spcPct val="100000"/>
              </a:lnSpc>
              <a:spcBef>
                <a:spcPts val="0"/>
              </a:spcBef>
              <a:spcAft>
                <a:spcPts val="0"/>
              </a:spcAft>
              <a:buClrTx/>
              <a:buSzTx/>
              <a:buFontTx/>
              <a:buNone/>
              <a:tabLst/>
              <a:defRPr/>
            </a:pPr>
            <a:r>
              <a:rPr lang="en-US" dirty="0"/>
              <a:t>http://</a:t>
            </a:r>
            <a:r>
              <a:rPr lang="en-US" dirty="0" err="1"/>
              <a:t>xkcd.com</a:t>
            </a:r>
            <a:r>
              <a:rPr lang="en-US" dirty="0"/>
              <a:t>/949/</a:t>
            </a:r>
          </a:p>
          <a:p>
            <a:r>
              <a:rPr lang="en-US" baseline="0"/>
              <a:t>2011</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Surprising that a majority said they felt neutral about the amount of time they spend on social media, when a lot said they spend 5+ daily in their free time online and </a:t>
            </a:r>
          </a:p>
          <a:p>
            <a:r>
              <a:rPr lang="en-US" dirty="0"/>
              <a:t>5 or more a week on social media.</a:t>
            </a:r>
          </a:p>
          <a:p>
            <a:pPr marL="171450" indent="-171450">
              <a:buFontTx/>
              <a:buChar char="-"/>
            </a:pPr>
            <a:r>
              <a:rPr lang="en-US" dirty="0"/>
              <a:t>This is surprising because they are spending more time then recommended and is considered healthy on social media</a:t>
            </a:r>
          </a:p>
          <a:p>
            <a:pPr marL="171450" indent="-171450">
              <a:buFontTx/>
              <a:buChar cha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 said they felt good about their social media use.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Yet 8 said they didn’t struggle with spending less time on social media that indicates some people feel neutral with their social media use YET they struggle with spending less time online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seemed quite odd to me.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 myself struggle with spending less time on social media and feel bad about that</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1863122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Merriweather" panose="020F0502020204030204" pitchFamily="34" charset="0"/>
              </a:rPr>
              <a:t>(very well health)</a:t>
            </a:r>
            <a:r>
              <a:rPr lang="en-US" b="0" i="0" dirty="0">
                <a:solidFill>
                  <a:schemeClr val="tx1"/>
                </a:solidFill>
                <a:effectLst/>
                <a:latin typeface="+mn-lt"/>
              </a:rPr>
              <a:t> said people should </a:t>
            </a:r>
            <a:r>
              <a:rPr lang="en-US" b="0" i="0" dirty="0">
                <a:solidFill>
                  <a:srgbClr val="212121"/>
                </a:solidFill>
                <a:effectLst/>
                <a:latin typeface="Merriweather" panose="020F0502020204030204" pitchFamily="34" charset="0"/>
              </a:rPr>
              <a:t>keeping usage between 30 minutes and two hours per day </a:t>
            </a:r>
          </a:p>
          <a:p>
            <a:r>
              <a:rPr lang="en-US" b="0" i="0" dirty="0">
                <a:solidFill>
                  <a:srgbClr val="212121"/>
                </a:solidFill>
                <a:effectLst/>
                <a:latin typeface="Merriweather" pitchFamily="2" charset="77"/>
              </a:rPr>
              <a:t>- find an accountability partner</a:t>
            </a:r>
          </a:p>
          <a:p>
            <a:pPr marL="171450" indent="-171450">
              <a:buFontTx/>
              <a:buChar char="-"/>
            </a:pPr>
            <a:r>
              <a:rPr lang="en-US" b="0" i="0" dirty="0">
                <a:solidFill>
                  <a:srgbClr val="212121"/>
                </a:solidFill>
                <a:effectLst/>
                <a:latin typeface="Merriweather" pitchFamily="2" charset="77"/>
              </a:rPr>
              <a:t>I, myself turn do not disturb on in the evenings from 10pm-6am and have a time limit on </a:t>
            </a:r>
            <a:r>
              <a:rPr lang="en-US" b="0" i="0" dirty="0" err="1">
                <a:solidFill>
                  <a:srgbClr val="212121"/>
                </a:solidFill>
                <a:effectLst/>
                <a:latin typeface="Merriweather" pitchFamily="2" charset="77"/>
              </a:rPr>
              <a:t>Youtube</a:t>
            </a:r>
            <a:r>
              <a:rPr lang="en-US" b="0" i="0" dirty="0">
                <a:solidFill>
                  <a:srgbClr val="212121"/>
                </a:solidFill>
                <a:effectLst/>
                <a:latin typeface="Merriweather" pitchFamily="2" charset="77"/>
              </a:rPr>
              <a:t> (expect I often break that limit which isn’t great)</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0" i="0" dirty="0">
                <a:solidFill>
                  <a:srgbClr val="212121"/>
                </a:solidFill>
                <a:effectLst/>
                <a:latin typeface="Merriweather" pitchFamily="2" charset="77"/>
              </a:rPr>
              <a:t>I have </a:t>
            </a:r>
            <a:r>
              <a:rPr lang="en-US" b="0" i="0" dirty="0" err="1">
                <a:solidFill>
                  <a:srgbClr val="212121"/>
                </a:solidFill>
                <a:effectLst/>
                <a:latin typeface="Merriweather" pitchFamily="2" charset="77"/>
              </a:rPr>
              <a:t>SnapChat</a:t>
            </a:r>
            <a:r>
              <a:rPr lang="en-US" b="0" i="0" dirty="0">
                <a:solidFill>
                  <a:srgbClr val="212121"/>
                </a:solidFill>
                <a:effectLst/>
                <a:latin typeface="Merriweather" pitchFamily="2" charset="77"/>
              </a:rPr>
              <a:t> and Instagram but no not enable notifications. Because I feel I only should be looking at those apps when I want to. Not when it’s telling me to look.</a:t>
            </a:r>
          </a:p>
          <a:p>
            <a:pPr marL="171450" indent="-171450">
              <a:buFontTx/>
              <a:buChar char="-"/>
            </a:pPr>
            <a:endParaRPr lang="en-US" b="0" i="0" dirty="0">
              <a:solidFill>
                <a:srgbClr val="212121"/>
              </a:solidFill>
              <a:effectLst/>
              <a:latin typeface="Merriweather" pitchFamily="2" charset="77"/>
            </a:endParaRPr>
          </a:p>
          <a:p>
            <a:pPr marL="171450" indent="-171450">
              <a:buFontTx/>
              <a:buChar char="-"/>
            </a:pPr>
            <a:r>
              <a:rPr lang="en-US" b="0" i="0" dirty="0">
                <a:solidFill>
                  <a:srgbClr val="212121"/>
                </a:solidFill>
                <a:effectLst/>
                <a:latin typeface="Merriweather" pitchFamily="2" charset="77"/>
              </a:rPr>
              <a:t>After certain apps rate your mood</a:t>
            </a:r>
          </a:p>
          <a:p>
            <a:pPr marL="628650" lvl="1" indent="-171450">
              <a:buFontTx/>
              <a:buChar char="-"/>
            </a:pPr>
            <a:r>
              <a:rPr lang="en-US" b="0" i="0" dirty="0">
                <a:solidFill>
                  <a:srgbClr val="212121"/>
                </a:solidFill>
                <a:effectLst/>
                <a:latin typeface="Merriweather" pitchFamily="2" charset="77"/>
              </a:rPr>
              <a:t>I did this with Reddit. And saw I mostly felt mad in the end because I would only read AITA posts. Which were largely negative but got my dopamine running. Therefore I made the decision to delete the app. </a:t>
            </a:r>
          </a:p>
          <a:p>
            <a:pPr marL="171450" indent="-171450">
              <a:buFontTx/>
              <a:buChar char="-"/>
            </a:pPr>
            <a:endParaRPr lang="en-US" dirty="0"/>
          </a:p>
          <a:p>
            <a:pPr marL="171450" indent="-171450">
              <a:buFontTx/>
              <a:buChar char="-"/>
            </a:pPr>
            <a:endParaRPr lang="en-US" dirty="0"/>
          </a:p>
          <a:p>
            <a:r>
              <a:rPr lang="en-US" dirty="0"/>
              <a:t>https://</a:t>
            </a:r>
            <a:r>
              <a:rPr lang="en-US" dirty="0" err="1"/>
              <a:t>www.verywellhealth.com</a:t>
            </a:r>
            <a:r>
              <a:rPr lang="en-US" dirty="0"/>
              <a:t>/social-media-timing-8573175#:~:text=Although%20there%20is%20no%20set,and%20find%20an%20accountability%20partner. </a:t>
            </a:r>
          </a:p>
          <a:p>
            <a:r>
              <a:rPr lang="en-US" dirty="0"/>
              <a:t>s</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3810173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3509385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i="0" dirty="0">
                <a:solidFill>
                  <a:srgbClr val="242424"/>
                </a:solidFill>
                <a:effectLst/>
                <a:latin typeface="Segoe UI" panose="020F0502020204030204" pitchFamily="34" charset="0"/>
              </a:rPr>
              <a:t>CUT THIS SLIDE OUT</a:t>
            </a:r>
          </a:p>
          <a:p>
            <a:pPr marL="171450" indent="-171450">
              <a:buFontTx/>
              <a:buChar char="-"/>
            </a:pPr>
            <a:endParaRPr lang="en-US" b="0" i="0" dirty="0">
              <a:solidFill>
                <a:srgbClr val="242424"/>
              </a:solidFill>
              <a:effectLst/>
              <a:latin typeface="Segoe UI" panose="020F0502020204030204" pitchFamily="34" charset="0"/>
            </a:endParaRPr>
          </a:p>
          <a:p>
            <a:pPr marL="171450" indent="-171450">
              <a:buFontTx/>
              <a:buChar char="-"/>
            </a:pPr>
            <a:r>
              <a:rPr lang="en-US" b="0" i="0" dirty="0">
                <a:solidFill>
                  <a:srgbClr val="242424"/>
                </a:solidFill>
                <a:effectLst/>
                <a:latin typeface="Segoe UI" panose="020F0502020204030204" pitchFamily="34" charset="0"/>
              </a:rPr>
              <a:t>In this slide, I am going to talk TIKTOK.</a:t>
            </a:r>
          </a:p>
          <a:p>
            <a:pPr marL="171450" indent="-171450">
              <a:buFontTx/>
              <a:buChar char="-"/>
            </a:pPr>
            <a:r>
              <a:rPr lang="en-US" b="0" i="0" dirty="0">
                <a:solidFill>
                  <a:srgbClr val="242424"/>
                </a:solidFill>
                <a:effectLst/>
                <a:latin typeface="Segoe UI" panose="020F0502020204030204" pitchFamily="34" charset="0"/>
              </a:rPr>
              <a:t>Tik Tok is known for their short vides which also shortens attention spans</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0" i="0" dirty="0">
                <a:solidFill>
                  <a:srgbClr val="242424"/>
                </a:solidFill>
                <a:effectLst/>
                <a:latin typeface="Segoe UI" panose="020F0502020204030204" pitchFamily="34" charset="0"/>
              </a:rPr>
              <a:t>A study published on ScienceDirect </a:t>
            </a:r>
            <a:r>
              <a:rPr lang="en-US" b="0" i="0" dirty="0">
                <a:solidFill>
                  <a:srgbClr val="111111"/>
                </a:solidFill>
                <a:effectLst/>
                <a:latin typeface="Work Sans" pitchFamily="2" charset="77"/>
              </a:rPr>
              <a:t>focusing</a:t>
            </a:r>
            <a:r>
              <a:rPr lang="en-US" b="0" i="0" dirty="0">
                <a:solidFill>
                  <a:srgbClr val="242424"/>
                </a:solidFill>
                <a:effectLst/>
                <a:latin typeface="Segoe UI" panose="020F0502020204030204" pitchFamily="34" charset="0"/>
              </a:rPr>
              <a:t> </a:t>
            </a:r>
            <a:r>
              <a:rPr lang="en-US" b="0" i="0" dirty="0">
                <a:solidFill>
                  <a:srgbClr val="111111"/>
                </a:solidFill>
                <a:effectLst/>
                <a:latin typeface="Work Sans" pitchFamily="2" charset="77"/>
              </a:rPr>
              <a:t>on young adults who use the Chinese equivalent of TikTok – </a:t>
            </a:r>
            <a:r>
              <a:rPr lang="en-US" b="0" i="0" dirty="0" err="1">
                <a:solidFill>
                  <a:srgbClr val="111111"/>
                </a:solidFill>
                <a:effectLst/>
                <a:latin typeface="Work Sans" pitchFamily="2" charset="77"/>
              </a:rPr>
              <a:t>Douyin</a:t>
            </a:r>
            <a:r>
              <a:rPr lang="en-US" b="0" i="0" dirty="0">
                <a:solidFill>
                  <a:srgbClr val="111111"/>
                </a:solidFill>
                <a:effectLst/>
                <a:latin typeface="Work Sans" pitchFamily="2" charset="77"/>
              </a:rPr>
              <a:t> – found mild to significant “addiction-like symptoms” in more than half of the participants (total was 30 so 15).</a:t>
            </a:r>
            <a:endParaRPr lang="en-US" b="0" i="0" dirty="0">
              <a:solidFill>
                <a:srgbClr val="242424"/>
              </a:solidFill>
              <a:effectLst/>
              <a:latin typeface="Segoe UI" panose="020F0502020204030204" pitchFamily="34" charset="0"/>
            </a:endParaRPr>
          </a:p>
          <a:p>
            <a:pPr marL="628650" lvl="1" indent="-171450">
              <a:buFontTx/>
              <a:buChar char="-"/>
            </a:pPr>
            <a:r>
              <a:rPr lang="en-US" b="0" i="0" dirty="0">
                <a:effectLst/>
              </a:rPr>
              <a:t>In 2023, nearly 50% of users surveyed by TikTok said that videos longer than a minute long were “stressful” (WIRED)</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0" i="0" dirty="0">
                <a:effectLst/>
              </a:rPr>
              <a:t>And a third of users watched videos online at double speed (WIRED)</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0" i="0" dirty="0">
                <a:effectLst/>
              </a:rPr>
              <a:t>And in 2022 a </a:t>
            </a:r>
            <a:r>
              <a:rPr lang="en-US" b="0" i="0" dirty="0">
                <a:effectLst/>
                <a:latin typeface="cnn_sans_display"/>
              </a:rPr>
              <a:t>research report said nearly 20% of videos presented by TikTok's search engine contain misinformation</a:t>
            </a:r>
            <a:endParaRPr lang="en-US" b="1" dirty="0"/>
          </a:p>
          <a:p>
            <a:pPr marL="171450" indent="-171450">
              <a:buFontTx/>
              <a:buChar char="-"/>
            </a:pPr>
            <a:endParaRPr lang="en-US" b="0" i="0" dirty="0">
              <a:solidFill>
                <a:srgbClr val="242424"/>
              </a:solidFill>
              <a:effectLst/>
              <a:latin typeface="Segoe UI" panose="020F0502020204030204" pitchFamily="34" charset="0"/>
            </a:endParaRPr>
          </a:p>
          <a:p>
            <a:pPr marL="171450" indent="-171450">
              <a:buFontTx/>
              <a:buChar char="-"/>
            </a:pPr>
            <a:endParaRPr lang="en-US" b="0" i="0" dirty="0">
              <a:solidFill>
                <a:srgbClr val="242424"/>
              </a:solidFill>
              <a:effectLst/>
              <a:latin typeface="Segoe UI" panose="020F0502020204030204" pitchFamily="34" charset="0"/>
            </a:endParaRPr>
          </a:p>
          <a:p>
            <a:pPr marL="171450" indent="-171450">
              <a:buFontTx/>
              <a:buChar char="-"/>
            </a:pPr>
            <a:r>
              <a:rPr lang="en-US" b="0" i="0" dirty="0">
                <a:solidFill>
                  <a:srgbClr val="242424"/>
                </a:solidFill>
                <a:effectLst/>
                <a:latin typeface="Segoe UI" panose="020F0502020204030204" pitchFamily="34" charset="0"/>
              </a:rPr>
              <a:t>extra</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There was a count case in the supreme court about the fear of propaganda about the CCP spreading on the site (https://</a:t>
            </a:r>
            <a:r>
              <a:rPr lang="en-US" dirty="0" err="1"/>
              <a:t>www.npr.org</a:t>
            </a:r>
            <a:r>
              <a:rPr lang="en-US" dirty="0"/>
              <a:t>/2023/03/23/1165579717/</a:t>
            </a:r>
            <a:r>
              <a:rPr lang="en-US" dirty="0" err="1"/>
              <a:t>tiktok</a:t>
            </a:r>
            <a:r>
              <a:rPr lang="en-US" dirty="0"/>
              <a:t>-congress-hearing-shou-zi-chew-project-</a:t>
            </a:r>
            <a:r>
              <a:rPr lang="en-US" dirty="0" err="1"/>
              <a:t>texas</a:t>
            </a:r>
            <a:r>
              <a:rPr lang="en-US" dirty="0"/>
              <a:t>)</a:t>
            </a:r>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717398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Use remaining time for group project questions and/or review group assignment slides.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38</a:t>
            </a:fld>
            <a:endParaRPr lang="en-US" dirty="0"/>
          </a:p>
        </p:txBody>
      </p:sp>
    </p:spTree>
    <p:extLst>
      <p:ext uri="{BB962C8B-B14F-4D97-AF65-F5344CB8AC3E}">
        <p14:creationId xmlns:p14="http://schemas.microsoft.com/office/powerpoint/2010/main" val="363785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i="1" dirty="0"/>
              <a:t>Owen Good (19 October 2012). </a:t>
            </a:r>
            <a:r>
              <a:rPr lang="en-US" i="1" dirty="0">
                <a:hlinkClick r:id="rId3"/>
              </a:rPr>
              <a:t>"Today is the 40th Anniversary of the World's First Known Video Gaming Tournament"</a:t>
            </a:r>
            <a:r>
              <a:rPr lang="en-US" i="1" dirty="0"/>
              <a:t>. </a:t>
            </a:r>
            <a:r>
              <a:rPr lang="en-US" i="1" dirty="0" err="1"/>
              <a:t>Kotaku</a:t>
            </a:r>
            <a:r>
              <a:rPr lang="en-US" i="1" dirty="0"/>
              <a:t>. Retrieved 1 August 2013</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Censorship (religious, governmental, private). Adult authentication. Firewalls. Government owned media outlets (TV and radio stations, newspapers), private photocopier ownership illegal</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First Amendment prohibits Congress from making laws limiting free speech, not private companies.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Uniform Resource Locator</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27003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0" dirty="0"/>
              <a:t>But before that:</a:t>
            </a:r>
          </a:p>
          <a:p>
            <a:pPr eaLnBrk="1" hangingPunct="1"/>
            <a:endParaRPr lang="en-US" b="1" i="0" dirty="0"/>
          </a:p>
          <a:p>
            <a:pPr eaLnBrk="1" hangingPunct="1"/>
            <a:r>
              <a:rPr lang="en-US" b="1" i="0" dirty="0"/>
              <a:t>CPG Grey - This Video Will Make You Angry [Thought Germs] (7:25) – 2015-03-10</a:t>
            </a:r>
          </a:p>
          <a:p>
            <a:pPr eaLnBrk="1" hangingPunct="1"/>
            <a:r>
              <a:rPr lang="en-US" i="0" dirty="0"/>
              <a:t>https://</a:t>
            </a:r>
            <a:r>
              <a:rPr lang="en-US" i="0" dirty="0" err="1"/>
              <a:t>www.youtube.com</a:t>
            </a:r>
            <a:r>
              <a:rPr lang="en-US" i="0" dirty="0"/>
              <a:t>/</a:t>
            </a:r>
            <a:r>
              <a:rPr lang="en-US" i="0" dirty="0" err="1"/>
              <a:t>watch?v</a:t>
            </a:r>
            <a:r>
              <a:rPr lang="en-US" i="0" dirty="0"/>
              <a:t>=rE3j_RHkqJc</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044821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 Or review group project and individual presentation guidelines right now.</a:t>
            </a:r>
            <a:br>
              <a:rPr lang="en-US" dirty="0">
                <a:latin typeface="Arial" pitchFamily="-109" charset="0"/>
                <a:ea typeface="ＭＳ Ｐゴシック" pitchFamily="-109" charset="-128"/>
                <a:cs typeface="ＭＳ Ｐゴシック" pitchFamily="-109" charset="-128"/>
              </a:rPr>
            </a:br>
            <a:endParaRPr lang="en-US" dirty="0">
              <a:latin typeface="Arial" pitchFamily="-109" charset="0"/>
              <a:ea typeface="ＭＳ Ｐゴシック" pitchFamily="-109" charset="-128"/>
              <a:cs typeface="ＭＳ Ｐゴシック" pitchFamily="-109" charset="-128"/>
            </a:endParaRPr>
          </a:p>
          <a:p>
            <a:r>
              <a:rPr lang="en-US" dirty="0"/>
              <a:t>Possible One page paper:</a:t>
            </a:r>
          </a:p>
          <a:p>
            <a:pPr lvl="1"/>
            <a:r>
              <a:rPr lang="en-US" dirty="0"/>
              <a:t>Global intellectual property laws, friends or foes?</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115717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983034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State the original question: “</a:t>
            </a:r>
            <a:r>
              <a:rPr lang="en-US" b="0" i="0" u="none" strike="noStrike" dirty="0">
                <a:solidFill>
                  <a:srgbClr val="000000"/>
                </a:solidFill>
                <a:effectLst/>
                <a:latin typeface="Aptos" panose="020B0004020202020204" pitchFamily="34" charset="0"/>
              </a:rPr>
              <a:t>is social media is psychologically harmful for younger audiences?” I argue yes.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Aptos" panose="020B0004020202020204" pitchFamily="34" charset="0"/>
              </a:rPr>
              <a:t>Psychosis is a disconnect from reality: social media causes people to disconnect from the world. Includes confused thinking, delusions, agitations, et cetera. </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806557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57" indent="0" algn="ctr">
              <a:buNone/>
              <a:defRPr>
                <a:solidFill>
                  <a:schemeClr val="tx1">
                    <a:tint val="75000"/>
                  </a:schemeClr>
                </a:solidFill>
              </a:defRPr>
            </a:lvl2pPr>
            <a:lvl3pPr marL="914316" indent="0" algn="ctr">
              <a:buNone/>
              <a:defRPr>
                <a:solidFill>
                  <a:schemeClr val="tx1">
                    <a:tint val="75000"/>
                  </a:schemeClr>
                </a:solidFill>
              </a:defRPr>
            </a:lvl3pPr>
            <a:lvl4pPr marL="1371475" indent="0" algn="ctr">
              <a:buNone/>
              <a:defRPr>
                <a:solidFill>
                  <a:schemeClr val="tx1">
                    <a:tint val="75000"/>
                  </a:schemeClr>
                </a:solidFill>
              </a:defRPr>
            </a:lvl4pPr>
            <a:lvl5pPr marL="1828634" indent="0" algn="ctr">
              <a:buNone/>
              <a:defRPr>
                <a:solidFill>
                  <a:schemeClr val="tx1">
                    <a:tint val="75000"/>
                  </a:schemeClr>
                </a:solidFill>
              </a:defRPr>
            </a:lvl5pPr>
            <a:lvl6pPr marL="2285791" indent="0" algn="ctr">
              <a:buNone/>
              <a:defRPr>
                <a:solidFill>
                  <a:schemeClr val="tx1">
                    <a:tint val="75000"/>
                  </a:schemeClr>
                </a:solidFill>
              </a:defRPr>
            </a:lvl6pPr>
            <a:lvl7pPr marL="2742950" indent="0" algn="ctr">
              <a:buNone/>
              <a:defRPr>
                <a:solidFill>
                  <a:schemeClr val="tx1">
                    <a:tint val="75000"/>
                  </a:schemeClr>
                </a:solidFill>
              </a:defRPr>
            </a:lvl7pPr>
            <a:lvl8pPr marL="3200106" indent="0" algn="ctr">
              <a:buNone/>
              <a:defRPr>
                <a:solidFill>
                  <a:schemeClr val="tx1">
                    <a:tint val="75000"/>
                  </a:schemeClr>
                </a:solidFill>
              </a:defRPr>
            </a:lvl8pPr>
            <a:lvl9pPr marL="3657265"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2"/>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3"/>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2" y="361952"/>
            <a:ext cx="4953001" cy="4381501"/>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353">
              <a:defRPr baseline="0"/>
            </a:lvl6pPr>
            <a:lvl7pPr marL="2002353">
              <a:defRPr baseline="0"/>
            </a:lvl7pPr>
            <a:lvl8pPr marL="2002353">
              <a:defRPr baseline="0"/>
            </a:lvl8pPr>
            <a:lvl9pPr marL="20023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6" y="361952"/>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2"/>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57" indent="0">
              <a:buNone/>
              <a:defRPr sz="1800">
                <a:solidFill>
                  <a:schemeClr val="tx1">
                    <a:tint val="75000"/>
                  </a:schemeClr>
                </a:solidFill>
              </a:defRPr>
            </a:lvl2pPr>
            <a:lvl3pPr marL="914316" indent="0">
              <a:buNone/>
              <a:defRPr sz="1600">
                <a:solidFill>
                  <a:schemeClr val="tx1">
                    <a:tint val="75000"/>
                  </a:schemeClr>
                </a:solidFill>
              </a:defRPr>
            </a:lvl3pPr>
            <a:lvl4pPr marL="1371475" indent="0">
              <a:buNone/>
              <a:defRPr sz="1400">
                <a:solidFill>
                  <a:schemeClr val="tx1">
                    <a:tint val="75000"/>
                  </a:schemeClr>
                </a:solidFill>
              </a:defRPr>
            </a:lvl4pPr>
            <a:lvl5pPr marL="1828634" indent="0">
              <a:buNone/>
              <a:defRPr sz="1400">
                <a:solidFill>
                  <a:schemeClr val="tx1">
                    <a:tint val="75000"/>
                  </a:schemeClr>
                </a:solidFill>
              </a:defRPr>
            </a:lvl5pPr>
            <a:lvl6pPr marL="2285791" indent="0">
              <a:buNone/>
              <a:defRPr sz="1400">
                <a:solidFill>
                  <a:schemeClr val="tx1">
                    <a:tint val="75000"/>
                  </a:schemeClr>
                </a:solidFill>
              </a:defRPr>
            </a:lvl6pPr>
            <a:lvl7pPr marL="2742950" indent="0">
              <a:buNone/>
              <a:defRPr sz="1400">
                <a:solidFill>
                  <a:schemeClr val="tx1">
                    <a:tint val="75000"/>
                  </a:schemeClr>
                </a:solidFill>
              </a:defRPr>
            </a:lvl7pPr>
            <a:lvl8pPr marL="3200106" indent="0">
              <a:buNone/>
              <a:defRPr sz="1400">
                <a:solidFill>
                  <a:schemeClr val="tx1">
                    <a:tint val="75000"/>
                  </a:schemeClr>
                </a:solidFill>
              </a:defRPr>
            </a:lvl8pPr>
            <a:lvl9pPr marL="36572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353">
              <a:defRPr sz="1100" baseline="0"/>
            </a:lvl6pPr>
            <a:lvl7pPr marL="2002353">
              <a:defRPr sz="1100" baseline="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2"/>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3" y="361951"/>
            <a:ext cx="3809386" cy="4397030"/>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2" tIns="45716" rIns="91432" bIns="45716"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2" tIns="45716" rIns="91432" bIns="457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2" tIns="45716" rIns="91432" bIns="45716"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2" tIns="45716" rIns="91432" bIns="45716"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5" y="21344"/>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16"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57" indent="-205757" algn="l" defTabSz="914316"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15" indent="-205757" algn="l" defTabSz="914316"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272" indent="-205757" algn="l" defTabSz="914316"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28" indent="-205757" algn="l" defTabSz="914316"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786"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544"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00"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057"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815"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16" rtl="0" eaLnBrk="1" latinLnBrk="0" hangingPunct="1">
        <a:defRPr sz="1800" kern="1200">
          <a:solidFill>
            <a:schemeClr val="tx1"/>
          </a:solidFill>
          <a:latin typeface="+mn-lt"/>
          <a:ea typeface="+mn-ea"/>
          <a:cs typeface="+mn-cs"/>
        </a:defRPr>
      </a:lvl1pPr>
      <a:lvl2pPr marL="457157"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4"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50" algn="l" defTabSz="914316" rtl="0" eaLnBrk="1" latinLnBrk="0" hangingPunct="1">
        <a:defRPr sz="1800" kern="1200">
          <a:solidFill>
            <a:schemeClr val="tx1"/>
          </a:solidFill>
          <a:latin typeface="+mn-lt"/>
          <a:ea typeface="+mn-ea"/>
          <a:cs typeface="+mn-cs"/>
        </a:defRPr>
      </a:lvl7pPr>
      <a:lvl8pPr marL="3200106" algn="l" defTabSz="914316" rtl="0" eaLnBrk="1" latinLnBrk="0" hangingPunct="1">
        <a:defRPr sz="1800" kern="1200">
          <a:solidFill>
            <a:schemeClr val="tx1"/>
          </a:solidFill>
          <a:latin typeface="+mn-lt"/>
          <a:ea typeface="+mn-ea"/>
          <a:cs typeface="+mn-cs"/>
        </a:defRPr>
      </a:lvl8pPr>
      <a:lvl9pPr marL="3657265" algn="l" defTabSz="91431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anwy2MPT5R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www.youtube.com/watch?v=T8EL51jlrJA"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T8EL51jlrJ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genius.com/Mgmt-tslamp-lyric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issup.net/knowledge-share/resources/2018-05/statusofmind-social-media-and-young-peoples-mental-health-an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crestresearch.ac.uk/resources/a-short-introduction-to-the-involuntary-celibate-sub-culture/" TargetMode="External"/><Relationship Id="rId5" Type="http://schemas.openxmlformats.org/officeDocument/2006/relationships/hyperlink" Target="https://doi.org/10.1177/08862605231165777" TargetMode="External"/><Relationship Id="rId4" Type="http://schemas.openxmlformats.org/officeDocument/2006/relationships/hyperlink" Target="https://www.pewresearch.org/internet/2022/12/15/teens-and-cyberbullying-2022/"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jamanetwork.com/journals/jamapediatrics/fullarticle/190446"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s://apnews.com/article/scammers-billions-elder-fraud-aarp-ai-f9530303e10b998720414e88430bcf6b" TargetMode="External"/><Relationship Id="rId13" Type="http://schemas.openxmlformats.org/officeDocument/2006/relationships/hyperlink" Target="https://www.verywellhealth.com/social-media-timing-8573175" TargetMode="External"/><Relationship Id="rId3" Type="http://schemas.openxmlformats.org/officeDocument/2006/relationships/hyperlink" Target="https://hbr.org/2022/11/our-social-media-addiction" TargetMode="External"/><Relationship Id="rId7" Type="http://schemas.openxmlformats.org/officeDocument/2006/relationships/hyperlink" Target="https://www.latimes.com/opinion/story/2024-03-20/social-media-facebook-tiktok-government-regulation" TargetMode="External"/><Relationship Id="rId12" Type="http://schemas.openxmlformats.org/officeDocument/2006/relationships/hyperlink" Target="https://www.statista.com/statistics/1484565/time-spent-social-media-us-by-ag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news.mit.edu/2018/study-twitter-false-news-travels-faster-true-stories-0308" TargetMode="External"/><Relationship Id="rId11" Type="http://schemas.openxmlformats.org/officeDocument/2006/relationships/hyperlink" Target="https://health.ucdavis.edu/blog/cultivating-health/social-medias-impact-our-mental-health-and-tips-to-use-it-safely/2024/05" TargetMode="External"/><Relationship Id="rId5" Type="http://schemas.openxmlformats.org/officeDocument/2006/relationships/hyperlink" Target="https://time.com/6217730/myanmar-meta-rohingya-facebook/" TargetMode="External"/><Relationship Id="rId10" Type="http://schemas.openxmlformats.org/officeDocument/2006/relationships/hyperlink" Target="https://www.cnn.com/2022/09/18/business/tiktok-search-engine-misinformation/index.html" TargetMode="External"/><Relationship Id="rId4" Type="http://schemas.openxmlformats.org/officeDocument/2006/relationships/hyperlink" Target="https://theoxfordblue.co.uk/tiktok-and-the-death-of-the-attention-span/" TargetMode="External"/><Relationship Id="rId9" Type="http://schemas.openxmlformats.org/officeDocument/2006/relationships/hyperlink" Target="https://www.forbes.com/sites/kalevleetaru/2018/12/05/social-media-platforms-are-still-powerless-to-stop-data-misus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Wikipedia:Citing_Wikipedia"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E3j_RHkqJ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a:br>
            <a:r>
              <a:rPr lang="en-US"/>
              <a:t>Communication </a:t>
            </a:r>
            <a:endParaRPr lang="en-US" dirty="0"/>
          </a:p>
        </p:txBody>
      </p:sp>
      <p:pic>
        <p:nvPicPr>
          <p:cNvPr id="1026" name="Picture 2">
            <a:hlinkClick r:id="rId3"/>
            <a:extLst>
              <a:ext uri="{FF2B5EF4-FFF2-40B4-BE49-F238E27FC236}">
                <a16:creationId xmlns:a16="http://schemas.microsoft.com/office/drawing/2014/main" id="{FB1B814B-9625-7B42-4C45-410891D6F9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99518"/>
            <a:ext cx="914400" cy="5403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GMT – TSLAMP Lyrics | Genius Lyrics">
            <a:hlinkClick r:id="rId5"/>
            <a:extLst>
              <a:ext uri="{FF2B5EF4-FFF2-40B4-BE49-F238E27FC236}">
                <a16:creationId xmlns:a16="http://schemas.microsoft.com/office/drawing/2014/main" id="{66A021C9-61A7-E6A8-35C8-B9D31DEAEC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4225445"/>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harms young people mentally</a:t>
            </a:r>
          </a:p>
        </p:txBody>
      </p:sp>
      <p:sp>
        <p:nvSpPr>
          <p:cNvPr id="3" name="Content Placeholder 2"/>
          <p:cNvSpPr>
            <a:spLocks noGrp="1"/>
          </p:cNvSpPr>
          <p:nvPr>
            <p:ph sz="half" idx="1"/>
          </p:nvPr>
        </p:nvSpPr>
        <p:spPr>
          <a:xfrm>
            <a:off x="685799" y="1352551"/>
            <a:ext cx="4210941" cy="3352800"/>
          </a:xfrm>
        </p:spPr>
        <p:txBody>
          <a:bodyPr>
            <a:normAutofit lnSpcReduction="10000"/>
          </a:bodyPr>
          <a:lstStyle/>
          <a:p>
            <a:r>
              <a:rPr lang="en-US" dirty="0"/>
              <a:t>91% of young people use social media. </a:t>
            </a:r>
          </a:p>
          <a:p>
            <a:r>
              <a:rPr lang="en-US" dirty="0"/>
              <a:t>Social media linked to detrimental effects. [1]</a:t>
            </a:r>
          </a:p>
          <a:p>
            <a:pPr lvl="1"/>
            <a:r>
              <a:rPr lang="en-US" sz="1800" dirty="0"/>
              <a:t>Anxiety.</a:t>
            </a:r>
          </a:p>
          <a:p>
            <a:pPr lvl="1"/>
            <a:r>
              <a:rPr lang="en-US" sz="1800" dirty="0"/>
              <a:t>Body image concerns.</a:t>
            </a:r>
          </a:p>
          <a:p>
            <a:r>
              <a:rPr lang="en-US" dirty="0"/>
              <a:t>Social media is filled with short-form video content, which relates to some issues. [5]</a:t>
            </a:r>
          </a:p>
          <a:p>
            <a:pPr lvl="1"/>
            <a:r>
              <a:rPr lang="en-US" sz="1800" dirty="0"/>
              <a:t>Poor vision and decreased depth perception.</a:t>
            </a:r>
          </a:p>
          <a:p>
            <a:pPr lvl="1"/>
            <a:r>
              <a:rPr lang="en-US" sz="1800" dirty="0"/>
              <a:t>Emotion regulation problems.</a:t>
            </a:r>
            <a:endParaRPr lang="en-US" dirty="0"/>
          </a:p>
          <a:p>
            <a:endParaRPr lang="en-US" dirty="0"/>
          </a:p>
          <a:p>
            <a:pPr marL="548668" lvl="1" indent="-342900">
              <a:buFont typeface="+mj-lt"/>
              <a:buAutoNum type="arabicPeriod"/>
            </a:pPr>
            <a:endParaRPr lang="en-US" sz="1800" dirty="0"/>
          </a:p>
          <a:p>
            <a:pPr marL="205768" lvl="1" indent="0">
              <a:buNone/>
            </a:pPr>
            <a:endParaRPr lang="en-US" sz="1800" dirty="0"/>
          </a:p>
          <a:p>
            <a:endParaRPr lang="en-US" dirty="0"/>
          </a:p>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Damian Jadczak</a:t>
            </a:r>
          </a:p>
        </p:txBody>
      </p:sp>
      <p:pic>
        <p:nvPicPr>
          <p:cNvPr id="8" name="Picture 7" descr="A graph of age groups&#10;&#10;Description automatically generated">
            <a:extLst>
              <a:ext uri="{FF2B5EF4-FFF2-40B4-BE49-F238E27FC236}">
                <a16:creationId xmlns:a16="http://schemas.microsoft.com/office/drawing/2014/main" id="{5BC2013D-6337-BD9F-BA4A-2D722BD8FE69}"/>
              </a:ext>
            </a:extLst>
          </p:cNvPr>
          <p:cNvPicPr>
            <a:picLocks noChangeAspect="1"/>
          </p:cNvPicPr>
          <p:nvPr/>
        </p:nvPicPr>
        <p:blipFill>
          <a:blip r:embed="rId3"/>
          <a:srcRect b="8487"/>
          <a:stretch/>
        </p:blipFill>
        <p:spPr>
          <a:xfrm>
            <a:off x="5043443" y="1408536"/>
            <a:ext cx="3783525" cy="2078148"/>
          </a:xfrm>
          <a:prstGeom prst="rect">
            <a:avLst/>
          </a:prstGeom>
        </p:spPr>
      </p:pic>
      <p:sp>
        <p:nvSpPr>
          <p:cNvPr id="9" name="TextBox 8">
            <a:extLst>
              <a:ext uri="{FF2B5EF4-FFF2-40B4-BE49-F238E27FC236}">
                <a16:creationId xmlns:a16="http://schemas.microsoft.com/office/drawing/2014/main" id="{DF05DC0C-B148-5911-A171-81A3F2B28C2F}"/>
              </a:ext>
            </a:extLst>
          </p:cNvPr>
          <p:cNvSpPr txBox="1"/>
          <p:nvPr/>
        </p:nvSpPr>
        <p:spPr>
          <a:xfrm>
            <a:off x="6086136" y="3524866"/>
            <a:ext cx="1521955" cy="313932"/>
          </a:xfrm>
          <a:prstGeom prst="rect">
            <a:avLst/>
          </a:prstGeom>
          <a:noFill/>
        </p:spPr>
        <p:txBody>
          <a:bodyPr wrap="none" rtlCol="0">
            <a:spAutoFit/>
          </a:bodyPr>
          <a:lstStyle/>
          <a:p>
            <a:pPr>
              <a:lnSpc>
                <a:spcPct val="90000"/>
              </a:lnSpc>
            </a:pPr>
            <a:r>
              <a:rPr lang="en-US" sz="1600" dirty="0"/>
              <a:t>Figure from [1]</a:t>
            </a:r>
          </a:p>
        </p:txBody>
      </p:sp>
    </p:spTree>
    <p:extLst>
      <p:ext uri="{BB962C8B-B14F-4D97-AF65-F5344CB8AC3E}">
        <p14:creationId xmlns:p14="http://schemas.microsoft.com/office/powerpoint/2010/main" val="2075725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E0079-AE9A-B346-3E2F-0AAD7283FB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8A2042-06EF-5305-CBF8-CC5AA18B26BF}"/>
              </a:ext>
            </a:extLst>
          </p:cNvPr>
          <p:cNvSpPr>
            <a:spLocks noGrp="1"/>
          </p:cNvSpPr>
          <p:nvPr>
            <p:ph type="title"/>
          </p:nvPr>
        </p:nvSpPr>
        <p:spPr/>
        <p:txBody>
          <a:bodyPr/>
          <a:lstStyle/>
          <a:p>
            <a:r>
              <a:rPr lang="en-US" dirty="0"/>
              <a:t>Social media disturbs productivity</a:t>
            </a:r>
          </a:p>
        </p:txBody>
      </p:sp>
      <p:sp>
        <p:nvSpPr>
          <p:cNvPr id="3" name="Content Placeholder 2">
            <a:extLst>
              <a:ext uri="{FF2B5EF4-FFF2-40B4-BE49-F238E27FC236}">
                <a16:creationId xmlns:a16="http://schemas.microsoft.com/office/drawing/2014/main" id="{0D08A10A-B764-5516-3882-EEF9674CB670}"/>
              </a:ext>
            </a:extLst>
          </p:cNvPr>
          <p:cNvSpPr>
            <a:spLocks noGrp="1"/>
          </p:cNvSpPr>
          <p:nvPr>
            <p:ph sz="half" idx="1"/>
          </p:nvPr>
        </p:nvSpPr>
        <p:spPr/>
        <p:txBody>
          <a:bodyPr>
            <a:normAutofit/>
          </a:bodyPr>
          <a:lstStyle/>
          <a:p>
            <a:r>
              <a:rPr lang="en-US" dirty="0"/>
              <a:t>Social media is linked to poor sleep outcomes for adolescents [3] [5].</a:t>
            </a:r>
          </a:p>
          <a:p>
            <a:pPr lvl="1"/>
            <a:r>
              <a:rPr lang="en-US" sz="1800" dirty="0"/>
              <a:t>Poor sleep contributes to academic burnout. [5]</a:t>
            </a:r>
          </a:p>
          <a:p>
            <a:r>
              <a:rPr lang="en-US" dirty="0"/>
              <a:t>Short-form video addiction leaves students prone to academic procrastination. [5]</a:t>
            </a:r>
          </a:p>
          <a:p>
            <a:pPr lvl="1"/>
            <a:r>
              <a:rPr lang="en-US" sz="1800" dirty="0"/>
              <a:t>Short-term oriented mindset.</a:t>
            </a:r>
          </a:p>
          <a:p>
            <a:pPr lvl="1"/>
            <a:r>
              <a:rPr lang="en-US" sz="1800" dirty="0"/>
              <a:t>“Doomscrolling” and “</a:t>
            </a:r>
            <a:r>
              <a:rPr lang="en-US" sz="1800" dirty="0" err="1"/>
              <a:t>brainrot</a:t>
            </a:r>
            <a:r>
              <a:rPr lang="en-US" sz="1800" dirty="0"/>
              <a:t>.”</a:t>
            </a:r>
            <a:br>
              <a:rPr lang="en-US" sz="1800" dirty="0"/>
            </a:br>
            <a:endParaRPr lang="en-US" sz="1800" dirty="0"/>
          </a:p>
          <a:p>
            <a:pPr lvl="1"/>
            <a:endParaRPr lang="en-US" sz="1800" dirty="0"/>
          </a:p>
        </p:txBody>
      </p:sp>
      <p:sp>
        <p:nvSpPr>
          <p:cNvPr id="5" name="Footer Placeholder 4">
            <a:extLst>
              <a:ext uri="{FF2B5EF4-FFF2-40B4-BE49-F238E27FC236}">
                <a16:creationId xmlns:a16="http://schemas.microsoft.com/office/drawing/2014/main" id="{9D1E418E-9EA1-470F-0544-244FF26A5935}"/>
              </a:ext>
            </a:extLst>
          </p:cNvPr>
          <p:cNvSpPr>
            <a:spLocks noGrp="1"/>
          </p:cNvSpPr>
          <p:nvPr>
            <p:ph type="ftr" sz="quarter" idx="11"/>
          </p:nvPr>
        </p:nvSpPr>
        <p:spPr/>
        <p:txBody>
          <a:bodyPr/>
          <a:lstStyle/>
          <a:p>
            <a:r>
              <a:rPr lang="sk-SK"/>
              <a:t>© 2024 Keith A. Pray</a:t>
            </a:r>
            <a:endParaRPr lang="en-US" dirty="0"/>
          </a:p>
        </p:txBody>
      </p:sp>
      <p:sp>
        <p:nvSpPr>
          <p:cNvPr id="6" name="Slide Number Placeholder 5">
            <a:extLst>
              <a:ext uri="{FF2B5EF4-FFF2-40B4-BE49-F238E27FC236}">
                <a16:creationId xmlns:a16="http://schemas.microsoft.com/office/drawing/2014/main" id="{8F9DF422-1AB8-243B-4315-D5E578B46397}"/>
              </a:ext>
            </a:extLst>
          </p:cNvPr>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a:extLst>
              <a:ext uri="{FF2B5EF4-FFF2-40B4-BE49-F238E27FC236}">
                <a16:creationId xmlns:a16="http://schemas.microsoft.com/office/drawing/2014/main" id="{1B4C87B8-AE3F-B19A-196D-25FC50B3D194}"/>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Damian Jadczak</a:t>
            </a:r>
          </a:p>
        </p:txBody>
      </p:sp>
      <p:sp>
        <p:nvSpPr>
          <p:cNvPr id="11" name="TextBox 10">
            <a:extLst>
              <a:ext uri="{FF2B5EF4-FFF2-40B4-BE49-F238E27FC236}">
                <a16:creationId xmlns:a16="http://schemas.microsoft.com/office/drawing/2014/main" id="{CB2A6AE1-45DD-3FD0-9990-C8D3E03B1394}"/>
              </a:ext>
            </a:extLst>
          </p:cNvPr>
          <p:cNvSpPr txBox="1"/>
          <p:nvPr/>
        </p:nvSpPr>
        <p:spPr>
          <a:xfrm>
            <a:off x="5322617" y="1173528"/>
            <a:ext cx="3468981" cy="480131"/>
          </a:xfrm>
          <a:prstGeom prst="rect">
            <a:avLst/>
          </a:prstGeom>
          <a:noFill/>
        </p:spPr>
        <p:txBody>
          <a:bodyPr wrap="square" rtlCol="0">
            <a:spAutoFit/>
          </a:bodyPr>
          <a:lstStyle/>
          <a:p>
            <a:pPr algn="ctr">
              <a:lnSpc>
                <a:spcPct val="90000"/>
              </a:lnSpc>
            </a:pPr>
            <a:r>
              <a:rPr lang="en-US" sz="2800" dirty="0"/>
              <a:t>Fear of Missing Out</a:t>
            </a:r>
          </a:p>
        </p:txBody>
      </p:sp>
      <p:sp>
        <p:nvSpPr>
          <p:cNvPr id="12" name="TextBox 11">
            <a:extLst>
              <a:ext uri="{FF2B5EF4-FFF2-40B4-BE49-F238E27FC236}">
                <a16:creationId xmlns:a16="http://schemas.microsoft.com/office/drawing/2014/main" id="{410DE692-6DFB-7D77-CC78-C325A213CDED}"/>
              </a:ext>
            </a:extLst>
          </p:cNvPr>
          <p:cNvSpPr txBox="1"/>
          <p:nvPr/>
        </p:nvSpPr>
        <p:spPr>
          <a:xfrm>
            <a:off x="6839745" y="1836457"/>
            <a:ext cx="209994" cy="387798"/>
          </a:xfrm>
          <a:prstGeom prst="rect">
            <a:avLst/>
          </a:prstGeom>
          <a:noFill/>
        </p:spPr>
        <p:txBody>
          <a:bodyPr wrap="none" lIns="0" tIns="0" rIns="0" bIns="0" rtlCol="0">
            <a:spAutoFit/>
          </a:bodyPr>
          <a:lstStyle/>
          <a:p>
            <a:pPr>
              <a:lnSpc>
                <a:spcPct val="90000"/>
              </a:lnSpc>
            </a:pPr>
            <a:r>
              <a:rPr lang="en-US" sz="2800" dirty="0"/>
              <a:t>⬇</a:t>
            </a:r>
          </a:p>
        </p:txBody>
      </p:sp>
      <p:sp>
        <p:nvSpPr>
          <p:cNvPr id="13" name="TextBox 12">
            <a:extLst>
              <a:ext uri="{FF2B5EF4-FFF2-40B4-BE49-F238E27FC236}">
                <a16:creationId xmlns:a16="http://schemas.microsoft.com/office/drawing/2014/main" id="{1AC185F8-A5C4-9EB8-F6D2-B3768D556DE1}"/>
              </a:ext>
            </a:extLst>
          </p:cNvPr>
          <p:cNvSpPr txBox="1"/>
          <p:nvPr/>
        </p:nvSpPr>
        <p:spPr>
          <a:xfrm>
            <a:off x="6847114" y="3335044"/>
            <a:ext cx="209994" cy="387798"/>
          </a:xfrm>
          <a:prstGeom prst="rect">
            <a:avLst/>
          </a:prstGeom>
          <a:noFill/>
        </p:spPr>
        <p:txBody>
          <a:bodyPr wrap="none" lIns="0" tIns="0" rIns="0" bIns="0" rtlCol="0">
            <a:spAutoFit/>
          </a:bodyPr>
          <a:lstStyle/>
          <a:p>
            <a:pPr>
              <a:lnSpc>
                <a:spcPct val="90000"/>
              </a:lnSpc>
            </a:pPr>
            <a:r>
              <a:rPr lang="en-US" sz="2800" dirty="0"/>
              <a:t>⬇</a:t>
            </a:r>
          </a:p>
        </p:txBody>
      </p:sp>
      <p:sp>
        <p:nvSpPr>
          <p:cNvPr id="14" name="TextBox 13">
            <a:extLst>
              <a:ext uri="{FF2B5EF4-FFF2-40B4-BE49-F238E27FC236}">
                <a16:creationId xmlns:a16="http://schemas.microsoft.com/office/drawing/2014/main" id="{64FF2C63-578C-5C54-133E-E0CFCFD81A87}"/>
              </a:ext>
            </a:extLst>
          </p:cNvPr>
          <p:cNvSpPr txBox="1"/>
          <p:nvPr/>
        </p:nvSpPr>
        <p:spPr>
          <a:xfrm>
            <a:off x="5328431" y="2361499"/>
            <a:ext cx="3733800" cy="867930"/>
          </a:xfrm>
          <a:prstGeom prst="rect">
            <a:avLst/>
          </a:prstGeom>
          <a:noFill/>
        </p:spPr>
        <p:txBody>
          <a:bodyPr wrap="square" rtlCol="0">
            <a:spAutoFit/>
          </a:bodyPr>
          <a:lstStyle/>
          <a:p>
            <a:pPr algn="ctr">
              <a:lnSpc>
                <a:spcPct val="90000"/>
              </a:lnSpc>
            </a:pPr>
            <a:r>
              <a:rPr lang="en-US" sz="2800" dirty="0"/>
              <a:t>Nighttime Social Media Use</a:t>
            </a:r>
          </a:p>
        </p:txBody>
      </p:sp>
      <p:sp>
        <p:nvSpPr>
          <p:cNvPr id="15" name="TextBox 14">
            <a:extLst>
              <a:ext uri="{FF2B5EF4-FFF2-40B4-BE49-F238E27FC236}">
                <a16:creationId xmlns:a16="http://schemas.microsoft.com/office/drawing/2014/main" id="{32BFC802-4DFB-04F0-29E2-95AF122AFBDD}"/>
              </a:ext>
            </a:extLst>
          </p:cNvPr>
          <p:cNvSpPr txBox="1"/>
          <p:nvPr/>
        </p:nvSpPr>
        <p:spPr>
          <a:xfrm>
            <a:off x="5322617" y="3679347"/>
            <a:ext cx="3468981" cy="867930"/>
          </a:xfrm>
          <a:prstGeom prst="rect">
            <a:avLst/>
          </a:prstGeom>
          <a:noFill/>
        </p:spPr>
        <p:txBody>
          <a:bodyPr wrap="square" rtlCol="0">
            <a:spAutoFit/>
          </a:bodyPr>
          <a:lstStyle/>
          <a:p>
            <a:pPr algn="ctr">
              <a:lnSpc>
                <a:spcPct val="90000"/>
              </a:lnSpc>
            </a:pPr>
            <a:r>
              <a:rPr lang="en-US" sz="2800" dirty="0"/>
              <a:t>Reduced Sleep Quality</a:t>
            </a:r>
          </a:p>
        </p:txBody>
      </p:sp>
      <p:sp>
        <p:nvSpPr>
          <p:cNvPr id="16" name="TextBox 15">
            <a:extLst>
              <a:ext uri="{FF2B5EF4-FFF2-40B4-BE49-F238E27FC236}">
                <a16:creationId xmlns:a16="http://schemas.microsoft.com/office/drawing/2014/main" id="{8352FB27-BF91-934A-579D-279E1BE24D20}"/>
              </a:ext>
            </a:extLst>
          </p:cNvPr>
          <p:cNvSpPr txBox="1"/>
          <p:nvPr/>
        </p:nvSpPr>
        <p:spPr>
          <a:xfrm>
            <a:off x="5362599" y="4645196"/>
            <a:ext cx="3468981" cy="313932"/>
          </a:xfrm>
          <a:prstGeom prst="rect">
            <a:avLst/>
          </a:prstGeom>
          <a:noFill/>
        </p:spPr>
        <p:txBody>
          <a:bodyPr wrap="square" rtlCol="0">
            <a:spAutoFit/>
          </a:bodyPr>
          <a:lstStyle/>
          <a:p>
            <a:pPr algn="ctr">
              <a:lnSpc>
                <a:spcPct val="90000"/>
              </a:lnSpc>
            </a:pPr>
            <a:r>
              <a:rPr lang="en-US" sz="1600" i="1" dirty="0"/>
              <a:t>Inspired by figures in [3].</a:t>
            </a:r>
          </a:p>
        </p:txBody>
      </p:sp>
    </p:spTree>
    <p:extLst>
      <p:ext uri="{BB962C8B-B14F-4D97-AF65-F5344CB8AC3E}">
        <p14:creationId xmlns:p14="http://schemas.microsoft.com/office/powerpoint/2010/main" val="4068846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DD83E-EC7D-6A71-C915-2BD0AC6797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D9BFAA-86C5-8FDD-6FD7-DCF40F6CAC3B}"/>
              </a:ext>
            </a:extLst>
          </p:cNvPr>
          <p:cNvSpPr>
            <a:spLocks noGrp="1"/>
          </p:cNvSpPr>
          <p:nvPr>
            <p:ph type="title"/>
          </p:nvPr>
        </p:nvSpPr>
        <p:spPr/>
        <p:txBody>
          <a:bodyPr/>
          <a:lstStyle/>
          <a:p>
            <a:r>
              <a:rPr lang="en-US" dirty="0"/>
              <a:t>Social media is a haven for cyberbullies</a:t>
            </a:r>
          </a:p>
        </p:txBody>
      </p:sp>
      <p:sp>
        <p:nvSpPr>
          <p:cNvPr id="3" name="Content Placeholder 2">
            <a:extLst>
              <a:ext uri="{FF2B5EF4-FFF2-40B4-BE49-F238E27FC236}">
                <a16:creationId xmlns:a16="http://schemas.microsoft.com/office/drawing/2014/main" id="{7BEC39B2-02A4-9E88-668E-AB58235DBFFF}"/>
              </a:ext>
            </a:extLst>
          </p:cNvPr>
          <p:cNvSpPr>
            <a:spLocks noGrp="1"/>
          </p:cNvSpPr>
          <p:nvPr>
            <p:ph sz="half" idx="1"/>
          </p:nvPr>
        </p:nvSpPr>
        <p:spPr>
          <a:xfrm>
            <a:off x="510886" y="1364673"/>
            <a:ext cx="4540827" cy="3352800"/>
          </a:xfrm>
        </p:spPr>
        <p:txBody>
          <a:bodyPr>
            <a:normAutofit/>
          </a:bodyPr>
          <a:lstStyle/>
          <a:p>
            <a:r>
              <a:rPr lang="en-US" dirty="0"/>
              <a:t>Approximately 46% of teens have experienced some form of cyberbullying. [6]</a:t>
            </a:r>
          </a:p>
          <a:p>
            <a:r>
              <a:rPr lang="en-US" dirty="0"/>
              <a:t>Beware sexting and revenge porn. [7]</a:t>
            </a:r>
          </a:p>
          <a:p>
            <a:pPr lvl="1"/>
            <a:r>
              <a:rPr lang="en-US" sz="1800" dirty="0"/>
              <a:t>Social anxiety and isolation.</a:t>
            </a:r>
          </a:p>
          <a:p>
            <a:pPr lvl="1"/>
            <a:r>
              <a:rPr lang="en-US" sz="1800" dirty="0"/>
              <a:t>Depression, suicidality, and self-harm. </a:t>
            </a:r>
          </a:p>
          <a:p>
            <a:r>
              <a:rPr lang="en-US" dirty="0"/>
              <a:t>Women are often criticized when their intimate pictures are shared without consent. </a:t>
            </a:r>
          </a:p>
          <a:p>
            <a:pPr lvl="1"/>
            <a:r>
              <a:rPr lang="en-US" sz="1800" dirty="0"/>
              <a:t>Men are not criticized as much. </a:t>
            </a:r>
          </a:p>
          <a:p>
            <a:pPr lvl="1"/>
            <a:endParaRPr lang="en-US" sz="1800" dirty="0"/>
          </a:p>
        </p:txBody>
      </p:sp>
      <p:sp>
        <p:nvSpPr>
          <p:cNvPr id="5" name="Footer Placeholder 4">
            <a:extLst>
              <a:ext uri="{FF2B5EF4-FFF2-40B4-BE49-F238E27FC236}">
                <a16:creationId xmlns:a16="http://schemas.microsoft.com/office/drawing/2014/main" id="{FB67790D-C493-F38F-2977-895558C40093}"/>
              </a:ext>
            </a:extLst>
          </p:cNvPr>
          <p:cNvSpPr>
            <a:spLocks noGrp="1"/>
          </p:cNvSpPr>
          <p:nvPr>
            <p:ph type="ftr" sz="quarter" idx="11"/>
          </p:nvPr>
        </p:nvSpPr>
        <p:spPr/>
        <p:txBody>
          <a:bodyPr/>
          <a:lstStyle/>
          <a:p>
            <a:r>
              <a:rPr lang="sk-SK" dirty="0"/>
              <a:t>© 2024 </a:t>
            </a:r>
            <a:r>
              <a:rPr lang="sk-SK" dirty="0" err="1"/>
              <a:t>Keith</a:t>
            </a:r>
            <a:r>
              <a:rPr lang="sk-SK" dirty="0"/>
              <a:t> A. </a:t>
            </a:r>
            <a:r>
              <a:rPr lang="sk-SK" dirty="0" err="1"/>
              <a:t>Pray</a:t>
            </a:r>
            <a:endParaRPr lang="en-US" dirty="0"/>
          </a:p>
        </p:txBody>
      </p:sp>
      <p:sp>
        <p:nvSpPr>
          <p:cNvPr id="6" name="Slide Number Placeholder 5">
            <a:extLst>
              <a:ext uri="{FF2B5EF4-FFF2-40B4-BE49-F238E27FC236}">
                <a16:creationId xmlns:a16="http://schemas.microsoft.com/office/drawing/2014/main" id="{74C31AD9-0838-CE28-7BD6-BFE9B5888E32}"/>
              </a:ext>
            </a:extLst>
          </p:cNvPr>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a:extLst>
              <a:ext uri="{FF2B5EF4-FFF2-40B4-BE49-F238E27FC236}">
                <a16:creationId xmlns:a16="http://schemas.microsoft.com/office/drawing/2014/main" id="{8D4C92A5-220E-857D-D753-0CA67EBC10F3}"/>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Damian Jadczak</a:t>
            </a:r>
          </a:p>
        </p:txBody>
      </p:sp>
      <p:pic>
        <p:nvPicPr>
          <p:cNvPr id="1026" name="Picture 2">
            <a:extLst>
              <a:ext uri="{FF2B5EF4-FFF2-40B4-BE49-F238E27FC236}">
                <a16:creationId xmlns:a16="http://schemas.microsoft.com/office/drawing/2014/main" id="{8B497522-EB9A-B85C-7403-A200A50D6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020475"/>
            <a:ext cx="3006725" cy="38368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0DAB7BB-350E-C5FC-22DF-89651026A390}"/>
              </a:ext>
            </a:extLst>
          </p:cNvPr>
          <p:cNvSpPr txBox="1"/>
          <p:nvPr/>
        </p:nvSpPr>
        <p:spPr>
          <a:xfrm>
            <a:off x="5795446" y="4829568"/>
            <a:ext cx="2541031" cy="313932"/>
          </a:xfrm>
          <a:prstGeom prst="rect">
            <a:avLst/>
          </a:prstGeom>
          <a:noFill/>
        </p:spPr>
        <p:txBody>
          <a:bodyPr wrap="square" rtlCol="0">
            <a:spAutoFit/>
          </a:bodyPr>
          <a:lstStyle/>
          <a:p>
            <a:pPr algn="ctr">
              <a:lnSpc>
                <a:spcPct val="90000"/>
              </a:lnSpc>
            </a:pPr>
            <a:r>
              <a:rPr lang="en-US" sz="1600" dirty="0"/>
              <a:t>Figure from [6]</a:t>
            </a:r>
          </a:p>
        </p:txBody>
      </p:sp>
    </p:spTree>
    <p:extLst>
      <p:ext uri="{BB962C8B-B14F-4D97-AF65-F5344CB8AC3E}">
        <p14:creationId xmlns:p14="http://schemas.microsoft.com/office/powerpoint/2010/main" val="1127845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FC758-F435-8CA6-3B1A-710630A35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4E677-1569-0D96-DB3B-4528E3277AE5}"/>
              </a:ext>
            </a:extLst>
          </p:cNvPr>
          <p:cNvSpPr>
            <a:spLocks noGrp="1"/>
          </p:cNvSpPr>
          <p:nvPr>
            <p:ph type="title"/>
          </p:nvPr>
        </p:nvSpPr>
        <p:spPr/>
        <p:txBody>
          <a:bodyPr/>
          <a:lstStyle/>
          <a:p>
            <a:r>
              <a:rPr lang="en-US" dirty="0"/>
              <a:t>Social media is addictive</a:t>
            </a:r>
          </a:p>
        </p:txBody>
      </p:sp>
      <p:sp>
        <p:nvSpPr>
          <p:cNvPr id="3" name="Content Placeholder 2">
            <a:extLst>
              <a:ext uri="{FF2B5EF4-FFF2-40B4-BE49-F238E27FC236}">
                <a16:creationId xmlns:a16="http://schemas.microsoft.com/office/drawing/2014/main" id="{E189A625-2072-FE5B-1C05-7C571A24EE0B}"/>
              </a:ext>
            </a:extLst>
          </p:cNvPr>
          <p:cNvSpPr>
            <a:spLocks noGrp="1"/>
          </p:cNvSpPr>
          <p:nvPr>
            <p:ph sz="half" idx="1"/>
          </p:nvPr>
        </p:nvSpPr>
        <p:spPr>
          <a:xfrm>
            <a:off x="685800" y="1352551"/>
            <a:ext cx="7833360" cy="3352800"/>
          </a:xfrm>
        </p:spPr>
        <p:txBody>
          <a:bodyPr>
            <a:normAutofit/>
          </a:bodyPr>
          <a:lstStyle/>
          <a:p>
            <a:r>
              <a:rPr lang="en-US" dirty="0"/>
              <a:t>Social media is designed to be addictive. [8]</a:t>
            </a:r>
          </a:p>
          <a:p>
            <a:pPr lvl="1"/>
            <a:r>
              <a:rPr lang="en-US" sz="1800" dirty="0"/>
              <a:t>Less time to devote to other activities that make you feel like a human.</a:t>
            </a:r>
          </a:p>
          <a:p>
            <a:pPr lvl="1"/>
            <a:r>
              <a:rPr lang="en-US" sz="1800" dirty="0"/>
              <a:t>In Kantian terms, social media users are treated as a means to an end.</a:t>
            </a:r>
          </a:p>
          <a:p>
            <a:r>
              <a:rPr lang="en-US" dirty="0"/>
              <a:t>Decline in reasoning and thinking caused by social media addiction. [8] </a:t>
            </a:r>
          </a:p>
          <a:p>
            <a:pPr lvl="1"/>
            <a:r>
              <a:rPr lang="en-US" sz="1800" dirty="0"/>
              <a:t>Social media addicts are more likely to use harmful substances and have a poor diet. </a:t>
            </a:r>
          </a:p>
          <a:p>
            <a:pPr lvl="1"/>
            <a:r>
              <a:rPr lang="en-US" sz="1800" dirty="0"/>
              <a:t>Association with social isolation and loneliness.</a:t>
            </a:r>
          </a:p>
          <a:p>
            <a:pPr lvl="1"/>
            <a:r>
              <a:rPr lang="en-US" sz="1800" dirty="0"/>
              <a:t>Creation of subcultures like the “incel” movement. [9]</a:t>
            </a:r>
          </a:p>
          <a:p>
            <a:pPr marL="205768" lvl="1" indent="0">
              <a:buNone/>
            </a:pPr>
            <a:endParaRPr lang="en-US" sz="1800" dirty="0"/>
          </a:p>
          <a:p>
            <a:pPr lvl="1"/>
            <a:endParaRPr lang="en-US" sz="1800" dirty="0"/>
          </a:p>
        </p:txBody>
      </p:sp>
      <p:sp>
        <p:nvSpPr>
          <p:cNvPr id="5" name="Footer Placeholder 4">
            <a:extLst>
              <a:ext uri="{FF2B5EF4-FFF2-40B4-BE49-F238E27FC236}">
                <a16:creationId xmlns:a16="http://schemas.microsoft.com/office/drawing/2014/main" id="{B95B4409-04F4-B95E-FD35-E2CC6CBAC9F7}"/>
              </a:ext>
            </a:extLst>
          </p:cNvPr>
          <p:cNvSpPr>
            <a:spLocks noGrp="1"/>
          </p:cNvSpPr>
          <p:nvPr>
            <p:ph type="ftr" sz="quarter" idx="11"/>
          </p:nvPr>
        </p:nvSpPr>
        <p:spPr/>
        <p:txBody>
          <a:bodyPr/>
          <a:lstStyle/>
          <a:p>
            <a:r>
              <a:rPr lang="sk-SK"/>
              <a:t>© 2024 Keith A. Pray</a:t>
            </a:r>
            <a:endParaRPr lang="en-US" dirty="0"/>
          </a:p>
        </p:txBody>
      </p:sp>
      <p:sp>
        <p:nvSpPr>
          <p:cNvPr id="6" name="Slide Number Placeholder 5">
            <a:extLst>
              <a:ext uri="{FF2B5EF4-FFF2-40B4-BE49-F238E27FC236}">
                <a16:creationId xmlns:a16="http://schemas.microsoft.com/office/drawing/2014/main" id="{827CA09C-9F81-A891-7E4C-29D61E8989A0}"/>
              </a:ext>
            </a:extLst>
          </p:cNvPr>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a:extLst>
              <a:ext uri="{FF2B5EF4-FFF2-40B4-BE49-F238E27FC236}">
                <a16:creationId xmlns:a16="http://schemas.microsoft.com/office/drawing/2014/main" id="{2BD0E360-4DDF-30A9-5AAC-97FC63D4328A}"/>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Damian Jadczak</a:t>
            </a:r>
          </a:p>
        </p:txBody>
      </p:sp>
    </p:spTree>
    <p:extLst>
      <p:ext uri="{BB962C8B-B14F-4D97-AF65-F5344CB8AC3E}">
        <p14:creationId xmlns:p14="http://schemas.microsoft.com/office/powerpoint/2010/main" val="2700746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5AA8E6-0456-7362-B35A-6F759D91B79D}"/>
              </a:ext>
            </a:extLst>
          </p:cNvPr>
          <p:cNvSpPr>
            <a:spLocks noGrp="1"/>
          </p:cNvSpPr>
          <p:nvPr>
            <p:ph idx="1"/>
          </p:nvPr>
        </p:nvSpPr>
        <p:spPr>
          <a:xfrm>
            <a:off x="685800" y="895350"/>
            <a:ext cx="7772400" cy="1676400"/>
          </a:xfrm>
        </p:spPr>
        <p:txBody>
          <a:bodyPr/>
          <a:lstStyle/>
          <a:p>
            <a:pPr marL="0" indent="0">
              <a:buNone/>
            </a:pPr>
            <a:r>
              <a:rPr lang="en-US" sz="2400" dirty="0"/>
              <a:t>P.S., here is an interesting song: </a:t>
            </a:r>
            <a:r>
              <a:rPr lang="en-US" sz="2400" dirty="0">
                <a:hlinkClick r:id="rId3"/>
              </a:rPr>
              <a:t>TSLAMP</a:t>
            </a:r>
            <a:r>
              <a:rPr lang="en-US" sz="2400" dirty="0"/>
              <a:t> by MGMT. “TSLAMP” stands for ‘Time Spent Looking At My Phone.” I was listening to this song when I thought about the topic for this presentation. The </a:t>
            </a:r>
            <a:r>
              <a:rPr lang="en-US" sz="2400" dirty="0">
                <a:hlinkClick r:id="rId4"/>
              </a:rPr>
              <a:t>lyrics</a:t>
            </a:r>
            <a:r>
              <a:rPr lang="en-US" sz="2400" dirty="0"/>
              <a:t> are helpful. </a:t>
            </a:r>
          </a:p>
        </p:txBody>
      </p:sp>
      <p:sp>
        <p:nvSpPr>
          <p:cNvPr id="4" name="Footer Placeholder 3">
            <a:extLst>
              <a:ext uri="{FF2B5EF4-FFF2-40B4-BE49-F238E27FC236}">
                <a16:creationId xmlns:a16="http://schemas.microsoft.com/office/drawing/2014/main" id="{13C57FFF-9B22-041A-78A1-3A8A5A1BCC99}"/>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3FB9431F-7488-4698-72B4-5A0ADF4F9916}"/>
              </a:ext>
            </a:extLst>
          </p:cNvPr>
          <p:cNvSpPr>
            <a:spLocks noGrp="1"/>
          </p:cNvSpPr>
          <p:nvPr>
            <p:ph type="sldNum" sz="quarter" idx="12"/>
          </p:nvPr>
        </p:nvSpPr>
        <p:spPr/>
        <p:txBody>
          <a:bodyPr/>
          <a:lstStyle/>
          <a:p>
            <a:fld id="{A2A17EAB-8B51-5C40-8776-6683E51FA7A0}" type="slidenum">
              <a:rPr lang="en-US" smtClean="0"/>
              <a:t>14</a:t>
            </a:fld>
            <a:endParaRPr lang="en-US"/>
          </a:p>
        </p:txBody>
      </p:sp>
      <p:sp>
        <p:nvSpPr>
          <p:cNvPr id="9" name="TextBox 8">
            <a:extLst>
              <a:ext uri="{FF2B5EF4-FFF2-40B4-BE49-F238E27FC236}">
                <a16:creationId xmlns:a16="http://schemas.microsoft.com/office/drawing/2014/main" id="{C6EF4751-BB2D-3089-4292-1CB3914BD3A6}"/>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Damian Jadczak</a:t>
            </a:r>
          </a:p>
        </p:txBody>
      </p:sp>
      <p:pic>
        <p:nvPicPr>
          <p:cNvPr id="2" name="Picture 2" descr="MGMT – TSLAMP Lyrics | Genius Lyrics">
            <a:hlinkClick r:id="rId3"/>
            <a:extLst>
              <a:ext uri="{FF2B5EF4-FFF2-40B4-BE49-F238E27FC236}">
                <a16:creationId xmlns:a16="http://schemas.microsoft.com/office/drawing/2014/main" id="{98094122-11E0-E106-8B78-FC2AAEF87D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147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474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059E8-6CAB-3894-87A2-E7AA68C5C1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6AEAB-E049-A4AC-3E2E-D6C707534A59}"/>
              </a:ext>
            </a:extLst>
          </p:cNvPr>
          <p:cNvSpPr>
            <a:spLocks noGrp="1"/>
          </p:cNvSpPr>
          <p:nvPr>
            <p:ph type="title"/>
          </p:nvPr>
        </p:nvSpPr>
        <p:spPr/>
        <p:txBody>
          <a:bodyPr/>
          <a:lstStyle/>
          <a:p>
            <a:r>
              <a:rPr lang="en-US" dirty="0"/>
              <a:t>Social media is harmful for younger audiences</a:t>
            </a:r>
          </a:p>
        </p:txBody>
      </p:sp>
      <p:sp>
        <p:nvSpPr>
          <p:cNvPr id="3" name="Content Placeholder 2">
            <a:extLst>
              <a:ext uri="{FF2B5EF4-FFF2-40B4-BE49-F238E27FC236}">
                <a16:creationId xmlns:a16="http://schemas.microsoft.com/office/drawing/2014/main" id="{6C18CB50-14F3-D849-F611-9410109677FD}"/>
              </a:ext>
            </a:extLst>
          </p:cNvPr>
          <p:cNvSpPr>
            <a:spLocks noGrp="1"/>
          </p:cNvSpPr>
          <p:nvPr>
            <p:ph sz="half" idx="1"/>
          </p:nvPr>
        </p:nvSpPr>
        <p:spPr>
          <a:xfrm>
            <a:off x="685799" y="1352551"/>
            <a:ext cx="7772400" cy="3352800"/>
          </a:xfrm>
        </p:spPr>
        <p:txBody>
          <a:bodyPr>
            <a:normAutofit/>
          </a:bodyPr>
          <a:lstStyle/>
          <a:p>
            <a:r>
              <a:rPr lang="en-US" sz="2400" dirty="0"/>
              <a:t>Social media is shown to disrupt mental wellbeing. </a:t>
            </a:r>
          </a:p>
          <a:p>
            <a:r>
              <a:rPr lang="en-US" sz="2400" dirty="0"/>
              <a:t>Social media disturbs productivity.</a:t>
            </a:r>
          </a:p>
          <a:p>
            <a:r>
              <a:rPr lang="en-US" sz="2400" dirty="0"/>
              <a:t>Social media is a haven for cyberbullies.</a:t>
            </a:r>
          </a:p>
          <a:p>
            <a:r>
              <a:rPr lang="en-US" sz="2400" dirty="0"/>
              <a:t>Social media is addictive. </a:t>
            </a:r>
          </a:p>
          <a:p>
            <a:endParaRPr lang="en-US" sz="2400" dirty="0"/>
          </a:p>
          <a:p>
            <a:endParaRPr lang="en-US" sz="2400" dirty="0"/>
          </a:p>
        </p:txBody>
      </p:sp>
      <p:sp>
        <p:nvSpPr>
          <p:cNvPr id="5" name="Footer Placeholder 4">
            <a:extLst>
              <a:ext uri="{FF2B5EF4-FFF2-40B4-BE49-F238E27FC236}">
                <a16:creationId xmlns:a16="http://schemas.microsoft.com/office/drawing/2014/main" id="{67798889-F887-71EC-17A0-5F5FEAED99F2}"/>
              </a:ext>
            </a:extLst>
          </p:cNvPr>
          <p:cNvSpPr>
            <a:spLocks noGrp="1"/>
          </p:cNvSpPr>
          <p:nvPr>
            <p:ph type="ftr" sz="quarter" idx="11"/>
          </p:nvPr>
        </p:nvSpPr>
        <p:spPr/>
        <p:txBody>
          <a:bodyPr/>
          <a:lstStyle/>
          <a:p>
            <a:r>
              <a:rPr lang="sk-SK"/>
              <a:t>© 2024 Keith A. Pray</a:t>
            </a:r>
            <a:endParaRPr lang="en-US" dirty="0"/>
          </a:p>
        </p:txBody>
      </p:sp>
      <p:sp>
        <p:nvSpPr>
          <p:cNvPr id="6" name="Slide Number Placeholder 5">
            <a:extLst>
              <a:ext uri="{FF2B5EF4-FFF2-40B4-BE49-F238E27FC236}">
                <a16:creationId xmlns:a16="http://schemas.microsoft.com/office/drawing/2014/main" id="{20946BB6-EB72-2A66-873D-8C62CDD560E2}"/>
              </a:ext>
            </a:extLst>
          </p:cNvPr>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a:extLst>
              <a:ext uri="{FF2B5EF4-FFF2-40B4-BE49-F238E27FC236}">
                <a16:creationId xmlns:a16="http://schemas.microsoft.com/office/drawing/2014/main" id="{9B38CE0B-E679-DE3C-ABE4-968DA48CEFA9}"/>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Damian Jadczak</a:t>
            </a:r>
          </a:p>
        </p:txBody>
      </p:sp>
    </p:spTree>
    <p:extLst>
      <p:ext uri="{BB962C8B-B14F-4D97-AF65-F5344CB8AC3E}">
        <p14:creationId xmlns:p14="http://schemas.microsoft.com/office/powerpoint/2010/main" val="4085546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029007"/>
            <a:ext cx="7772400" cy="3619295"/>
          </a:xfrm>
        </p:spPr>
        <p:txBody>
          <a:bodyPr lIns="91440">
            <a:normAutofit fontScale="55000" lnSpcReduction="20000"/>
          </a:bodyPr>
          <a:lstStyle/>
          <a:p>
            <a:pPr marL="0" indent="0">
              <a:buNone/>
            </a:pPr>
            <a:r>
              <a:rPr lang="en-US" sz="1700" dirty="0"/>
              <a:t>[1] </a:t>
            </a:r>
            <a:r>
              <a:rPr lang="en-US" sz="1700" b="0" i="0" u="none" strike="noStrike" dirty="0">
                <a:effectLst/>
              </a:rPr>
              <a:t>“#</a:t>
            </a:r>
            <a:r>
              <a:rPr lang="en-US" sz="1700" b="0" i="0" u="none" strike="noStrike" dirty="0" err="1">
                <a:effectLst/>
              </a:rPr>
              <a:t>StatusOfMind</a:t>
            </a:r>
            <a:r>
              <a:rPr lang="en-US" sz="1700" b="0" i="0" u="none" strike="noStrike" dirty="0">
                <a:effectLst/>
              </a:rPr>
              <a:t>: Social Media and Young People’s Mental Health and Wellbeing.” (Royal Society for Public Health, London, 2017). </a:t>
            </a:r>
            <a:r>
              <a:rPr lang="en-US" sz="1700" b="0" i="0" u="none" strike="noStrike" dirty="0">
                <a:effectLst/>
                <a:hlinkClick r:id="rId3"/>
              </a:rPr>
              <a:t>https://www.issup.net/knowledge-share/resources/2018-05/statusofmind-social-media-and-young-peoples-mental-health-and</a:t>
            </a:r>
            <a:r>
              <a:rPr lang="en-US" sz="1700" b="0" i="0" u="none" strike="noStrike" dirty="0">
                <a:effectLst/>
              </a:rPr>
              <a:t>, </a:t>
            </a:r>
            <a:r>
              <a:rPr lang="en-US" sz="1700" b="0" i="0" strike="noStrike" dirty="0">
                <a:effectLst/>
              </a:rPr>
              <a:t>(Accessed September 1, 2024)</a:t>
            </a:r>
            <a:endParaRPr lang="en-US" sz="1700" b="0" i="0" u="none" strike="noStrike" dirty="0">
              <a:effectLst/>
            </a:endParaRPr>
          </a:p>
          <a:p>
            <a:pPr marL="0" indent="0">
              <a:buNone/>
            </a:pPr>
            <a:r>
              <a:rPr lang="en-US" sz="1700" dirty="0"/>
              <a:t>[2] </a:t>
            </a:r>
            <a:r>
              <a:rPr lang="en-US" sz="1700" b="0" i="0" u="none" strike="noStrike" dirty="0">
                <a:effectLst/>
              </a:rPr>
              <a:t>“Teen Online &amp; Wireless Safety Survey: Cyberbullying, Sexting, and Parental Controls.” (</a:t>
            </a:r>
            <a:r>
              <a:rPr lang="en-US" sz="1700" b="0" i="1" u="none" strike="noStrike" dirty="0">
                <a:effectLst/>
              </a:rPr>
              <a:t>Cox Communications</a:t>
            </a:r>
            <a:r>
              <a:rPr lang="en-US" sz="1700" b="0" i="0" u="none" strike="noStrike" dirty="0">
                <a:effectLst/>
              </a:rPr>
              <a:t>, May 2009).</a:t>
            </a:r>
          </a:p>
          <a:p>
            <a:pPr marL="0" indent="0">
              <a:buNone/>
            </a:pPr>
            <a:r>
              <a:rPr lang="en-US" sz="1700" dirty="0"/>
              <a:t>[3] </a:t>
            </a:r>
            <a:r>
              <a:rPr lang="en-US" sz="1700" b="0" i="0" u="none" strike="noStrike" dirty="0">
                <a:effectLst/>
              </a:rPr>
              <a:t>Scott H, Woods HC. Fear of missing out and sleep: Cognitive </a:t>
            </a:r>
            <a:r>
              <a:rPr lang="en-US" sz="1700" b="0" i="0" u="none" strike="noStrike" dirty="0" err="1">
                <a:effectLst/>
              </a:rPr>
              <a:t>behavioural</a:t>
            </a:r>
            <a:r>
              <a:rPr lang="en-US" sz="1700" b="0" i="0" u="none" strike="noStrike" dirty="0">
                <a:effectLst/>
              </a:rPr>
              <a:t> factors in adolescents' nighttime social media use. (J </a:t>
            </a:r>
            <a:r>
              <a:rPr lang="en-US" sz="1700" b="0" i="0" u="none" strike="noStrike" dirty="0" err="1">
                <a:effectLst/>
              </a:rPr>
              <a:t>Adolesc</a:t>
            </a:r>
            <a:r>
              <a:rPr lang="en-US" sz="1700" b="0" i="0" u="none" strike="noStrike" dirty="0">
                <a:effectLst/>
              </a:rPr>
              <a:t>., 2018).</a:t>
            </a:r>
          </a:p>
          <a:p>
            <a:pPr marL="0" indent="0">
              <a:buNone/>
            </a:pPr>
            <a:r>
              <a:rPr lang="en-US" sz="1700" dirty="0"/>
              <a:t>[4] </a:t>
            </a:r>
            <a:r>
              <a:rPr lang="en-US" sz="1700" b="0" i="0" u="none" strike="noStrike" dirty="0" err="1">
                <a:effectLst/>
              </a:rPr>
              <a:t>Riehm</a:t>
            </a:r>
            <a:r>
              <a:rPr lang="en-US" sz="1700" b="0" i="0" u="none" strike="noStrike" dirty="0">
                <a:effectLst/>
              </a:rPr>
              <a:t> KE, Feder KA, Tormohlen KN, et al. Associations Between Time Spent Using Social Media and Internalizing and Externalizing Problems Among US Youth. </a:t>
            </a:r>
            <a:r>
              <a:rPr lang="en-US" sz="1700" b="0" i="1" u="none" strike="noStrike" dirty="0">
                <a:effectLst/>
              </a:rPr>
              <a:t>JAMA Psychiatry.</a:t>
            </a:r>
            <a:r>
              <a:rPr lang="en-US" sz="1700" b="0" i="0" u="none" strike="noStrike" dirty="0">
                <a:effectLst/>
              </a:rPr>
              <a:t> 2019;76(12):1266–1273. doi:10.1001/jamapsychiatry.2019.2325. </a:t>
            </a:r>
            <a:r>
              <a:rPr lang="en-US" sz="1700" b="0" i="0" strike="noStrike" dirty="0">
                <a:effectLst/>
              </a:rPr>
              <a:t>(Accessed September 1, 2024)</a:t>
            </a:r>
            <a:endParaRPr lang="en-US" sz="1700" dirty="0"/>
          </a:p>
          <a:p>
            <a:pPr marL="0" indent="0">
              <a:buNone/>
            </a:pPr>
            <a:r>
              <a:rPr lang="en-US" sz="1700" dirty="0"/>
              <a:t>[5] </a:t>
            </a:r>
            <a:r>
              <a:rPr lang="en-US" sz="1700" b="0" i="0" u="none" strike="noStrike" dirty="0">
                <a:effectLst/>
              </a:rPr>
              <a:t>Xie J, Xu X, Zhang Y, Tan Y, Wu D, Shi M, Huang H. The effect of short-form video addiction on undergraduates' academic procrastination: a moderated mediation model. (Front Psychol., 2023 Dec 15);14:1298361. </a:t>
            </a:r>
            <a:r>
              <a:rPr lang="en-US" sz="1700" b="0" i="0" u="none" strike="noStrike" dirty="0" err="1">
                <a:effectLst/>
              </a:rPr>
              <a:t>doi</a:t>
            </a:r>
            <a:r>
              <a:rPr lang="en-US" sz="1700" b="0" i="0" u="none" strike="noStrike" dirty="0">
                <a:effectLst/>
              </a:rPr>
              <a:t>: 10.3389/fpsyg.2023.1298361. PMID: 38162977; PMCID: PMC10756502.</a:t>
            </a:r>
            <a:r>
              <a:rPr lang="en-US" sz="1700" dirty="0"/>
              <a:t> </a:t>
            </a:r>
            <a:r>
              <a:rPr lang="en-US" sz="1700" b="0" i="0" strike="noStrike" dirty="0">
                <a:effectLst/>
              </a:rPr>
              <a:t>(Accessed September 1, 2024)</a:t>
            </a:r>
            <a:endParaRPr lang="en-US" sz="1700" dirty="0"/>
          </a:p>
          <a:p>
            <a:pPr marL="0" indent="0">
              <a:buNone/>
            </a:pPr>
            <a:r>
              <a:rPr lang="en-US" sz="1700" dirty="0"/>
              <a:t>[6] </a:t>
            </a:r>
            <a:r>
              <a:rPr lang="en-US" sz="1700" dirty="0" err="1"/>
              <a:t>Vogels</a:t>
            </a:r>
            <a:r>
              <a:rPr lang="en-US" sz="1700" dirty="0"/>
              <a:t>, A., Emily, </a:t>
            </a:r>
            <a:r>
              <a:rPr lang="en-US" sz="1700" i="1" dirty="0"/>
              <a:t>Teens and Cyberbullying 2022, </a:t>
            </a:r>
            <a:r>
              <a:rPr lang="en-US" sz="1700" dirty="0"/>
              <a:t>(Pew Research Center, December 15, 2022), </a:t>
            </a:r>
            <a:r>
              <a:rPr lang="en-US" sz="1700" dirty="0">
                <a:hlinkClick r:id="rId4"/>
              </a:rPr>
              <a:t>https://www.pewresearch.org/internet/2022/12/15/teens-and-cyberbullying-2022/</a:t>
            </a:r>
            <a:r>
              <a:rPr lang="en-US" sz="1700" dirty="0"/>
              <a:t>, (Accessed September 2, 2024)</a:t>
            </a:r>
          </a:p>
          <a:p>
            <a:pPr marL="0" indent="0">
              <a:buNone/>
            </a:pPr>
            <a:r>
              <a:rPr lang="en-US" sz="1700" dirty="0"/>
              <a:t>[7] </a:t>
            </a:r>
            <a:r>
              <a:rPr lang="en-US" sz="1700" b="0" i="0" u="none" strike="noStrike" dirty="0">
                <a:effectLst/>
              </a:rPr>
              <a:t>Sciacca, B., Mazzone, A., Loftsson, M., O'Higgins Norman, J., &amp; Foody, M. (2023). Nonconsensual Dissemination of Sexual Images Among Adolescents: Associations With Depression and Self-Esteem. </a:t>
            </a:r>
            <a:r>
              <a:rPr lang="en-US" sz="1700" b="0" i="1" u="none" strike="noStrike" dirty="0">
                <a:effectLst/>
              </a:rPr>
              <a:t>Journal of interpersonal violence</a:t>
            </a:r>
            <a:r>
              <a:rPr lang="en-US" sz="1700" b="0" i="0" u="none" strike="noStrike" dirty="0">
                <a:effectLst/>
              </a:rPr>
              <a:t>, </a:t>
            </a:r>
            <a:r>
              <a:rPr lang="en-US" sz="1700" b="0" i="1" u="none" strike="noStrike" dirty="0">
                <a:effectLst/>
              </a:rPr>
              <a:t>38</a:t>
            </a:r>
            <a:r>
              <a:rPr lang="en-US" sz="1700" b="0" i="0" u="none" strike="noStrike" dirty="0">
                <a:effectLst/>
              </a:rPr>
              <a:t>(15-16), 9438–9464. </a:t>
            </a:r>
            <a:r>
              <a:rPr lang="en-US" sz="1700" b="0" i="0" u="none" strike="noStrike" dirty="0">
                <a:effectLst/>
                <a:hlinkClick r:id="rId5"/>
              </a:rPr>
              <a:t>https://doi.org/10.1177/08862605231165777</a:t>
            </a:r>
            <a:r>
              <a:rPr lang="en-US" sz="1700" b="0" i="0" u="none" strike="noStrike" dirty="0">
                <a:effectLst/>
              </a:rPr>
              <a:t> </a:t>
            </a:r>
            <a:r>
              <a:rPr lang="en-US" sz="1700" b="0" i="0" strike="noStrike" dirty="0">
                <a:effectLst/>
              </a:rPr>
              <a:t>(Accessed September 1, 2024)</a:t>
            </a:r>
            <a:endParaRPr lang="en-US" sz="1700" dirty="0"/>
          </a:p>
          <a:p>
            <a:pPr marL="0" indent="0">
              <a:buNone/>
            </a:pPr>
            <a:r>
              <a:rPr lang="en-US" sz="1700" dirty="0"/>
              <a:t>[8]</a:t>
            </a:r>
            <a:r>
              <a:rPr lang="en-US" sz="1700" b="0" i="0" u="none" strike="noStrike" dirty="0">
                <a:solidFill>
                  <a:srgbClr val="181817"/>
                </a:solidFill>
                <a:effectLst/>
                <a:latin typeface="noto sans" panose="020B0604020202020204" pitchFamily="34" charset="0"/>
              </a:rPr>
              <a:t> </a:t>
            </a:r>
            <a:r>
              <a:rPr lang="en-US" sz="1700" b="0" i="0" u="none" strike="noStrike" dirty="0">
                <a:effectLst/>
              </a:rPr>
              <a:t>Bhargava, V. R., &amp; Velasquez, M. (2021). Ethics of the Attention Economy: The Problem of Social Media Addiction. </a:t>
            </a:r>
            <a:r>
              <a:rPr lang="en-US" sz="1700" b="0" i="1" u="none" strike="noStrike" dirty="0">
                <a:effectLst/>
              </a:rPr>
              <a:t>Business Ethics Quarterly</a:t>
            </a:r>
            <a:r>
              <a:rPr lang="en-US" sz="1700" b="0" i="0" u="none" strike="noStrike" dirty="0">
                <a:effectLst/>
              </a:rPr>
              <a:t>, </a:t>
            </a:r>
            <a:r>
              <a:rPr lang="en-US" sz="1700" b="0" i="1" u="none" strike="noStrike" dirty="0">
                <a:effectLst/>
              </a:rPr>
              <a:t>31</a:t>
            </a:r>
            <a:r>
              <a:rPr lang="en-US" sz="1700" b="0" i="0" u="none" strike="noStrike" dirty="0">
                <a:effectLst/>
              </a:rPr>
              <a:t>(3), 321–359. doi:10.1017/beq.2020.32. </a:t>
            </a:r>
            <a:r>
              <a:rPr lang="en-US" sz="1700" b="0" i="0" strike="noStrike" dirty="0">
                <a:effectLst/>
              </a:rPr>
              <a:t>(Accessed September 2, 2024)</a:t>
            </a:r>
            <a:endParaRPr lang="en-US" sz="1700" dirty="0"/>
          </a:p>
          <a:p>
            <a:pPr marL="0" indent="0">
              <a:buNone/>
            </a:pPr>
            <a:r>
              <a:rPr lang="en-US" sz="1700" dirty="0"/>
              <a:t>[9] </a:t>
            </a:r>
            <a:r>
              <a:rPr lang="en-US" sz="1700" b="0" i="0" u="none" strike="noStrike" dirty="0">
                <a:effectLst/>
              </a:rPr>
              <a:t>Brace, L. </a:t>
            </a:r>
            <a:r>
              <a:rPr lang="en-US" sz="1700" b="0" i="1" u="none" strike="noStrike" dirty="0">
                <a:effectLst/>
              </a:rPr>
              <a:t>A short introduction to the involuntary celibate Sub-Culture</a:t>
            </a:r>
            <a:r>
              <a:rPr lang="en-US" sz="1700" b="0" i="0" u="none" strike="noStrike" dirty="0">
                <a:effectLst/>
              </a:rPr>
              <a:t>. CREST Research. (2021, August 26).  </a:t>
            </a:r>
            <a:r>
              <a:rPr lang="en-US" sz="1700" b="0" i="0" u="none" strike="noStrike" dirty="0">
                <a:effectLst/>
                <a:hlinkClick r:id="rId6"/>
              </a:rPr>
              <a:t>https://crestresearch.ac.uk/resources/a-short-introduction-to-the-involuntary-celibate-sub-culture/</a:t>
            </a:r>
            <a:r>
              <a:rPr lang="en-US" sz="1700" b="0" i="0" u="none" strike="noStrike" dirty="0">
                <a:effectLst/>
              </a:rPr>
              <a:t>. </a:t>
            </a:r>
            <a:r>
              <a:rPr lang="en-US" sz="1700" b="0" i="0" strike="noStrike" dirty="0">
                <a:effectLst/>
              </a:rPr>
              <a:t>(Accessed September 2, 2024)</a:t>
            </a:r>
            <a:endParaRPr lang="en-US" sz="1700" b="0" i="0" u="none" strike="noStrike" dirty="0">
              <a:effectLst/>
            </a:endParaRPr>
          </a:p>
          <a:p>
            <a:pPr marL="0" indent="0">
              <a:buNone/>
            </a:pPr>
            <a:endParaRPr lang="en-US" sz="1700" dirty="0"/>
          </a:p>
          <a:p>
            <a:pPr marL="0" indent="0">
              <a:buNone/>
            </a:pPr>
            <a:endParaRPr lang="en-US" sz="1700" dirty="0"/>
          </a:p>
          <a:p>
            <a:pPr marL="0" indent="0">
              <a:buNone/>
            </a:pPr>
            <a:endParaRPr lang="en-US" sz="1700" b="0" i="0" u="none" strike="noStrike" dirty="0">
              <a:effectLst/>
            </a:endParaRP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Damian Jadczak</a:t>
            </a:r>
          </a:p>
        </p:txBody>
      </p:sp>
    </p:spTree>
    <p:extLst>
      <p:ext uri="{BB962C8B-B14F-4D97-AF65-F5344CB8AC3E}">
        <p14:creationId xmlns:p14="http://schemas.microsoft.com/office/powerpoint/2010/main" val="663296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914400" y="1143000"/>
            <a:ext cx="7315200" cy="1494448"/>
          </a:xfrm>
          <a:prstGeom prst="rect">
            <a:avLst/>
          </a:prstGeom>
          <a:noFill/>
          <a:ln>
            <a:noFill/>
          </a:ln>
        </p:spPr>
        <p:txBody>
          <a:bodyPr spcFirstLastPara="1" wrap="square" lIns="91425" tIns="45700" rIns="91425" bIns="45700" anchor="b" anchorCtr="0">
            <a:noAutofit/>
          </a:bodyPr>
          <a:lstStyle/>
          <a:p>
            <a:pPr marL="0" lvl="0" indent="0" algn="ctr" rtl="0">
              <a:lnSpc>
                <a:spcPct val="80000"/>
              </a:lnSpc>
              <a:spcBef>
                <a:spcPts val="0"/>
              </a:spcBef>
              <a:spcAft>
                <a:spcPts val="0"/>
              </a:spcAft>
              <a:buClr>
                <a:schemeClr val="lt1"/>
              </a:buClr>
              <a:buSzPts val="3300"/>
              <a:buFont typeface="Cambria"/>
              <a:buNone/>
            </a:pPr>
            <a:r>
              <a:rPr lang="en-US"/>
              <a:t>Children Should be Limited in their Use of Computing Devices</a:t>
            </a:r>
            <a:endParaRPr/>
          </a:p>
        </p:txBody>
      </p:sp>
      <p:sp>
        <p:nvSpPr>
          <p:cNvPr id="92" name="Google Shape;92;p14"/>
          <p:cNvSpPr txBox="1">
            <a:spLocks noGrp="1"/>
          </p:cNvSpPr>
          <p:nvPr>
            <p:ph type="body" idx="1"/>
          </p:nvPr>
        </p:nvSpPr>
        <p:spPr>
          <a:xfrm>
            <a:off x="914400" y="2724150"/>
            <a:ext cx="7315200" cy="762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90"/>
              <a:buNone/>
            </a:pPr>
            <a:r>
              <a:rPr lang="en-US"/>
              <a:t>Matt Nickerson</a:t>
            </a:r>
            <a:endParaRPr/>
          </a:p>
        </p:txBody>
      </p:sp>
      <p:sp>
        <p:nvSpPr>
          <p:cNvPr id="93" name="Google Shape;93;p14"/>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2024 Keith A. Pray</a:t>
            </a:r>
            <a:endParaRPr/>
          </a:p>
        </p:txBody>
      </p:sp>
      <p:sp>
        <p:nvSpPr>
          <p:cNvPr id="94" name="Google Shape;94;p14"/>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Irregular Sleep Habits</a:t>
            </a:r>
            <a:endParaRPr/>
          </a:p>
        </p:txBody>
      </p:sp>
      <p:sp>
        <p:nvSpPr>
          <p:cNvPr id="101" name="Google Shape;101;p15"/>
          <p:cNvSpPr txBox="1">
            <a:spLocks noGrp="1"/>
          </p:cNvSpPr>
          <p:nvPr>
            <p:ph type="body" idx="1"/>
          </p:nvPr>
        </p:nvSpPr>
        <p:spPr>
          <a:xfrm>
            <a:off x="188025" y="1222200"/>
            <a:ext cx="2715600" cy="3784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a:p>
          <a:p>
            <a:pPr marL="205766" lvl="0" indent="-205766" algn="l" rtl="0">
              <a:lnSpc>
                <a:spcPct val="90000"/>
              </a:lnSpc>
              <a:spcBef>
                <a:spcPts val="0"/>
              </a:spcBef>
              <a:spcAft>
                <a:spcPts val="0"/>
              </a:spcAft>
              <a:buSzPts val="1620"/>
              <a:buChar char="•"/>
            </a:pPr>
            <a:r>
              <a:rPr lang="en-US"/>
              <a:t>Difference in sleep between 2006 and 2008 [1]:</a:t>
            </a:r>
            <a:endParaRPr/>
          </a:p>
          <a:p>
            <a:pPr marL="411534" lvl="1" indent="-224816" algn="l" rtl="0">
              <a:lnSpc>
                <a:spcPct val="90000"/>
              </a:lnSpc>
              <a:spcBef>
                <a:spcPts val="0"/>
              </a:spcBef>
              <a:spcAft>
                <a:spcPts val="0"/>
              </a:spcAft>
              <a:buSzPts val="1650"/>
              <a:buChar char="–"/>
            </a:pPr>
            <a:r>
              <a:rPr lang="en-US" sz="1800"/>
              <a:t>Boys: (Δ -.3 hours)</a:t>
            </a:r>
            <a:endParaRPr sz="1800"/>
          </a:p>
          <a:p>
            <a:pPr marL="411534" lvl="1" indent="-234341" algn="l" rtl="0">
              <a:lnSpc>
                <a:spcPct val="90000"/>
              </a:lnSpc>
              <a:spcBef>
                <a:spcPts val="0"/>
              </a:spcBef>
              <a:spcAft>
                <a:spcPts val="0"/>
              </a:spcAft>
              <a:buSzPts val="1800"/>
              <a:buChar char="–"/>
            </a:pPr>
            <a:r>
              <a:rPr lang="en-US" sz="1800"/>
              <a:t>Girls: (Δ -.6 hours)</a:t>
            </a:r>
            <a:endParaRPr sz="1800"/>
          </a:p>
          <a:p>
            <a:pPr marL="205766" lvl="0" indent="0" algn="l" rtl="0">
              <a:lnSpc>
                <a:spcPct val="90000"/>
              </a:lnSpc>
              <a:spcBef>
                <a:spcPts val="0"/>
              </a:spcBef>
              <a:spcAft>
                <a:spcPts val="0"/>
              </a:spcAft>
              <a:buNone/>
            </a:pPr>
            <a:endParaRPr/>
          </a:p>
          <a:p>
            <a:pPr marL="205766" lvl="0" indent="-205766" algn="l" rtl="0">
              <a:lnSpc>
                <a:spcPct val="90000"/>
              </a:lnSpc>
              <a:spcBef>
                <a:spcPts val="0"/>
              </a:spcBef>
              <a:spcAft>
                <a:spcPts val="0"/>
              </a:spcAft>
              <a:buSzPts val="1620"/>
              <a:buChar char="•"/>
            </a:pPr>
            <a:r>
              <a:rPr lang="en-US"/>
              <a:t>Exposure to blue light</a:t>
            </a:r>
            <a:endParaRPr/>
          </a:p>
          <a:p>
            <a:pPr marL="205766" lvl="0" indent="0" algn="l" rtl="0">
              <a:lnSpc>
                <a:spcPct val="90000"/>
              </a:lnSpc>
              <a:spcBef>
                <a:spcPts val="0"/>
              </a:spcBef>
              <a:spcAft>
                <a:spcPts val="0"/>
              </a:spcAft>
              <a:buNone/>
            </a:pPr>
            <a:r>
              <a:rPr lang="en-US"/>
              <a:t>affects melatonin levels and causes sleep disturbances [2].</a:t>
            </a:r>
            <a:endParaRPr/>
          </a:p>
        </p:txBody>
      </p:sp>
      <p:sp>
        <p:nvSpPr>
          <p:cNvPr id="102" name="Google Shape;102;p15"/>
          <p:cNvSpPr txBox="1">
            <a:spLocks noGrp="1"/>
          </p:cNvSpPr>
          <p:nvPr>
            <p:ph type="body" idx="2"/>
          </p:nvPr>
        </p:nvSpPr>
        <p:spPr>
          <a:xfrm>
            <a:off x="4724400" y="1352551"/>
            <a:ext cx="3733800" cy="3352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620"/>
              <a:buNone/>
            </a:pPr>
            <a:r>
              <a:rPr lang="en-US"/>
              <a:t>&lt;Graphic as big as will fit&gt;</a:t>
            </a:r>
            <a:endParaRPr/>
          </a:p>
        </p:txBody>
      </p:sp>
      <p:sp>
        <p:nvSpPr>
          <p:cNvPr id="103" name="Google Shape;103;p15"/>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2024 Keith A. Pray</a:t>
            </a:r>
            <a:endParaRPr/>
          </a:p>
        </p:txBody>
      </p:sp>
      <p:sp>
        <p:nvSpPr>
          <p:cNvPr id="104" name="Google Shape;104;p15"/>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105" name="Google Shape;105;p15"/>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Matt Nickerson</a:t>
            </a:r>
            <a:endParaRPr/>
          </a:p>
        </p:txBody>
      </p:sp>
      <p:pic>
        <p:nvPicPr>
          <p:cNvPr id="106" name="Google Shape;106;p15" title="Chart"/>
          <p:cNvPicPr preferRelativeResize="0"/>
          <p:nvPr/>
        </p:nvPicPr>
        <p:blipFill>
          <a:blip r:embed="rId3">
            <a:alphaModFix/>
          </a:blip>
          <a:stretch>
            <a:fillRect/>
          </a:stretch>
        </p:blipFill>
        <p:spPr>
          <a:xfrm>
            <a:off x="3023600" y="1090325"/>
            <a:ext cx="6120399" cy="36483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Increased Risk of Obesity </a:t>
            </a:r>
            <a:endParaRPr/>
          </a:p>
        </p:txBody>
      </p:sp>
      <p:sp>
        <p:nvSpPr>
          <p:cNvPr id="113" name="Google Shape;113;p16"/>
          <p:cNvSpPr txBox="1">
            <a:spLocks noGrp="1"/>
          </p:cNvSpPr>
          <p:nvPr>
            <p:ph type="body" idx="1"/>
          </p:nvPr>
        </p:nvSpPr>
        <p:spPr>
          <a:xfrm>
            <a:off x="496175" y="1185150"/>
            <a:ext cx="2905200" cy="38121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0"/>
              </a:spcBef>
              <a:spcAft>
                <a:spcPts val="0"/>
              </a:spcAft>
              <a:buSzPts val="1620"/>
              <a:buChar char="•"/>
            </a:pPr>
            <a:r>
              <a:rPr lang="en-US"/>
              <a:t>Excessive device use causes:</a:t>
            </a:r>
            <a:endParaRPr/>
          </a:p>
          <a:p>
            <a:pPr marL="411534" lvl="1" indent="-241961" algn="l" rtl="0">
              <a:lnSpc>
                <a:spcPct val="90000"/>
              </a:lnSpc>
              <a:spcBef>
                <a:spcPts val="0"/>
              </a:spcBef>
              <a:spcAft>
                <a:spcPts val="0"/>
              </a:spcAft>
              <a:buSzPts val="1920"/>
              <a:buChar char="–"/>
            </a:pPr>
            <a:r>
              <a:rPr lang="en-US" sz="1800"/>
              <a:t>Increased energy-dense food ingestion</a:t>
            </a:r>
            <a:endParaRPr sz="1800"/>
          </a:p>
          <a:p>
            <a:pPr marL="411534" lvl="1" indent="-241961" algn="l" rtl="0">
              <a:lnSpc>
                <a:spcPct val="90000"/>
              </a:lnSpc>
              <a:spcBef>
                <a:spcPts val="0"/>
              </a:spcBef>
              <a:spcAft>
                <a:spcPts val="0"/>
              </a:spcAft>
              <a:buSzPts val="1920"/>
              <a:buChar char="–"/>
            </a:pPr>
            <a:r>
              <a:rPr lang="en-US" sz="1800"/>
              <a:t>Increased exposure to food marketing ($1.8 Billion dollars)</a:t>
            </a:r>
            <a:endParaRPr sz="1800"/>
          </a:p>
          <a:p>
            <a:pPr marL="411534" lvl="1" indent="-241961" algn="l" rtl="0">
              <a:lnSpc>
                <a:spcPct val="90000"/>
              </a:lnSpc>
              <a:spcBef>
                <a:spcPts val="0"/>
              </a:spcBef>
              <a:spcAft>
                <a:spcPts val="0"/>
              </a:spcAft>
              <a:buSzPts val="1920"/>
              <a:buChar char="–"/>
            </a:pPr>
            <a:r>
              <a:rPr lang="en-US" sz="1800"/>
              <a:t>Lack of physical activity [5].</a:t>
            </a:r>
            <a:endParaRPr sz="1800"/>
          </a:p>
          <a:p>
            <a:pPr marL="205766" lvl="0" indent="0" algn="l" rtl="0">
              <a:lnSpc>
                <a:spcPct val="90000"/>
              </a:lnSpc>
              <a:spcBef>
                <a:spcPts val="0"/>
              </a:spcBef>
              <a:spcAft>
                <a:spcPts val="0"/>
              </a:spcAft>
              <a:buNone/>
            </a:pPr>
            <a:endParaRPr/>
          </a:p>
          <a:p>
            <a:pPr marL="205766" lvl="0" indent="-205766" algn="l" rtl="0">
              <a:lnSpc>
                <a:spcPct val="90000"/>
              </a:lnSpc>
              <a:spcBef>
                <a:spcPts val="0"/>
              </a:spcBef>
              <a:spcAft>
                <a:spcPts val="0"/>
              </a:spcAft>
              <a:buSzPts val="1620"/>
              <a:buChar char="•"/>
            </a:pPr>
            <a:r>
              <a:rPr lang="en-US"/>
              <a:t>60% of cases of obesity in 10 - 15 year olds were linked to over exposure of media devices [5].</a:t>
            </a:r>
            <a:endParaRPr/>
          </a:p>
        </p:txBody>
      </p:sp>
      <p:sp>
        <p:nvSpPr>
          <p:cNvPr id="114" name="Google Shape;114;p16"/>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2024 Keith A. Pray</a:t>
            </a:r>
            <a:endParaRPr/>
          </a:p>
        </p:txBody>
      </p:sp>
      <p:sp>
        <p:nvSpPr>
          <p:cNvPr id="115" name="Google Shape;115;p16"/>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116" name="Google Shape;116;p16"/>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Matt Nickerson</a:t>
            </a:r>
            <a:endParaRPr/>
          </a:p>
        </p:txBody>
      </p:sp>
      <p:pic>
        <p:nvPicPr>
          <p:cNvPr id="117" name="Google Shape;117;p16"/>
          <p:cNvPicPr preferRelativeResize="0"/>
          <p:nvPr/>
        </p:nvPicPr>
        <p:blipFill>
          <a:blip r:embed="rId3">
            <a:alphaModFix/>
          </a:blip>
          <a:stretch>
            <a:fillRect/>
          </a:stretch>
        </p:blipFill>
        <p:spPr>
          <a:xfrm>
            <a:off x="3521950" y="1042925"/>
            <a:ext cx="5552400" cy="3276325"/>
          </a:xfrm>
          <a:prstGeom prst="rect">
            <a:avLst/>
          </a:prstGeom>
          <a:noFill/>
          <a:ln>
            <a:noFill/>
          </a:ln>
        </p:spPr>
      </p:pic>
      <p:sp>
        <p:nvSpPr>
          <p:cNvPr id="118" name="Google Shape;118;p16"/>
          <p:cNvSpPr txBox="1"/>
          <p:nvPr/>
        </p:nvSpPr>
        <p:spPr>
          <a:xfrm>
            <a:off x="3521950" y="4265425"/>
            <a:ext cx="5765700" cy="30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lt1"/>
                </a:solidFill>
                <a:latin typeface="Cambria"/>
                <a:ea typeface="Cambria"/>
                <a:cs typeface="Cambria"/>
                <a:sym typeface="Cambria"/>
              </a:rPr>
              <a:t>Graphic of the 4-year study of 8 - 16 y.o time spent watching TV when compared to obesity rates [6].</a:t>
            </a:r>
            <a:endParaRPr sz="1800" b="1">
              <a:solidFill>
                <a:schemeClr val="lt1"/>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5"/>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2" name="Slide Number Placeholder 1">
            <a:extLst>
              <a:ext uri="{FF2B5EF4-FFF2-40B4-BE49-F238E27FC236}">
                <a16:creationId xmlns:a16="http://schemas.microsoft.com/office/drawing/2014/main" id="{DA76FD0F-9CDE-6140-8547-01A36353FC4F}"/>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Academic Performance</a:t>
            </a:r>
            <a:endParaRPr/>
          </a:p>
        </p:txBody>
      </p:sp>
      <p:sp>
        <p:nvSpPr>
          <p:cNvPr id="125" name="Google Shape;125;p17"/>
          <p:cNvSpPr txBox="1">
            <a:spLocks noGrp="1"/>
          </p:cNvSpPr>
          <p:nvPr>
            <p:ph type="body" idx="1"/>
          </p:nvPr>
        </p:nvSpPr>
        <p:spPr>
          <a:xfrm>
            <a:off x="414800" y="1149400"/>
            <a:ext cx="3330000" cy="3847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0"/>
              </a:spcBef>
              <a:spcAft>
                <a:spcPts val="0"/>
              </a:spcAft>
              <a:buSzPts val="1620"/>
              <a:buChar char="•"/>
            </a:pPr>
            <a:r>
              <a:rPr lang="en-US"/>
              <a:t>Young children age 3 - 5 have increase chances of literacy skill issues if exposure increases to computing devices [8].</a:t>
            </a:r>
            <a:endParaRPr/>
          </a:p>
          <a:p>
            <a:pPr marL="411534" lvl="1" indent="-224816" algn="l" rtl="0">
              <a:lnSpc>
                <a:spcPct val="90000"/>
              </a:lnSpc>
              <a:spcBef>
                <a:spcPts val="1200"/>
              </a:spcBef>
              <a:spcAft>
                <a:spcPts val="0"/>
              </a:spcAft>
              <a:buSzPts val="1650"/>
              <a:buChar char="–"/>
            </a:pPr>
            <a:r>
              <a:rPr lang="en-US" sz="1800"/>
              <a:t>&gt; 3 hours on computing devices: 62% average test score [7]</a:t>
            </a:r>
            <a:endParaRPr sz="1800"/>
          </a:p>
          <a:p>
            <a:pPr marL="411534" lvl="1" indent="-234341" algn="l" rtl="0">
              <a:lnSpc>
                <a:spcPct val="90000"/>
              </a:lnSpc>
              <a:spcBef>
                <a:spcPts val="1200"/>
              </a:spcBef>
              <a:spcAft>
                <a:spcPts val="0"/>
              </a:spcAft>
              <a:buSzPts val="1800"/>
              <a:buChar char="–"/>
            </a:pPr>
            <a:r>
              <a:rPr lang="en-US" sz="1800"/>
              <a:t>&lt; 3 hours on computing devices: 88% average test score [7]</a:t>
            </a:r>
            <a:endParaRPr sz="1800"/>
          </a:p>
        </p:txBody>
      </p:sp>
      <p:sp>
        <p:nvSpPr>
          <p:cNvPr id="126" name="Google Shape;126;p17"/>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2024 Keith A. Pray</a:t>
            </a:r>
            <a:endParaRPr/>
          </a:p>
        </p:txBody>
      </p:sp>
      <p:sp>
        <p:nvSpPr>
          <p:cNvPr id="127" name="Google Shape;127;p17"/>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128" name="Google Shape;128;p17"/>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Matt Nickerson</a:t>
            </a:r>
            <a:endParaRPr/>
          </a:p>
        </p:txBody>
      </p:sp>
      <p:pic>
        <p:nvPicPr>
          <p:cNvPr id="129" name="Google Shape;129;p17" title="Chart"/>
          <p:cNvPicPr preferRelativeResize="0"/>
          <p:nvPr/>
        </p:nvPicPr>
        <p:blipFill>
          <a:blip r:embed="rId3">
            <a:alphaModFix/>
          </a:blip>
          <a:stretch>
            <a:fillRect/>
          </a:stretch>
        </p:blipFill>
        <p:spPr>
          <a:xfrm>
            <a:off x="3881482" y="1204550"/>
            <a:ext cx="5262519" cy="32539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Stress, Anxiety, and Violence</a:t>
            </a:r>
            <a:endParaRPr/>
          </a:p>
        </p:txBody>
      </p:sp>
      <p:sp>
        <p:nvSpPr>
          <p:cNvPr id="136" name="Google Shape;136;p18"/>
          <p:cNvSpPr txBox="1">
            <a:spLocks noGrp="1"/>
          </p:cNvSpPr>
          <p:nvPr>
            <p:ph type="body" idx="1"/>
          </p:nvPr>
        </p:nvSpPr>
        <p:spPr>
          <a:xfrm>
            <a:off x="685800" y="1352550"/>
            <a:ext cx="3258300" cy="3696000"/>
          </a:xfrm>
          <a:prstGeom prst="rect">
            <a:avLst/>
          </a:prstGeom>
          <a:noFill/>
          <a:ln>
            <a:noFill/>
          </a:ln>
        </p:spPr>
        <p:txBody>
          <a:bodyPr spcFirstLastPara="1" wrap="square" lIns="91425" tIns="45700" rIns="91425" bIns="45700" anchor="t" anchorCtr="0">
            <a:normAutofit/>
          </a:bodyPr>
          <a:lstStyle/>
          <a:p>
            <a:pPr marL="205766" lvl="0" indent="-218466" algn="l" rtl="0">
              <a:lnSpc>
                <a:spcPct val="90000"/>
              </a:lnSpc>
              <a:spcBef>
                <a:spcPts val="0"/>
              </a:spcBef>
              <a:spcAft>
                <a:spcPts val="0"/>
              </a:spcAft>
              <a:buSzPts val="1820"/>
              <a:buChar char="•"/>
            </a:pPr>
            <a:r>
              <a:rPr lang="en-US" sz="2000"/>
              <a:t>Increased use of computing devices during Covid-19 (15%) [3]. </a:t>
            </a:r>
            <a:endParaRPr sz="2000"/>
          </a:p>
          <a:p>
            <a:pPr marL="205766" lvl="0" indent="-218466" algn="l" rtl="0">
              <a:lnSpc>
                <a:spcPct val="90000"/>
              </a:lnSpc>
              <a:spcBef>
                <a:spcPts val="1200"/>
              </a:spcBef>
              <a:spcAft>
                <a:spcPts val="0"/>
              </a:spcAft>
              <a:buSzPts val="1820"/>
              <a:buChar char="•"/>
            </a:pPr>
            <a:r>
              <a:rPr lang="en-US" sz="2000"/>
              <a:t>Children exposed to acts of violence on media: ~12,000 acts/yr</a:t>
            </a:r>
            <a:endParaRPr sz="2000"/>
          </a:p>
          <a:p>
            <a:pPr marL="205766" lvl="0" indent="-218466" algn="l" rtl="0">
              <a:lnSpc>
                <a:spcPct val="90000"/>
              </a:lnSpc>
              <a:spcBef>
                <a:spcPts val="1200"/>
              </a:spcBef>
              <a:spcAft>
                <a:spcPts val="0"/>
              </a:spcAft>
              <a:buSzPts val="1820"/>
              <a:buChar char="•"/>
            </a:pPr>
            <a:r>
              <a:rPr lang="en-US" sz="2000"/>
              <a:t>Sexual themes in media (+270% between 1976 - 1996) [4].</a:t>
            </a:r>
            <a:endParaRPr sz="2000"/>
          </a:p>
        </p:txBody>
      </p:sp>
      <p:sp>
        <p:nvSpPr>
          <p:cNvPr id="137" name="Google Shape;137;p18"/>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2024 Keith A. Pray</a:t>
            </a:r>
            <a:endParaRPr/>
          </a:p>
        </p:txBody>
      </p:sp>
      <p:sp>
        <p:nvSpPr>
          <p:cNvPr id="138" name="Google Shape;138;p18"/>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139" name="Google Shape;139;p18"/>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Matt Nickerson</a:t>
            </a:r>
            <a:endParaRPr/>
          </a:p>
        </p:txBody>
      </p:sp>
      <p:pic>
        <p:nvPicPr>
          <p:cNvPr id="140" name="Google Shape;140;p18"/>
          <p:cNvPicPr preferRelativeResize="0"/>
          <p:nvPr/>
        </p:nvPicPr>
        <p:blipFill>
          <a:blip r:embed="rId3">
            <a:alphaModFix/>
          </a:blip>
          <a:stretch>
            <a:fillRect/>
          </a:stretch>
        </p:blipFill>
        <p:spPr>
          <a:xfrm>
            <a:off x="3944151" y="1042651"/>
            <a:ext cx="5086775" cy="3188300"/>
          </a:xfrm>
          <a:prstGeom prst="rect">
            <a:avLst/>
          </a:prstGeom>
          <a:noFill/>
          <a:ln>
            <a:noFill/>
          </a:ln>
        </p:spPr>
      </p:pic>
      <p:sp>
        <p:nvSpPr>
          <p:cNvPr id="141" name="Google Shape;141;p18"/>
          <p:cNvSpPr txBox="1"/>
          <p:nvPr/>
        </p:nvSpPr>
        <p:spPr>
          <a:xfrm>
            <a:off x="3944151" y="4230950"/>
            <a:ext cx="4759500" cy="42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chemeClr val="lt1"/>
                </a:solidFill>
                <a:latin typeface="Cambria"/>
                <a:ea typeface="Cambria"/>
                <a:cs typeface="Cambria"/>
                <a:sym typeface="Cambria"/>
              </a:rPr>
              <a:t>Figure shows the percent of children age 5 - 17 that have been diagnosed with ADHD from 1998 - 2009 [9].</a:t>
            </a:r>
            <a:endParaRPr sz="1600">
              <a:solidFill>
                <a:schemeClr val="lt1"/>
              </a:solidFill>
              <a:latin typeface="Cambria"/>
              <a:ea typeface="Cambria"/>
              <a:cs typeface="Cambria"/>
              <a:sym typeface="Cambr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REFERENCES</a:t>
            </a:r>
            <a:endParaRPr/>
          </a:p>
        </p:txBody>
      </p:sp>
      <p:sp>
        <p:nvSpPr>
          <p:cNvPr id="147" name="Google Shape;147;p19"/>
          <p:cNvSpPr txBox="1">
            <a:spLocks noGrp="1"/>
          </p:cNvSpPr>
          <p:nvPr>
            <p:ph type="body" idx="1"/>
          </p:nvPr>
        </p:nvSpPr>
        <p:spPr>
          <a:xfrm>
            <a:off x="685800" y="1416901"/>
            <a:ext cx="7772400" cy="3352800"/>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90000"/>
              </a:lnSpc>
              <a:spcBef>
                <a:spcPts val="0"/>
              </a:spcBef>
              <a:spcAft>
                <a:spcPts val="0"/>
              </a:spcAft>
              <a:buSzPct val="90000"/>
              <a:buNone/>
            </a:pPr>
            <a:r>
              <a:rPr lang="en-US"/>
              <a:t>[1] Nuutinen, Teija, et al. “DO Computer Use, TV Viewing, and the Presence of the Media in the Bedroom Predict School-Aged Children’s Sleep Habits in a Longitudinal Study? - BMC Public Health.” BioMed Central, BioMed Central, 26 July 2013, bmcpublichealth.biomedcentral.com/articles/10.1186/1471-2458-13-684#Sec8.</a:t>
            </a:r>
            <a:endParaRPr/>
          </a:p>
          <a:p>
            <a:pPr marL="0" lvl="0" indent="0" algn="l" rtl="0">
              <a:lnSpc>
                <a:spcPct val="90000"/>
              </a:lnSpc>
              <a:spcBef>
                <a:spcPts val="1200"/>
              </a:spcBef>
              <a:spcAft>
                <a:spcPts val="0"/>
              </a:spcAft>
              <a:buSzPct val="90000"/>
              <a:buNone/>
            </a:pPr>
            <a:r>
              <a:rPr lang="en-US"/>
              <a:t>[2] “Media Use in School-Aged Children and Adolescents | Pediatrics | American Academy of Pediatrics.” AAP.Org, 1 Nov. 2016, publications.aap.org/pediatrics/article/138/5/e20162592/60321/Media-Use-in-School-Aged-Children-and-Adolescents.</a:t>
            </a:r>
            <a:endParaRPr/>
          </a:p>
          <a:p>
            <a:pPr marL="0" lvl="0" indent="0" algn="l" rtl="0">
              <a:lnSpc>
                <a:spcPct val="90000"/>
              </a:lnSpc>
              <a:spcBef>
                <a:spcPts val="1200"/>
              </a:spcBef>
              <a:spcAft>
                <a:spcPts val="0"/>
              </a:spcAft>
              <a:buSzPct val="90000"/>
              <a:buNone/>
            </a:pPr>
            <a:r>
              <a:rPr lang="en-US"/>
              <a:t>[3] Limone P, Toto GA. Psychological and Emotional Effects of Digital Technology on Children in COVID-19 Pandemic. Brain Sci. 2021 Aug 25;11(9):1126. doi: 10.3390/brainsci11091126. PMID: 34573148; PMCID: PMC8465704.</a:t>
            </a:r>
            <a:endParaRPr/>
          </a:p>
          <a:p>
            <a:pPr marL="0" lvl="0" indent="0" algn="l" rtl="0">
              <a:lnSpc>
                <a:spcPct val="90000"/>
              </a:lnSpc>
              <a:spcBef>
                <a:spcPts val="1200"/>
              </a:spcBef>
              <a:spcAft>
                <a:spcPts val="0"/>
              </a:spcAft>
              <a:buSzPct val="90000"/>
              <a:buNone/>
            </a:pPr>
            <a:r>
              <a:rPr lang="en-US"/>
              <a:t>[4] Impact of media use on children and youth. Paediatr Child Health. 2003 May;8(5):301-17. doi: 10.1093/pch/8.5.301. PMID: 20020034; PMCID: PMC2792691.</a:t>
            </a:r>
            <a:endParaRPr/>
          </a:p>
          <a:p>
            <a:pPr marL="0" lvl="0" indent="0" algn="l" rtl="0">
              <a:lnSpc>
                <a:spcPct val="90000"/>
              </a:lnSpc>
              <a:spcBef>
                <a:spcPts val="1200"/>
              </a:spcBef>
              <a:spcAft>
                <a:spcPts val="0"/>
              </a:spcAft>
              <a:buSzPct val="90000"/>
              <a:buNone/>
            </a:pPr>
            <a:r>
              <a:rPr lang="en-US"/>
              <a:t>[5] Robinson, Thomas N, et al. “Screen Media Exposure and Obesity in Children and Adolescents.” Pediatrics, U.S. National Library of Medicine, Nov. 2017, www.ncbi.nlm.nih.gov/pmc/articles/PMC5769928/.</a:t>
            </a:r>
            <a:endParaRPr/>
          </a:p>
          <a:p>
            <a:pPr marL="0" lvl="0" indent="0" algn="l" rtl="0">
              <a:lnSpc>
                <a:spcPct val="90000"/>
              </a:lnSpc>
              <a:spcBef>
                <a:spcPts val="1200"/>
              </a:spcBef>
              <a:spcAft>
                <a:spcPts val="0"/>
              </a:spcAft>
              <a:buSzPct val="90000"/>
              <a:buNone/>
            </a:pPr>
            <a:r>
              <a:rPr lang="en-US"/>
              <a:t>[6] Carlos J. Crespo, DrPH. “Television Watching, Energy Intake, and Obesity in US Children.” Archives of Pediatrics &amp; Adolescent Medicine, JAMA Network, 1 Mar. 2001, </a:t>
            </a:r>
            <a:r>
              <a:rPr lang="en-US" u="sng">
                <a:solidFill>
                  <a:schemeClr val="hlink"/>
                </a:solidFill>
                <a:hlinkClick r:id="rId3"/>
              </a:rPr>
              <a:t>jamanetwork.com/journals/jamapediatrics/fullarticle/190446</a:t>
            </a:r>
            <a:r>
              <a:rPr lang="en-US"/>
              <a:t>.</a:t>
            </a:r>
            <a:endParaRPr/>
          </a:p>
          <a:p>
            <a:pPr marL="0" lvl="0" indent="0" algn="l" rtl="0">
              <a:lnSpc>
                <a:spcPct val="90000"/>
              </a:lnSpc>
              <a:spcBef>
                <a:spcPts val="1200"/>
              </a:spcBef>
              <a:spcAft>
                <a:spcPts val="0"/>
              </a:spcAft>
              <a:buSzPct val="90000"/>
              <a:buNone/>
            </a:pPr>
            <a:r>
              <a:rPr lang="en-US"/>
              <a:t>[7] Patel M, Patel SK, Suresh S, et al. Relationship between Screen Time and Academic Performance in Adolescents. Caspian J Pediatrs September 2022; 8(2): 739-47.</a:t>
            </a:r>
            <a:endParaRPr/>
          </a:p>
          <a:p>
            <a:pPr marL="0" lvl="0" indent="0" algn="l" rtl="0">
              <a:lnSpc>
                <a:spcPct val="90000"/>
              </a:lnSpc>
              <a:spcBef>
                <a:spcPts val="1200"/>
              </a:spcBef>
              <a:spcAft>
                <a:spcPts val="0"/>
              </a:spcAft>
              <a:buSzPct val="90000"/>
              <a:buNone/>
            </a:pPr>
            <a:r>
              <a:rPr lang="en-US"/>
              <a:t>[8] Hutton JS, Dudley J, Horowitz-Kraus T, DeWitt T, Holland SK. Associations Between Screen-Based Media Use and Brain White Matter Integrity in Preschool-Aged Children. JAMA Pediatr. 2020;174(1):e193869. doi:10.1001/jamapediatrics.2019.3869</a:t>
            </a:r>
            <a:endParaRPr/>
          </a:p>
          <a:p>
            <a:pPr marL="0" lvl="0" indent="0" algn="l" rtl="0">
              <a:lnSpc>
                <a:spcPct val="90000"/>
              </a:lnSpc>
              <a:spcBef>
                <a:spcPts val="1200"/>
              </a:spcBef>
              <a:spcAft>
                <a:spcPts val="0"/>
              </a:spcAft>
              <a:buSzPct val="90000"/>
              <a:buNone/>
            </a:pPr>
            <a:r>
              <a:rPr lang="en-US"/>
              <a:t>[9] “Products - Data Briefs - Number 70 - August 2011.” Centers for Disease Control and Prevention, Centers for Disease Control and Prevention, 6 Nov. 2015, www.cdc.gov/nchs/products/databriefs/db70.htm.</a:t>
            </a:r>
            <a:endParaRPr/>
          </a:p>
        </p:txBody>
      </p:sp>
      <p:sp>
        <p:nvSpPr>
          <p:cNvPr id="148" name="Google Shape;148;p19"/>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2024 Keith A. Pray</a:t>
            </a:r>
            <a:endParaRPr/>
          </a:p>
        </p:txBody>
      </p:sp>
      <p:sp>
        <p:nvSpPr>
          <p:cNvPr id="149" name="Google Shape;149;p19"/>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150" name="Google Shape;150;p19"/>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Matt Nickerson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ED217F1-67DA-C269-02BC-EEA880354DFC}"/>
              </a:ext>
            </a:extLst>
          </p:cNvPr>
          <p:cNvSpPr/>
          <p:nvPr/>
        </p:nvSpPr>
        <p:spPr>
          <a:xfrm>
            <a:off x="-3956" y="341518"/>
            <a:ext cx="9147956" cy="4460464"/>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solidFill>
              <a:srgbClr val="7030A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8" descr="Social media beautiful frame design with red love and blue like shapes. Social  media frame element PNG. Frame design with cute love shapes for social media  posts on transparent background. 13473778 PNG">
            <a:extLst>
              <a:ext uri="{FF2B5EF4-FFF2-40B4-BE49-F238E27FC236}">
                <a16:creationId xmlns:a16="http://schemas.microsoft.com/office/drawing/2014/main" id="{5E4665E5-FA86-03DD-88B8-4EE43BB390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6572250" y="341518"/>
            <a:ext cx="2571750" cy="44604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Social media beautiful frame design with red love and blue like shapes. Social  media frame element PNG. Frame design with cute love shapes for social media  posts on transparent background. 13473778 PNG">
            <a:extLst>
              <a:ext uri="{FF2B5EF4-FFF2-40B4-BE49-F238E27FC236}">
                <a16:creationId xmlns:a16="http://schemas.microsoft.com/office/drawing/2014/main" id="{58252EA2-FD1C-BE10-5ACE-78B32417FD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375"/>
          <a:stretch/>
        </p:blipFill>
        <p:spPr bwMode="auto">
          <a:xfrm>
            <a:off x="0" y="338225"/>
            <a:ext cx="2295303" cy="44604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a:xfrm>
            <a:off x="1455234" y="1077302"/>
            <a:ext cx="6233532" cy="1494448"/>
          </a:xfrm>
        </p:spPr>
        <p:txBody>
          <a:bodyPr/>
          <a:lstStyle/>
          <a:p>
            <a:r>
              <a:rPr lang="en-US" dirty="0">
                <a:solidFill>
                  <a:schemeClr val="bg1"/>
                </a:solidFill>
              </a:rPr>
              <a:t>What You should do about Social Media</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a:xfrm>
            <a:off x="3123503" y="2887052"/>
            <a:ext cx="2943922" cy="762000"/>
          </a:xfrm>
        </p:spPr>
        <p:txBody>
          <a:bodyPr/>
          <a:lstStyle/>
          <a:p>
            <a:r>
              <a:rPr lang="en-US" dirty="0"/>
              <a:t>Eleanor Foley</a:t>
            </a:r>
          </a:p>
        </p:txBody>
      </p:sp>
      <p:pic>
        <p:nvPicPr>
          <p:cNvPr id="1026" name="Picture 2" descr="Facebook">
            <a:extLst>
              <a:ext uri="{FF2B5EF4-FFF2-40B4-BE49-F238E27FC236}">
                <a16:creationId xmlns:a16="http://schemas.microsoft.com/office/drawing/2014/main" id="{73C0FAA7-FE56-E28D-1531-1884C1151B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972" t="70945" r="46289" b="10784"/>
          <a:stretch/>
        </p:blipFill>
        <p:spPr bwMode="auto">
          <a:xfrm>
            <a:off x="6120305" y="762000"/>
            <a:ext cx="903890" cy="6571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cebook">
            <a:extLst>
              <a:ext uri="{FF2B5EF4-FFF2-40B4-BE49-F238E27FC236}">
                <a16:creationId xmlns:a16="http://schemas.microsoft.com/office/drawing/2014/main" id="{3D804EDC-F149-7972-BDD6-5215D7AA97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71" t="22886" r="53005" b="53002"/>
          <a:stretch/>
        </p:blipFill>
        <p:spPr bwMode="auto">
          <a:xfrm>
            <a:off x="1501760" y="2887052"/>
            <a:ext cx="756745" cy="12402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acebook">
            <a:extLst>
              <a:ext uri="{FF2B5EF4-FFF2-40B4-BE49-F238E27FC236}">
                <a16:creationId xmlns:a16="http://schemas.microsoft.com/office/drawing/2014/main" id="{B261A416-8342-4025-D228-8BBEAB8AE7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945" t="47407" r="66967" b="29055"/>
          <a:stretch/>
        </p:blipFill>
        <p:spPr bwMode="auto">
          <a:xfrm>
            <a:off x="6390581" y="3419427"/>
            <a:ext cx="1010087" cy="107730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acebook">
            <a:extLst>
              <a:ext uri="{FF2B5EF4-FFF2-40B4-BE49-F238E27FC236}">
                <a16:creationId xmlns:a16="http://schemas.microsoft.com/office/drawing/2014/main" id="{6E036EAE-4E22-6446-52D1-E400CA1371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265" t="22478" r="11715" b="53818"/>
          <a:stretch/>
        </p:blipFill>
        <p:spPr bwMode="auto">
          <a:xfrm>
            <a:off x="1992431" y="406627"/>
            <a:ext cx="1131072" cy="121920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a:extLst>
              <a:ext uri="{FF2B5EF4-FFF2-40B4-BE49-F238E27FC236}">
                <a16:creationId xmlns:a16="http://schemas.microsoft.com/office/drawing/2014/main" id="{D9482D12-8AE6-8EA6-47C3-EDE37B5CE633}"/>
              </a:ext>
            </a:extLst>
          </p:cNvPr>
          <p:cNvSpPr txBox="1">
            <a:spLocks/>
          </p:cNvSpPr>
          <p:nvPr/>
        </p:nvSpPr>
        <p:spPr>
          <a:xfrm>
            <a:off x="0" y="5001768"/>
            <a:ext cx="5562600" cy="146304"/>
          </a:xfrm>
          <a:prstGeom prst="rect">
            <a:avLst/>
          </a:prstGeom>
        </p:spPr>
        <p:txBody>
          <a:bodyPr vert="horz" lIns="91432" tIns="45716" rIns="91432" bIns="45716" rtlCol="0" anchor="ctr"/>
          <a:lstStyle>
            <a:defPPr>
              <a:defRPr lang="en-US"/>
            </a:defPPr>
            <a:lvl1pPr marL="0" marR="0" indent="0" algn="l" defTabSz="457178"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a:lstStyle>
          <a:p>
            <a:r>
              <a:rPr lang="sk-SK" dirty="0"/>
              <a:t>© 2024 Keith A. Pray</a:t>
            </a:r>
            <a:endParaRPr lang="en-US" dirty="0"/>
          </a:p>
        </p:txBody>
      </p:sp>
      <p:sp>
        <p:nvSpPr>
          <p:cNvPr id="10" name="Slide Number Placeholder 1">
            <a:extLst>
              <a:ext uri="{FF2B5EF4-FFF2-40B4-BE49-F238E27FC236}">
                <a16:creationId xmlns:a16="http://schemas.microsoft.com/office/drawing/2014/main" id="{A86FE355-5DB9-52F7-F85B-9C8A975BED43}"/>
              </a:ext>
            </a:extLst>
          </p:cNvPr>
          <p:cNvSpPr txBox="1">
            <a:spLocks/>
          </p:cNvSpPr>
          <p:nvPr/>
        </p:nvSpPr>
        <p:spPr>
          <a:xfrm>
            <a:off x="8519160" y="5001768"/>
            <a:ext cx="624840" cy="146304"/>
          </a:xfrm>
          <a:prstGeom prst="rect">
            <a:avLst/>
          </a:prstGeom>
        </p:spPr>
        <p:txBody>
          <a:bodyPr vert="horz" lIns="91432" tIns="45716" rIns="91432" bIns="45716" rtlCol="0" anchor="ctr"/>
          <a:lstStyle>
            <a:defPPr>
              <a:defRPr lang="en-US"/>
            </a:defPPr>
            <a:lvl1pPr marL="0" algn="r" defTabSz="457178" rtl="0" eaLnBrk="1" latinLnBrk="0" hangingPunct="1">
              <a:defRPr sz="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a:lstStyle>
          <a:p>
            <a:fld id="{A2A17EAB-8B51-5C40-8776-6683E51FA7A0}" type="slidenum">
              <a:rPr lang="en-US" smtClean="0"/>
              <a:pPr/>
              <a:t>23</a:t>
            </a:fld>
            <a:endParaRPr lang="en-US"/>
          </a:p>
        </p:txBody>
      </p:sp>
    </p:spTree>
    <p:extLst>
      <p:ext uri="{BB962C8B-B14F-4D97-AF65-F5344CB8AC3E}">
        <p14:creationId xmlns:p14="http://schemas.microsoft.com/office/powerpoint/2010/main" val="2264734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16EA2-053E-92D3-BBFF-C01C8E9B5618}"/>
              </a:ext>
            </a:extLst>
          </p:cNvPr>
          <p:cNvSpPr>
            <a:spLocks noGrp="1"/>
          </p:cNvSpPr>
          <p:nvPr>
            <p:ph type="title"/>
          </p:nvPr>
        </p:nvSpPr>
        <p:spPr/>
        <p:txBody>
          <a:bodyPr/>
          <a:lstStyle/>
          <a:p>
            <a:r>
              <a:rPr lang="en-US" dirty="0"/>
              <a:t>Background information on Social Media</a:t>
            </a:r>
          </a:p>
        </p:txBody>
      </p:sp>
      <p:sp>
        <p:nvSpPr>
          <p:cNvPr id="3" name="Text Placeholder 2">
            <a:extLst>
              <a:ext uri="{FF2B5EF4-FFF2-40B4-BE49-F238E27FC236}">
                <a16:creationId xmlns:a16="http://schemas.microsoft.com/office/drawing/2014/main" id="{195AD0E3-B8A4-A39F-5226-27F75D56C653}"/>
              </a:ext>
            </a:extLst>
          </p:cNvPr>
          <p:cNvSpPr>
            <a:spLocks noGrp="1"/>
          </p:cNvSpPr>
          <p:nvPr>
            <p:ph type="body" idx="1"/>
          </p:nvPr>
        </p:nvSpPr>
        <p:spPr/>
        <p:txBody>
          <a:bodyPr/>
          <a:lstStyle/>
          <a:p>
            <a:r>
              <a:rPr lang="en-US" dirty="0"/>
              <a:t> </a:t>
            </a:r>
          </a:p>
        </p:txBody>
      </p:sp>
      <p:sp>
        <p:nvSpPr>
          <p:cNvPr id="4" name="Footer Placeholder 3">
            <a:extLst>
              <a:ext uri="{FF2B5EF4-FFF2-40B4-BE49-F238E27FC236}">
                <a16:creationId xmlns:a16="http://schemas.microsoft.com/office/drawing/2014/main" id="{8E70461C-618B-B575-E913-35F248AE84C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C9C1748B-21EC-8BCD-3CB6-48C92A8065D3}"/>
              </a:ext>
            </a:extLst>
          </p:cNvPr>
          <p:cNvSpPr>
            <a:spLocks noGrp="1"/>
          </p:cNvSpPr>
          <p:nvPr>
            <p:ph type="sldNum" sz="quarter" idx="12"/>
          </p:nvPr>
        </p:nvSpPr>
        <p:spPr/>
        <p:txBody>
          <a:bodyPr/>
          <a:lstStyle/>
          <a:p>
            <a:fld id="{A2A17EAB-8B51-5C40-8776-6683E51FA7A0}" type="slidenum">
              <a:rPr lang="en-US" smtClean="0"/>
              <a:t>24</a:t>
            </a:fld>
            <a:endParaRPr lang="en-US"/>
          </a:p>
        </p:txBody>
      </p:sp>
    </p:spTree>
    <p:extLst>
      <p:ext uri="{BB962C8B-B14F-4D97-AF65-F5344CB8AC3E}">
        <p14:creationId xmlns:p14="http://schemas.microsoft.com/office/powerpoint/2010/main" val="3850687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is addicting</a:t>
            </a:r>
          </a:p>
        </p:txBody>
      </p:sp>
      <p:sp>
        <p:nvSpPr>
          <p:cNvPr id="3" name="Content Placeholder 2"/>
          <p:cNvSpPr>
            <a:spLocks noGrp="1"/>
          </p:cNvSpPr>
          <p:nvPr>
            <p:ph sz="half" idx="1"/>
          </p:nvPr>
        </p:nvSpPr>
        <p:spPr/>
        <p:txBody>
          <a:bodyPr/>
          <a:lstStyle/>
          <a:p>
            <a:r>
              <a:rPr lang="en-US" dirty="0"/>
              <a:t>They make money from having users watch ads</a:t>
            </a:r>
          </a:p>
          <a:p>
            <a:r>
              <a:rPr lang="en-US" dirty="0"/>
              <a:t>They collect users’ data to build models that predict the user’s actions -&gt; recommending what users want to see next to keep them online</a:t>
            </a:r>
          </a:p>
        </p:txBody>
      </p:sp>
      <p:sp>
        <p:nvSpPr>
          <p:cNvPr id="4" name="Content Placeholder 3"/>
          <p:cNvSpPr>
            <a:spLocks noGrp="1"/>
          </p:cNvSpPr>
          <p:nvPr>
            <p:ph sz="half" idx="2"/>
          </p:nvPr>
        </p:nvSpPr>
        <p:spPr>
          <a:xfrm>
            <a:off x="4724400" y="1352551"/>
            <a:ext cx="3733800" cy="1647127"/>
          </a:xfrm>
          <a:ln>
            <a:solidFill>
              <a:schemeClr val="bg1"/>
            </a:solidFill>
          </a:ln>
        </p:spPr>
        <p:txBody>
          <a:bodyPr anchor="ctr"/>
          <a:lstStyle/>
          <a:p>
            <a:pPr marL="0" indent="0" algn="ctr">
              <a:buNone/>
            </a:pPr>
            <a:endParaRPr lang="en-US" dirty="0"/>
          </a:p>
          <a:p>
            <a:r>
              <a:rPr lang="en-US" dirty="0"/>
              <a:t>Built to trigger dopamine releases in the brain</a:t>
            </a:r>
          </a:p>
          <a:p>
            <a:r>
              <a:rPr lang="en-US" dirty="0"/>
              <a:t>Aim is to have users spend long time on their site</a:t>
            </a:r>
          </a:p>
          <a:p>
            <a:endParaRPr lang="en-US" dirty="0"/>
          </a:p>
          <a:p>
            <a:pPr marL="0" indent="0" algn="ctr">
              <a:buNone/>
            </a:pPr>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Eleanor Foley</a:t>
            </a:r>
            <a:endParaRPr lang="en-US" sz="1400" dirty="0">
              <a:solidFill>
                <a:schemeClr val="tx1"/>
              </a:solidFill>
              <a:latin typeface="+mj-lt"/>
            </a:endParaRPr>
          </a:p>
        </p:txBody>
      </p:sp>
      <p:pic>
        <p:nvPicPr>
          <p:cNvPr id="11" name="Picture 6" descr="Cute Laptop And Money Cartoon Vector Icon Illustration. Business And  Finance Icon Concept White Isolated. Flat Cartoon Style Suitable for Web  Landing Page, Banner, Sticker, Background Stock Vector | Adobe Stock">
            <a:extLst>
              <a:ext uri="{FF2B5EF4-FFF2-40B4-BE49-F238E27FC236}">
                <a16:creationId xmlns:a16="http://schemas.microsoft.com/office/drawing/2014/main" id="{1CA5C567-84BC-8959-69CF-CEB7F65F69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5" t="17044" r="3997" b="13292"/>
          <a:stretch/>
        </p:blipFill>
        <p:spPr bwMode="auto">
          <a:xfrm>
            <a:off x="1221001" y="3487186"/>
            <a:ext cx="1712874" cy="12943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1,600+ Happy Brain Chemicals Stock Illustrations, Royalty-Free Vector  Graphics &amp; Clip Art - iStock">
            <a:extLst>
              <a:ext uri="{FF2B5EF4-FFF2-40B4-BE49-F238E27FC236}">
                <a16:creationId xmlns:a16="http://schemas.microsoft.com/office/drawing/2014/main" id="{BEA65411-A870-FFFC-2A66-D3F0C60D25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50000"/>
          <a:stretch/>
        </p:blipFill>
        <p:spPr bwMode="auto">
          <a:xfrm>
            <a:off x="4572000" y="3256737"/>
            <a:ext cx="1203096" cy="12030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Phone Like Stock Illustration - Download Image Now - Telephone, Kawaii, Cute  - iStock">
            <a:extLst>
              <a:ext uri="{FF2B5EF4-FFF2-40B4-BE49-F238E27FC236}">
                <a16:creationId xmlns:a16="http://schemas.microsoft.com/office/drawing/2014/main" id="{F749CEDA-C807-0B40-56AA-B8EEDB5A60C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795" t="9530" r="8213" b="18809"/>
          <a:stretch/>
        </p:blipFill>
        <p:spPr bwMode="auto">
          <a:xfrm>
            <a:off x="6437777" y="2979825"/>
            <a:ext cx="1631415" cy="148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169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largely unregulated</a:t>
            </a:r>
          </a:p>
        </p:txBody>
      </p:sp>
      <p:sp>
        <p:nvSpPr>
          <p:cNvPr id="3" name="Content Placeholder 2"/>
          <p:cNvSpPr>
            <a:spLocks noGrp="1"/>
          </p:cNvSpPr>
          <p:nvPr>
            <p:ph sz="half" idx="1"/>
          </p:nvPr>
        </p:nvSpPr>
        <p:spPr/>
        <p:txBody>
          <a:bodyPr>
            <a:normAutofit/>
          </a:bodyPr>
          <a:lstStyle/>
          <a:p>
            <a:r>
              <a:rPr lang="en-US" dirty="0"/>
              <a:t>Easily can spread fake news, organize violence</a:t>
            </a:r>
          </a:p>
        </p:txBody>
      </p:sp>
      <p:sp>
        <p:nvSpPr>
          <p:cNvPr id="4" name="Content Placeholder 3"/>
          <p:cNvSpPr>
            <a:spLocks noGrp="1"/>
          </p:cNvSpPr>
          <p:nvPr>
            <p:ph sz="half" idx="2"/>
          </p:nvPr>
        </p:nvSpPr>
        <p:spPr>
          <a:xfrm>
            <a:off x="4419600" y="4142248"/>
            <a:ext cx="3733800" cy="568249"/>
          </a:xfrm>
          <a:ln>
            <a:solidFill>
              <a:schemeClr val="bg1"/>
            </a:solidFill>
          </a:ln>
        </p:spPr>
        <p:txBody>
          <a:bodyPr anchor="ctr">
            <a:normAutofit/>
          </a:bodyPr>
          <a:lstStyle/>
          <a:p>
            <a:pPr marL="0" indent="0">
              <a:buNone/>
            </a:pPr>
            <a:r>
              <a:rPr lang="en-US" dirty="0"/>
              <a:t>Image from Amnesty International</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Eleanor Foley</a:t>
            </a:r>
            <a:endParaRPr lang="en-US" sz="1400" dirty="0">
              <a:solidFill>
                <a:schemeClr val="tx1"/>
              </a:solidFill>
              <a:latin typeface="+mj-lt"/>
            </a:endParaRPr>
          </a:p>
        </p:txBody>
      </p:sp>
      <p:pic>
        <p:nvPicPr>
          <p:cNvPr id="8" name="Picture 2" descr="Opinion | Social media cannot go unregulated anymore">
            <a:extLst>
              <a:ext uri="{FF2B5EF4-FFF2-40B4-BE49-F238E27FC236}">
                <a16:creationId xmlns:a16="http://schemas.microsoft.com/office/drawing/2014/main" id="{341DA654-D746-D8F1-101C-649558E5F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596" y="2933485"/>
            <a:ext cx="2434678" cy="13715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yanmar: Facebook's systems promoted violence against Rohingya; Meta owes  reparations – new report - Amnesty International">
            <a:extLst>
              <a:ext uri="{FF2B5EF4-FFF2-40B4-BE49-F238E27FC236}">
                <a16:creationId xmlns:a16="http://schemas.microsoft.com/office/drawing/2014/main" id="{ED562682-C036-DA91-58DC-DB5E1D0B69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721" y="1352551"/>
            <a:ext cx="2626146" cy="2626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442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Scams are easily operated on social media</a:t>
            </a:r>
          </a:p>
        </p:txBody>
      </p:sp>
      <p:sp>
        <p:nvSpPr>
          <p:cNvPr id="3" name="Content Placeholder 2"/>
          <p:cNvSpPr>
            <a:spLocks noGrp="1"/>
          </p:cNvSpPr>
          <p:nvPr>
            <p:ph sz="half" idx="1"/>
          </p:nvPr>
        </p:nvSpPr>
        <p:spPr/>
        <p:txBody>
          <a:bodyPr/>
          <a:lstStyle/>
          <a:p>
            <a:r>
              <a:rPr lang="en-US" dirty="0"/>
              <a:t>Money scams</a:t>
            </a:r>
          </a:p>
          <a:p>
            <a:pPr lvl="1"/>
            <a:r>
              <a:rPr lang="en-US" dirty="0"/>
              <a:t>Facebook</a:t>
            </a:r>
          </a:p>
          <a:p>
            <a:r>
              <a:rPr lang="en-US" dirty="0"/>
              <a:t>Catfishing (term originated 2010)</a:t>
            </a:r>
          </a:p>
          <a:p>
            <a:pPr lvl="1"/>
            <a:r>
              <a:rPr lang="en-US" dirty="0"/>
              <a:t>Catfish: The TV Show</a:t>
            </a:r>
          </a:p>
          <a:p>
            <a:r>
              <a:rPr lang="en-US" dirty="0"/>
              <a:t>Phishing</a:t>
            </a:r>
          </a:p>
          <a:p>
            <a:r>
              <a:rPr lang="en-US" dirty="0"/>
              <a:t>pharmaceutical scam</a:t>
            </a:r>
          </a:p>
          <a:p>
            <a:pPr lvl="1"/>
            <a:r>
              <a:rPr lang="en-US" dirty="0"/>
              <a:t>Snap Chat</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Eleanor Foley</a:t>
            </a:r>
            <a:endParaRPr lang="en-US" sz="1400" dirty="0">
              <a:solidFill>
                <a:schemeClr val="tx1"/>
              </a:solidFill>
              <a:latin typeface="+mj-lt"/>
            </a:endParaRPr>
          </a:p>
        </p:txBody>
      </p:sp>
      <p:pic>
        <p:nvPicPr>
          <p:cNvPr id="8" name="Picture 2" descr="Premium Photo | Phishing emailconcept as Turning the Tables on Scammers  with white background and isolated cute chib">
            <a:extLst>
              <a:ext uri="{FF2B5EF4-FFF2-40B4-BE49-F238E27FC236}">
                <a16:creationId xmlns:a16="http://schemas.microsoft.com/office/drawing/2014/main" id="{448C39FE-7538-8133-9399-E7F453362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52551"/>
            <a:ext cx="3326780" cy="332678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C3B1D2BE-D275-42FD-BD05-39123C51DE8B}"/>
              </a:ext>
            </a:extLst>
          </p:cNvPr>
          <p:cNvSpPr>
            <a:spLocks noGrp="1"/>
          </p:cNvSpPr>
          <p:nvPr>
            <p:ph sz="half" idx="2"/>
          </p:nvPr>
        </p:nvSpPr>
        <p:spPr/>
        <p:txBody>
          <a:bodyPr/>
          <a:lstStyle/>
          <a:p>
            <a:r>
              <a:rPr lang="en-US" dirty="0"/>
              <a:t> </a:t>
            </a:r>
          </a:p>
        </p:txBody>
      </p:sp>
    </p:spTree>
    <p:extLst>
      <p:ext uri="{BB962C8B-B14F-4D97-AF65-F5344CB8AC3E}">
        <p14:creationId xmlns:p14="http://schemas.microsoft.com/office/powerpoint/2010/main" val="1586321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has privacy issues</a:t>
            </a:r>
          </a:p>
        </p:txBody>
      </p:sp>
      <p:sp>
        <p:nvSpPr>
          <p:cNvPr id="3" name="Content Placeholder 2"/>
          <p:cNvSpPr>
            <a:spLocks noGrp="1"/>
          </p:cNvSpPr>
          <p:nvPr>
            <p:ph sz="half" idx="1"/>
          </p:nvPr>
        </p:nvSpPr>
        <p:spPr/>
        <p:txBody>
          <a:bodyPr/>
          <a:lstStyle/>
          <a:p>
            <a:r>
              <a:rPr lang="en-US" dirty="0"/>
              <a:t>Personal data can be misused or exposed</a:t>
            </a:r>
          </a:p>
          <a:p>
            <a:r>
              <a:rPr lang="en-US" dirty="0"/>
              <a:t>Some applications track your location</a:t>
            </a:r>
          </a:p>
          <a:p>
            <a:pPr lvl="1"/>
            <a:r>
              <a:rPr lang="en-US" dirty="0"/>
              <a:t>Snap Chat (others users can misuse this information)</a:t>
            </a:r>
          </a:p>
        </p:txBody>
      </p:sp>
      <p:sp>
        <p:nvSpPr>
          <p:cNvPr id="4" name="Content Placeholder 3"/>
          <p:cNvSpPr>
            <a:spLocks noGrp="1"/>
          </p:cNvSpPr>
          <p:nvPr>
            <p:ph sz="half" idx="2"/>
          </p:nvPr>
        </p:nvSpPr>
        <p:spPr>
          <a:xfrm>
            <a:off x="4724400" y="1352551"/>
            <a:ext cx="3733800" cy="1219199"/>
          </a:xfrm>
          <a:ln>
            <a:solidFill>
              <a:schemeClr val="bg1"/>
            </a:solidFill>
          </a:ln>
        </p:spPr>
        <p:txBody>
          <a:bodyPr anchor="ctr"/>
          <a:lstStyle/>
          <a:p>
            <a:r>
              <a:rPr lang="en-US" dirty="0"/>
              <a:t>Stalkers</a:t>
            </a:r>
          </a:p>
          <a:p>
            <a:pPr lvl="1"/>
            <a:r>
              <a:rPr lang="en-US" dirty="0"/>
              <a:t>Many popular Twitch users have gotten FBI raids called on them</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Eleanor Foley</a:t>
            </a:r>
            <a:endParaRPr lang="en-US" sz="1400" dirty="0">
              <a:solidFill>
                <a:schemeClr val="tx1"/>
              </a:solidFill>
              <a:latin typeface="+mj-lt"/>
            </a:endParaRPr>
          </a:p>
        </p:txBody>
      </p:sp>
      <p:pic>
        <p:nvPicPr>
          <p:cNvPr id="8" name="Picture 2" descr="Simple Ways to Maintain Privacy and Security Online | 01">
            <a:extLst>
              <a:ext uri="{FF2B5EF4-FFF2-40B4-BE49-F238E27FC236}">
                <a16:creationId xmlns:a16="http://schemas.microsoft.com/office/drawing/2014/main" id="{A7A0321C-614D-7B12-DF9A-357534433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511" y="2784339"/>
            <a:ext cx="2949376" cy="184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082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120054" cy="914400"/>
          </a:xfrm>
        </p:spPr>
        <p:txBody>
          <a:bodyPr/>
          <a:lstStyle/>
          <a:p>
            <a:r>
              <a:rPr lang="en-US" dirty="0"/>
              <a:t>There are mental health concerns about Social Media</a:t>
            </a:r>
          </a:p>
        </p:txBody>
      </p:sp>
      <p:sp>
        <p:nvSpPr>
          <p:cNvPr id="3" name="Content Placeholder 2"/>
          <p:cNvSpPr>
            <a:spLocks noGrp="1"/>
          </p:cNvSpPr>
          <p:nvPr>
            <p:ph sz="half" idx="1"/>
          </p:nvPr>
        </p:nvSpPr>
        <p:spPr/>
        <p:txBody>
          <a:bodyPr/>
          <a:lstStyle/>
          <a:p>
            <a:pPr algn="l"/>
            <a:r>
              <a:rPr lang="en-US" b="0" i="0" dirty="0">
                <a:effectLst/>
              </a:rPr>
              <a:t>Filters</a:t>
            </a:r>
          </a:p>
          <a:p>
            <a:pPr lvl="1"/>
            <a:r>
              <a:rPr lang="en-US" dirty="0"/>
              <a:t>Self-conscious</a:t>
            </a:r>
          </a:p>
          <a:p>
            <a:pPr lvl="1"/>
            <a:r>
              <a:rPr lang="en-US" b="0" i="0" dirty="0">
                <a:effectLst/>
              </a:rPr>
              <a:t>Body </a:t>
            </a:r>
            <a:r>
              <a:rPr lang="en-US" dirty="0"/>
              <a:t>dysmorphia</a:t>
            </a:r>
            <a:endParaRPr lang="en-US" b="0" i="0" dirty="0">
              <a:effectLst/>
            </a:endParaRPr>
          </a:p>
          <a:p>
            <a:pPr algn="l"/>
            <a:r>
              <a:rPr lang="en-US" dirty="0"/>
              <a:t>FOMO (fear of missing out)</a:t>
            </a:r>
          </a:p>
          <a:p>
            <a:pPr algn="l"/>
            <a:r>
              <a:rPr lang="en-US" b="0" i="0" dirty="0">
                <a:effectLst/>
              </a:rPr>
              <a:t>Cyberbullying</a:t>
            </a:r>
            <a:endParaRPr lang="en-US" dirty="0"/>
          </a:p>
        </p:txBody>
      </p:sp>
      <p:sp>
        <p:nvSpPr>
          <p:cNvPr id="4" name="Content Placeholder 3"/>
          <p:cNvSpPr>
            <a:spLocks noGrp="1"/>
          </p:cNvSpPr>
          <p:nvPr>
            <p:ph sz="half" idx="2"/>
          </p:nvPr>
        </p:nvSpPr>
        <p:spPr>
          <a:xfrm>
            <a:off x="4724400" y="1352551"/>
            <a:ext cx="3733800" cy="1524464"/>
          </a:xfrm>
          <a:ln>
            <a:solidFill>
              <a:schemeClr val="bg1"/>
            </a:solidFill>
          </a:ln>
        </p:spPr>
        <p:txBody>
          <a:bodyPr anchor="ctr"/>
          <a:lstStyle/>
          <a:p>
            <a:r>
              <a:rPr lang="en-US" dirty="0"/>
              <a:t>Reduced Face-to-Face Communication Skills</a:t>
            </a:r>
          </a:p>
          <a:p>
            <a:pPr lvl="1"/>
            <a:r>
              <a:rPr lang="en-US" dirty="0"/>
              <a:t>Decline in the quality of in-person interactions.</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Eleanor Foley</a:t>
            </a:r>
            <a:endParaRPr lang="en-US" sz="1400" dirty="0">
              <a:solidFill>
                <a:schemeClr val="tx1"/>
              </a:solidFill>
              <a:latin typeface="+mj-lt"/>
            </a:endParaRPr>
          </a:p>
        </p:txBody>
      </p:sp>
      <p:pic>
        <p:nvPicPr>
          <p:cNvPr id="8" name="Picture 2" descr="Cute mental health matters statement&quot; Poster for Sale by Cbelan | Redbubble">
            <a:extLst>
              <a:ext uri="{FF2B5EF4-FFF2-40B4-BE49-F238E27FC236}">
                <a16:creationId xmlns:a16="http://schemas.microsoft.com/office/drawing/2014/main" id="{D16D1725-7568-A872-DD69-D8F2685C6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014" y="3118434"/>
            <a:ext cx="1798752" cy="17987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age 5 | Person Cute Images - Free Download on Freepik">
            <a:extLst>
              <a:ext uri="{FF2B5EF4-FFF2-40B4-BE49-F238E27FC236}">
                <a16:creationId xmlns:a16="http://schemas.microsoft.com/office/drawing/2014/main" id="{5D175E04-5E34-2528-26B1-9C58CE6A20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3534" y="3044858"/>
            <a:ext cx="1872328" cy="187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111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2024 Keith A. Pray</a:t>
            </a:r>
            <a:endParaRPr lang="en-US"/>
          </a:p>
        </p:txBody>
      </p:sp>
      <p:sp>
        <p:nvSpPr>
          <p:cNvPr id="7" name="TextBox 6"/>
          <p:cNvSpPr txBox="1"/>
          <p:nvPr/>
        </p:nvSpPr>
        <p:spPr>
          <a:xfrm>
            <a:off x="2856867" y="4750533"/>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xkcd.com</a:t>
            </a:r>
            <a:r>
              <a:rPr lang="en-US" dirty="0"/>
              <a:t>/949/</a:t>
            </a:r>
          </a:p>
        </p:txBody>
      </p:sp>
      <p:pic>
        <p:nvPicPr>
          <p:cNvPr id="8" name="Picture 7"/>
          <p:cNvPicPr>
            <a:picLocks noChangeAspect="1"/>
          </p:cNvPicPr>
          <p:nvPr/>
        </p:nvPicPr>
        <p:blipFill>
          <a:blip r:embed="rId3"/>
          <a:stretch>
            <a:fillRect/>
          </a:stretch>
        </p:blipFill>
        <p:spPr>
          <a:xfrm>
            <a:off x="5276597" y="346998"/>
            <a:ext cx="3527527" cy="4749784"/>
          </a:xfrm>
          <a:prstGeom prst="rect">
            <a:avLst/>
          </a:prstGeom>
        </p:spPr>
      </p:pic>
      <p:pic>
        <p:nvPicPr>
          <p:cNvPr id="10" name="Picture 9"/>
          <p:cNvPicPr>
            <a:picLocks noChangeAspect="1"/>
          </p:cNvPicPr>
          <p:nvPr/>
        </p:nvPicPr>
        <p:blipFill>
          <a:blip r:embed="rId4"/>
          <a:stretch>
            <a:fillRect/>
          </a:stretch>
        </p:blipFill>
        <p:spPr>
          <a:xfrm>
            <a:off x="191686" y="636253"/>
            <a:ext cx="4934030" cy="4002047"/>
          </a:xfrm>
          <a:prstGeom prst="rect">
            <a:avLst/>
          </a:prstGeom>
        </p:spPr>
      </p:pic>
      <p:sp>
        <p:nvSpPr>
          <p:cNvPr id="9" name="TextBox 8"/>
          <p:cNvSpPr txBox="1"/>
          <p:nvPr/>
        </p:nvSpPr>
        <p:spPr>
          <a:xfrm>
            <a:off x="1644215" y="764301"/>
            <a:ext cx="495641" cy="473822"/>
          </a:xfrm>
          <a:prstGeom prst="foldedCorner">
            <a:avLst/>
          </a:prstGeom>
          <a:solidFill>
            <a:schemeClr val="bg2">
              <a:lumMod val="50000"/>
            </a:schemeClr>
          </a:solidFill>
        </p:spPr>
        <p:txBody>
          <a:bodyPr wrap="none" lIns="91436" tIns="45718" rIns="91436" bIns="45718" rtlCol="0" anchor="ctr">
            <a:spAutoFit/>
          </a:bodyPr>
          <a:lstStyle/>
          <a:p>
            <a:pPr algn="ctr">
              <a:lnSpc>
                <a:spcPct val="90000"/>
              </a:lnSpc>
            </a:pPr>
            <a:r>
              <a:rPr lang="en-US" sz="2200" dirty="0"/>
              <a:t>30</a:t>
            </a:r>
          </a:p>
        </p:txBody>
      </p:sp>
      <p:sp>
        <p:nvSpPr>
          <p:cNvPr id="11" name="TextBox 10"/>
          <p:cNvSpPr txBox="1"/>
          <p:nvPr/>
        </p:nvSpPr>
        <p:spPr>
          <a:xfrm>
            <a:off x="191686" y="290004"/>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poofytoo.com</a:t>
            </a:r>
            <a:r>
              <a:rPr lang="en-US" dirty="0"/>
              <a:t>/</a:t>
            </a:r>
          </a:p>
        </p:txBody>
      </p:sp>
      <p:sp>
        <p:nvSpPr>
          <p:cNvPr id="2" name="Slide Number Placeholder 1">
            <a:extLst>
              <a:ext uri="{FF2B5EF4-FFF2-40B4-BE49-F238E27FC236}">
                <a16:creationId xmlns:a16="http://schemas.microsoft.com/office/drawing/2014/main" id="{80DD9010-4632-764F-AB25-214A244EAF53}"/>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58478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(part 1)</a:t>
            </a:r>
          </a:p>
        </p:txBody>
      </p:sp>
      <p:sp>
        <p:nvSpPr>
          <p:cNvPr id="3" name="Content Placeholder 2"/>
          <p:cNvSpPr>
            <a:spLocks noGrp="1"/>
          </p:cNvSpPr>
          <p:nvPr>
            <p:ph sz="half" idx="1"/>
          </p:nvPr>
        </p:nvSpPr>
        <p:spPr/>
        <p:txBody>
          <a:bodyPr>
            <a:normAutofit/>
          </a:bodyPr>
          <a:lstStyle/>
          <a:p>
            <a:r>
              <a:rPr lang="en-US" dirty="0"/>
              <a:t>N=24</a:t>
            </a:r>
          </a:p>
          <a:p>
            <a:r>
              <a:rPr lang="en-US" dirty="0"/>
              <a:t>Average amount of time 18-24 aged people spend on social media is around 2 hours a day</a:t>
            </a:r>
          </a:p>
        </p:txBody>
      </p:sp>
      <p:sp>
        <p:nvSpPr>
          <p:cNvPr id="4" name="Content Placeholder 3"/>
          <p:cNvSpPr>
            <a:spLocks noGrp="1"/>
          </p:cNvSpPr>
          <p:nvPr>
            <p:ph sz="half" idx="2"/>
          </p:nvPr>
        </p:nvSpPr>
        <p:spPr>
          <a:xfrm>
            <a:off x="6119751" y="2035011"/>
            <a:ext cx="1176454" cy="803643"/>
          </a:xfrm>
          <a:ln>
            <a:solidFill>
              <a:schemeClr val="bg1"/>
            </a:solidFill>
          </a:ln>
        </p:spPr>
        <p:txBody>
          <a:bodyPr anchor="ctr">
            <a:normAutofit/>
          </a:bodyPr>
          <a:lstStyle/>
          <a:p>
            <a:pPr marL="0" indent="0" algn="ctr">
              <a:buNone/>
            </a:pPr>
            <a:r>
              <a:rPr lang="en-US" dirty="0"/>
              <a:t> </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Eleanor Foley</a:t>
            </a:r>
            <a:endParaRPr lang="en-US" sz="1400" dirty="0">
              <a:solidFill>
                <a:schemeClr val="tx1"/>
              </a:solidFill>
              <a:latin typeface="+mj-lt"/>
            </a:endParaRPr>
          </a:p>
        </p:txBody>
      </p:sp>
      <p:pic>
        <p:nvPicPr>
          <p:cNvPr id="8" name="Picture 4" descr="Forms response chart. Question title: How many hours do you spend on social media a week? . Number of responses: 24 responses.">
            <a:extLst>
              <a:ext uri="{FF2B5EF4-FFF2-40B4-BE49-F238E27FC236}">
                <a16:creationId xmlns:a16="http://schemas.microsoft.com/office/drawing/2014/main" id="{8012EC00-8BA5-CB1D-F34D-2820705AB3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124" b="7879"/>
          <a:stretch/>
        </p:blipFill>
        <p:spPr bwMode="auto">
          <a:xfrm>
            <a:off x="449833" y="2562185"/>
            <a:ext cx="4008274" cy="20445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69E2BD5-C6E5-BC7A-E2B9-6973F1ABAA19}"/>
              </a:ext>
            </a:extLst>
          </p:cNvPr>
          <p:cNvSpPr txBox="1"/>
          <p:nvPr/>
        </p:nvSpPr>
        <p:spPr>
          <a:xfrm>
            <a:off x="2129882" y="3456878"/>
            <a:ext cx="847493" cy="480131"/>
          </a:xfrm>
          <a:prstGeom prst="rect">
            <a:avLst/>
          </a:prstGeom>
          <a:noFill/>
        </p:spPr>
        <p:txBody>
          <a:bodyPr wrap="square" rtlCol="0">
            <a:spAutoFit/>
          </a:bodyPr>
          <a:lstStyle/>
          <a:p>
            <a:pPr>
              <a:lnSpc>
                <a:spcPct val="90000"/>
              </a:lnSpc>
            </a:pPr>
            <a:r>
              <a:rPr lang="en-US" sz="2800" dirty="0">
                <a:solidFill>
                  <a:schemeClr val="bg1"/>
                </a:solidFill>
              </a:rPr>
              <a:t>16</a:t>
            </a:r>
          </a:p>
        </p:txBody>
      </p:sp>
      <p:pic>
        <p:nvPicPr>
          <p:cNvPr id="11" name="Picture 10" descr="Forms response chart. Question title: How much of your free time do you spend online a day?. Number of responses: 24 responses.">
            <a:extLst>
              <a:ext uri="{FF2B5EF4-FFF2-40B4-BE49-F238E27FC236}">
                <a16:creationId xmlns:a16="http://schemas.microsoft.com/office/drawing/2014/main" id="{EB4F9CE9-A32F-95EC-43B2-CC1E3BE937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5773" b="9712"/>
          <a:stretch/>
        </p:blipFill>
        <p:spPr bwMode="auto">
          <a:xfrm>
            <a:off x="4572000" y="1040240"/>
            <a:ext cx="4271959" cy="218317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8CA81CF-C0C7-F954-1BCD-3DC327132970}"/>
              </a:ext>
            </a:extLst>
          </p:cNvPr>
          <p:cNvSpPr txBox="1"/>
          <p:nvPr/>
        </p:nvSpPr>
        <p:spPr>
          <a:xfrm>
            <a:off x="6284232" y="2078337"/>
            <a:ext cx="847493" cy="480131"/>
          </a:xfrm>
          <a:prstGeom prst="rect">
            <a:avLst/>
          </a:prstGeom>
          <a:noFill/>
        </p:spPr>
        <p:txBody>
          <a:bodyPr wrap="square" rtlCol="0">
            <a:spAutoFit/>
          </a:bodyPr>
          <a:lstStyle/>
          <a:p>
            <a:pPr>
              <a:lnSpc>
                <a:spcPct val="90000"/>
              </a:lnSpc>
            </a:pPr>
            <a:r>
              <a:rPr lang="en-US" sz="2800" dirty="0">
                <a:solidFill>
                  <a:schemeClr val="bg1"/>
                </a:solidFill>
              </a:rPr>
              <a:t>11</a:t>
            </a:r>
          </a:p>
        </p:txBody>
      </p:sp>
    </p:spTree>
    <p:extLst>
      <p:ext uri="{BB962C8B-B14F-4D97-AF65-F5344CB8AC3E}">
        <p14:creationId xmlns:p14="http://schemas.microsoft.com/office/powerpoint/2010/main" val="3908183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(part 2)</a:t>
            </a:r>
          </a:p>
        </p:txBody>
      </p:sp>
      <p:sp>
        <p:nvSpPr>
          <p:cNvPr id="3" name="Content Placeholder 2"/>
          <p:cNvSpPr>
            <a:spLocks noGrp="1"/>
          </p:cNvSpPr>
          <p:nvPr>
            <p:ph sz="half" idx="1"/>
          </p:nvPr>
        </p:nvSpPr>
        <p:spPr/>
        <p:txBody>
          <a:bodyPr/>
          <a:lstStyle/>
          <a:p>
            <a:pPr marL="0" indent="0">
              <a:buNone/>
            </a:pPr>
            <a:r>
              <a:rPr lang="en-US" dirty="0"/>
              <a:t>  </a:t>
            </a:r>
          </a:p>
        </p:txBody>
      </p:sp>
      <p:sp>
        <p:nvSpPr>
          <p:cNvPr id="4" name="Content Placeholder 3"/>
          <p:cNvSpPr>
            <a:spLocks noGrp="1"/>
          </p:cNvSpPr>
          <p:nvPr>
            <p:ph sz="half" idx="2"/>
          </p:nvPr>
        </p:nvSpPr>
        <p:spPr>
          <a:xfrm>
            <a:off x="3478925" y="2654119"/>
            <a:ext cx="722586" cy="1142344"/>
          </a:xfrm>
          <a:ln>
            <a:solidFill>
              <a:schemeClr val="bg1"/>
            </a:solidFill>
          </a:ln>
        </p:spPr>
        <p:txBody>
          <a:bodyPr anchor="ctr"/>
          <a:lstStyle/>
          <a:p>
            <a:pPr marL="0" indent="0" algn="ctr">
              <a:buNone/>
            </a:pPr>
            <a:r>
              <a:rPr lang="en-US" dirty="0"/>
              <a:t> </a:t>
            </a:r>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Eleanor Foley</a:t>
            </a:r>
            <a:endParaRPr lang="en-US" sz="1400" dirty="0">
              <a:solidFill>
                <a:schemeClr val="tx1"/>
              </a:solidFill>
              <a:latin typeface="+mj-lt"/>
            </a:endParaRPr>
          </a:p>
        </p:txBody>
      </p:sp>
      <p:pic>
        <p:nvPicPr>
          <p:cNvPr id="11" name="Picture 2" descr="Forms response chart. Question title: How do you feel about the amount of time you spend on social media?. Number of responses: 24 responses.">
            <a:extLst>
              <a:ext uri="{FF2B5EF4-FFF2-40B4-BE49-F238E27FC236}">
                <a16:creationId xmlns:a16="http://schemas.microsoft.com/office/drawing/2014/main" id="{7024C5E5-A68A-BD16-F4E7-99CE953325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464" b="8975"/>
          <a:stretch/>
        </p:blipFill>
        <p:spPr bwMode="auto">
          <a:xfrm>
            <a:off x="4151186" y="827069"/>
            <a:ext cx="4855603" cy="2491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orms response chart. Question title: Do you struggle with spending less time on social media?. Number of responses: 24 responses.">
            <a:extLst>
              <a:ext uri="{FF2B5EF4-FFF2-40B4-BE49-F238E27FC236}">
                <a16:creationId xmlns:a16="http://schemas.microsoft.com/office/drawing/2014/main" id="{C0F56A3B-1D91-CA13-F64E-7AD729500A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9639" b="9221"/>
          <a:stretch/>
        </p:blipFill>
        <p:spPr bwMode="auto">
          <a:xfrm>
            <a:off x="171164" y="2187545"/>
            <a:ext cx="4912226" cy="266269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334777D-CB4F-C771-ADD4-77C9994E80D8}"/>
              </a:ext>
            </a:extLst>
          </p:cNvPr>
          <p:cNvSpPr txBox="1"/>
          <p:nvPr/>
        </p:nvSpPr>
        <p:spPr>
          <a:xfrm>
            <a:off x="2427890" y="4046254"/>
            <a:ext cx="1051035" cy="480131"/>
          </a:xfrm>
          <a:prstGeom prst="rect">
            <a:avLst/>
          </a:prstGeom>
          <a:noFill/>
        </p:spPr>
        <p:txBody>
          <a:bodyPr wrap="square" rtlCol="0">
            <a:spAutoFit/>
          </a:bodyPr>
          <a:lstStyle/>
          <a:p>
            <a:pPr>
              <a:lnSpc>
                <a:spcPct val="90000"/>
              </a:lnSpc>
            </a:pPr>
            <a:r>
              <a:rPr lang="en-US" sz="2800" dirty="0">
                <a:solidFill>
                  <a:schemeClr val="bg1"/>
                </a:solidFill>
              </a:rPr>
              <a:t>16</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14" name="TextBox 13">
            <a:extLst>
              <a:ext uri="{FF2B5EF4-FFF2-40B4-BE49-F238E27FC236}">
                <a16:creationId xmlns:a16="http://schemas.microsoft.com/office/drawing/2014/main" id="{51F7DFB3-23D8-0295-449C-DA4AF501E033}"/>
              </a:ext>
            </a:extLst>
          </p:cNvPr>
          <p:cNvSpPr txBox="1"/>
          <p:nvPr/>
        </p:nvSpPr>
        <p:spPr>
          <a:xfrm>
            <a:off x="6421052" y="2003367"/>
            <a:ext cx="568549" cy="341632"/>
          </a:xfrm>
          <a:prstGeom prst="rect">
            <a:avLst/>
          </a:prstGeom>
          <a:noFill/>
        </p:spPr>
        <p:txBody>
          <a:bodyPr wrap="square">
            <a:spAutoFit/>
          </a:bodyPr>
          <a:lstStyle/>
          <a:p>
            <a:pPr>
              <a:lnSpc>
                <a:spcPct val="90000"/>
              </a:lnSpc>
            </a:pPr>
            <a:r>
              <a:rPr lang="en-US" dirty="0">
                <a:solidFill>
                  <a:schemeClr val="bg1"/>
                </a:solidFill>
              </a:rPr>
              <a:t>8</a:t>
            </a:r>
            <a:endParaRPr lang="en-US" sz="1800" dirty="0">
              <a:solidFill>
                <a:schemeClr val="bg1"/>
              </a:solidFill>
            </a:endParaRPr>
          </a:p>
        </p:txBody>
      </p:sp>
      <p:sp>
        <p:nvSpPr>
          <p:cNvPr id="15" name="TextBox 14">
            <a:extLst>
              <a:ext uri="{FF2B5EF4-FFF2-40B4-BE49-F238E27FC236}">
                <a16:creationId xmlns:a16="http://schemas.microsoft.com/office/drawing/2014/main" id="{24D2F80E-D1C3-5BEA-8017-4C130FA0B976}"/>
              </a:ext>
            </a:extLst>
          </p:cNvPr>
          <p:cNvSpPr txBox="1"/>
          <p:nvPr/>
        </p:nvSpPr>
        <p:spPr>
          <a:xfrm>
            <a:off x="6997469" y="2517044"/>
            <a:ext cx="254021" cy="369332"/>
          </a:xfrm>
          <a:prstGeom prst="rect">
            <a:avLst/>
          </a:prstGeom>
          <a:noFill/>
        </p:spPr>
        <p:txBody>
          <a:bodyPr wrap="square" rtlCol="0">
            <a:spAutoFit/>
          </a:bodyPr>
          <a:lstStyle/>
          <a:p>
            <a:pPr>
              <a:lnSpc>
                <a:spcPct val="90000"/>
              </a:lnSpc>
            </a:pPr>
            <a:r>
              <a:rPr lang="en-US" sz="2000" dirty="0">
                <a:solidFill>
                  <a:schemeClr val="bg1"/>
                </a:solidFill>
              </a:rPr>
              <a:t>2</a:t>
            </a:r>
          </a:p>
        </p:txBody>
      </p:sp>
      <p:sp>
        <p:nvSpPr>
          <p:cNvPr id="16" name="TextBox 15">
            <a:extLst>
              <a:ext uri="{FF2B5EF4-FFF2-40B4-BE49-F238E27FC236}">
                <a16:creationId xmlns:a16="http://schemas.microsoft.com/office/drawing/2014/main" id="{F4CE1491-5B79-359C-93D4-6BBA8F332157}"/>
              </a:ext>
            </a:extLst>
          </p:cNvPr>
          <p:cNvSpPr txBox="1"/>
          <p:nvPr/>
        </p:nvSpPr>
        <p:spPr>
          <a:xfrm>
            <a:off x="6989601" y="2781823"/>
            <a:ext cx="2154399" cy="480131"/>
          </a:xfrm>
          <a:prstGeom prst="rect">
            <a:avLst/>
          </a:prstGeom>
          <a:noFill/>
        </p:spPr>
        <p:txBody>
          <a:bodyPr wrap="square" rtlCol="0">
            <a:spAutoFit/>
          </a:bodyPr>
          <a:lstStyle/>
          <a:p>
            <a:pPr>
              <a:lnSpc>
                <a:spcPct val="90000"/>
              </a:lnSpc>
            </a:pPr>
            <a:r>
              <a:rPr lang="en-US" sz="2800" dirty="0">
                <a:solidFill>
                  <a:schemeClr val="bg1"/>
                </a:solidFill>
              </a:rPr>
              <a:t>Neutral =14</a:t>
            </a:r>
          </a:p>
        </p:txBody>
      </p:sp>
      <p:sp>
        <p:nvSpPr>
          <p:cNvPr id="12" name="TextBox 11">
            <a:extLst>
              <a:ext uri="{FF2B5EF4-FFF2-40B4-BE49-F238E27FC236}">
                <a16:creationId xmlns:a16="http://schemas.microsoft.com/office/drawing/2014/main" id="{5FB2D0C3-C7E6-79F3-7DAA-731D08BE2CA1}"/>
              </a:ext>
            </a:extLst>
          </p:cNvPr>
          <p:cNvSpPr txBox="1"/>
          <p:nvPr/>
        </p:nvSpPr>
        <p:spPr>
          <a:xfrm>
            <a:off x="2523451" y="3550554"/>
            <a:ext cx="4601028" cy="341632"/>
          </a:xfrm>
          <a:prstGeom prst="rect">
            <a:avLst/>
          </a:prstGeom>
          <a:noFill/>
        </p:spPr>
        <p:txBody>
          <a:bodyPr wrap="square">
            <a:spAutoFit/>
          </a:bodyPr>
          <a:lstStyle/>
          <a:p>
            <a:pPr>
              <a:lnSpc>
                <a:spcPct val="90000"/>
              </a:lnSpc>
            </a:pPr>
            <a:r>
              <a:rPr lang="en-US" dirty="0">
                <a:solidFill>
                  <a:schemeClr val="bg1"/>
                </a:solidFill>
              </a:rPr>
              <a:t>8</a:t>
            </a:r>
            <a:endParaRPr lang="en-US" sz="1800" dirty="0">
              <a:solidFill>
                <a:schemeClr val="bg1"/>
              </a:solidFill>
            </a:endParaRPr>
          </a:p>
        </p:txBody>
      </p:sp>
    </p:spTree>
    <p:extLst>
      <p:ext uri="{BB962C8B-B14F-4D97-AF65-F5344CB8AC3E}">
        <p14:creationId xmlns:p14="http://schemas.microsoft.com/office/powerpoint/2010/main" val="2798458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16EA2-053E-92D3-BBFF-C01C8E9B5618}"/>
              </a:ext>
            </a:extLst>
          </p:cNvPr>
          <p:cNvSpPr>
            <a:spLocks noGrp="1"/>
          </p:cNvSpPr>
          <p:nvPr>
            <p:ph type="title"/>
          </p:nvPr>
        </p:nvSpPr>
        <p:spPr/>
        <p:txBody>
          <a:bodyPr/>
          <a:lstStyle/>
          <a:p>
            <a:r>
              <a:rPr lang="en-US" dirty="0"/>
              <a:t>Result</a:t>
            </a:r>
          </a:p>
        </p:txBody>
      </p:sp>
      <p:sp>
        <p:nvSpPr>
          <p:cNvPr id="3" name="Text Placeholder 2">
            <a:extLst>
              <a:ext uri="{FF2B5EF4-FFF2-40B4-BE49-F238E27FC236}">
                <a16:creationId xmlns:a16="http://schemas.microsoft.com/office/drawing/2014/main" id="{195AD0E3-B8A4-A39F-5226-27F75D56C653}"/>
              </a:ext>
            </a:extLst>
          </p:cNvPr>
          <p:cNvSpPr>
            <a:spLocks noGrp="1"/>
          </p:cNvSpPr>
          <p:nvPr>
            <p:ph type="body" idx="1"/>
          </p:nvPr>
        </p:nvSpPr>
        <p:spPr/>
        <p:txBody>
          <a:bodyPr/>
          <a:lstStyle/>
          <a:p>
            <a:r>
              <a:rPr lang="en-US" dirty="0"/>
              <a:t> </a:t>
            </a:r>
          </a:p>
        </p:txBody>
      </p:sp>
      <p:sp>
        <p:nvSpPr>
          <p:cNvPr id="4" name="Footer Placeholder 3">
            <a:extLst>
              <a:ext uri="{FF2B5EF4-FFF2-40B4-BE49-F238E27FC236}">
                <a16:creationId xmlns:a16="http://schemas.microsoft.com/office/drawing/2014/main" id="{8E70461C-618B-B575-E913-35F248AE84C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C9C1748B-21EC-8BCD-3CB6-48C92A8065D3}"/>
              </a:ext>
            </a:extLst>
          </p:cNvPr>
          <p:cNvSpPr>
            <a:spLocks noGrp="1"/>
          </p:cNvSpPr>
          <p:nvPr>
            <p:ph type="sldNum" sz="quarter" idx="12"/>
          </p:nvPr>
        </p:nvSpPr>
        <p:spPr/>
        <p:txBody>
          <a:bodyPr/>
          <a:lstStyle/>
          <a:p>
            <a:fld id="{A2A17EAB-8B51-5C40-8776-6683E51FA7A0}" type="slidenum">
              <a:rPr lang="en-US" smtClean="0"/>
              <a:t>32</a:t>
            </a:fld>
            <a:endParaRPr lang="en-US"/>
          </a:p>
        </p:txBody>
      </p:sp>
      <p:sp>
        <p:nvSpPr>
          <p:cNvPr id="6" name="TextBox 5">
            <a:extLst>
              <a:ext uri="{FF2B5EF4-FFF2-40B4-BE49-F238E27FC236}">
                <a16:creationId xmlns:a16="http://schemas.microsoft.com/office/drawing/2014/main" id="{197FCA40-ED13-01E8-5CFC-D22CF4D46B4C}"/>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Eleanor Foley</a:t>
            </a:r>
            <a:endParaRPr lang="en-US" sz="1400" dirty="0">
              <a:solidFill>
                <a:schemeClr val="tx1"/>
              </a:solidFill>
              <a:latin typeface="+mj-lt"/>
            </a:endParaRPr>
          </a:p>
        </p:txBody>
      </p:sp>
    </p:spTree>
    <p:extLst>
      <p:ext uri="{BB962C8B-B14F-4D97-AF65-F5344CB8AC3E}">
        <p14:creationId xmlns:p14="http://schemas.microsoft.com/office/powerpoint/2010/main" val="3185790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Cambria" panose="02040503050406030204" pitchFamily="18" charset="0"/>
              </a:rPr>
              <a:t>WHAT YOU SHOULD DO</a:t>
            </a:r>
            <a:endParaRPr lang="en-US" sz="2400" dirty="0">
              <a:latin typeface="Cambria" panose="02040503050406030204" pitchFamily="18" charset="0"/>
              <a:cs typeface="Calibri" panose="020F0502020204030204" pitchFamily="34" charset="0"/>
            </a:endParaRPr>
          </a:p>
        </p:txBody>
      </p:sp>
      <p:sp>
        <p:nvSpPr>
          <p:cNvPr id="3" name="Content Placeholder 2"/>
          <p:cNvSpPr>
            <a:spLocks noGrp="1"/>
          </p:cNvSpPr>
          <p:nvPr>
            <p:ph sz="half" idx="1"/>
          </p:nvPr>
        </p:nvSpPr>
        <p:spPr/>
        <p:txBody>
          <a:bodyPr/>
          <a:lstStyle/>
          <a:p>
            <a:r>
              <a:rPr lang="en-US" dirty="0"/>
              <a:t>Take breaks </a:t>
            </a:r>
          </a:p>
          <a:p>
            <a:r>
              <a:rPr lang="en-US" dirty="0"/>
              <a:t>Limit screentime (depending on how much you use social media)</a:t>
            </a:r>
          </a:p>
          <a:p>
            <a:pPr lvl="1"/>
            <a:r>
              <a:rPr lang="en-US" sz="1100" b="0" i="0" dirty="0">
                <a:effectLst/>
                <a:latin typeface="+mj-lt"/>
              </a:rPr>
              <a:t>Social media overuse is linked to increased levels of stress and anxiety and diminished concentration.</a:t>
            </a:r>
            <a:endParaRPr lang="en-US" sz="1100" dirty="0">
              <a:latin typeface="+mj-lt"/>
            </a:endParaRPr>
          </a:p>
          <a:p>
            <a:r>
              <a:rPr lang="en-US" dirty="0"/>
              <a:t>For iPhone users in Settings, one can set time limits for apps</a:t>
            </a:r>
          </a:p>
        </p:txBody>
      </p:sp>
      <p:sp>
        <p:nvSpPr>
          <p:cNvPr id="4" name="Content Placeholder 3"/>
          <p:cNvSpPr>
            <a:spLocks noGrp="1"/>
          </p:cNvSpPr>
          <p:nvPr>
            <p:ph sz="half" idx="2"/>
          </p:nvPr>
        </p:nvSpPr>
        <p:spPr>
          <a:xfrm>
            <a:off x="4724400" y="1352551"/>
            <a:ext cx="3733800" cy="1748001"/>
          </a:xfrm>
          <a:ln>
            <a:solidFill>
              <a:schemeClr val="bg1"/>
            </a:solidFill>
          </a:ln>
        </p:spPr>
        <p:txBody>
          <a:bodyPr anchor="ctr"/>
          <a:lstStyle/>
          <a:p>
            <a:r>
              <a:rPr lang="en-US" dirty="0"/>
              <a:t>After certain apps rate your mood</a:t>
            </a:r>
          </a:p>
          <a:p>
            <a:pPr lvl="1"/>
            <a:r>
              <a:rPr lang="en-US" dirty="0"/>
              <a:t>I did this myself</a:t>
            </a:r>
          </a:p>
          <a:p>
            <a:r>
              <a:rPr lang="en-US" dirty="0"/>
              <a:t>Disable notifications</a:t>
            </a:r>
          </a:p>
          <a:p>
            <a:r>
              <a:rPr lang="en-US" dirty="0"/>
              <a:t>Monitor social media use</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Eleanor Foley</a:t>
            </a:r>
            <a:endParaRPr lang="en-US" sz="1400" dirty="0">
              <a:solidFill>
                <a:schemeClr val="tx1"/>
              </a:solidFill>
              <a:latin typeface="+mj-lt"/>
            </a:endParaRPr>
          </a:p>
        </p:txBody>
      </p:sp>
      <p:pic>
        <p:nvPicPr>
          <p:cNvPr id="8" name="Picture 2" descr="50+ Free Social Media Icon Sets For your Designs [Vector-Based]">
            <a:extLst>
              <a:ext uri="{FF2B5EF4-FFF2-40B4-BE49-F238E27FC236}">
                <a16:creationId xmlns:a16="http://schemas.microsoft.com/office/drawing/2014/main" id="{494D37AB-EBAC-E765-97A5-32B334221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3498073"/>
            <a:ext cx="3872753"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No phone - Free signaling icons">
            <a:extLst>
              <a:ext uri="{FF2B5EF4-FFF2-40B4-BE49-F238E27FC236}">
                <a16:creationId xmlns:a16="http://schemas.microsoft.com/office/drawing/2014/main" id="{9118BCE9-6E40-9B8B-1BC8-43B250D2FF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2743" y="3318425"/>
            <a:ext cx="1678771" cy="1678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16EA2-053E-92D3-BBFF-C01C8E9B5618}"/>
              </a:ext>
            </a:extLst>
          </p:cNvPr>
          <p:cNvSpPr>
            <a:spLocks noGrp="1"/>
          </p:cNvSpPr>
          <p:nvPr>
            <p:ph type="title"/>
          </p:nvPr>
        </p:nvSpPr>
        <p:spPr>
          <a:xfrm>
            <a:off x="629348" y="1121469"/>
            <a:ext cx="7315200" cy="1494448"/>
          </a:xfrm>
        </p:spPr>
        <p:txBody>
          <a:bodyPr/>
          <a:lstStyle/>
          <a:p>
            <a:r>
              <a:rPr lang="en-US" dirty="0"/>
              <a:t>Thank you!</a:t>
            </a:r>
          </a:p>
        </p:txBody>
      </p:sp>
      <p:sp>
        <p:nvSpPr>
          <p:cNvPr id="3" name="Text Placeholder 2">
            <a:extLst>
              <a:ext uri="{FF2B5EF4-FFF2-40B4-BE49-F238E27FC236}">
                <a16:creationId xmlns:a16="http://schemas.microsoft.com/office/drawing/2014/main" id="{195AD0E3-B8A4-A39F-5226-27F75D56C653}"/>
              </a:ext>
            </a:extLst>
          </p:cNvPr>
          <p:cNvSpPr>
            <a:spLocks noGrp="1"/>
          </p:cNvSpPr>
          <p:nvPr>
            <p:ph type="body" idx="1"/>
          </p:nvPr>
        </p:nvSpPr>
        <p:spPr/>
        <p:txBody>
          <a:bodyPr/>
          <a:lstStyle/>
          <a:p>
            <a:r>
              <a:rPr lang="en-US" dirty="0"/>
              <a:t> </a:t>
            </a:r>
          </a:p>
        </p:txBody>
      </p:sp>
      <p:sp>
        <p:nvSpPr>
          <p:cNvPr id="4" name="Footer Placeholder 3">
            <a:extLst>
              <a:ext uri="{FF2B5EF4-FFF2-40B4-BE49-F238E27FC236}">
                <a16:creationId xmlns:a16="http://schemas.microsoft.com/office/drawing/2014/main" id="{8E70461C-618B-B575-E913-35F248AE84C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C9C1748B-21EC-8BCD-3CB6-48C92A8065D3}"/>
              </a:ext>
            </a:extLst>
          </p:cNvPr>
          <p:cNvSpPr>
            <a:spLocks noGrp="1"/>
          </p:cNvSpPr>
          <p:nvPr>
            <p:ph type="sldNum" sz="quarter" idx="12"/>
          </p:nvPr>
        </p:nvSpPr>
        <p:spPr/>
        <p:txBody>
          <a:bodyPr/>
          <a:lstStyle/>
          <a:p>
            <a:fld id="{A2A17EAB-8B51-5C40-8776-6683E51FA7A0}" type="slidenum">
              <a:rPr lang="en-US" smtClean="0"/>
              <a:t>34</a:t>
            </a:fld>
            <a:endParaRPr lang="en-US"/>
          </a:p>
        </p:txBody>
      </p:sp>
      <p:pic>
        <p:nvPicPr>
          <p:cNvPr id="6" name="Picture 2" descr="8 Thank you ideas | thanks gif, cute gif, thank you images">
            <a:extLst>
              <a:ext uri="{FF2B5EF4-FFF2-40B4-BE49-F238E27FC236}">
                <a16:creationId xmlns:a16="http://schemas.microsoft.com/office/drawing/2014/main" id="{A306E879-3D90-EB82-5827-93B8286F8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348" y="2609567"/>
            <a:ext cx="2997200" cy="2425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53C3BF0-887E-03AE-C70A-47076EB7874D}"/>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Eleanor Foley</a:t>
            </a:r>
            <a:endParaRPr lang="en-US" sz="1400" dirty="0">
              <a:solidFill>
                <a:schemeClr val="tx1"/>
              </a:solidFill>
              <a:latin typeface="+mj-lt"/>
            </a:endParaRPr>
          </a:p>
        </p:txBody>
      </p:sp>
    </p:spTree>
    <p:extLst>
      <p:ext uri="{BB962C8B-B14F-4D97-AF65-F5344CB8AC3E}">
        <p14:creationId xmlns:p14="http://schemas.microsoft.com/office/powerpoint/2010/main" val="1310539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32500" lnSpcReduction="20000"/>
          </a:bodyPr>
          <a:lstStyle/>
          <a:p>
            <a:pPr marL="0" indent="0">
              <a:buNone/>
            </a:pPr>
            <a:r>
              <a:rPr lang="en-US" dirty="0"/>
              <a:t>[3] The Social Dilemma, Jeff Orlowski</a:t>
            </a:r>
          </a:p>
          <a:p>
            <a:pPr marL="0" indent="0">
              <a:buNone/>
            </a:pPr>
            <a:r>
              <a:rPr lang="en-US" dirty="0"/>
              <a:t>[3] </a:t>
            </a:r>
            <a:r>
              <a:rPr lang="en-US" dirty="0">
                <a:effectLst/>
              </a:rPr>
              <a:t>Hansen, Kelsey. “Our Social Media Addiction.” </a:t>
            </a:r>
            <a:r>
              <a:rPr lang="en-US" i="1" dirty="0">
                <a:effectLst/>
              </a:rPr>
              <a:t>Harvard Business Review</a:t>
            </a:r>
            <a:r>
              <a:rPr lang="en-US" dirty="0">
                <a:effectLst/>
              </a:rPr>
              <a:t>, 1 Nov. 2022, </a:t>
            </a:r>
            <a:r>
              <a:rPr lang="en-US" dirty="0">
                <a:effectLst/>
                <a:hlinkClick r:id="rId3"/>
              </a:rPr>
              <a:t>https://hbr.org/2022/11/our-social-media-addiction</a:t>
            </a:r>
            <a:r>
              <a:rPr lang="en-US" dirty="0">
                <a:effectLst/>
              </a:rPr>
              <a:t>.</a:t>
            </a:r>
            <a:endParaRPr lang="en-US" dirty="0"/>
          </a:p>
          <a:p>
            <a:pPr marL="0" indent="0">
              <a:buNone/>
            </a:pPr>
            <a:r>
              <a:rPr lang="en-US" dirty="0"/>
              <a:t>[4] </a:t>
            </a:r>
            <a:r>
              <a:rPr lang="en-US" dirty="0">
                <a:effectLst/>
              </a:rPr>
              <a:t>Zaveri, </a:t>
            </a:r>
            <a:r>
              <a:rPr lang="en-US" dirty="0" err="1">
                <a:effectLst/>
              </a:rPr>
              <a:t>Jui</a:t>
            </a:r>
            <a:r>
              <a:rPr lang="en-US" dirty="0">
                <a:effectLst/>
              </a:rPr>
              <a:t>. “TikTok and the Death of the Attention Span.” </a:t>
            </a:r>
            <a:r>
              <a:rPr lang="en-US" i="1" dirty="0">
                <a:effectLst/>
              </a:rPr>
              <a:t>The Oxford Blue</a:t>
            </a:r>
            <a:r>
              <a:rPr lang="en-US" dirty="0">
                <a:effectLst/>
              </a:rPr>
              <a:t>, 23 May 2023, </a:t>
            </a:r>
            <a:r>
              <a:rPr lang="en-US" dirty="0">
                <a:effectLst/>
                <a:hlinkClick r:id="rId4"/>
              </a:rPr>
              <a:t>https://theoxfordblue.co.uk/tiktok-and-the-death-of-the-attention-span/</a:t>
            </a:r>
            <a:r>
              <a:rPr lang="en-US" dirty="0">
                <a:effectLst/>
              </a:rPr>
              <a:t>.</a:t>
            </a:r>
            <a:endParaRPr lang="en-US" dirty="0"/>
          </a:p>
          <a:p>
            <a:pPr marL="0" indent="0">
              <a:buNone/>
            </a:pPr>
            <a:r>
              <a:rPr lang="en-US" dirty="0">
                <a:effectLst/>
              </a:rPr>
              <a:t>[4] Guzman, Chad de. “Report: Facebook Algorithms Promoted Anti-Rohingya Violence.” </a:t>
            </a:r>
            <a:r>
              <a:rPr lang="en-US" i="1" dirty="0">
                <a:effectLst/>
              </a:rPr>
              <a:t>TIME</a:t>
            </a:r>
            <a:r>
              <a:rPr lang="en-US" dirty="0">
                <a:effectLst/>
              </a:rPr>
              <a:t>, 29 Sept. 2022, </a:t>
            </a:r>
            <a:r>
              <a:rPr lang="en-US" dirty="0">
                <a:effectLst/>
                <a:hlinkClick r:id="rId5"/>
              </a:rPr>
              <a:t>https://time.com/6217730/myanmar-meta-rohingya-facebook/</a:t>
            </a:r>
            <a:r>
              <a:rPr lang="en-US" dirty="0">
                <a:effectLst/>
              </a:rPr>
              <a:t>.</a:t>
            </a:r>
          </a:p>
          <a:p>
            <a:pPr marL="0" indent="0">
              <a:buNone/>
            </a:pPr>
            <a:r>
              <a:rPr lang="en-US" dirty="0"/>
              <a:t>[4] </a:t>
            </a:r>
            <a:r>
              <a:rPr lang="en-US" dirty="0">
                <a:effectLst/>
              </a:rPr>
              <a:t>“Study: On Twitter, False News Travels Faster than True Stories.” </a:t>
            </a:r>
            <a:r>
              <a:rPr lang="en-US" i="1" dirty="0">
                <a:effectLst/>
              </a:rPr>
              <a:t>MIT News | Massachusetts Institute of Technology</a:t>
            </a:r>
            <a:r>
              <a:rPr lang="en-US" dirty="0">
                <a:effectLst/>
              </a:rPr>
              <a:t>, 8 Mar. 2018, </a:t>
            </a:r>
            <a:r>
              <a:rPr lang="en-US" dirty="0">
                <a:effectLst/>
                <a:hlinkClick r:id="rId6"/>
              </a:rPr>
              <a:t>https://news.mit.edu/2018/study-twitter-false-news-travels-faster-true-stories-0308</a:t>
            </a:r>
            <a:r>
              <a:rPr lang="en-US" dirty="0">
                <a:effectLst/>
              </a:rPr>
              <a:t>.</a:t>
            </a:r>
            <a:endParaRPr lang="en-US" dirty="0"/>
          </a:p>
          <a:p>
            <a:pPr marL="0" indent="0">
              <a:buNone/>
            </a:pPr>
            <a:r>
              <a:rPr lang="en-US" dirty="0"/>
              <a:t>[4] </a:t>
            </a:r>
            <a:r>
              <a:rPr lang="en-US" dirty="0" err="1">
                <a:effectLst/>
              </a:rPr>
              <a:t>Navaroli</a:t>
            </a:r>
            <a:r>
              <a:rPr lang="en-US" dirty="0">
                <a:effectLst/>
              </a:rPr>
              <a:t>, Anika Collier, and Ellen K. Pao. “Opinion: There’s a Clear Way to Regulate Facebook, TikTok and Other Social Media.” </a:t>
            </a:r>
            <a:r>
              <a:rPr lang="en-US" i="1" dirty="0">
                <a:effectLst/>
              </a:rPr>
              <a:t>Los Angeles Times</a:t>
            </a:r>
            <a:r>
              <a:rPr lang="en-US" dirty="0">
                <a:effectLst/>
              </a:rPr>
              <a:t>, 20 Mar. 2024, </a:t>
            </a:r>
            <a:r>
              <a:rPr lang="en-US" dirty="0">
                <a:effectLst/>
                <a:hlinkClick r:id="rId7"/>
              </a:rPr>
              <a:t>https://www.latimes.com/opinion/story/2024-03-20/social-media-facebook-tiktok-government-regulation</a:t>
            </a:r>
            <a:r>
              <a:rPr lang="en-US" dirty="0">
                <a:effectLst/>
              </a:rPr>
              <a:t>.</a:t>
            </a:r>
            <a:endParaRPr lang="en-US" dirty="0"/>
          </a:p>
          <a:p>
            <a:pPr marL="0" indent="0">
              <a:buNone/>
            </a:pPr>
            <a:r>
              <a:rPr lang="en-US" dirty="0"/>
              <a:t>[5] </a:t>
            </a:r>
            <a:r>
              <a:rPr lang="en-US" dirty="0">
                <a:effectLst/>
              </a:rPr>
              <a:t>“Scammers Are Swiping Billions from Americans Every Year. Worse, Most Crooks Are Getting Away with It.” </a:t>
            </a:r>
            <a:r>
              <a:rPr lang="en-US" i="1" dirty="0">
                <a:effectLst/>
              </a:rPr>
              <a:t>AP News</a:t>
            </a:r>
            <a:r>
              <a:rPr lang="en-US" dirty="0">
                <a:effectLst/>
              </a:rPr>
              <a:t>, 7 July 2024, </a:t>
            </a:r>
            <a:r>
              <a:rPr lang="en-US" dirty="0">
                <a:effectLst/>
                <a:hlinkClick r:id="rId8"/>
              </a:rPr>
              <a:t>https://apnews.com/article/scammers-billions-elder-fraud-aarp-ai-f9530303e10b998720414e88430bcf6b</a:t>
            </a:r>
            <a:r>
              <a:rPr lang="en-US" dirty="0">
                <a:effectLst/>
              </a:rPr>
              <a:t>.</a:t>
            </a:r>
            <a:endParaRPr lang="en-US" dirty="0"/>
          </a:p>
          <a:p>
            <a:pPr marL="0" indent="0">
              <a:buNone/>
            </a:pPr>
            <a:r>
              <a:rPr lang="en-US" dirty="0"/>
              <a:t>[6] </a:t>
            </a:r>
            <a:r>
              <a:rPr lang="en-US" dirty="0" err="1">
                <a:effectLst/>
              </a:rPr>
              <a:t>Leetaru</a:t>
            </a:r>
            <a:r>
              <a:rPr lang="en-US" dirty="0">
                <a:effectLst/>
              </a:rPr>
              <a:t>, </a:t>
            </a:r>
            <a:r>
              <a:rPr lang="en-US" dirty="0" err="1">
                <a:effectLst/>
              </a:rPr>
              <a:t>Kalev</a:t>
            </a:r>
            <a:r>
              <a:rPr lang="en-US" dirty="0">
                <a:effectLst/>
              </a:rPr>
              <a:t>. “Social Media Platforms Are Still Powerless To Stop Data Misuse.” </a:t>
            </a:r>
            <a:r>
              <a:rPr lang="en-US" i="1" dirty="0">
                <a:effectLst/>
              </a:rPr>
              <a:t>Forbes</a:t>
            </a:r>
            <a:r>
              <a:rPr lang="en-US" dirty="0">
                <a:effectLst/>
              </a:rPr>
              <a:t>, </a:t>
            </a:r>
            <a:r>
              <a:rPr lang="en-US" dirty="0">
                <a:effectLst/>
                <a:hlinkClick r:id="rId9"/>
              </a:rPr>
              <a:t>https://www.forbes.com/sites/kalevleetaru/2018/12/05/social-media-platforms-are-still-powerless-to-stop-data-misuse/</a:t>
            </a:r>
            <a:r>
              <a:rPr lang="en-US" dirty="0">
                <a:effectLst/>
              </a:rPr>
              <a:t>. Accessed 2 Sept. 2024.</a:t>
            </a:r>
            <a:endParaRPr lang="en-US" dirty="0"/>
          </a:p>
          <a:p>
            <a:pPr marL="0" indent="0">
              <a:buNone/>
            </a:pPr>
            <a:r>
              <a:rPr lang="en-US" dirty="0"/>
              <a:t>[13] </a:t>
            </a:r>
            <a:r>
              <a:rPr lang="en-US" dirty="0">
                <a:effectLst/>
              </a:rPr>
              <a:t>Tucker, Emma. “TikTok’s Search Engine Repeatedly Delivers Misinformation to Its Majority-Young User Base, Report Says | CNN Business.” </a:t>
            </a:r>
            <a:r>
              <a:rPr lang="en-US" i="1" dirty="0">
                <a:effectLst/>
              </a:rPr>
              <a:t>CNN</a:t>
            </a:r>
            <a:r>
              <a:rPr lang="en-US" dirty="0">
                <a:effectLst/>
              </a:rPr>
              <a:t>, 18 Sept. 2022, </a:t>
            </a:r>
            <a:r>
              <a:rPr lang="en-US" dirty="0">
                <a:effectLst/>
                <a:hlinkClick r:id="rId10"/>
              </a:rPr>
              <a:t>https://www.cnn.com/2022/09/18/business/tiktok-search-engine-misinformation/index.html</a:t>
            </a:r>
            <a:r>
              <a:rPr lang="en-US" dirty="0">
                <a:effectLst/>
              </a:rPr>
              <a:t>.</a:t>
            </a:r>
            <a:endParaRPr lang="en-US" dirty="0"/>
          </a:p>
          <a:p>
            <a:pPr marL="0" indent="0">
              <a:buNone/>
            </a:pPr>
            <a:r>
              <a:rPr lang="en-US" dirty="0"/>
              <a:t>[13] </a:t>
            </a:r>
            <a:r>
              <a:rPr lang="en-US" dirty="0">
                <a:effectLst/>
              </a:rPr>
              <a:t>Zaveri, </a:t>
            </a:r>
            <a:r>
              <a:rPr lang="en-US" dirty="0" err="1">
                <a:effectLst/>
              </a:rPr>
              <a:t>Jui</a:t>
            </a:r>
            <a:r>
              <a:rPr lang="en-US" dirty="0">
                <a:effectLst/>
              </a:rPr>
              <a:t>. “TikTok and the Death of the Attention Span.” </a:t>
            </a:r>
            <a:r>
              <a:rPr lang="en-US" i="1" dirty="0">
                <a:effectLst/>
              </a:rPr>
              <a:t>The Oxford Blue</a:t>
            </a:r>
            <a:r>
              <a:rPr lang="en-US" dirty="0">
                <a:effectLst/>
              </a:rPr>
              <a:t>, 23 May 2023, </a:t>
            </a:r>
            <a:r>
              <a:rPr lang="en-US" dirty="0">
                <a:effectLst/>
                <a:hlinkClick r:id="rId4"/>
              </a:rPr>
              <a:t>https://theoxfordblue.co.uk/tiktok-and-the-death-of-the-attention-span/</a:t>
            </a:r>
            <a:r>
              <a:rPr lang="en-US" dirty="0">
                <a:effectLst/>
              </a:rPr>
              <a:t>.</a:t>
            </a:r>
            <a:endParaRPr lang="en-US" dirty="0"/>
          </a:p>
          <a:p>
            <a:pPr marL="0" indent="0">
              <a:buNone/>
            </a:pPr>
            <a:r>
              <a:rPr lang="en-US" dirty="0"/>
              <a:t>[9] </a:t>
            </a:r>
            <a:r>
              <a:rPr lang="en-US" dirty="0">
                <a:effectLst/>
              </a:rPr>
              <a:t>“Social Media’s Impact on Our Mental Health and Tips to Use It Safely.” </a:t>
            </a:r>
            <a:r>
              <a:rPr lang="en-US" i="1" dirty="0">
                <a:effectLst/>
              </a:rPr>
              <a:t>Cultivating-Health</a:t>
            </a:r>
            <a:r>
              <a:rPr lang="en-US" dirty="0">
                <a:effectLst/>
              </a:rPr>
              <a:t>, </a:t>
            </a:r>
            <a:r>
              <a:rPr lang="en-US" dirty="0">
                <a:effectLst/>
                <a:hlinkClick r:id="rId11"/>
              </a:rPr>
              <a:t>https://health.ucdavis.edu/blog/cultivating-health/social-medias-impact-our-mental-health-and-tips-to-use-it-safely/2024/05</a:t>
            </a:r>
            <a:r>
              <a:rPr lang="en-US" dirty="0">
                <a:effectLst/>
              </a:rPr>
              <a:t>. Accessed 2 Sept. 2024.</a:t>
            </a:r>
            <a:endParaRPr lang="en-US" dirty="0"/>
          </a:p>
          <a:p>
            <a:pPr marL="0" indent="0">
              <a:buNone/>
            </a:pPr>
            <a:r>
              <a:rPr lang="en-US" dirty="0"/>
              <a:t>[10] </a:t>
            </a:r>
            <a:r>
              <a:rPr lang="en-US" dirty="0">
                <a:effectLst/>
              </a:rPr>
              <a:t>“Time Spent Daily on Social Media U.S. by Age 2024.” </a:t>
            </a:r>
            <a:r>
              <a:rPr lang="en-US" i="1" dirty="0">
                <a:effectLst/>
              </a:rPr>
              <a:t>Statista</a:t>
            </a:r>
            <a:r>
              <a:rPr lang="en-US" dirty="0">
                <a:effectLst/>
              </a:rPr>
              <a:t>, </a:t>
            </a:r>
            <a:r>
              <a:rPr lang="en-US" dirty="0">
                <a:effectLst/>
                <a:hlinkClick r:id="rId12"/>
              </a:rPr>
              <a:t>https://www.statista.com/statistics/1484565/time-spent-social-media-us-by-age/</a:t>
            </a:r>
            <a:r>
              <a:rPr lang="en-US" dirty="0">
                <a:effectLst/>
              </a:rPr>
              <a:t>. Accessed 1 Sept. 2024.</a:t>
            </a:r>
            <a:endParaRPr lang="en-US" dirty="0"/>
          </a:p>
          <a:p>
            <a:pPr marL="0" indent="0">
              <a:buNone/>
            </a:pPr>
            <a:r>
              <a:rPr lang="en-US" dirty="0"/>
              <a:t>[14] </a:t>
            </a:r>
            <a:r>
              <a:rPr lang="en-US" dirty="0">
                <a:effectLst/>
              </a:rPr>
              <a:t>“Addicted to Social Media? There’s a Healthier Way to Scroll.” </a:t>
            </a:r>
            <a:r>
              <a:rPr lang="en-US" i="1" dirty="0" err="1">
                <a:effectLst/>
              </a:rPr>
              <a:t>Verywell</a:t>
            </a:r>
            <a:r>
              <a:rPr lang="en-US" i="1" dirty="0">
                <a:effectLst/>
              </a:rPr>
              <a:t> Health</a:t>
            </a:r>
            <a:r>
              <a:rPr lang="en-US" dirty="0">
                <a:effectLst/>
              </a:rPr>
              <a:t>, </a:t>
            </a:r>
            <a:r>
              <a:rPr lang="en-US" dirty="0">
                <a:effectLst/>
                <a:hlinkClick r:id="rId13"/>
              </a:rPr>
              <a:t>https://www.verywellhealth.com/social-media-timing-8573175</a:t>
            </a:r>
            <a:r>
              <a:rPr lang="en-US" dirty="0">
                <a:effectLst/>
              </a:rPr>
              <a:t>. Accessed 2 Sept. 2024.</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35</a:t>
            </a:fld>
            <a:endParaRPr lang="en-US"/>
          </a:p>
        </p:txBody>
      </p:sp>
      <p:sp>
        <p:nvSpPr>
          <p:cNvPr id="7" name="TextBox 6">
            <a:extLst>
              <a:ext uri="{FF2B5EF4-FFF2-40B4-BE49-F238E27FC236}">
                <a16:creationId xmlns:a16="http://schemas.microsoft.com/office/drawing/2014/main" id="{20EBECC5-23DA-3531-DF8E-4FFA638C1C08}"/>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Eleanor Foley</a:t>
            </a:r>
            <a:endParaRPr lang="en-US" sz="1400" dirty="0">
              <a:solidFill>
                <a:schemeClr val="tx1"/>
              </a:solidFill>
              <a:latin typeface="+mj-lt"/>
            </a:endParaRPr>
          </a:p>
        </p:txBody>
      </p:sp>
    </p:spTree>
    <p:extLst>
      <p:ext uri="{BB962C8B-B14F-4D97-AF65-F5344CB8AC3E}">
        <p14:creationId xmlns:p14="http://schemas.microsoft.com/office/powerpoint/2010/main" val="3487977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Tik </a:t>
            </a:r>
            <a:r>
              <a:rPr lang="en-US" dirty="0" err="1"/>
              <a:t>tok</a:t>
            </a:r>
            <a:endParaRPr lang="en-US" dirty="0"/>
          </a:p>
        </p:txBody>
      </p:sp>
      <p:sp>
        <p:nvSpPr>
          <p:cNvPr id="3" name="Content Placeholder 2"/>
          <p:cNvSpPr>
            <a:spLocks noGrp="1"/>
          </p:cNvSpPr>
          <p:nvPr>
            <p:ph sz="half" idx="1"/>
          </p:nvPr>
        </p:nvSpPr>
        <p:spPr/>
        <p:txBody>
          <a:bodyPr/>
          <a:lstStyle/>
          <a:p>
            <a:r>
              <a:rPr lang="en-US" dirty="0"/>
              <a:t>Short videos</a:t>
            </a:r>
          </a:p>
          <a:p>
            <a:r>
              <a:rPr lang="en-US" dirty="0"/>
              <a:t>Shortens Attention Span</a:t>
            </a:r>
          </a:p>
          <a:p>
            <a:pPr lvl="1"/>
            <a:r>
              <a:rPr lang="en-US" b="0" i="0" dirty="0">
                <a:effectLst/>
              </a:rPr>
              <a:t>In 2023, nearly 50% of users surveyed by TikTok said that videos longer than a minute long were “stressful” (WIRED)</a:t>
            </a:r>
            <a:endParaRPr lang="en-US" b="1" i="0" dirty="0">
              <a:effectLst/>
            </a:endParaRPr>
          </a:p>
          <a:p>
            <a:pPr lvl="1"/>
            <a:r>
              <a:rPr lang="en-US" b="0" i="0" dirty="0">
                <a:effectLst/>
              </a:rPr>
              <a:t>a third of users watched videos online at double speed (WIRED)</a:t>
            </a:r>
            <a:endParaRPr lang="en-US" b="1" dirty="0"/>
          </a:p>
        </p:txBody>
      </p:sp>
      <p:sp>
        <p:nvSpPr>
          <p:cNvPr id="4" name="Content Placeholder 3"/>
          <p:cNvSpPr>
            <a:spLocks noGrp="1"/>
          </p:cNvSpPr>
          <p:nvPr>
            <p:ph sz="half" idx="2"/>
          </p:nvPr>
        </p:nvSpPr>
        <p:spPr>
          <a:xfrm>
            <a:off x="4724400" y="1352551"/>
            <a:ext cx="3733800" cy="1847849"/>
          </a:xfrm>
          <a:ln>
            <a:solidFill>
              <a:schemeClr val="bg1"/>
            </a:solidFill>
          </a:ln>
        </p:spPr>
        <p:txBody>
          <a:bodyPr anchor="ctr"/>
          <a:lstStyle/>
          <a:p>
            <a:r>
              <a:rPr lang="en-US" dirty="0"/>
              <a:t>Easily Spread fake news</a:t>
            </a:r>
          </a:p>
          <a:p>
            <a:pPr lvl="1"/>
            <a:r>
              <a:rPr lang="en-US" b="0" i="0" dirty="0">
                <a:effectLst/>
                <a:latin typeface="cnn_sans_display"/>
              </a:rPr>
              <a:t>In 2022, a research report said nearly 20% of videos presented by TikTok's search engine contain misinformation (</a:t>
            </a:r>
            <a:r>
              <a:rPr lang="en-US" b="0" i="0" dirty="0" err="1">
                <a:effectLst/>
                <a:latin typeface="cnn_sans_display"/>
              </a:rPr>
              <a:t>NewsGuard</a:t>
            </a:r>
            <a:r>
              <a:rPr lang="en-US" b="0" i="0" dirty="0">
                <a:effectLst/>
                <a:latin typeface="cnn_sans_display"/>
              </a:rPr>
              <a:t>)</a:t>
            </a:r>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Eleanor Foley</a:t>
            </a:r>
            <a:endParaRPr lang="en-US" sz="1400" dirty="0">
              <a:solidFill>
                <a:schemeClr val="tx1"/>
              </a:solidFill>
              <a:latin typeface="+mj-lt"/>
            </a:endParaRPr>
          </a:p>
        </p:txBody>
      </p:sp>
      <p:pic>
        <p:nvPicPr>
          <p:cNvPr id="8" name="Picture 2" descr="TikTok - Make Your Day">
            <a:extLst>
              <a:ext uri="{FF2B5EF4-FFF2-40B4-BE49-F238E27FC236}">
                <a16:creationId xmlns:a16="http://schemas.microsoft.com/office/drawing/2014/main" id="{C956D22E-7AD0-F375-C392-D3AF1B8EA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921" y="3399119"/>
            <a:ext cx="1399357" cy="1399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201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a:t>
            </a:r>
            <a:r>
              <a:rPr lang="en-US" dirty="0" err="1"/>
              <a:t>REmotely</a:t>
            </a:r>
            <a:r>
              <a:rPr lang="en-US" dirty="0"/>
              <a:t>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To speak use the raise your hand feature </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2024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38</a:t>
            </a:fld>
            <a:endParaRPr lang="en-US"/>
          </a:p>
        </p:txBody>
      </p:sp>
    </p:spTree>
    <p:extLst>
      <p:ext uri="{BB962C8B-B14F-4D97-AF65-F5344CB8AC3E}">
        <p14:creationId xmlns:p14="http://schemas.microsoft.com/office/powerpoint/2010/main" val="3345245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395925" y="1065228"/>
            <a:ext cx="4183145" cy="3931968"/>
          </a:xfrm>
        </p:spPr>
        <p:txBody>
          <a:bodyPr>
            <a:noAutofit/>
          </a:bodyPr>
          <a:lstStyle/>
          <a:p>
            <a:pPr>
              <a:spcBef>
                <a:spcPts val="600"/>
              </a:spcBef>
            </a:pPr>
            <a:r>
              <a:rPr lang="en-US" sz="1100" dirty="0"/>
              <a:t>p. 105 Example cell phone use nice addition</a:t>
            </a:r>
          </a:p>
          <a:p>
            <a:pPr>
              <a:spcBef>
                <a:spcPts val="600"/>
              </a:spcBef>
            </a:pPr>
            <a:r>
              <a:rPr lang="en-US" sz="1100" dirty="0"/>
              <a:t>p. 106 </a:t>
            </a:r>
            <a:r>
              <a:rPr lang="en-US" sz="1100" b="1" dirty="0"/>
              <a:t>First e-games 1972 at Stanford </a:t>
            </a:r>
            <a:r>
              <a:rPr lang="en-US" sz="1100" dirty="0"/>
              <a:t>[1]. How does 5 mil. Viewers compare to traditional sport viewer counts?</a:t>
            </a:r>
          </a:p>
          <a:p>
            <a:pPr>
              <a:spcBef>
                <a:spcPts val="600"/>
              </a:spcBef>
            </a:pPr>
            <a:r>
              <a:rPr lang="en-US" sz="1100" dirty="0"/>
              <a:t>p. 108 Spam downward trend still? 2012 source. ½ 350 billion (p. 25)?</a:t>
            </a:r>
          </a:p>
          <a:p>
            <a:pPr>
              <a:spcBef>
                <a:spcPts val="600"/>
              </a:spcBef>
            </a:pPr>
            <a:r>
              <a:rPr lang="en-US" sz="1100" dirty="0"/>
              <a:t>p. 109 Are rules against email personal use most common now? Anh did not force people to complain.</a:t>
            </a:r>
          </a:p>
          <a:p>
            <a:pPr>
              <a:spcBef>
                <a:spcPts val="600"/>
              </a:spcBef>
            </a:pPr>
            <a:r>
              <a:rPr lang="en-US" sz="1100" dirty="0"/>
              <a:t>p. 112 15% # transactions or $$? </a:t>
            </a:r>
          </a:p>
          <a:p>
            <a:pPr>
              <a:spcBef>
                <a:spcPts val="600"/>
              </a:spcBef>
            </a:pPr>
            <a:r>
              <a:rPr lang="en-US" sz="1100" dirty="0"/>
              <a:t>p. 113 Wikipedia critics source from </a:t>
            </a:r>
            <a:r>
              <a:rPr lang="en-US" sz="1100" b="1" dirty="0"/>
              <a:t>2005</a:t>
            </a:r>
            <a:r>
              <a:rPr lang="en-US" sz="1100" dirty="0"/>
              <a:t>, is quality still in question?</a:t>
            </a:r>
          </a:p>
          <a:p>
            <a:pPr>
              <a:spcBef>
                <a:spcPts val="600"/>
              </a:spcBef>
            </a:pPr>
            <a:r>
              <a:rPr lang="en-US" sz="1100" dirty="0"/>
              <a:t>p. 114 IoT interaction security nightmare?</a:t>
            </a:r>
          </a:p>
          <a:p>
            <a:pPr>
              <a:spcBef>
                <a:spcPts val="600"/>
              </a:spcBef>
            </a:pPr>
            <a:r>
              <a:rPr lang="en-US" sz="1100" dirty="0"/>
              <a:t>p. 116 ”…no way Bitcoin will ever replace credit cards for everyday transactions.” absolutes difficult to prove.</a:t>
            </a:r>
          </a:p>
          <a:p>
            <a:pPr>
              <a:spcBef>
                <a:spcPts val="600"/>
              </a:spcBef>
            </a:pPr>
            <a:r>
              <a:rPr lang="en-US" sz="1100" dirty="0"/>
              <a:t>p. 117 M-PESA redundant with p. 105 Are scratch codes for meds still used, 2012 source? Twitter </a:t>
            </a:r>
            <a:r>
              <a:rPr lang="en-US" sz="1100" dirty="0">
                <a:sym typeface="Wingdings" pitchFamily="2" charset="2"/>
              </a:rPr>
              <a:t> X</a:t>
            </a:r>
          </a:p>
          <a:p>
            <a:pPr>
              <a:spcBef>
                <a:spcPts val="600"/>
              </a:spcBef>
            </a:pPr>
            <a:r>
              <a:rPr lang="en-US" sz="1100" dirty="0">
                <a:sym typeface="Wingdings" pitchFamily="2" charset="2"/>
              </a:rPr>
              <a:t>p. 118 Twitter only marketing tool source 2009, still?</a:t>
            </a:r>
          </a:p>
          <a:p>
            <a:pPr>
              <a:spcBef>
                <a:spcPts val="600"/>
              </a:spcBef>
            </a:pPr>
            <a:r>
              <a:rPr lang="en-US" sz="1100" dirty="0"/>
              <a:t>p. 121 “may have” = weak conclusion. Who funded studies?</a:t>
            </a:r>
          </a:p>
          <a:p>
            <a:pPr>
              <a:spcBef>
                <a:spcPts val="600"/>
              </a:spcBef>
            </a:pPr>
            <a:r>
              <a:rPr lang="en-US" sz="1100" dirty="0"/>
              <a:t>p. 122 Easier consolidation of newspapers.  Advertisers switching away from newspaper source from 2014.</a:t>
            </a:r>
          </a:p>
        </p:txBody>
      </p:sp>
      <p:sp>
        <p:nvSpPr>
          <p:cNvPr id="11" name="Content Placeholder 10"/>
          <p:cNvSpPr>
            <a:spLocks noGrp="1"/>
          </p:cNvSpPr>
          <p:nvPr>
            <p:ph sz="half" idx="2"/>
          </p:nvPr>
        </p:nvSpPr>
        <p:spPr>
          <a:xfrm>
            <a:off x="4593209" y="361950"/>
            <a:ext cx="4245991" cy="4635246"/>
          </a:xfrm>
        </p:spPr>
        <p:txBody>
          <a:bodyPr>
            <a:noAutofit/>
          </a:bodyPr>
          <a:lstStyle/>
          <a:p>
            <a:pPr>
              <a:spcBef>
                <a:spcPts val="600"/>
              </a:spcBef>
            </a:pPr>
            <a:r>
              <a:rPr lang="en-US" sz="1100" dirty="0"/>
              <a:t>p. 124 Search engines link deeper than home page</a:t>
            </a:r>
          </a:p>
          <a:p>
            <a:pPr>
              <a:spcBef>
                <a:spcPts val="600"/>
              </a:spcBef>
            </a:pPr>
            <a:r>
              <a:rPr lang="en-US" sz="1100" dirty="0"/>
              <a:t>p. 125 Any US agencies employing this many people?</a:t>
            </a:r>
          </a:p>
          <a:p>
            <a:pPr>
              <a:spcBef>
                <a:spcPts val="600"/>
              </a:spcBef>
            </a:pPr>
            <a:r>
              <a:rPr lang="en-US" sz="1100" dirty="0"/>
              <a:t>p. 128 Adult bookstores lowering property values source?</a:t>
            </a:r>
          </a:p>
          <a:p>
            <a:pPr>
              <a:spcBef>
                <a:spcPts val="600"/>
              </a:spcBef>
            </a:pPr>
            <a:r>
              <a:rPr lang="en-US" sz="1100" dirty="0"/>
              <a:t>p. 132 “texted… images”</a:t>
            </a:r>
          </a:p>
          <a:p>
            <a:pPr>
              <a:spcBef>
                <a:spcPts val="600"/>
              </a:spcBef>
            </a:pPr>
            <a:r>
              <a:rPr lang="en-US" sz="1100" dirty="0"/>
              <a:t>p. 133 Stating people searching did not consent to material being blocked makes more sense.</a:t>
            </a:r>
          </a:p>
          <a:p>
            <a:pPr>
              <a:spcBef>
                <a:spcPts val="600"/>
              </a:spcBef>
            </a:pPr>
            <a:r>
              <a:rPr lang="en-US" sz="1100" dirty="0"/>
              <a:t>p. 134 Example with decision could be more helpful. Sexting examples all from 2009?</a:t>
            </a:r>
          </a:p>
          <a:p>
            <a:pPr>
              <a:spcBef>
                <a:spcPts val="600"/>
              </a:spcBef>
            </a:pPr>
            <a:r>
              <a:rPr lang="en-US" sz="1100" dirty="0"/>
              <a:t>p. 136 “Identify fraud”. College students still as likely, 2013 source?</a:t>
            </a:r>
          </a:p>
          <a:p>
            <a:pPr>
              <a:spcBef>
                <a:spcPts val="600"/>
              </a:spcBef>
            </a:pPr>
            <a:r>
              <a:rPr lang="en-US" sz="1100" dirty="0"/>
              <a:t>p. 137 Do mobile plans still charge extra for text messages? “Kit Messenger” </a:t>
            </a:r>
            <a:r>
              <a:rPr lang="en-US" sz="1100" dirty="0">
                <a:sym typeface="Wingdings" pitchFamily="2" charset="2"/>
              </a:rPr>
              <a:t> “Kik Messenger”</a:t>
            </a:r>
            <a:endParaRPr lang="en-US" sz="1100" dirty="0"/>
          </a:p>
          <a:p>
            <a:pPr>
              <a:spcBef>
                <a:spcPts val="600"/>
              </a:spcBef>
            </a:pPr>
            <a:r>
              <a:rPr lang="en-US" sz="1100" dirty="0"/>
              <a:t>p. 139 punished vs. stopped?</a:t>
            </a:r>
          </a:p>
          <a:p>
            <a:pPr>
              <a:spcBef>
                <a:spcPts val="600"/>
              </a:spcBef>
            </a:pPr>
            <a:r>
              <a:rPr lang="en-US" sz="1100" dirty="0"/>
              <a:t>p. 141 Cyberbullying since 2009? </a:t>
            </a:r>
          </a:p>
          <a:p>
            <a:pPr>
              <a:spcBef>
                <a:spcPts val="600"/>
              </a:spcBef>
            </a:pPr>
            <a:r>
              <a:rPr lang="en-US" sz="1100" dirty="0"/>
              <a:t>p. 143 Hunter Moore convictions seem unrelated to “Anyone Up?” site.</a:t>
            </a:r>
          </a:p>
          <a:p>
            <a:pPr>
              <a:spcBef>
                <a:spcPts val="600"/>
              </a:spcBef>
            </a:pPr>
            <a:r>
              <a:rPr lang="en-US" sz="1100" dirty="0"/>
              <a:t>p. 144 Have South Korean gaming related deaths declined?</a:t>
            </a:r>
          </a:p>
          <a:p>
            <a:pPr>
              <a:spcBef>
                <a:spcPts val="600"/>
              </a:spcBef>
            </a:pPr>
            <a:r>
              <a:rPr lang="en-US" sz="1100" dirty="0"/>
              <a:t>p. 150 Q 30 See: </a:t>
            </a:r>
            <a:r>
              <a:rPr lang="en-US" sz="1100" b="1" dirty="0">
                <a:hlinkClick r:id="rId3"/>
              </a:rPr>
              <a:t>https://en.wikipedia.org/wiki/Wikipedia:Citing_Wikipedia</a:t>
            </a:r>
            <a:r>
              <a:rPr lang="en-US" sz="1100" b="1" dirty="0"/>
              <a:t> </a:t>
            </a:r>
          </a:p>
          <a:p>
            <a:pPr>
              <a:spcBef>
                <a:spcPts val="600"/>
              </a:spcBef>
            </a:pPr>
            <a:r>
              <a:rPr lang="en-US" sz="1100" dirty="0"/>
              <a:t>p. 152 Q 49 How likely is a business to not set up a web site? Q 51 “attachments” </a:t>
            </a:r>
            <a:r>
              <a:rPr lang="en-US" sz="1100" dirty="0">
                <a:sym typeface="Wingdings" pitchFamily="2" charset="2"/>
              </a:rPr>
              <a:t> plugins?</a:t>
            </a:r>
            <a:endParaRPr lang="en-US" sz="1100" dirty="0"/>
          </a:p>
          <a:p>
            <a:pPr>
              <a:spcBef>
                <a:spcPts val="600"/>
              </a:spcBef>
            </a:pPr>
            <a:r>
              <a:rPr lang="en-US" sz="1100" dirty="0"/>
              <a:t>Questions I liked: 17, 18, 24, 26, 30, 34, 36, 44, 51, 53</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A5F6E847-3FA0-1144-A5D1-FEB826467EC2}"/>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p>
        </p:txBody>
      </p:sp>
      <p:sp>
        <p:nvSpPr>
          <p:cNvPr id="3" name="Content Placeholder 2"/>
          <p:cNvSpPr>
            <a:spLocks noGrp="1"/>
          </p:cNvSpPr>
          <p:nvPr>
            <p:ph idx="1"/>
          </p:nvPr>
        </p:nvSpPr>
        <p:spPr/>
        <p:txBody>
          <a:bodyPr>
            <a:normAutofit/>
          </a:bodyPr>
          <a:lstStyle/>
          <a:p>
            <a:pPr marL="457178" indent="-457178">
              <a:buFont typeface="+mj-lt"/>
              <a:buAutoNum type="arabicPeriod"/>
            </a:pPr>
            <a:r>
              <a:rPr lang="en-US" dirty="0"/>
              <a:t>Name methods some governments use to control access to information. There are at least 5.</a:t>
            </a:r>
          </a:p>
          <a:p>
            <a:pPr marL="457178" indent="-457178">
              <a:buFont typeface="+mj-lt"/>
              <a:buAutoNum type="arabicPeriod"/>
            </a:pPr>
            <a:r>
              <a:rPr lang="en-US" dirty="0"/>
              <a:t>A large company has a policy prohibiting employees from blogging about company products.</a:t>
            </a:r>
          </a:p>
          <a:p>
            <a:pPr marL="662935" lvl="1" indent="-457178">
              <a:buFont typeface="+mj-lt"/>
              <a:buAutoNum type="arabicPeriod"/>
            </a:pPr>
            <a:r>
              <a:rPr lang="en-US" dirty="0"/>
              <a:t>Does it violate the First Amendment? Why?</a:t>
            </a:r>
          </a:p>
          <a:p>
            <a:pPr marL="662935" lvl="1" indent="-457178">
              <a:buFont typeface="+mj-lt"/>
              <a:buAutoNum type="arabicPeriod"/>
            </a:pPr>
            <a:r>
              <a:rPr lang="en-US" dirty="0"/>
              <a:t>Name two possible reasons for the policy.</a:t>
            </a:r>
          </a:p>
          <a:p>
            <a:pPr marL="662935" lvl="1" indent="-457178">
              <a:buFont typeface="+mj-lt"/>
              <a:buAutoNum type="arabicPeriod"/>
            </a:pPr>
            <a:r>
              <a:rPr lang="en-US" dirty="0"/>
              <a:t>Is it reasonable? Why?</a:t>
            </a:r>
          </a:p>
          <a:p>
            <a:pPr marL="457178" indent="-457178">
              <a:buFont typeface="+mj-lt"/>
              <a:buAutoNum type="arabicPeriod"/>
            </a:pPr>
            <a:r>
              <a:rPr lang="en-US" dirty="0"/>
              <a:t>What does “URL” stand for and what is it?</a:t>
            </a:r>
          </a:p>
          <a:p>
            <a:pPr marL="457178" indent="-457178">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019BE013-CE50-AB41-BC83-8DA7AFA72B74}"/>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39984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348"/>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dirty="0"/>
              <a:t>© 2024 Keith A. Pray</a:t>
            </a:r>
            <a:endParaRPr lang="en-US" dirty="0"/>
          </a:p>
        </p:txBody>
      </p:sp>
      <p:sp>
        <p:nvSpPr>
          <p:cNvPr id="2" name="Slide Number Placeholder 1">
            <a:extLst>
              <a:ext uri="{FF2B5EF4-FFF2-40B4-BE49-F238E27FC236}">
                <a16:creationId xmlns:a16="http://schemas.microsoft.com/office/drawing/2014/main" id="{2EAEBF9F-A9D2-A544-892C-84E339F5310D}"/>
              </a:ext>
            </a:extLst>
          </p:cNvPr>
          <p:cNvSpPr>
            <a:spLocks noGrp="1"/>
          </p:cNvSpPr>
          <p:nvPr>
            <p:ph type="sldNum" sz="quarter" idx="12"/>
          </p:nvPr>
        </p:nvSpPr>
        <p:spPr/>
        <p:txBody>
          <a:bodyPr/>
          <a:lstStyle/>
          <a:p>
            <a:fld id="{A2A17EAB-8B51-5C40-8776-6683E51FA7A0}" type="slidenum">
              <a:rPr lang="en-US" smtClean="0"/>
              <a:t>6</a:t>
            </a:fld>
            <a:endParaRPr lang="en-US"/>
          </a:p>
        </p:txBody>
      </p:sp>
      <p:pic>
        <p:nvPicPr>
          <p:cNvPr id="10" name="Picture 2" descr="This Video Will Make You Angry - YouTube">
            <a:hlinkClick r:id="rId3"/>
            <a:extLst>
              <a:ext uri="{FF2B5EF4-FFF2-40B4-BE49-F238E27FC236}">
                <a16:creationId xmlns:a16="http://schemas.microsoft.com/office/drawing/2014/main" id="{E1F4F1E4-F403-EE4E-9C88-987DD7242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517836"/>
            <a:ext cx="91440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81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Reading</a:t>
            </a:r>
          </a:p>
          <a:p>
            <a:r>
              <a:rPr lang="en-US" dirty="0"/>
              <a:t>Individual Presentations</a:t>
            </a:r>
          </a:p>
          <a:p>
            <a:r>
              <a:rPr lang="en-US" dirty="0"/>
              <a:t>Extra Credit – One page paper</a:t>
            </a:r>
          </a:p>
          <a:p>
            <a:pPr lvl="1"/>
            <a:r>
              <a:rPr lang="en-US" dirty="0"/>
              <a:t>Is WPI’s IT Acceptable Use Policy morally acceptable?</a:t>
            </a:r>
          </a:p>
          <a:p>
            <a:r>
              <a:rPr lang="en-US" dirty="0"/>
              <a:t>Work on your group project</a:t>
            </a:r>
          </a:p>
          <a:p>
            <a:pPr lvl="1"/>
            <a:r>
              <a:rPr lang="en-US" dirty="0"/>
              <a:t>1.27 Group Happiness!</a:t>
            </a:r>
          </a:p>
          <a:p>
            <a:pPr lvl="2"/>
            <a:r>
              <a:rPr lang="en-US" dirty="0"/>
              <a:t>1-3 scale with 1 = everyone getting their first pick</a:t>
            </a:r>
          </a:p>
          <a:p>
            <a:pPr lvl="1"/>
            <a:r>
              <a:rPr lang="en-US" dirty="0"/>
              <a:t>See full group project description on course website</a:t>
            </a:r>
          </a:p>
          <a:p>
            <a:pPr lvl="1"/>
            <a:r>
              <a:rPr lang="en-US" dirty="0"/>
              <a:t>Send Web Site URL – We start looking at them next class</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7E5D6C05-58CD-D942-A397-9D7D733BF549}"/>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233465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67490"/>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2" name="Slide Number Placeholder 1">
            <a:extLst>
              <a:ext uri="{FF2B5EF4-FFF2-40B4-BE49-F238E27FC236}">
                <a16:creationId xmlns:a16="http://schemas.microsoft.com/office/drawing/2014/main" id="{4C941449-4A30-A849-A85E-E773F53475AE}"/>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31098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Social Media psychosis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Damian Jadczak</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63274847"/>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45392</TotalTime>
  <Words>7894</Words>
  <Application>Microsoft Macintosh PowerPoint</Application>
  <PresentationFormat>On-screen Show (16:9)</PresentationFormat>
  <Paragraphs>641</Paragraphs>
  <Slides>38</Slides>
  <Notes>35</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38</vt:i4>
      </vt:variant>
    </vt:vector>
  </HeadingPairs>
  <TitlesOfParts>
    <vt:vector size="56" baseType="lpstr">
      <vt:lpstr>__PT_Serif_b6c7e3</vt:lpstr>
      <vt:lpstr>Aptos</vt:lpstr>
      <vt:lpstr>Arial</vt:lpstr>
      <vt:lpstr>Calibri</vt:lpstr>
      <vt:lpstr>Cambria</vt:lpstr>
      <vt:lpstr>cnn_sans_display</vt:lpstr>
      <vt:lpstr>Georgia</vt:lpstr>
      <vt:lpstr>Google Sans</vt:lpstr>
      <vt:lpstr>Merriweather</vt:lpstr>
      <vt:lpstr>noto sans</vt:lpstr>
      <vt:lpstr>Proxima-Nova</vt:lpstr>
      <vt:lpstr>Roboto</vt:lpstr>
      <vt:lpstr>Segoe UI</vt:lpstr>
      <vt:lpstr>system-ui</vt:lpstr>
      <vt:lpstr>var(--font-zilla-slab)</vt:lpstr>
      <vt:lpstr>Wingdings</vt:lpstr>
      <vt:lpstr>Work Sans</vt:lpstr>
      <vt:lpstr>Red Radial 16x9</vt:lpstr>
      <vt:lpstr>Class 4 Communication </vt:lpstr>
      <vt:lpstr>Overview</vt:lpstr>
      <vt:lpstr>PowerPoint Presentation</vt:lpstr>
      <vt:lpstr>My Reading Notes</vt:lpstr>
      <vt:lpstr>Group Quiz</vt:lpstr>
      <vt:lpstr>Overview</vt:lpstr>
      <vt:lpstr>Assignment</vt:lpstr>
      <vt:lpstr>Overview</vt:lpstr>
      <vt:lpstr>Social Media psychosis</vt:lpstr>
      <vt:lpstr>Social media harms young people mentally</vt:lpstr>
      <vt:lpstr>Social media disturbs productivity</vt:lpstr>
      <vt:lpstr>Social media is a haven for cyberbullies</vt:lpstr>
      <vt:lpstr>Social media is addictive</vt:lpstr>
      <vt:lpstr>PowerPoint Presentation</vt:lpstr>
      <vt:lpstr>Social media is harmful for younger audiences</vt:lpstr>
      <vt:lpstr>References</vt:lpstr>
      <vt:lpstr>Children Should be Limited in their Use of Computing Devices</vt:lpstr>
      <vt:lpstr>Irregular Sleep Habits</vt:lpstr>
      <vt:lpstr>Increased Risk of Obesity </vt:lpstr>
      <vt:lpstr>Academic Performance</vt:lpstr>
      <vt:lpstr>Stress, Anxiety, and Violence</vt:lpstr>
      <vt:lpstr>REFERENCES</vt:lpstr>
      <vt:lpstr>What You should do about Social Media</vt:lpstr>
      <vt:lpstr>Background information on Social Media</vt:lpstr>
      <vt:lpstr>Social Media is addicting</vt:lpstr>
      <vt:lpstr>Social Media largely unregulated</vt:lpstr>
      <vt:lpstr>Scams are easily operated on social media</vt:lpstr>
      <vt:lpstr>Social Media has privacy issues</vt:lpstr>
      <vt:lpstr>There are mental health concerns about Social Media</vt:lpstr>
      <vt:lpstr>Survey (part 1)</vt:lpstr>
      <vt:lpstr>Survey (part 2)</vt:lpstr>
      <vt:lpstr>Result</vt:lpstr>
      <vt:lpstr>WHAT YOU SHOULD DO</vt:lpstr>
      <vt:lpstr>Thank you!</vt:lpstr>
      <vt:lpstr>References</vt:lpstr>
      <vt:lpstr>Tik tok</vt:lpstr>
      <vt:lpstr>Class 4 The End</vt:lpstr>
      <vt:lpstr>what works well REmotely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452</cp:revision>
  <dcterms:created xsi:type="dcterms:W3CDTF">2014-08-25T02:19:16Z</dcterms:created>
  <dcterms:modified xsi:type="dcterms:W3CDTF">2024-09-03T23:09:19Z</dcterms:modified>
</cp:coreProperties>
</file>