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57764" autoAdjust="0"/>
  </p:normalViewPr>
  <p:slideViewPr>
    <p:cSldViewPr snapToGrid="0">
      <p:cViewPr varScale="1">
        <p:scale>
          <a:sx n="50" d="100"/>
          <a:sy n="50" d="100"/>
        </p:scale>
        <p:origin x="193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09EFF-F497-4B1A-ACF5-2F379D1E85D6}" type="datetimeFigureOut">
              <a:rPr lang="en-US" smtClean="0"/>
              <a:t>10/7/2016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C1B0E-A4B2-44F6-824A-6DAE71D12932}" type="slidenum">
              <a:rPr lang="en-US" smtClean="0"/>
              <a:t>‹#›</a:t>
            </a:fld>
            <a:endParaRPr lang="en-US"/>
          </a:p>
        </p:txBody>
      </p:sp>
    </p:spTree>
    <p:extLst>
      <p:ext uri="{BB962C8B-B14F-4D97-AF65-F5344CB8AC3E}">
        <p14:creationId xmlns:p14="http://schemas.microsoft.com/office/powerpoint/2010/main" val="369456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ssets.vice.com/content-images/contentimage/no-slug/d43f0fff1c025368ba4dc9e064bbb804.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nn.com/2015/04/09/asia/india-police-dron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pic.org/privacy/drone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ahoo.com/tech/theres-a-drone-flying-over-my-house-can-i-shoot-125546065994.html" TargetMode="External"/><Relationship Id="rId4" Type="http://schemas.openxmlformats.org/officeDocument/2006/relationships/hyperlink" Target="http://www.theatlantic.com/politics/archive/2014/08/california-lawmakers-back-a-restraining-order-on-police-drones/379267/"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9751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600"/>
              </a:spcAft>
              <a:buNone/>
            </a:pPr>
            <a:r>
              <a:rPr lang="en" sz="1200" dirty="0">
                <a:solidFill>
                  <a:schemeClr val="dk1"/>
                </a:solidFill>
                <a:latin typeface="Roboto"/>
                <a:ea typeface="Roboto"/>
                <a:cs typeface="Roboto"/>
                <a:sym typeface="Roboto"/>
              </a:rPr>
              <a:t>Presenter : Matt</a:t>
            </a:r>
          </a:p>
          <a:p>
            <a:pPr lvl="0" rtl="0">
              <a:spcBef>
                <a:spcPts val="0"/>
              </a:spcBef>
              <a:spcAft>
                <a:spcPts val="1600"/>
              </a:spcAft>
              <a:buNone/>
            </a:pPr>
            <a:r>
              <a:rPr lang="en" sz="1200" dirty="0">
                <a:solidFill>
                  <a:schemeClr val="dk1"/>
                </a:solidFill>
                <a:latin typeface="Roboto"/>
                <a:ea typeface="Roboto"/>
                <a:cs typeface="Roboto"/>
                <a:sym typeface="Roboto"/>
              </a:rPr>
              <a:t>image:</a:t>
            </a:r>
            <a:r>
              <a:rPr lang="en" sz="600" dirty="0">
                <a:solidFill>
                  <a:schemeClr val="dk1"/>
                </a:solidFill>
              </a:rPr>
              <a:t>https://www.freedomsphoenix.com/Uploads/Graphics/410-0607150019-drone_canadaus.jpg</a:t>
            </a:r>
          </a:p>
          <a:p>
            <a:pPr lvl="0" rtl="0">
              <a:spcBef>
                <a:spcPts val="0"/>
              </a:spcBef>
              <a:spcAft>
                <a:spcPts val="1600"/>
              </a:spcAft>
              <a:buNone/>
            </a:pPr>
            <a:endParaRPr sz="1200" dirty="0">
              <a:solidFill>
                <a:schemeClr val="dk1"/>
              </a:solidFill>
              <a:latin typeface="Roboto"/>
              <a:ea typeface="Roboto"/>
              <a:cs typeface="Roboto"/>
              <a:sym typeface="Roboto"/>
            </a:endParaRPr>
          </a:p>
          <a:p>
            <a:pPr lvl="0">
              <a:spcBef>
                <a:spcPts val="0"/>
              </a:spcBef>
              <a:buNone/>
            </a:pPr>
            <a:r>
              <a:rPr lang="en" dirty="0"/>
              <a:t>Florida v. Riley - Florida circuit court found that it was a violation of 4th amendment but was overturned by the supreme court.</a:t>
            </a:r>
          </a:p>
          <a:p>
            <a:pPr lvl="0" rtl="0">
              <a:spcBef>
                <a:spcPts val="0"/>
              </a:spcBef>
              <a:buNone/>
            </a:pPr>
            <a:r>
              <a:rPr lang="en" dirty="0"/>
              <a:t>	Police don’t need a warrant to veiw things above</a:t>
            </a:r>
          </a:p>
          <a:p>
            <a:pPr lvl="0" rtl="0">
              <a:spcBef>
                <a:spcPts val="0"/>
              </a:spcBef>
              <a:buNone/>
            </a:pPr>
            <a:endParaRPr dirty="0"/>
          </a:p>
          <a:p>
            <a:pPr lvl="0" rtl="0">
              <a:spcBef>
                <a:spcPts val="0"/>
              </a:spcBef>
              <a:spcAft>
                <a:spcPts val="1600"/>
              </a:spcAft>
              <a:buNone/>
            </a:pPr>
            <a:r>
              <a:rPr lang="en" sz="1200" dirty="0">
                <a:solidFill>
                  <a:schemeClr val="dk1"/>
                </a:solidFill>
                <a:latin typeface="Roboto"/>
                <a:ea typeface="Roboto"/>
                <a:cs typeface="Roboto"/>
                <a:sym typeface="Roboto"/>
              </a:rPr>
              <a:t>You may wonder where these Drones can fly,</a:t>
            </a:r>
          </a:p>
          <a:p>
            <a:pPr lvl="0" rtl="0">
              <a:spcBef>
                <a:spcPts val="0"/>
              </a:spcBef>
              <a:spcAft>
                <a:spcPts val="1600"/>
              </a:spcAft>
              <a:buNone/>
            </a:pPr>
            <a:r>
              <a:rPr lang="en" sz="1200" dirty="0">
                <a:solidFill>
                  <a:schemeClr val="dk1"/>
                </a:solidFill>
                <a:latin typeface="Roboto"/>
                <a:ea typeface="Roboto"/>
                <a:cs typeface="Roboto"/>
                <a:sym typeface="Roboto"/>
              </a:rPr>
              <a:t>Can a Drones fly over my house?</a:t>
            </a:r>
          </a:p>
          <a:p>
            <a:pPr lvl="0" rtl="0">
              <a:spcBef>
                <a:spcPts val="0"/>
              </a:spcBef>
              <a:spcAft>
                <a:spcPts val="1600"/>
              </a:spcAft>
              <a:buNone/>
            </a:pPr>
            <a:r>
              <a:rPr lang="en" sz="1200" dirty="0">
                <a:solidFill>
                  <a:schemeClr val="dk1"/>
                </a:solidFill>
                <a:latin typeface="Roboto"/>
                <a:ea typeface="Roboto"/>
                <a:cs typeface="Roboto"/>
                <a:sym typeface="Roboto"/>
              </a:rPr>
              <a:t>	Drones are currently limited to Class G Airspace, not even allowed in barely regulated class E airspace</a:t>
            </a:r>
          </a:p>
          <a:p>
            <a:pPr lvl="0" rtl="0">
              <a:spcBef>
                <a:spcPts val="0"/>
              </a:spcBef>
              <a:spcAft>
                <a:spcPts val="1600"/>
              </a:spcAft>
              <a:buNone/>
            </a:pPr>
            <a:r>
              <a:rPr lang="en" sz="1200" dirty="0">
                <a:solidFill>
                  <a:schemeClr val="dk1"/>
                </a:solidFill>
                <a:latin typeface="Roboto"/>
                <a:ea typeface="Roboto"/>
                <a:cs typeface="Roboto"/>
                <a:sym typeface="Roboto"/>
              </a:rPr>
              <a:t>	Drones can be over your house as long as they are not taking away from your enjoyment of your property.</a:t>
            </a:r>
          </a:p>
          <a:p>
            <a:pPr lvl="0" rtl="0">
              <a:spcBef>
                <a:spcPts val="0"/>
              </a:spcBef>
              <a:spcAft>
                <a:spcPts val="1600"/>
              </a:spcAft>
              <a:buNone/>
            </a:pPr>
            <a:r>
              <a:rPr lang="en" sz="1200" dirty="0">
                <a:solidFill>
                  <a:schemeClr val="dk1"/>
                </a:solidFill>
                <a:latin typeface="Roboto"/>
                <a:ea typeface="Roboto"/>
                <a:cs typeface="Roboto"/>
                <a:sym typeface="Roboto"/>
              </a:rPr>
              <a:t>	But the problem with these restrictions is that they would keep a manned aircraft from seeing anything. But Drones eye sight is much better than people.</a:t>
            </a:r>
          </a:p>
          <a:p>
            <a:pPr lvl="0" rtl="0">
              <a:spcBef>
                <a:spcPts val="0"/>
              </a:spcBef>
              <a:spcAft>
                <a:spcPts val="1600"/>
              </a:spcAft>
              <a:buNone/>
            </a:pPr>
            <a:r>
              <a:rPr lang="en" sz="1200" dirty="0">
                <a:solidFill>
                  <a:schemeClr val="dk1"/>
                </a:solidFill>
                <a:latin typeface="Roboto"/>
                <a:ea typeface="Roboto"/>
                <a:cs typeface="Roboto"/>
                <a:sym typeface="Roboto"/>
              </a:rPr>
              <a:t>	With no obstruction in the air Drones can see far, all the way into your homes.</a:t>
            </a:r>
          </a:p>
          <a:p>
            <a:pPr lvl="0" rtl="0">
              <a:spcBef>
                <a:spcPts val="0"/>
              </a:spcBef>
              <a:spcAft>
                <a:spcPts val="1600"/>
              </a:spcAft>
              <a:buNone/>
            </a:pPr>
            <a:r>
              <a:rPr lang="en" sz="1200" dirty="0">
                <a:solidFill>
                  <a:schemeClr val="dk1"/>
                </a:solidFill>
                <a:latin typeface="Roboto"/>
                <a:ea typeface="Roboto"/>
                <a:cs typeface="Roboto"/>
                <a:sym typeface="Roboto"/>
              </a:rPr>
              <a:t>	</a:t>
            </a:r>
          </a:p>
          <a:p>
            <a:pPr lvl="0" rtl="0">
              <a:spcBef>
                <a:spcPts val="0"/>
              </a:spcBef>
              <a:spcAft>
                <a:spcPts val="1600"/>
              </a:spcAft>
              <a:buNone/>
            </a:pPr>
            <a:endParaRPr sz="12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4171551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600"/>
              </a:spcAft>
              <a:buNone/>
            </a:pPr>
            <a:r>
              <a:rPr lang="en" sz="1200">
                <a:solidFill>
                  <a:schemeClr val="dk1"/>
                </a:solidFill>
                <a:latin typeface="Roboto"/>
                <a:ea typeface="Roboto"/>
                <a:cs typeface="Roboto"/>
                <a:sym typeface="Roboto"/>
              </a:rPr>
              <a:t>Presenter : Derek</a:t>
            </a:r>
          </a:p>
          <a:p>
            <a:pPr lvl="0" rtl="0">
              <a:spcBef>
                <a:spcPts val="0"/>
              </a:spcBef>
              <a:spcAft>
                <a:spcPts val="1600"/>
              </a:spcAft>
              <a:buNone/>
            </a:pPr>
            <a:r>
              <a:rPr lang="en" sz="1200">
                <a:solidFill>
                  <a:schemeClr val="dk1"/>
                </a:solidFill>
                <a:latin typeface="Roboto"/>
                <a:ea typeface="Roboto"/>
                <a:cs typeface="Roboto"/>
                <a:sym typeface="Roboto"/>
              </a:rPr>
              <a:t>Image: </a:t>
            </a:r>
            <a:r>
              <a:rPr lang="en" sz="700" u="sng">
                <a:solidFill>
                  <a:schemeClr val="hlink"/>
                </a:solidFill>
                <a:hlinkClick r:id="rId3"/>
              </a:rPr>
              <a:t>http://assets.vice.com/content-images/contentimage/no-slug/d43f0fff1c025368ba4dc9e064bbb804.jpg</a:t>
            </a:r>
          </a:p>
          <a:p>
            <a:pPr lvl="0">
              <a:spcBef>
                <a:spcPts val="0"/>
              </a:spcBef>
              <a:spcAft>
                <a:spcPts val="1600"/>
              </a:spcAft>
              <a:buNone/>
            </a:pPr>
            <a:r>
              <a:rPr lang="en" sz="1200">
                <a:solidFill>
                  <a:schemeClr val="dk1"/>
                </a:solidFill>
                <a:latin typeface="Roboto"/>
                <a:ea typeface="Roboto"/>
                <a:cs typeface="Roboto"/>
                <a:sym typeface="Roboto"/>
              </a:rPr>
              <a:t>Aim to poke holes in the laws Ryan just talked about to promote second-thoughts for conclusion</a:t>
            </a:r>
          </a:p>
          <a:p>
            <a:pPr lvl="0">
              <a:spcBef>
                <a:spcPts val="0"/>
              </a:spcBef>
              <a:buNone/>
            </a:pPr>
            <a:r>
              <a:rPr lang="en"/>
              <a:t>US v. Causby - Decided by the supreme court. Talk about the contradiction with the FAA saying stay at high altitudes but those are only regulations and not laws.  Also note that new technologies like ARGUS drone being able to fly at very reasonable altitudes as considered by the law but having cameras strong enough to take footage as if they were flying right over your property. </a:t>
            </a:r>
          </a:p>
          <a:p>
            <a:pPr marL="457200" lvl="0" indent="-228600" rtl="0">
              <a:spcBef>
                <a:spcPts val="0"/>
              </a:spcBef>
              <a:buChar char="-"/>
            </a:pPr>
            <a:r>
              <a:rPr lang="en"/>
              <a:t>Previously before the decision, decision US owned everything not on the ground, later decision you owned infinitely above your property.</a:t>
            </a:r>
          </a:p>
          <a:p>
            <a:pPr lvl="0" rtl="0">
              <a:spcBef>
                <a:spcPts val="0"/>
              </a:spcBef>
              <a:buNone/>
            </a:pPr>
            <a:endParaRPr/>
          </a:p>
          <a:p>
            <a:pPr lvl="0" rtl="0">
              <a:spcBef>
                <a:spcPts val="0"/>
              </a:spcBef>
              <a:buNone/>
            </a:pPr>
            <a:r>
              <a:rPr lang="en"/>
              <a:t>Florida v. Riley - Talk about idling a drone and watching vs something you could see in a yard in passing.  Someone could have flown over and seen a greenhouse but greenhouses aren’t illegal only monitoring could have revealed what was in the greenhouse.  Also talk about the cost of drones allows law enforcement to deploy drones wherever so whereas a helicopter may have seen the greenhouse, they probably wouldn’t have used helicopter amount of resources to watch small greenhouse</a:t>
            </a:r>
          </a:p>
          <a:p>
            <a:pPr lvl="0" rtl="0">
              <a:spcBef>
                <a:spcPts val="0"/>
              </a:spcBef>
              <a:buNone/>
            </a:pPr>
            <a:endParaRPr/>
          </a:p>
          <a:p>
            <a:pPr lvl="0">
              <a:spcBef>
                <a:spcPts val="0"/>
              </a:spcBef>
              <a:buNone/>
            </a:pPr>
            <a:r>
              <a:rPr lang="en"/>
              <a:t>Researchers and government groups continually bring up this interesting concept of drones subverting democracy because of their general low cost and ease to deploy. </a:t>
            </a:r>
          </a:p>
          <a:p>
            <a:pPr marL="457200" lvl="0" indent="-228600">
              <a:spcBef>
                <a:spcPts val="0"/>
              </a:spcBef>
              <a:buChar char="-"/>
            </a:pPr>
            <a:r>
              <a:rPr lang="en"/>
              <a:t>From the government, where there used to be more checks-and-balances since the missions would include humans, now more people are ambivalent to many missions because drones mitigate these problems</a:t>
            </a:r>
          </a:p>
          <a:p>
            <a:pPr marL="457200" lvl="0" indent="-228600">
              <a:spcBef>
                <a:spcPts val="0"/>
              </a:spcBef>
              <a:buChar char="-"/>
            </a:pPr>
            <a:r>
              <a:rPr lang="en"/>
              <a:t>People could take things into their own hands instead of trying to deal with bureaucracy </a:t>
            </a:r>
          </a:p>
          <a:p>
            <a:pPr lvl="0" rtl="0">
              <a:spcBef>
                <a:spcPts val="0"/>
              </a:spcBef>
              <a:buNone/>
            </a:pPr>
            <a:endParaRPr/>
          </a:p>
        </p:txBody>
      </p:sp>
    </p:spTree>
    <p:extLst>
      <p:ext uri="{BB962C8B-B14F-4D97-AF65-F5344CB8AC3E}">
        <p14:creationId xmlns:p14="http://schemas.microsoft.com/office/powerpoint/2010/main" val="3342274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Presenter: Derek</a:t>
            </a:r>
          </a:p>
          <a:p>
            <a:pPr marL="457200" lvl="0" indent="-228600" rtl="0">
              <a:spcBef>
                <a:spcPts val="0"/>
              </a:spcBef>
            </a:pPr>
            <a:r>
              <a:rPr lang="en"/>
              <a:t>GOA found that government agencies are not addressing what happens to data collected by UAO [35]</a:t>
            </a:r>
          </a:p>
          <a:p>
            <a:pPr marL="914400" lvl="1" indent="-228600" rtl="0">
              <a:spcBef>
                <a:spcPts val="0"/>
              </a:spcBef>
            </a:pPr>
            <a:r>
              <a:rPr lang="en"/>
              <a:t>Laws dont govern what can be done with the data or how it is protected</a:t>
            </a:r>
          </a:p>
          <a:p>
            <a:pPr marL="914400" lvl="1" indent="-228600" rtl="0">
              <a:spcBef>
                <a:spcPts val="0"/>
              </a:spcBef>
            </a:pPr>
            <a:r>
              <a:rPr lang="en"/>
              <a:t>Why do we need these laws?</a:t>
            </a:r>
          </a:p>
          <a:p>
            <a:pPr marL="1371600" lvl="2" indent="-228600" rtl="0">
              <a:spcBef>
                <a:spcPts val="0"/>
              </a:spcBef>
            </a:pPr>
            <a:r>
              <a:rPr lang="en"/>
              <a:t>Of course to protect privacy of citizens</a:t>
            </a:r>
          </a:p>
          <a:p>
            <a:pPr marL="1371600" lvl="2" indent="-228600" rtl="0">
              <a:spcBef>
                <a:spcPts val="0"/>
              </a:spcBef>
            </a:pPr>
            <a:r>
              <a:rPr lang="en"/>
              <a:t>Also to help to advance drone technology</a:t>
            </a:r>
          </a:p>
          <a:p>
            <a:pPr marL="1828800" lvl="3" indent="-228600" rtl="0">
              <a:spcBef>
                <a:spcPts val="0"/>
              </a:spcBef>
            </a:pPr>
            <a:r>
              <a:rPr lang="en"/>
              <a:t>GOA stated that by not addressing the issue, risk of drones not being adapted as much as they wouldve been</a:t>
            </a:r>
          </a:p>
          <a:p>
            <a:pPr marL="457200" lvl="0" indent="-228600" rtl="0">
              <a:spcBef>
                <a:spcPts val="0"/>
              </a:spcBef>
            </a:pPr>
            <a:r>
              <a:rPr lang="en"/>
              <a:t>To protect privacy, we must also implement rules that control the extent that drones are used by govt</a:t>
            </a:r>
          </a:p>
          <a:p>
            <a:pPr marL="914400" lvl="1" indent="-228600" rtl="0">
              <a:spcBef>
                <a:spcPts val="0"/>
              </a:spcBef>
            </a:pPr>
            <a:r>
              <a:rPr lang="en"/>
              <a:t>Due to how cheap drones are to operate, privacy advocates are concerned the government could take advantage for wider spread and routine surveillance</a:t>
            </a:r>
          </a:p>
        </p:txBody>
      </p:sp>
    </p:spTree>
    <p:extLst>
      <p:ext uri="{BB962C8B-B14F-4D97-AF65-F5344CB8AC3E}">
        <p14:creationId xmlns:p14="http://schemas.microsoft.com/office/powerpoint/2010/main" val="370670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pPr>
            <a:r>
              <a:rPr lang="en"/>
              <a:t>Presenter: Hugh</a:t>
            </a:r>
          </a:p>
          <a:p>
            <a:pPr marL="457200" lvl="0" indent="-228600" rtl="0">
              <a:spcBef>
                <a:spcPts val="0"/>
              </a:spcBef>
            </a:pPr>
            <a:endParaRPr/>
          </a:p>
          <a:p>
            <a:pPr marL="457200" lvl="0" indent="-228600" rtl="0">
              <a:spcBef>
                <a:spcPts val="0"/>
              </a:spcBef>
            </a:pPr>
            <a:r>
              <a:rPr lang="en"/>
              <a:t>It is very difficult to determine what laws and regulations the government abides by, especially with drones over sees used in war</a:t>
            </a:r>
          </a:p>
          <a:p>
            <a:pPr marL="914400" lvl="1" indent="-228600" rtl="0">
              <a:spcBef>
                <a:spcPts val="0"/>
              </a:spcBef>
            </a:pPr>
            <a:r>
              <a:rPr lang="en"/>
              <a:t>But we have seen so many crashes, losses of drones, that it is clear that govt drones are not as safe as they could be</a:t>
            </a:r>
          </a:p>
          <a:p>
            <a:pPr marL="914400" lvl="1" indent="-228600" rtl="0">
              <a:spcBef>
                <a:spcPts val="0"/>
              </a:spcBef>
            </a:pPr>
            <a:r>
              <a:rPr lang="en"/>
              <a:t>In order to use government drones as surveillance domestically, and even anywhere else (Safety standards should be the same)</a:t>
            </a:r>
          </a:p>
          <a:p>
            <a:pPr marL="1371600" lvl="2" indent="-228600">
              <a:spcBef>
                <a:spcPts val="0"/>
              </a:spcBef>
            </a:pPr>
            <a:r>
              <a:rPr lang="en"/>
              <a:t>Need to increase accountability, safety regulations, perhaps training for pilots</a:t>
            </a:r>
          </a:p>
        </p:txBody>
      </p:sp>
    </p:spTree>
    <p:extLst>
      <p:ext uri="{BB962C8B-B14F-4D97-AF65-F5344CB8AC3E}">
        <p14:creationId xmlns:p14="http://schemas.microsoft.com/office/powerpoint/2010/main" val="218913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Presenter: Derek</a:t>
            </a:r>
          </a:p>
          <a:p>
            <a:pPr marL="457200" lvl="0" indent="-228600" rtl="0">
              <a:spcBef>
                <a:spcPts val="0"/>
              </a:spcBef>
              <a:buChar char="-"/>
            </a:pPr>
            <a:r>
              <a:rPr lang="en" dirty="0"/>
              <a:t>1 year</a:t>
            </a:r>
          </a:p>
          <a:p>
            <a:pPr marL="914400" lvl="1" indent="-228600" rtl="0">
              <a:spcBef>
                <a:spcPts val="0"/>
              </a:spcBef>
              <a:buChar char="-"/>
            </a:pPr>
            <a:r>
              <a:rPr lang="en" dirty="0"/>
              <a:t>The PPG or “the playbook” brought to light a lot of the policies and programs the government had in regards to drones both domestically and overseas. </a:t>
            </a:r>
          </a:p>
          <a:p>
            <a:pPr marL="914400" lvl="1" indent="-228600" rtl="0">
              <a:spcBef>
                <a:spcPts val="0"/>
              </a:spcBef>
              <a:buChar char="-"/>
            </a:pPr>
            <a:r>
              <a:rPr lang="en" dirty="0"/>
              <a:t>Presidential elections usually kick-off with pushes to pass new legislation and grow public confidence in new leadership</a:t>
            </a:r>
          </a:p>
          <a:p>
            <a:pPr marL="914400" lvl="1" indent="-228600" rtl="0">
              <a:spcBef>
                <a:spcPts val="0"/>
              </a:spcBef>
              <a:buChar char="-"/>
            </a:pPr>
            <a:r>
              <a:rPr lang="en" dirty="0"/>
              <a:t>From NY Times:</a:t>
            </a:r>
          </a:p>
          <a:p>
            <a:pPr marL="1371600" lvl="2" indent="-228600" rtl="0">
              <a:spcBef>
                <a:spcPts val="0"/>
              </a:spcBef>
              <a:buChar char="-"/>
            </a:pPr>
            <a:r>
              <a:rPr lang="en" dirty="0"/>
              <a:t>Clinton: Stay with Obama drone policy</a:t>
            </a:r>
          </a:p>
          <a:p>
            <a:pPr marL="1371600" lvl="2" indent="-228600" rtl="0">
              <a:spcBef>
                <a:spcPts val="0"/>
              </a:spcBef>
              <a:buChar char="-"/>
            </a:pPr>
            <a:r>
              <a:rPr lang="en" dirty="0"/>
              <a:t>Trump: Increase in drones</a:t>
            </a:r>
          </a:p>
          <a:p>
            <a:pPr marL="1371600" lvl="2" indent="-228600" rtl="0">
              <a:spcBef>
                <a:spcPts val="0"/>
              </a:spcBef>
              <a:buChar char="-"/>
            </a:pPr>
            <a:r>
              <a:rPr lang="en" dirty="0"/>
              <a:t>http://dronecenter.bard.edu/presidential-candidates-on-drones/</a:t>
            </a:r>
          </a:p>
          <a:p>
            <a:pPr marL="457200" lvl="0" indent="-228600" rtl="0">
              <a:spcBef>
                <a:spcPts val="0"/>
              </a:spcBef>
              <a:buChar char="-"/>
            </a:pPr>
            <a:r>
              <a:rPr lang="en" dirty="0"/>
              <a:t>5 years</a:t>
            </a:r>
          </a:p>
          <a:p>
            <a:pPr marL="914400" lvl="1" indent="-228600" rtl="0">
              <a:spcBef>
                <a:spcPts val="0"/>
              </a:spcBef>
              <a:buChar char="-"/>
            </a:pPr>
            <a:r>
              <a:rPr lang="en" dirty="0"/>
              <a:t>Like amazon testing drone delivery, US exploring integration in USPS</a:t>
            </a:r>
          </a:p>
          <a:p>
            <a:pPr marL="914400" lvl="1" indent="-228600" rtl="0">
              <a:spcBef>
                <a:spcPts val="0"/>
              </a:spcBef>
              <a:buChar char="-"/>
            </a:pPr>
            <a:r>
              <a:rPr lang="en" dirty="0"/>
              <a:t>Tightening regulations will allow more business to be started and more research and innovation</a:t>
            </a:r>
          </a:p>
          <a:p>
            <a:pPr marL="914400" lvl="1" indent="-298450" rtl="0">
              <a:lnSpc>
                <a:spcPct val="115000"/>
              </a:lnSpc>
              <a:spcBef>
                <a:spcPts val="0"/>
              </a:spcBef>
              <a:buSzPct val="100000"/>
              <a:buChar char="-"/>
            </a:pPr>
            <a:r>
              <a:rPr lang="en" dirty="0"/>
              <a:t>http://www.nytimes.com/2016/08/11/technology/think-amazons-drone-delivery-idea-is-a-gimmick-think-again.html?_r=0 </a:t>
            </a:r>
          </a:p>
          <a:p>
            <a:pPr marL="457200" lvl="0" indent="-228600" rtl="0">
              <a:spcBef>
                <a:spcPts val="0"/>
              </a:spcBef>
              <a:buChar char="-"/>
            </a:pPr>
            <a:r>
              <a:rPr lang="en" dirty="0"/>
              <a:t>10 years</a:t>
            </a:r>
          </a:p>
          <a:p>
            <a:pPr marL="914400" lvl="1" indent="-228600" rtl="0">
              <a:spcBef>
                <a:spcPts val="0"/>
              </a:spcBef>
              <a:buChar char="-"/>
            </a:pPr>
            <a:r>
              <a:rPr lang="en" dirty="0"/>
              <a:t>$30 billion from military, 2.5X Zuckerberg’s net worth, 2X Buffet</a:t>
            </a:r>
          </a:p>
          <a:p>
            <a:pPr marL="914400" lvl="1" indent="-228600" rtl="0">
              <a:spcBef>
                <a:spcPts val="0"/>
              </a:spcBef>
              <a:buChar char="-"/>
            </a:pPr>
            <a:r>
              <a:rPr lang="en" dirty="0"/>
              <a:t>Reports think two greatest areas of innovation are aerial imaging and data analysis</a:t>
            </a:r>
          </a:p>
          <a:p>
            <a:pPr marL="914400" lvl="1" indent="-298450" rtl="0">
              <a:lnSpc>
                <a:spcPct val="115000"/>
              </a:lnSpc>
              <a:spcBef>
                <a:spcPts val="0"/>
              </a:spcBef>
              <a:buSzPct val="100000"/>
              <a:buChar char="-"/>
            </a:pPr>
            <a:r>
              <a:rPr lang="en" dirty="0"/>
              <a:t>http://www.investors.com/news/technology/drone-sales-forecast-2015-to-2025-from-tractica/</a:t>
            </a:r>
          </a:p>
        </p:txBody>
      </p:sp>
    </p:spTree>
    <p:extLst>
      <p:ext uri="{BB962C8B-B14F-4D97-AF65-F5344CB8AC3E}">
        <p14:creationId xmlns:p14="http://schemas.microsoft.com/office/powerpoint/2010/main" val="380068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600"/>
              </a:spcAft>
              <a:buNone/>
            </a:pPr>
            <a:r>
              <a:rPr lang="en" sz="1200">
                <a:solidFill>
                  <a:schemeClr val="dk1"/>
                </a:solidFill>
                <a:latin typeface="Roboto"/>
                <a:ea typeface="Roboto"/>
                <a:cs typeface="Roboto"/>
                <a:sym typeface="Roboto"/>
              </a:rPr>
              <a:t>Presenter : Matt Suarez</a:t>
            </a:r>
          </a:p>
          <a:p>
            <a:pPr marL="457200" lvl="0" indent="-304800" rtl="0">
              <a:lnSpc>
                <a:spcPct val="115000"/>
              </a:lnSpc>
              <a:spcBef>
                <a:spcPts val="0"/>
              </a:spcBef>
              <a:spcAft>
                <a:spcPts val="1600"/>
              </a:spcAft>
              <a:buClr>
                <a:schemeClr val="dk1"/>
              </a:buClr>
              <a:buSzPct val="100000"/>
              <a:buFont typeface="Roboto"/>
            </a:pPr>
            <a:r>
              <a:rPr lang="en" sz="1200">
                <a:solidFill>
                  <a:schemeClr val="dk1"/>
                </a:solidFill>
                <a:latin typeface="Roboto"/>
                <a:ea typeface="Roboto"/>
                <a:cs typeface="Roboto"/>
                <a:sym typeface="Roboto"/>
              </a:rPr>
              <a:t>Current laws for commercial drones only provide privacy best practices</a:t>
            </a:r>
          </a:p>
          <a:p>
            <a:pPr marL="914400" lvl="1" indent="-304800" rtl="0">
              <a:lnSpc>
                <a:spcPct val="115000"/>
              </a:lnSpc>
              <a:spcBef>
                <a:spcPts val="0"/>
              </a:spcBef>
              <a:spcAft>
                <a:spcPts val="1600"/>
              </a:spcAft>
              <a:buClr>
                <a:schemeClr val="dk1"/>
              </a:buClr>
              <a:buSzPct val="100000"/>
              <a:buFont typeface="Roboto"/>
            </a:pPr>
            <a:r>
              <a:rPr lang="en" sz="1200">
                <a:solidFill>
                  <a:schemeClr val="dk1"/>
                </a:solidFill>
                <a:latin typeface="Roboto"/>
                <a:ea typeface="Roboto"/>
                <a:cs typeface="Roboto"/>
                <a:sym typeface="Roboto"/>
              </a:rPr>
              <a:t>FAA’s drone advisory has no privacy or consumer advocates [10]</a:t>
            </a:r>
          </a:p>
          <a:p>
            <a:pPr marL="457200" lvl="0" indent="-304800" rtl="0">
              <a:lnSpc>
                <a:spcPct val="115000"/>
              </a:lnSpc>
              <a:spcBef>
                <a:spcPts val="0"/>
              </a:spcBef>
              <a:spcAft>
                <a:spcPts val="1600"/>
              </a:spcAft>
              <a:buClr>
                <a:schemeClr val="dk1"/>
              </a:buClr>
              <a:buSzPct val="100000"/>
              <a:buFont typeface="Roboto"/>
            </a:pPr>
            <a:r>
              <a:rPr lang="en" sz="1200">
                <a:solidFill>
                  <a:schemeClr val="dk1"/>
                </a:solidFill>
                <a:latin typeface="Roboto"/>
                <a:ea typeface="Roboto"/>
                <a:cs typeface="Roboto"/>
                <a:sym typeface="Roboto"/>
              </a:rPr>
              <a:t>Heavy traffic in the air will increase the risk of drones crashing (collisions or malfunctions)</a:t>
            </a:r>
          </a:p>
          <a:p>
            <a:pPr marL="914400" lvl="1" indent="-304800" rtl="0">
              <a:lnSpc>
                <a:spcPct val="115000"/>
              </a:lnSpc>
              <a:spcBef>
                <a:spcPts val="0"/>
              </a:spcBef>
              <a:spcAft>
                <a:spcPts val="1600"/>
              </a:spcAft>
              <a:buClr>
                <a:schemeClr val="dk1"/>
              </a:buClr>
              <a:buSzPct val="100000"/>
              <a:buFont typeface="Roboto"/>
            </a:pPr>
            <a:r>
              <a:rPr lang="en" sz="1200">
                <a:solidFill>
                  <a:schemeClr val="dk1"/>
                </a:solidFill>
                <a:latin typeface="Roboto"/>
                <a:ea typeface="Roboto"/>
                <a:cs typeface="Roboto"/>
                <a:sym typeface="Roboto"/>
              </a:rPr>
              <a:t>Safety inspections laws for drones are not strict [11]</a:t>
            </a:r>
          </a:p>
          <a:p>
            <a:pPr marL="0" lvl="0" indent="0">
              <a:lnSpc>
                <a:spcPct val="115000"/>
              </a:lnSpc>
              <a:spcBef>
                <a:spcPts val="0"/>
              </a:spcBef>
              <a:spcAft>
                <a:spcPts val="1600"/>
              </a:spcAft>
              <a:buNone/>
            </a:pPr>
            <a:r>
              <a:rPr lang="en" sz="1200">
                <a:solidFill>
                  <a:schemeClr val="dk1"/>
                </a:solidFill>
                <a:latin typeface="Roboto"/>
                <a:ea typeface="Roboto"/>
                <a:cs typeface="Roboto"/>
                <a:sym typeface="Roboto"/>
              </a:rPr>
              <a:t>I.e. like we saw in the self-search paper, basic information on a person is fairly common and easy to find.  Therefore while things like cybersecurity are of extreme importance, Drones at government’s disposal TODAY have capabilities of causing harm and affect a person’s life say using this basic information to find them and track them, etc.</a:t>
            </a:r>
          </a:p>
        </p:txBody>
      </p:sp>
    </p:spTree>
    <p:extLst>
      <p:ext uri="{BB962C8B-B14F-4D97-AF65-F5344CB8AC3E}">
        <p14:creationId xmlns:p14="http://schemas.microsoft.com/office/powerpoint/2010/main" val="3909785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600"/>
              </a:spcAft>
              <a:buNone/>
            </a:pPr>
            <a:r>
              <a:rPr lang="en" sz="1200">
                <a:solidFill>
                  <a:schemeClr val="dk1"/>
                </a:solidFill>
                <a:latin typeface="Roboto"/>
                <a:ea typeface="Roboto"/>
                <a:cs typeface="Roboto"/>
                <a:sym typeface="Roboto"/>
              </a:rPr>
              <a:t>Present</a:t>
            </a:r>
            <a:r>
              <a:rPr lang="en" sz="1200">
                <a:latin typeface="Roboto"/>
                <a:ea typeface="Roboto"/>
                <a:cs typeface="Roboto"/>
                <a:sym typeface="Roboto"/>
              </a:rPr>
              <a:t>er : Matt Suarez</a:t>
            </a:r>
          </a:p>
          <a:p>
            <a:pPr lvl="0" rtl="0">
              <a:spcBef>
                <a:spcPts val="0"/>
              </a:spcBef>
              <a:spcAft>
                <a:spcPts val="1600"/>
              </a:spcAft>
              <a:buNone/>
            </a:pPr>
            <a:r>
              <a:rPr lang="en" sz="1200">
                <a:latin typeface="Roboto"/>
                <a:ea typeface="Roboto"/>
                <a:cs typeface="Roboto"/>
                <a:sym typeface="Roboto"/>
              </a:rPr>
              <a:t>Image: </a:t>
            </a:r>
            <a:r>
              <a:rPr lang="en"/>
              <a:t>http://fromwhereidrone.com/wp-content/uploads/2015/03/Drone-about-IMG_915c-1024x683.jpghttp://fromwhereidrone.com/wp-content/uploads/2015/03/Drone-about-IMG_915c-1024x683.jpg</a:t>
            </a:r>
          </a:p>
          <a:p>
            <a:pPr lvl="0">
              <a:spcBef>
                <a:spcPts val="0"/>
              </a:spcBef>
              <a:spcAft>
                <a:spcPts val="1600"/>
              </a:spcAft>
              <a:buNone/>
            </a:pPr>
            <a:endParaRPr>
              <a:solidFill>
                <a:srgbClr val="FFFFFF"/>
              </a:solidFill>
            </a:endParaRPr>
          </a:p>
        </p:txBody>
      </p:sp>
    </p:spTree>
    <p:extLst>
      <p:ext uri="{BB962C8B-B14F-4D97-AF65-F5344CB8AC3E}">
        <p14:creationId xmlns:p14="http://schemas.microsoft.com/office/powerpoint/2010/main" val="1934713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257215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926059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lang="en" dirty="0"/>
          </a:p>
        </p:txBody>
      </p:sp>
    </p:spTree>
    <p:extLst>
      <p:ext uri="{BB962C8B-B14F-4D97-AF65-F5344CB8AC3E}">
        <p14:creationId xmlns:p14="http://schemas.microsoft.com/office/powerpoint/2010/main" val="320339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00000"/>
              </a:lnSpc>
              <a:spcBef>
                <a:spcPts val="0"/>
              </a:spcBef>
              <a:spcAft>
                <a:spcPts val="1600"/>
              </a:spcAft>
              <a:buNone/>
            </a:pPr>
            <a:r>
              <a:rPr lang="en" sz="1200">
                <a:solidFill>
                  <a:schemeClr val="dk1"/>
                </a:solidFill>
                <a:latin typeface="Roboto"/>
                <a:ea typeface="Roboto"/>
                <a:cs typeface="Roboto"/>
                <a:sym typeface="Roboto"/>
              </a:rPr>
              <a:t>Presenter :  Hugh</a:t>
            </a:r>
          </a:p>
          <a:p>
            <a:pPr lvl="0" rtl="0">
              <a:lnSpc>
                <a:spcPct val="100000"/>
              </a:lnSpc>
              <a:spcBef>
                <a:spcPts val="0"/>
              </a:spcBef>
              <a:spcAft>
                <a:spcPts val="1600"/>
              </a:spcAft>
              <a:buNone/>
            </a:pPr>
            <a:r>
              <a:rPr lang="en" sz="1200">
                <a:solidFill>
                  <a:schemeClr val="dk1"/>
                </a:solidFill>
                <a:latin typeface="Roboto"/>
                <a:ea typeface="Roboto"/>
                <a:cs typeface="Roboto"/>
                <a:sym typeface="Roboto"/>
              </a:rPr>
              <a:t>Median time: </a:t>
            </a:r>
          </a:p>
          <a:p>
            <a:pPr lvl="0">
              <a:lnSpc>
                <a:spcPct val="100000"/>
              </a:lnSpc>
              <a:spcBef>
                <a:spcPts val="0"/>
              </a:spcBef>
              <a:spcAft>
                <a:spcPts val="1600"/>
              </a:spcAft>
              <a:buNone/>
            </a:pPr>
            <a:r>
              <a:rPr lang="en" sz="1200">
                <a:solidFill>
                  <a:schemeClr val="dk1"/>
                </a:solidFill>
                <a:latin typeface="Roboto"/>
                <a:ea typeface="Roboto"/>
                <a:cs typeface="Roboto"/>
                <a:sym typeface="Roboto"/>
              </a:rPr>
              <a:t>Outline the presentation.  Talk about setting the scene and opening up areas of questions that will lead to our conclusion at the end.</a:t>
            </a:r>
          </a:p>
        </p:txBody>
      </p:sp>
    </p:spTree>
    <p:extLst>
      <p:ext uri="{BB962C8B-B14F-4D97-AF65-F5344CB8AC3E}">
        <p14:creationId xmlns:p14="http://schemas.microsoft.com/office/powerpoint/2010/main" val="204255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051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600"/>
              </a:spcAft>
              <a:buNone/>
            </a:pPr>
            <a:r>
              <a:rPr lang="en" sz="1200">
                <a:solidFill>
                  <a:schemeClr val="dk1"/>
                </a:solidFill>
                <a:latin typeface="Roboto"/>
                <a:ea typeface="Roboto"/>
                <a:cs typeface="Roboto"/>
                <a:sym typeface="Roboto"/>
              </a:rPr>
              <a:t>Presenter :  Hugh</a:t>
            </a:r>
          </a:p>
          <a:p>
            <a:pPr lvl="0" rtl="0">
              <a:spcBef>
                <a:spcPts val="0"/>
              </a:spcBef>
              <a:spcAft>
                <a:spcPts val="1600"/>
              </a:spcAft>
              <a:buNone/>
            </a:pPr>
            <a:r>
              <a:rPr lang="en" sz="1200">
                <a:solidFill>
                  <a:schemeClr val="dk1"/>
                </a:solidFill>
                <a:latin typeface="Roboto"/>
                <a:ea typeface="Roboto"/>
                <a:cs typeface="Roboto"/>
                <a:sym typeface="Roboto"/>
              </a:rPr>
              <a:t>Image: various drones used by government.  Biggest similar in size to actual plane.</a:t>
            </a:r>
            <a:br>
              <a:rPr lang="en" sz="1200">
                <a:solidFill>
                  <a:schemeClr val="dk1"/>
                </a:solidFill>
                <a:latin typeface="Roboto"/>
                <a:ea typeface="Roboto"/>
                <a:cs typeface="Roboto"/>
                <a:sym typeface="Roboto"/>
              </a:rPr>
            </a:br>
            <a:r>
              <a:rPr lang="en" sz="1200">
                <a:solidFill>
                  <a:schemeClr val="dk1"/>
                </a:solidFill>
                <a:latin typeface="Roboto"/>
                <a:ea typeface="Roboto"/>
                <a:cs typeface="Roboto"/>
                <a:sym typeface="Roboto"/>
              </a:rPr>
              <a:t>https://lanternhollowpress.com/tag/drone/</a:t>
            </a:r>
          </a:p>
          <a:p>
            <a:pPr marL="457200" lvl="0" indent="-228600" rtl="0">
              <a:spcBef>
                <a:spcPts val="0"/>
              </a:spcBef>
            </a:pPr>
            <a:r>
              <a:rPr lang="en"/>
              <a:t>Unmanned</a:t>
            </a:r>
          </a:p>
          <a:p>
            <a:pPr marL="457200" lvl="0" indent="-228600" rtl="0">
              <a:spcBef>
                <a:spcPts val="0"/>
              </a:spcBef>
            </a:pPr>
            <a:r>
              <a:rPr lang="en"/>
              <a:t>Remote controlled or onboard computers</a:t>
            </a:r>
          </a:p>
          <a:p>
            <a:pPr marL="914400" lvl="1" indent="-228600" rtl="0">
              <a:spcBef>
                <a:spcPts val="0"/>
              </a:spcBef>
            </a:pPr>
            <a:r>
              <a:rPr lang="en"/>
              <a:t>Remotely</a:t>
            </a:r>
          </a:p>
          <a:p>
            <a:pPr marL="1371600" lvl="2" indent="-228600" rtl="0">
              <a:spcBef>
                <a:spcPts val="0"/>
              </a:spcBef>
            </a:pPr>
            <a:r>
              <a:rPr lang="en"/>
              <a:t>Predator drones, most hobby drones</a:t>
            </a:r>
          </a:p>
          <a:p>
            <a:pPr marL="914400" lvl="1" indent="-228600" rtl="0">
              <a:spcBef>
                <a:spcPts val="0"/>
              </a:spcBef>
            </a:pPr>
            <a:r>
              <a:rPr lang="en"/>
              <a:t>On Board computers</a:t>
            </a:r>
          </a:p>
          <a:p>
            <a:pPr marL="1371600" lvl="2" indent="-228600" rtl="0">
              <a:spcBef>
                <a:spcPts val="0"/>
              </a:spcBef>
            </a:pPr>
            <a:r>
              <a:rPr lang="en"/>
              <a:t>Amazon and Alphabet are developing automated delivery drones</a:t>
            </a:r>
          </a:p>
          <a:p>
            <a:pPr marL="1371600" lvl="2" indent="-228600" rtl="0">
              <a:spcBef>
                <a:spcPts val="0"/>
              </a:spcBef>
            </a:pPr>
            <a:r>
              <a:rPr lang="en"/>
              <a:t>Some people consider on board computers what differentiates drone from an aircraft [20]</a:t>
            </a:r>
          </a:p>
          <a:p>
            <a:pPr marL="1828800" lvl="3" indent="-228600" rtl="0">
              <a:spcBef>
                <a:spcPts val="0"/>
              </a:spcBef>
            </a:pPr>
            <a:r>
              <a:rPr lang="en"/>
              <a:t>However remotely flown drones have on board computers to assist the flight, and have an automated hover mode</a:t>
            </a:r>
          </a:p>
          <a:p>
            <a:pPr marL="457200" lvl="0" indent="-228600" rtl="0">
              <a:spcBef>
                <a:spcPts val="0"/>
              </a:spcBef>
            </a:pPr>
            <a:r>
              <a:rPr lang="en"/>
              <a:t>4 classes</a:t>
            </a:r>
          </a:p>
          <a:p>
            <a:pPr marL="914400" lvl="1" indent="-228600" rtl="0">
              <a:spcBef>
                <a:spcPts val="0"/>
              </a:spcBef>
            </a:pPr>
            <a:r>
              <a:rPr lang="en"/>
              <a:t>Military:  Such as predator drones used overseas, often used for drone strikes as well</a:t>
            </a:r>
          </a:p>
          <a:p>
            <a:pPr marL="914400" lvl="1" indent="-228600" rtl="0">
              <a:spcBef>
                <a:spcPts val="0"/>
              </a:spcBef>
            </a:pPr>
            <a:r>
              <a:rPr lang="en"/>
              <a:t>Government: police, searching for marijuana.  Will talk more about later</a:t>
            </a:r>
          </a:p>
          <a:p>
            <a:pPr marL="914400" lvl="1" indent="-228600" rtl="0">
              <a:spcBef>
                <a:spcPts val="0"/>
              </a:spcBef>
            </a:pPr>
            <a:r>
              <a:rPr lang="en"/>
              <a:t>Commercial:  Delivery drones such as amazon</a:t>
            </a:r>
          </a:p>
          <a:p>
            <a:pPr marL="914400" lvl="1" indent="-228600" rtl="0">
              <a:spcBef>
                <a:spcPts val="0"/>
              </a:spcBef>
            </a:pPr>
            <a:r>
              <a:rPr lang="en"/>
              <a:t>Hobbyist:  Camera drones, drone racing</a:t>
            </a:r>
          </a:p>
        </p:txBody>
      </p:sp>
    </p:spTree>
    <p:extLst>
      <p:ext uri="{BB962C8B-B14F-4D97-AF65-F5344CB8AC3E}">
        <p14:creationId xmlns:p14="http://schemas.microsoft.com/office/powerpoint/2010/main" val="157366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1200" dirty="0">
                <a:solidFill>
                  <a:schemeClr val="dk1"/>
                </a:solidFill>
                <a:latin typeface="Roboto"/>
                <a:ea typeface="Roboto"/>
                <a:cs typeface="Roboto"/>
                <a:sym typeface="Roboto"/>
              </a:rPr>
              <a:t>Presenter :  Hugh</a:t>
            </a:r>
          </a:p>
          <a:p>
            <a:pPr lvl="0">
              <a:spcBef>
                <a:spcPts val="0"/>
              </a:spcBef>
              <a:buNone/>
            </a:pPr>
            <a:r>
              <a:rPr lang="en" sz="1200" dirty="0">
                <a:solidFill>
                  <a:schemeClr val="dk1"/>
                </a:solidFill>
                <a:latin typeface="Roboto"/>
                <a:ea typeface="Roboto"/>
                <a:cs typeface="Roboto"/>
                <a:sym typeface="Roboto"/>
              </a:rPr>
              <a:t>Image: </a:t>
            </a:r>
            <a:r>
              <a:rPr lang="en" sz="1400" dirty="0"/>
              <a:t>https://i.kinja-img.com/gawker-media/image/upload/s--Pci7B1qD--/c_fit,fl_progressive,q_80,w_636/pe8uwreaqccdvr2f5sc2.jpg</a:t>
            </a:r>
          </a:p>
          <a:p>
            <a:pPr lvl="0">
              <a:spcBef>
                <a:spcPts val="0"/>
              </a:spcBef>
              <a:buNone/>
            </a:pPr>
            <a:endParaRPr sz="1200" dirty="0">
              <a:solidFill>
                <a:schemeClr val="dk1"/>
              </a:solidFill>
              <a:latin typeface="Roboto"/>
              <a:ea typeface="Roboto"/>
              <a:cs typeface="Roboto"/>
              <a:sym typeface="Roboto"/>
            </a:endParaRPr>
          </a:p>
          <a:p>
            <a:pPr lvl="0" rtl="0">
              <a:spcBef>
                <a:spcPts val="0"/>
              </a:spcBef>
              <a:buNone/>
            </a:pPr>
            <a:r>
              <a:rPr lang="en" dirty="0"/>
              <a:t>Other government uses : </a:t>
            </a:r>
          </a:p>
          <a:p>
            <a:pPr marL="457200" lvl="0" indent="-228600" rtl="0">
              <a:spcBef>
                <a:spcPts val="0"/>
              </a:spcBef>
            </a:pPr>
            <a:r>
              <a:rPr lang="en" dirty="0"/>
              <a:t>Drones are becoming more and more capable of being cost effective government tools [13]</a:t>
            </a:r>
          </a:p>
          <a:p>
            <a:pPr marL="914400" lvl="1" indent="-228600" rtl="0">
              <a:spcBef>
                <a:spcPts val="0"/>
              </a:spcBef>
            </a:pPr>
            <a:r>
              <a:rPr lang="en" dirty="0"/>
              <a:t>Prices are going down, and capabilities are going up</a:t>
            </a:r>
          </a:p>
          <a:p>
            <a:pPr marL="1371600" lvl="2" indent="-228600" rtl="0">
              <a:spcBef>
                <a:spcPts val="0"/>
              </a:spcBef>
            </a:pPr>
            <a:r>
              <a:rPr lang="en" dirty="0"/>
              <a:t>Drones can cost police departments as little as $25 / hour to use [28]</a:t>
            </a:r>
          </a:p>
          <a:p>
            <a:pPr marL="914400" lvl="1" indent="-228600" rtl="0">
              <a:spcBef>
                <a:spcPts val="0"/>
              </a:spcBef>
            </a:pPr>
            <a:r>
              <a:rPr lang="en" dirty="0"/>
              <a:t>As a result, domestic use of government drones has increased</a:t>
            </a:r>
          </a:p>
          <a:p>
            <a:pPr marL="1371600" lvl="2" indent="-228600" rtl="0">
              <a:spcBef>
                <a:spcPts val="0"/>
              </a:spcBef>
            </a:pPr>
            <a:r>
              <a:rPr lang="en" dirty="0"/>
              <a:t>Many agencies are testing drones, while others are implementing them</a:t>
            </a:r>
          </a:p>
          <a:p>
            <a:pPr marL="1828800" lvl="3" indent="-228600" rtl="0">
              <a:spcBef>
                <a:spcPts val="0"/>
              </a:spcBef>
            </a:pPr>
            <a:r>
              <a:rPr lang="en" dirty="0"/>
              <a:t>Border patrol</a:t>
            </a:r>
          </a:p>
          <a:p>
            <a:pPr marL="1828800" lvl="3" indent="-228600" rtl="0">
              <a:spcBef>
                <a:spcPts val="0"/>
              </a:spcBef>
            </a:pPr>
            <a:r>
              <a:rPr lang="en" dirty="0"/>
              <a:t>	Predator drones are used to patrol border between USA and Mexico</a:t>
            </a:r>
          </a:p>
          <a:p>
            <a:pPr marL="1828800" lvl="3" indent="-228600" rtl="0">
              <a:spcBef>
                <a:spcPts val="0"/>
              </a:spcBef>
            </a:pPr>
            <a:r>
              <a:rPr lang="en" dirty="0"/>
              <a:t>Arrests</a:t>
            </a:r>
          </a:p>
          <a:p>
            <a:pPr marL="1828800" lvl="3" indent="-228600" rtl="0">
              <a:spcBef>
                <a:spcPts val="0"/>
              </a:spcBef>
            </a:pPr>
            <a:r>
              <a:rPr lang="en" dirty="0"/>
              <a:t>	SWAT has used predator drones to find suspected criminals on their own property</a:t>
            </a:r>
          </a:p>
          <a:p>
            <a:pPr marL="1828800" lvl="3" indent="-228600" rtl="0">
              <a:spcBef>
                <a:spcPts val="0"/>
              </a:spcBef>
            </a:pPr>
            <a:r>
              <a:rPr lang="en" dirty="0"/>
              <a:t>Drug Enforcement</a:t>
            </a:r>
          </a:p>
          <a:p>
            <a:pPr marL="1828800" lvl="3" indent="-228600" rtl="0">
              <a:spcBef>
                <a:spcPts val="0"/>
              </a:spcBef>
            </a:pPr>
            <a:r>
              <a:rPr lang="en" dirty="0"/>
              <a:t>	Used to search for marijuana plants</a:t>
            </a:r>
          </a:p>
          <a:p>
            <a:pPr marL="1828800" lvl="3" indent="-228600" rtl="0">
              <a:spcBef>
                <a:spcPts val="0"/>
              </a:spcBef>
            </a:pPr>
            <a:r>
              <a:rPr lang="en" dirty="0"/>
              <a:t>Crowd surveillance</a:t>
            </a:r>
          </a:p>
          <a:p>
            <a:pPr marL="1828800" lvl="3" indent="-228600" rtl="0">
              <a:spcBef>
                <a:spcPts val="0"/>
              </a:spcBef>
            </a:pPr>
            <a:r>
              <a:rPr lang="en" dirty="0"/>
              <a:t>	Used by governments like India for monitoring crowds</a:t>
            </a:r>
          </a:p>
          <a:p>
            <a:pPr marL="1828800" lvl="3" indent="-228600" rtl="0">
              <a:spcBef>
                <a:spcPts val="0"/>
              </a:spcBef>
            </a:pPr>
            <a:r>
              <a:rPr lang="en" dirty="0"/>
              <a:t>	Drones with crowd control devices like pepper spray have been tested and sold</a:t>
            </a:r>
          </a:p>
          <a:p>
            <a:pPr marL="1828800" lvl="3" indent="-228600" rtl="0">
              <a:spcBef>
                <a:spcPts val="0"/>
              </a:spcBef>
            </a:pPr>
            <a:r>
              <a:rPr lang="en" dirty="0"/>
              <a:t>	North Dakota passed a law last year that allows drones to be weaponized with non-lethal arms</a:t>
            </a:r>
          </a:p>
          <a:p>
            <a:pPr marL="1371600" lvl="2" indent="-228600" rtl="0">
              <a:spcBef>
                <a:spcPts val="0"/>
              </a:spcBef>
            </a:pPr>
            <a:r>
              <a:rPr lang="en" dirty="0"/>
              <a:t>NYC Mayor Bloomberg expects that drones will be used for surveillance as a replacement or supplement to security cameras</a:t>
            </a:r>
          </a:p>
          <a:p>
            <a:pPr marL="1828800" lvl="3" indent="-228600" rtl="0">
              <a:spcBef>
                <a:spcPts val="0"/>
              </a:spcBef>
            </a:pPr>
            <a:r>
              <a:rPr lang="en" dirty="0"/>
              <a:t>“</a:t>
            </a:r>
            <a:r>
              <a:rPr lang="en" i="1" dirty="0"/>
              <a:t>You're gonna have face-recognition software. People are working on that. ... You can't keep the tides from coming in. We're gonna have more visibility and less privacy. I don't see how you stop” [40]</a:t>
            </a:r>
          </a:p>
          <a:p>
            <a:pPr marL="0" lvl="0" indent="0" rtl="0">
              <a:spcBef>
                <a:spcPts val="0"/>
              </a:spcBef>
              <a:buNone/>
            </a:pPr>
            <a:r>
              <a:rPr lang="en" dirty="0"/>
              <a:t>[Notes ref]: </a:t>
            </a:r>
            <a:r>
              <a:rPr lang="en" u="sng" dirty="0">
                <a:solidFill>
                  <a:schemeClr val="accent5"/>
                </a:solidFill>
                <a:hlinkClick r:id="rId3"/>
              </a:rPr>
              <a:t>http://www.cnn.com/2015/04/09/asia/india-police-drones/</a:t>
            </a:r>
          </a:p>
          <a:p>
            <a:pPr marL="457200" lvl="0" indent="0" rtl="0">
              <a:spcBef>
                <a:spcPts val="0"/>
              </a:spcBef>
              <a:buNone/>
            </a:pPr>
            <a:endParaRPr dirty="0"/>
          </a:p>
          <a:p>
            <a:pPr lvl="0" rtl="0">
              <a:spcBef>
                <a:spcPts val="0"/>
              </a:spcBef>
              <a:buNone/>
            </a:pPr>
            <a:endParaRPr dirty="0"/>
          </a:p>
        </p:txBody>
      </p:sp>
    </p:spTree>
    <p:extLst>
      <p:ext uri="{BB962C8B-B14F-4D97-AF65-F5344CB8AC3E}">
        <p14:creationId xmlns:p14="http://schemas.microsoft.com/office/powerpoint/2010/main" val="229698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Presenter: Hugh</a:t>
            </a:r>
          </a:p>
          <a:p>
            <a:pPr lvl="0">
              <a:spcBef>
                <a:spcPts val="0"/>
              </a:spcBef>
              <a:buNone/>
            </a:pPr>
            <a:r>
              <a:rPr lang="en" dirty="0"/>
              <a:t>The rest of the 7000 are Department of Defense (Military)</a:t>
            </a:r>
          </a:p>
          <a:p>
            <a:pPr lvl="0">
              <a:spcBef>
                <a:spcPts val="0"/>
              </a:spcBef>
              <a:buNone/>
            </a:pPr>
            <a:endParaRPr dirty="0"/>
          </a:p>
          <a:p>
            <a:pPr marL="457200" lvl="0" indent="-298450" rtl="0">
              <a:spcBef>
                <a:spcPts val="0"/>
              </a:spcBef>
              <a:buClr>
                <a:schemeClr val="dk1"/>
              </a:buClr>
              <a:buSzPct val="100000"/>
              <a:buFont typeface="Roboto"/>
            </a:pPr>
            <a:r>
              <a:rPr lang="en" dirty="0"/>
              <a:t>Can be difficult to determine how many drones are in use domestically because of lack of transparency  </a:t>
            </a:r>
          </a:p>
          <a:p>
            <a:pPr marL="914400" lvl="1" indent="-228600" rtl="0">
              <a:spcBef>
                <a:spcPts val="0"/>
              </a:spcBef>
            </a:pPr>
            <a:r>
              <a:rPr lang="en" dirty="0"/>
              <a:t>1471 Department of Defence</a:t>
            </a:r>
          </a:p>
          <a:p>
            <a:pPr marL="914400" lvl="1" indent="-228600" rtl="0">
              <a:spcBef>
                <a:spcPts val="0"/>
              </a:spcBef>
            </a:pPr>
            <a:r>
              <a:rPr lang="en" dirty="0"/>
              <a:t>30 CIA</a:t>
            </a:r>
          </a:p>
          <a:p>
            <a:pPr marL="914400" lvl="1" indent="-228600" rtl="0">
              <a:spcBef>
                <a:spcPts val="0"/>
              </a:spcBef>
            </a:pPr>
            <a:r>
              <a:rPr lang="en" dirty="0"/>
              <a:t>9 Dept. of Homeland Security</a:t>
            </a:r>
          </a:p>
          <a:p>
            <a:pPr marL="914400" lvl="1" indent="-228600" rtl="0">
              <a:spcBef>
                <a:spcPts val="0"/>
              </a:spcBef>
            </a:pPr>
            <a:r>
              <a:rPr lang="en" dirty="0"/>
              <a:t>Other 5,500 are missing</a:t>
            </a:r>
          </a:p>
          <a:p>
            <a:pPr marL="457200" lvl="0" indent="-228600" rtl="0">
              <a:spcBef>
                <a:spcPts val="0"/>
              </a:spcBef>
            </a:pPr>
            <a:r>
              <a:rPr lang="en" dirty="0"/>
              <a:t>The drones are shared, agency will let other use their drones for missions </a:t>
            </a:r>
          </a:p>
          <a:p>
            <a:pPr marL="457200" lvl="0" indent="-228600" rtl="0">
              <a:spcBef>
                <a:spcPts val="0"/>
              </a:spcBef>
            </a:pPr>
            <a:r>
              <a:rPr lang="en" dirty="0"/>
              <a:t>Costs of Drones</a:t>
            </a:r>
          </a:p>
          <a:p>
            <a:pPr marL="457200" lvl="0" indent="-228600" rtl="0">
              <a:spcBef>
                <a:spcPts val="0"/>
              </a:spcBef>
            </a:pPr>
            <a:r>
              <a:rPr lang="en" dirty="0"/>
              <a:t>Border Patrol loans drones because of their legality zone to fly in</a:t>
            </a:r>
          </a:p>
          <a:p>
            <a:pPr marL="457200" lvl="0" indent="-298450" rtl="0">
              <a:lnSpc>
                <a:spcPct val="115000"/>
              </a:lnSpc>
              <a:spcBef>
                <a:spcPts val="0"/>
              </a:spcBef>
              <a:spcAft>
                <a:spcPts val="1600"/>
              </a:spcAft>
              <a:buClr>
                <a:schemeClr val="dk1"/>
              </a:buClr>
              <a:buSzPct val="100000"/>
              <a:buFont typeface="Roboto"/>
            </a:pPr>
            <a:r>
              <a:rPr lang="en" dirty="0">
                <a:solidFill>
                  <a:schemeClr val="dk1"/>
                </a:solidFill>
                <a:latin typeface="Roboto"/>
                <a:ea typeface="Roboto"/>
                <a:cs typeface="Roboto"/>
                <a:sym typeface="Roboto"/>
              </a:rPr>
              <a:t>“Each drone requires an hour of maintenance for every hour it spends in the air”</a:t>
            </a:r>
          </a:p>
          <a:p>
            <a:pPr marL="914400" lvl="1" indent="-298450" rtl="0">
              <a:lnSpc>
                <a:spcPct val="115000"/>
              </a:lnSpc>
              <a:spcBef>
                <a:spcPts val="0"/>
              </a:spcBef>
              <a:spcAft>
                <a:spcPts val="1600"/>
              </a:spcAft>
              <a:buClr>
                <a:schemeClr val="dk1"/>
              </a:buClr>
              <a:buSzPct val="100000"/>
              <a:buFont typeface="Roboto"/>
            </a:pPr>
            <a:r>
              <a:rPr lang="en" dirty="0">
                <a:solidFill>
                  <a:schemeClr val="dk1"/>
                </a:solidFill>
                <a:latin typeface="Roboto"/>
                <a:ea typeface="Roboto"/>
                <a:cs typeface="Roboto"/>
                <a:sym typeface="Roboto"/>
              </a:rPr>
              <a:t>Border patrol drones: predator B</a:t>
            </a:r>
          </a:p>
          <a:p>
            <a:pPr marL="914400" lvl="1" indent="-298450" rtl="0">
              <a:lnSpc>
                <a:spcPct val="115000"/>
              </a:lnSpc>
              <a:spcBef>
                <a:spcPts val="0"/>
              </a:spcBef>
              <a:spcAft>
                <a:spcPts val="1600"/>
              </a:spcAft>
              <a:buClr>
                <a:schemeClr val="dk1"/>
              </a:buClr>
              <a:buSzPct val="100000"/>
              <a:buFont typeface="Roboto"/>
            </a:pPr>
            <a:r>
              <a:rPr lang="en" dirty="0">
                <a:solidFill>
                  <a:schemeClr val="dk1"/>
                </a:solidFill>
                <a:latin typeface="Roboto"/>
                <a:ea typeface="Roboto"/>
                <a:cs typeface="Roboto"/>
                <a:sym typeface="Roboto"/>
              </a:rPr>
              <a:t>Border monitoring drone $2,500-$3,000 per flight hour</a:t>
            </a:r>
          </a:p>
          <a:p>
            <a:pPr marL="914400" lvl="1" indent="-228600" rtl="0">
              <a:lnSpc>
                <a:spcPct val="115000"/>
              </a:lnSpc>
              <a:spcBef>
                <a:spcPts val="0"/>
              </a:spcBef>
              <a:spcAft>
                <a:spcPts val="1600"/>
              </a:spcAft>
            </a:pPr>
            <a:r>
              <a:rPr lang="en" dirty="0"/>
              <a:t>[7]</a:t>
            </a:r>
          </a:p>
          <a:p>
            <a:pPr marL="457200" lvl="0" indent="-228600" rtl="0">
              <a:lnSpc>
                <a:spcPct val="115000"/>
              </a:lnSpc>
              <a:spcBef>
                <a:spcPts val="0"/>
              </a:spcBef>
              <a:spcAft>
                <a:spcPts val="1600"/>
              </a:spcAft>
            </a:pPr>
            <a:r>
              <a:rPr lang="en" dirty="0"/>
              <a:t>In the next decade pentagon will spend $40 Billions over next deck</a:t>
            </a:r>
          </a:p>
          <a:p>
            <a:pPr marL="914400" lvl="1" indent="-228600" rtl="0">
              <a:lnSpc>
                <a:spcPct val="115000"/>
              </a:lnSpc>
              <a:spcBef>
                <a:spcPts val="0"/>
              </a:spcBef>
              <a:spcAft>
                <a:spcPts val="1600"/>
              </a:spcAft>
            </a:pPr>
            <a:r>
              <a:rPr lang="en" dirty="0"/>
              <a:t>Research and manufacturing and upkeep</a:t>
            </a:r>
          </a:p>
        </p:txBody>
      </p:sp>
    </p:spTree>
    <p:extLst>
      <p:ext uri="{BB962C8B-B14F-4D97-AF65-F5344CB8AC3E}">
        <p14:creationId xmlns:p14="http://schemas.microsoft.com/office/powerpoint/2010/main" val="371834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600"/>
              </a:spcAft>
              <a:buNone/>
            </a:pPr>
            <a:r>
              <a:rPr lang="en" sz="1200" dirty="0">
                <a:solidFill>
                  <a:schemeClr val="dk1"/>
                </a:solidFill>
                <a:latin typeface="Roboto"/>
                <a:ea typeface="Roboto"/>
                <a:cs typeface="Roboto"/>
                <a:sym typeface="Roboto"/>
              </a:rPr>
              <a:t>Presenter : Derek</a:t>
            </a:r>
          </a:p>
          <a:p>
            <a:pPr marL="457200" lvl="0" indent="-228600" rtl="0">
              <a:spcBef>
                <a:spcPts val="0"/>
              </a:spcBef>
            </a:pPr>
            <a:r>
              <a:rPr lang="en" dirty="0"/>
              <a:t>In a survey conducted by the Associated press, these results were shown [30]</a:t>
            </a:r>
          </a:p>
          <a:p>
            <a:pPr marL="457200" lvl="0" indent="-228600" rtl="0">
              <a:spcBef>
                <a:spcPts val="0"/>
              </a:spcBef>
            </a:pPr>
            <a:r>
              <a:rPr lang="en" b="1" dirty="0"/>
              <a:t>talk about public opion as a general</a:t>
            </a:r>
          </a:p>
          <a:p>
            <a:pPr marL="457200" lvl="0" indent="-228600" rtl="0">
              <a:spcBef>
                <a:spcPts val="0"/>
              </a:spcBef>
            </a:pPr>
            <a:r>
              <a:rPr lang="en" dirty="0"/>
              <a:t>In 2014, Hockey fans in LA knocked a drone out of the air above them</a:t>
            </a:r>
          </a:p>
          <a:p>
            <a:pPr marL="914400" lvl="1" indent="-228600" rtl="0">
              <a:spcBef>
                <a:spcPts val="0"/>
              </a:spcBef>
            </a:pPr>
            <a:r>
              <a:rPr lang="en" dirty="0"/>
              <a:t>Thought it was a police drone</a:t>
            </a:r>
          </a:p>
          <a:p>
            <a:pPr marL="914400" lvl="1" indent="-228600" rtl="0">
              <a:spcBef>
                <a:spcPts val="0"/>
              </a:spcBef>
            </a:pPr>
            <a:r>
              <a:rPr lang="en" dirty="0"/>
              <a:t>Police denied that it was theirs</a:t>
            </a:r>
          </a:p>
          <a:p>
            <a:pPr marL="914400" lvl="1" indent="-228600" rtl="0">
              <a:spcBef>
                <a:spcPts val="0"/>
              </a:spcBef>
            </a:pPr>
            <a:r>
              <a:rPr lang="en" dirty="0"/>
              <a:t>"I will not sacrifice public support for a piece of police equipment,"</a:t>
            </a:r>
          </a:p>
          <a:p>
            <a:pPr marL="1371600" lvl="2" indent="-228600">
              <a:spcBef>
                <a:spcPts val="0"/>
              </a:spcBef>
            </a:pPr>
            <a:r>
              <a:rPr lang="en" dirty="0"/>
              <a:t>LAPD Chief of police [14]</a:t>
            </a:r>
          </a:p>
        </p:txBody>
      </p:sp>
    </p:spTree>
    <p:extLst>
      <p:ext uri="{BB962C8B-B14F-4D97-AF65-F5344CB8AC3E}">
        <p14:creationId xmlns:p14="http://schemas.microsoft.com/office/powerpoint/2010/main" val="89668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Presenter: Derek</a:t>
            </a:r>
          </a:p>
          <a:p>
            <a:pPr lvl="0">
              <a:spcBef>
                <a:spcPts val="0"/>
              </a:spcBef>
              <a:buNone/>
            </a:pPr>
            <a:endParaRPr dirty="0"/>
          </a:p>
          <a:p>
            <a:pPr lvl="0">
              <a:spcBef>
                <a:spcPts val="0"/>
              </a:spcBef>
              <a:buNone/>
            </a:pPr>
            <a:r>
              <a:rPr lang="en" dirty="0"/>
              <a:t>If your not sold yet, in 2013</a:t>
            </a:r>
          </a:p>
          <a:p>
            <a:pPr lvl="0" indent="457200" rtl="0">
              <a:spcBef>
                <a:spcPts val="0"/>
              </a:spcBef>
              <a:buNone/>
            </a:pPr>
            <a:r>
              <a:rPr lang="en" dirty="0"/>
              <a:t>As a consequence of the Edward Snowden leaks this fact was found out.  This came up as part of the hearing after the leaks. [36]</a:t>
            </a:r>
          </a:p>
          <a:p>
            <a:pPr lvl="0" indent="457200">
              <a:spcBef>
                <a:spcPts val="0"/>
              </a:spcBef>
              <a:buNone/>
            </a:pPr>
            <a:r>
              <a:rPr lang="en" dirty="0"/>
              <a:t>The director of the FBI Roboert Muller admits drones were used for domestic survalance programs.</a:t>
            </a:r>
          </a:p>
        </p:txBody>
      </p:sp>
    </p:spTree>
    <p:extLst>
      <p:ext uri="{BB962C8B-B14F-4D97-AF65-F5344CB8AC3E}">
        <p14:creationId xmlns:p14="http://schemas.microsoft.com/office/powerpoint/2010/main" val="7643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spcAft>
                <a:spcPts val="1600"/>
              </a:spcAft>
              <a:buNone/>
            </a:pPr>
            <a:r>
              <a:rPr lang="en" dirty="0">
                <a:solidFill>
                  <a:schemeClr val="dk1"/>
                </a:solidFill>
                <a:latin typeface="Roboto"/>
                <a:ea typeface="Roboto"/>
                <a:cs typeface="Roboto"/>
                <a:sym typeface="Roboto"/>
              </a:rPr>
              <a:t>Presenter : Matt</a:t>
            </a:r>
          </a:p>
          <a:p>
            <a:pPr lvl="0" rtl="0">
              <a:spcBef>
                <a:spcPts val="0"/>
              </a:spcBef>
              <a:spcAft>
                <a:spcPts val="1600"/>
              </a:spcAft>
              <a:buNone/>
            </a:pPr>
            <a:r>
              <a:rPr lang="en" dirty="0">
                <a:solidFill>
                  <a:schemeClr val="dk1"/>
                </a:solidFill>
                <a:latin typeface="Roboto"/>
                <a:ea typeface="Roboto"/>
                <a:cs typeface="Roboto"/>
                <a:sym typeface="Roboto"/>
              </a:rPr>
              <a:t>Image: http://1y7vgdz53a11xyb91s53s6d6.wpengine.netdna-cdn.com/wp-content/uploads/2015/07/asij1a-640x336.jpg</a:t>
            </a:r>
          </a:p>
          <a:p>
            <a:pPr marL="457200" lvl="0" indent="-298450" rtl="0">
              <a:spcBef>
                <a:spcPts val="0"/>
              </a:spcBef>
              <a:spcAft>
                <a:spcPts val="1600"/>
              </a:spcAft>
              <a:buClr>
                <a:schemeClr val="dk1"/>
              </a:buClr>
              <a:buSzPct val="100000"/>
              <a:buFont typeface="Roboto"/>
            </a:pPr>
            <a:r>
              <a:rPr lang="en" dirty="0">
                <a:solidFill>
                  <a:schemeClr val="dk1"/>
                </a:solidFill>
                <a:latin typeface="Roboto"/>
                <a:ea typeface="Roboto"/>
                <a:cs typeface="Roboto"/>
                <a:sym typeface="Roboto"/>
              </a:rPr>
              <a:t>Rapid pace of technology outpaces laws</a:t>
            </a:r>
          </a:p>
          <a:p>
            <a:pPr marL="914400" lvl="1" indent="-228600" rtl="0">
              <a:spcBef>
                <a:spcPts val="0"/>
              </a:spcBef>
              <a:spcAft>
                <a:spcPts val="1600"/>
              </a:spcAft>
              <a:buClr>
                <a:schemeClr val="dk1"/>
              </a:buClr>
              <a:buFont typeface="Roboto"/>
            </a:pPr>
            <a:r>
              <a:rPr lang="en" b="1" dirty="0">
                <a:solidFill>
                  <a:schemeClr val="dk1"/>
                </a:solidFill>
                <a:latin typeface="Roboto"/>
                <a:ea typeface="Roboto"/>
                <a:cs typeface="Roboto"/>
                <a:sym typeface="Roboto"/>
              </a:rPr>
              <a:t>Drones had sparse use in 2013, now we have over 5,500 </a:t>
            </a:r>
          </a:p>
          <a:p>
            <a:pPr marL="914400" lvl="1" indent="-228600" rtl="0">
              <a:spcBef>
                <a:spcPts val="0"/>
              </a:spcBef>
              <a:spcAft>
                <a:spcPts val="1600"/>
              </a:spcAft>
              <a:buClr>
                <a:schemeClr val="dk1"/>
              </a:buClr>
              <a:buFont typeface="Roboto"/>
            </a:pPr>
            <a:r>
              <a:rPr lang="en" b="1" dirty="0">
                <a:solidFill>
                  <a:schemeClr val="dk1"/>
                </a:solidFill>
                <a:latin typeface="Roboto"/>
                <a:ea typeface="Roboto"/>
                <a:cs typeface="Roboto"/>
                <a:sym typeface="Roboto"/>
              </a:rPr>
              <a:t>Newest Regulation (part 107) says it does not deal with privacy and hopes in the future regulations will</a:t>
            </a:r>
          </a:p>
          <a:p>
            <a:pPr marL="914400" lvl="1" indent="-298450" rtl="0">
              <a:spcBef>
                <a:spcPts val="0"/>
              </a:spcBef>
              <a:spcAft>
                <a:spcPts val="1600"/>
              </a:spcAft>
              <a:buClr>
                <a:schemeClr val="dk1"/>
              </a:buClr>
              <a:buSzPct val="100000"/>
              <a:buFont typeface="Roboto"/>
            </a:pPr>
            <a:r>
              <a:rPr lang="en" dirty="0">
                <a:solidFill>
                  <a:schemeClr val="dk1"/>
                </a:solidFill>
                <a:latin typeface="Roboto"/>
                <a:ea typeface="Roboto"/>
                <a:cs typeface="Roboto"/>
                <a:sym typeface="Roboto"/>
              </a:rPr>
              <a:t>Examples</a:t>
            </a:r>
          </a:p>
          <a:p>
            <a:pPr marL="914400" lvl="1" indent="-298450" rtl="0">
              <a:lnSpc>
                <a:spcPct val="143181"/>
              </a:lnSpc>
              <a:spcBef>
                <a:spcPts val="600"/>
              </a:spcBef>
              <a:spcAft>
                <a:spcPts val="1600"/>
              </a:spcAft>
              <a:buClr>
                <a:schemeClr val="dk1"/>
              </a:buClr>
              <a:buSzPct val="100000"/>
            </a:pPr>
            <a:r>
              <a:rPr lang="en" dirty="0">
                <a:solidFill>
                  <a:schemeClr val="dk1"/>
                </a:solidFill>
              </a:rPr>
              <a:t>many states can legally spy on citizens without authorization</a:t>
            </a:r>
          </a:p>
          <a:p>
            <a:pPr marL="1371600" lvl="2" indent="-298450" rtl="0">
              <a:lnSpc>
                <a:spcPct val="143181"/>
              </a:lnSpc>
              <a:spcBef>
                <a:spcPts val="600"/>
              </a:spcBef>
              <a:spcAft>
                <a:spcPts val="1600"/>
              </a:spcAft>
              <a:buClr>
                <a:schemeClr val="dk1"/>
              </a:buClr>
              <a:buSzPct val="100000"/>
            </a:pPr>
            <a:r>
              <a:rPr lang="en" dirty="0">
                <a:solidFill>
                  <a:schemeClr val="dk1"/>
                </a:solidFill>
              </a:rPr>
              <a:t>Citizens can expect to be monitored aerially [2]</a:t>
            </a:r>
          </a:p>
          <a:p>
            <a:pPr marL="457200" lvl="0" indent="-228600" rtl="0">
              <a:lnSpc>
                <a:spcPct val="143181"/>
              </a:lnSpc>
              <a:spcBef>
                <a:spcPts val="600"/>
              </a:spcBef>
              <a:spcAft>
                <a:spcPts val="1600"/>
              </a:spcAft>
              <a:buClr>
                <a:schemeClr val="dk1"/>
              </a:buClr>
            </a:pPr>
            <a:r>
              <a:rPr lang="en" dirty="0">
                <a:solidFill>
                  <a:schemeClr val="dk1"/>
                </a:solidFill>
              </a:rPr>
              <a:t>Here are technologies that can be used on drones</a:t>
            </a:r>
          </a:p>
          <a:p>
            <a:pPr marL="457200" lvl="0" indent="-292100" rtl="0">
              <a:lnSpc>
                <a:spcPct val="143181"/>
              </a:lnSpc>
              <a:spcBef>
                <a:spcPts val="600"/>
              </a:spcBef>
              <a:spcAft>
                <a:spcPts val="1600"/>
              </a:spcAft>
              <a:buClr>
                <a:schemeClr val="dk1"/>
              </a:buClr>
              <a:buSzPct val="100000"/>
            </a:pPr>
            <a:r>
              <a:rPr lang="en" sz="1000" dirty="0">
                <a:solidFill>
                  <a:schemeClr val="dk1"/>
                </a:solidFill>
              </a:rPr>
              <a:t>Can you protect yourself?</a:t>
            </a:r>
          </a:p>
          <a:p>
            <a:pPr marL="914400" lvl="1" indent="-292100" rtl="0">
              <a:lnSpc>
                <a:spcPct val="143181"/>
              </a:lnSpc>
              <a:spcBef>
                <a:spcPts val="600"/>
              </a:spcBef>
              <a:spcAft>
                <a:spcPts val="1600"/>
              </a:spcAft>
              <a:buClr>
                <a:schemeClr val="dk1"/>
              </a:buClr>
              <a:buSzPct val="100000"/>
            </a:pPr>
            <a:r>
              <a:rPr lang="en" sz="1000" dirty="0">
                <a:solidFill>
                  <a:schemeClr val="dk1"/>
                </a:solidFill>
              </a:rPr>
              <a:t>Illegal to shoot down drone</a:t>
            </a:r>
          </a:p>
          <a:p>
            <a:pPr marL="1371600" lvl="2" indent="-292100" rtl="0">
              <a:lnSpc>
                <a:spcPct val="143181"/>
              </a:lnSpc>
              <a:spcBef>
                <a:spcPts val="600"/>
              </a:spcBef>
              <a:spcAft>
                <a:spcPts val="1600"/>
              </a:spcAft>
              <a:buClr>
                <a:schemeClr val="dk1"/>
              </a:buClr>
              <a:buSzPct val="100000"/>
            </a:pPr>
            <a:r>
              <a:rPr lang="en" sz="1000" dirty="0">
                <a:solidFill>
                  <a:schemeClr val="dk1"/>
                </a:solidFill>
              </a:rPr>
              <a:t>People have been arrested [1]</a:t>
            </a:r>
          </a:p>
          <a:p>
            <a:pPr marL="1828800" lvl="3" indent="-292100" rtl="0">
              <a:lnSpc>
                <a:spcPct val="143181"/>
              </a:lnSpc>
              <a:spcBef>
                <a:spcPts val="600"/>
              </a:spcBef>
              <a:spcAft>
                <a:spcPts val="1600"/>
              </a:spcAft>
              <a:buClr>
                <a:schemeClr val="dk1"/>
              </a:buClr>
              <a:buSzPct val="100000"/>
            </a:pPr>
            <a:r>
              <a:rPr lang="en" sz="1000" dirty="0"/>
              <a:t>One in particular, a man shot down a drone that was watching his daughter sunbathe, but he got in trouble anyways and the other guy walked away without charges</a:t>
            </a:r>
          </a:p>
          <a:p>
            <a:pPr marL="914400" lvl="1" indent="-292100" rtl="0">
              <a:lnSpc>
                <a:spcPct val="143181"/>
              </a:lnSpc>
              <a:spcBef>
                <a:spcPts val="600"/>
              </a:spcBef>
              <a:spcAft>
                <a:spcPts val="1600"/>
              </a:spcAft>
              <a:buSzPct val="100000"/>
            </a:pPr>
            <a:r>
              <a:rPr lang="en" sz="1000" dirty="0"/>
              <a:t>You can contact law enforcement and have them talk to the person flying the drone (there isn’t necessarily anything law enforcement can do) [3]</a:t>
            </a:r>
          </a:p>
          <a:p>
            <a:pPr marL="914400" lvl="1" indent="-292100" rtl="0">
              <a:lnSpc>
                <a:spcPct val="143181"/>
              </a:lnSpc>
              <a:spcBef>
                <a:spcPts val="600"/>
              </a:spcBef>
              <a:spcAft>
                <a:spcPts val="1600"/>
              </a:spcAft>
              <a:buSzPct val="100000"/>
            </a:pPr>
            <a:r>
              <a:rPr lang="en" sz="1000" b="1" dirty="0"/>
              <a:t>Because the air above all properties is considered an highway</a:t>
            </a:r>
          </a:p>
          <a:p>
            <a:pPr lvl="0" rtl="0">
              <a:lnSpc>
                <a:spcPct val="143181"/>
              </a:lnSpc>
              <a:spcBef>
                <a:spcPts val="600"/>
              </a:spcBef>
              <a:spcAft>
                <a:spcPts val="1600"/>
              </a:spcAft>
              <a:buNone/>
            </a:pPr>
            <a:endParaRPr dirty="0">
              <a:solidFill>
                <a:schemeClr val="dk1"/>
              </a:solidFill>
            </a:endParaRPr>
          </a:p>
          <a:p>
            <a:pPr marL="457200" lvl="0" indent="-298450" rtl="0">
              <a:lnSpc>
                <a:spcPct val="115000"/>
              </a:lnSpc>
              <a:spcBef>
                <a:spcPts val="0"/>
              </a:spcBef>
              <a:buSzPct val="100000"/>
            </a:pPr>
            <a:r>
              <a:rPr lang="en" dirty="0">
                <a:highlight>
                  <a:srgbClr val="FFFFFF"/>
                </a:highlight>
              </a:rPr>
              <a:t>At the time, aerial surveillance was at least constrained in practice by the significant cost of flying a helicopter. But today, at the dawn of the cheap-drone era, precedents like the one set in 1989 pose a novel threat to privacy rights. [2]</a:t>
            </a:r>
          </a:p>
          <a:p>
            <a:pPr lvl="0" rtl="0">
              <a:lnSpc>
                <a:spcPct val="115000"/>
              </a:lnSpc>
              <a:spcBef>
                <a:spcPts val="0"/>
              </a:spcBef>
              <a:buNone/>
            </a:pPr>
            <a:endParaRPr dirty="0"/>
          </a:p>
          <a:p>
            <a:pPr marL="457200" lvl="0" indent="-298450" rtl="0">
              <a:lnSpc>
                <a:spcPct val="115000"/>
              </a:lnSpc>
              <a:spcBef>
                <a:spcPts val="0"/>
              </a:spcBef>
              <a:buSzPct val="100000"/>
              <a:buAutoNum type="arabicPeriod"/>
            </a:pPr>
            <a:r>
              <a:rPr lang="en" u="sng" dirty="0">
                <a:solidFill>
                  <a:srgbClr val="1155CC"/>
                </a:solidFill>
                <a:hlinkClick r:id="rId3"/>
              </a:rPr>
              <a:t>https://epic.org/privacy/drones/</a:t>
            </a:r>
          </a:p>
          <a:p>
            <a:pPr marL="457200" lvl="0" indent="-298450" rtl="0">
              <a:lnSpc>
                <a:spcPct val="115000"/>
              </a:lnSpc>
              <a:spcBef>
                <a:spcPts val="0"/>
              </a:spcBef>
              <a:buSzPct val="100000"/>
              <a:buAutoNum type="arabicPeriod"/>
            </a:pPr>
            <a:r>
              <a:rPr lang="en" u="sng" dirty="0">
                <a:solidFill>
                  <a:srgbClr val="1155CC"/>
                </a:solidFill>
                <a:hlinkClick r:id="rId4"/>
              </a:rPr>
              <a:t>http://www.theatlantic.com/politics/archive/2014/08/california-lawmakers-back-a-restraining-order-on-police-drones/379267/</a:t>
            </a:r>
          </a:p>
          <a:p>
            <a:pPr marL="457200" lvl="0" indent="-298450" rtl="0">
              <a:lnSpc>
                <a:spcPct val="115000"/>
              </a:lnSpc>
              <a:spcBef>
                <a:spcPts val="0"/>
              </a:spcBef>
              <a:buSzPct val="100000"/>
              <a:buAutoNum type="arabicPeriod"/>
            </a:pPr>
            <a:r>
              <a:rPr lang="en" u="sng" dirty="0">
                <a:solidFill>
                  <a:srgbClr val="1155CC"/>
                </a:solidFill>
                <a:hlinkClick r:id="rId5"/>
              </a:rPr>
              <a:t>https://www.yahoo.com/tech/theres-a-drone-flying-over-my-house-can-i-shoot-125546065994.html</a:t>
            </a:r>
          </a:p>
          <a:p>
            <a:pPr lvl="0">
              <a:lnSpc>
                <a:spcPct val="115000"/>
              </a:lnSpc>
              <a:spcBef>
                <a:spcPts val="0"/>
              </a:spcBef>
              <a:buNone/>
            </a:pPr>
            <a:endParaRPr dirty="0"/>
          </a:p>
        </p:txBody>
      </p:sp>
    </p:spTree>
    <p:extLst>
      <p:ext uri="{BB962C8B-B14F-4D97-AF65-F5344CB8AC3E}">
        <p14:creationId xmlns:p14="http://schemas.microsoft.com/office/powerpoint/2010/main" val="57126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Presenter: Matt</a:t>
            </a:r>
          </a:p>
          <a:p>
            <a:pPr marL="457200" lvl="0" indent="-228600" rtl="0">
              <a:spcBef>
                <a:spcPts val="0"/>
              </a:spcBef>
            </a:pPr>
            <a:r>
              <a:rPr lang="en"/>
              <a:t>A drone malfunction or crash (with an object like a tree or another drone) can put people on the ground at risk [32]</a:t>
            </a:r>
          </a:p>
          <a:p>
            <a:pPr marL="914400" lvl="1" indent="-228600" rtl="0">
              <a:spcBef>
                <a:spcPts val="0"/>
              </a:spcBef>
            </a:pPr>
            <a:r>
              <a:rPr lang="en"/>
              <a:t>Especially when the drone is over a crowd of people.</a:t>
            </a:r>
          </a:p>
          <a:p>
            <a:pPr marL="914400" lvl="1" indent="-228600" rtl="0">
              <a:spcBef>
                <a:spcPts val="0"/>
              </a:spcBef>
            </a:pPr>
            <a:r>
              <a:rPr lang="en"/>
              <a:t>Over 400 large drone crashes since 2001</a:t>
            </a:r>
          </a:p>
          <a:p>
            <a:pPr marL="1371600" lvl="2" indent="-228600" rtl="0">
              <a:spcBef>
                <a:spcPts val="0"/>
              </a:spcBef>
            </a:pPr>
            <a:r>
              <a:rPr lang="en"/>
              <a:t>Malfunction, human error, weather related incidents</a:t>
            </a:r>
          </a:p>
          <a:p>
            <a:pPr marL="1371600" lvl="2" indent="-228600" rtl="0">
              <a:spcBef>
                <a:spcPts val="0"/>
              </a:spcBef>
            </a:pPr>
            <a:r>
              <a:rPr lang="en"/>
              <a:t>In 2008, Air Force drone operator crashed a drone into a U.S. base in Afghanistan</a:t>
            </a:r>
          </a:p>
          <a:p>
            <a:pPr marL="1828800" lvl="3" indent="-228600" rtl="0">
              <a:spcBef>
                <a:spcPts val="0"/>
              </a:spcBef>
            </a:pPr>
            <a:r>
              <a:rPr lang="en"/>
              <a:t>No one was killed</a:t>
            </a:r>
          </a:p>
          <a:p>
            <a:pPr marL="914400" lvl="1" indent="-228600" rtl="0">
              <a:spcBef>
                <a:spcPts val="0"/>
              </a:spcBef>
            </a:pPr>
            <a:r>
              <a:rPr lang="en"/>
              <a:t>But this isn’t just in harsh war conditions</a:t>
            </a:r>
          </a:p>
          <a:p>
            <a:pPr marL="1371600" lvl="2" indent="-228600" rtl="0">
              <a:spcBef>
                <a:spcPts val="0"/>
              </a:spcBef>
            </a:pPr>
            <a:r>
              <a:rPr lang="en"/>
              <a:t>In 2014, an Army drone crashed next to an elementary school playground in Pennsylvania</a:t>
            </a:r>
          </a:p>
          <a:p>
            <a:pPr marL="1371600" lvl="2" indent="-228600" rtl="0">
              <a:spcBef>
                <a:spcPts val="0"/>
              </a:spcBef>
            </a:pPr>
            <a:r>
              <a:rPr lang="en"/>
              <a:t>In 2006, a border patrol drone between us and mexico crashed 1,000 ft away from a residential area [31]</a:t>
            </a:r>
          </a:p>
          <a:p>
            <a:pPr marL="457200" lvl="0" indent="-228600" rtl="0">
              <a:spcBef>
                <a:spcPts val="0"/>
              </a:spcBef>
            </a:pPr>
            <a:r>
              <a:rPr lang="en"/>
              <a:t>Army drones crash at a rate ten times the rate of manned aircraft</a:t>
            </a:r>
          </a:p>
          <a:p>
            <a:pPr marL="914400" lvl="1" indent="-228600" rtl="0">
              <a:spcBef>
                <a:spcPts val="0"/>
              </a:spcBef>
            </a:pPr>
            <a:r>
              <a:rPr lang="en"/>
              <a:t>Apparently this is understating the problem, as some issues arent reported</a:t>
            </a:r>
          </a:p>
          <a:p>
            <a:pPr marR="0" lvl="0" algn="l" rtl="0">
              <a:lnSpc>
                <a:spcPct val="100000"/>
              </a:lnSpc>
              <a:spcBef>
                <a:spcPts val="0"/>
              </a:spcBef>
              <a:spcAft>
                <a:spcPts val="0"/>
              </a:spcAft>
              <a:buNone/>
            </a:pPr>
            <a:endParaRPr/>
          </a:p>
        </p:txBody>
      </p:sp>
    </p:spTree>
    <p:extLst>
      <p:ext uri="{BB962C8B-B14F-4D97-AF65-F5344CB8AC3E}">
        <p14:creationId xmlns:p14="http://schemas.microsoft.com/office/powerpoint/2010/main" val="319220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F36E1B9-5031-45D0-A67A-FD4653B5F6D9}" type="datetimeFigureOut">
              <a:rPr lang="en-US" smtClean="0"/>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355986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36E1B9-5031-45D0-A67A-FD4653B5F6D9}"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2193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36E1B9-5031-45D0-A67A-FD4653B5F6D9}"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257143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36E1B9-5031-45D0-A67A-FD4653B5F6D9}"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195F8-3AE8-4164-9A3F-5F322FD6019A}"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88571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36E1B9-5031-45D0-A67A-FD4653B5F6D9}"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170043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F36E1B9-5031-45D0-A67A-FD4653B5F6D9}" type="datetimeFigureOut">
              <a:rPr lang="en-US" smtClean="0"/>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2330055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F36E1B9-5031-45D0-A67A-FD4653B5F6D9}" type="datetimeFigureOut">
              <a:rPr lang="en-US" smtClean="0"/>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4116834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6E1B9-5031-45D0-A67A-FD4653B5F6D9}"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38813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6E1B9-5031-45D0-A67A-FD4653B5F6D9}"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276357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2" name="Shape 22"/>
          <p:cNvSpPr txBox="1">
            <a:spLocks noGrp="1"/>
          </p:cNvSpPr>
          <p:nvPr>
            <p:ph type="title"/>
          </p:nvPr>
        </p:nvSpPr>
        <p:spPr>
          <a:xfrm>
            <a:off x="517200" y="610700"/>
            <a:ext cx="11157600" cy="914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517200" y="1986432"/>
            <a:ext cx="11157600" cy="410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18834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6"/>
        <p:cNvGrpSpPr/>
        <p:nvPr/>
      </p:nvGrpSpPr>
      <p:grpSpPr>
        <a:xfrm>
          <a:off x="0" y="0"/>
          <a:ext cx="0" cy="0"/>
          <a:chOff x="0" y="0"/>
          <a:chExt cx="0" cy="0"/>
        </a:xfrm>
      </p:grpSpPr>
      <p:sp>
        <p:nvSpPr>
          <p:cNvPr id="18" name="Shape 18"/>
          <p:cNvSpPr txBox="1">
            <a:spLocks noGrp="1"/>
          </p:cNvSpPr>
          <p:nvPr>
            <p:ph type="title"/>
          </p:nvPr>
        </p:nvSpPr>
        <p:spPr>
          <a:xfrm>
            <a:off x="641000" y="2353267"/>
            <a:ext cx="10962800" cy="1210000"/>
          </a:xfrm>
          <a:prstGeom prst="rect">
            <a:avLst/>
          </a:prstGeom>
        </p:spPr>
        <p:txBody>
          <a:bodyPr lIns="91425" tIns="91425" rIns="91425" bIns="91425" anchor="b" anchorCtr="0"/>
          <a:lstStyle>
            <a:lvl1pPr lvl="0" algn="ctr">
              <a:spcBef>
                <a:spcPts val="0"/>
              </a:spcBef>
              <a:buSzPct val="100000"/>
              <a:defRPr sz="6400"/>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9981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36E1B9-5031-45D0-A67A-FD4653B5F6D9}"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135473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36E1B9-5031-45D0-A67A-FD4653B5F6D9}"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236249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36E1B9-5031-45D0-A67A-FD4653B5F6D9}"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182961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36E1B9-5031-45D0-A67A-FD4653B5F6D9}" type="datetimeFigureOut">
              <a:rPr lang="en-US" smtClean="0"/>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255160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36E1B9-5031-45D0-A67A-FD4653B5F6D9}" type="datetimeFigureOut">
              <a:rPr lang="en-US" smtClean="0"/>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217268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6E1B9-5031-45D0-A67A-FD4653B5F6D9}" type="datetimeFigureOut">
              <a:rPr lang="en-US" smtClean="0"/>
              <a:t>10/7/2016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260254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36E1B9-5031-45D0-A67A-FD4653B5F6D9}"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220790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36E1B9-5031-45D0-A67A-FD4653B5F6D9}"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195F8-3AE8-4164-9A3F-5F322FD6019A}" type="slidenum">
              <a:rPr lang="en-US" smtClean="0"/>
              <a:t>‹#›</a:t>
            </a:fld>
            <a:endParaRPr lang="en-US"/>
          </a:p>
        </p:txBody>
      </p:sp>
    </p:spTree>
    <p:extLst>
      <p:ext uri="{BB962C8B-B14F-4D97-AF65-F5344CB8AC3E}">
        <p14:creationId xmlns:p14="http://schemas.microsoft.com/office/powerpoint/2010/main" val="198915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F36E1B9-5031-45D0-A67A-FD4653B5F6D9}" type="datetimeFigureOut">
              <a:rPr lang="en-US" smtClean="0"/>
              <a:t>10/7/2016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58195F8-3AE8-4164-9A3F-5F322FD6019A}" type="slidenum">
              <a:rPr lang="en-US" smtClean="0"/>
              <a:t>‹#›</a:t>
            </a:fld>
            <a:endParaRPr lang="en-US"/>
          </a:p>
        </p:txBody>
      </p:sp>
    </p:spTree>
    <p:extLst>
      <p:ext uri="{BB962C8B-B14F-4D97-AF65-F5344CB8AC3E}">
        <p14:creationId xmlns:p14="http://schemas.microsoft.com/office/powerpoint/2010/main" val="1594422"/>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p:cNvPicPr preferRelativeResize="0"/>
          <p:nvPr/>
        </p:nvPicPr>
        <p:blipFill>
          <a:blip r:embed="rId3">
            <a:alphaModFix/>
          </a:blip>
          <a:stretch>
            <a:fillRect/>
          </a:stretch>
        </p:blipFill>
        <p:spPr>
          <a:xfrm>
            <a:off x="0" y="0"/>
            <a:ext cx="12192000" cy="6858000"/>
          </a:xfrm>
          <a:prstGeom prst="rect">
            <a:avLst/>
          </a:prstGeom>
          <a:noFill/>
          <a:ln>
            <a:noFill/>
          </a:ln>
        </p:spPr>
      </p:pic>
      <p:sp>
        <p:nvSpPr>
          <p:cNvPr id="64" name="Shape 64"/>
          <p:cNvSpPr txBox="1">
            <a:spLocks noGrp="1"/>
          </p:cNvSpPr>
          <p:nvPr>
            <p:ph type="ctrTitle"/>
          </p:nvPr>
        </p:nvSpPr>
        <p:spPr>
          <a:xfrm>
            <a:off x="2706393" y="3037456"/>
            <a:ext cx="6578284" cy="723687"/>
          </a:xfrm>
          <a:prstGeom prst="rect">
            <a:avLst/>
          </a:prstGeom>
        </p:spPr>
        <p:txBody>
          <a:bodyPr vert="horz" lIns="121900" tIns="121900" rIns="121900" bIns="121900" rtlCol="0" anchor="b" anchorCtr="0">
            <a:noAutofit/>
          </a:bodyPr>
          <a:lstStyle/>
          <a:p>
            <a:pPr>
              <a:spcBef>
                <a:spcPts val="0"/>
              </a:spcBef>
            </a:pPr>
            <a:r>
              <a:rPr lang="en" sz="7200" dirty="0">
                <a:solidFill>
                  <a:schemeClr val="tx1"/>
                </a:solidFill>
              </a:rPr>
              <a:t>Drone Surveillance</a:t>
            </a:r>
          </a:p>
        </p:txBody>
      </p:sp>
      <p:sp>
        <p:nvSpPr>
          <p:cNvPr id="65" name="Shape 65"/>
          <p:cNvSpPr txBox="1">
            <a:spLocks noGrp="1"/>
          </p:cNvSpPr>
          <p:nvPr>
            <p:ph type="subTitle" idx="1"/>
          </p:nvPr>
        </p:nvSpPr>
        <p:spPr>
          <a:xfrm>
            <a:off x="2240401" y="4065933"/>
            <a:ext cx="7711200" cy="1212000"/>
          </a:xfrm>
          <a:prstGeom prst="rect">
            <a:avLst/>
          </a:prstGeom>
        </p:spPr>
        <p:txBody>
          <a:bodyPr vert="horz" lIns="121900" tIns="121900" rIns="121900" bIns="121900" rtlCol="0" anchor="t" anchorCtr="0">
            <a:noAutofit/>
          </a:bodyPr>
          <a:lstStyle/>
          <a:p>
            <a:pPr algn="ctr">
              <a:spcBef>
                <a:spcPts val="0"/>
              </a:spcBef>
            </a:pPr>
            <a:r>
              <a:rPr lang="en" dirty="0">
                <a:solidFill>
                  <a:srgbClr val="FFFFFF"/>
                </a:solidFill>
              </a:rPr>
              <a:t>Hugh Whelan, Derek McMaster, </a:t>
            </a:r>
          </a:p>
          <a:p>
            <a:pPr algn="ctr">
              <a:spcBef>
                <a:spcPts val="0"/>
              </a:spcBef>
            </a:pPr>
            <a:r>
              <a:rPr lang="en" dirty="0">
                <a:solidFill>
                  <a:srgbClr val="FFFFFF"/>
                </a:solidFill>
              </a:rPr>
              <a:t>Ryan Orlando, &amp; Matt Suarez</a:t>
            </a:r>
          </a:p>
        </p:txBody>
      </p:sp>
      <p:sp>
        <p:nvSpPr>
          <p:cNvPr id="66" name="Shape 66"/>
          <p:cNvSpPr txBox="1">
            <a:spLocks noGrp="1"/>
          </p:cNvSpPr>
          <p:nvPr>
            <p:ph type="sldNum" sz="quarter" idx="12"/>
          </p:nvPr>
        </p:nvSpPr>
        <p:spPr>
          <a:xfrm>
            <a:off x="11296609" y="6217621"/>
            <a:ext cx="731600" cy="524800"/>
          </a:xfrm>
          <a:prstGeom prst="rect">
            <a:avLst/>
          </a:prstGeom>
        </p:spPr>
        <p:txBody>
          <a:bodyPr vert="horz" lIns="121900" tIns="121900" rIns="121900" bIns="121900" rtlCol="0" anchor="ctr" anchorCtr="0">
            <a:noAutofit/>
          </a:bodyPr>
          <a:lstStyle/>
          <a:p>
            <a:fld id="{00000000-1234-1234-1234-123412341234}" type="slidenum">
              <a:rPr lang="en"/>
              <a:pPr/>
              <a:t>1</a:t>
            </a:fld>
            <a:endParaRPr lang="en"/>
          </a:p>
        </p:txBody>
      </p:sp>
      <p:sp>
        <p:nvSpPr>
          <p:cNvPr id="67" name="Shape 67"/>
          <p:cNvSpPr txBox="1"/>
          <p:nvPr/>
        </p:nvSpPr>
        <p:spPr>
          <a:xfrm>
            <a:off x="6929600" y="6611200"/>
            <a:ext cx="5262400" cy="246800"/>
          </a:xfrm>
          <a:prstGeom prst="rect">
            <a:avLst/>
          </a:prstGeom>
          <a:noFill/>
          <a:ln>
            <a:noFill/>
          </a:ln>
        </p:spPr>
        <p:txBody>
          <a:bodyPr lIns="121900" tIns="121900" rIns="121900" bIns="121900" anchor="t" anchorCtr="0">
            <a:noAutofit/>
          </a:bodyPr>
          <a:lstStyle/>
          <a:p>
            <a:r>
              <a:rPr lang="en" sz="800">
                <a:solidFill>
                  <a:srgbClr val="D9D9D9"/>
                </a:solidFill>
              </a:rPr>
              <a:t>http://www.theatlantic.com/politics/archive/2016/03/the-rapid-rise-of-federal-surveillance-drones-over-america/473136/</a:t>
            </a:r>
          </a:p>
        </p:txBody>
      </p:sp>
    </p:spTree>
    <p:extLst>
      <p:ext uri="{BB962C8B-B14F-4D97-AF65-F5344CB8AC3E}">
        <p14:creationId xmlns:p14="http://schemas.microsoft.com/office/powerpoint/2010/main" val="2375113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Laws in Place</a:t>
            </a:r>
          </a:p>
        </p:txBody>
      </p:sp>
      <p:sp>
        <p:nvSpPr>
          <p:cNvPr id="146" name="Shape 146"/>
          <p:cNvSpPr txBox="1">
            <a:spLocks noGrp="1"/>
          </p:cNvSpPr>
          <p:nvPr>
            <p:ph type="body" idx="1"/>
          </p:nvPr>
        </p:nvSpPr>
        <p:spPr>
          <a:prstGeom prst="rect">
            <a:avLst/>
          </a:prstGeom>
        </p:spPr>
        <p:txBody>
          <a:bodyPr vert="horz" lIns="121900" tIns="121900" rIns="121900" bIns="121900" rtlCol="0" anchor="t" anchorCtr="0">
            <a:noAutofit/>
          </a:bodyPr>
          <a:lstStyle/>
          <a:p>
            <a:pPr marL="609585" indent="-474121">
              <a:buSzPct val="100000"/>
            </a:pPr>
            <a:r>
              <a:rPr lang="en" sz="2667" dirty="0">
                <a:solidFill>
                  <a:schemeClr val="tx1"/>
                </a:solidFill>
              </a:rPr>
              <a:t>Florida vs. Riley (1989)</a:t>
            </a:r>
          </a:p>
          <a:p>
            <a:pPr marL="1219170" lvl="1" indent="-457189">
              <a:buSzPct val="100000"/>
            </a:pPr>
            <a:r>
              <a:rPr lang="en" dirty="0">
                <a:solidFill>
                  <a:schemeClr val="tx1"/>
                </a:solidFill>
              </a:rPr>
              <a:t>Drones above private homes</a:t>
            </a:r>
          </a:p>
          <a:p>
            <a:pPr marL="609585" indent="-474121">
              <a:buSzPct val="100000"/>
            </a:pPr>
            <a:r>
              <a:rPr lang="en" sz="2667" dirty="0">
                <a:solidFill>
                  <a:schemeClr val="tx1"/>
                </a:solidFill>
              </a:rPr>
              <a:t>US Airspace restriction</a:t>
            </a:r>
          </a:p>
          <a:p>
            <a:pPr marL="1219170" lvl="1" indent="-474121">
              <a:buSzPct val="111111"/>
            </a:pPr>
            <a:r>
              <a:rPr lang="en" dirty="0">
                <a:solidFill>
                  <a:schemeClr val="tx1"/>
                </a:solidFill>
              </a:rPr>
              <a:t>FAA has exclusive sovereignty of all airspace above U.S. </a:t>
            </a:r>
          </a:p>
          <a:p>
            <a:pPr marL="1219170" lvl="1" indent="-457189">
              <a:buSzPct val="100000"/>
            </a:pPr>
            <a:r>
              <a:rPr lang="en" i="1" dirty="0">
                <a:solidFill>
                  <a:schemeClr val="tx1"/>
                </a:solidFill>
              </a:rPr>
              <a:t>United States v. Causby (1946)</a:t>
            </a:r>
          </a:p>
          <a:p>
            <a:pPr>
              <a:buNone/>
            </a:pPr>
            <a:endParaRPr sz="2667" dirty="0"/>
          </a:p>
        </p:txBody>
      </p:sp>
      <p:sp>
        <p:nvSpPr>
          <p:cNvPr id="147" name="Shape 147"/>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10</a:t>
            </a:fld>
            <a:endParaRPr lang="en"/>
          </a:p>
        </p:txBody>
      </p:sp>
      <p:pic>
        <p:nvPicPr>
          <p:cNvPr id="148" name="Shape 148"/>
          <p:cNvPicPr preferRelativeResize="0"/>
          <p:nvPr/>
        </p:nvPicPr>
        <p:blipFill>
          <a:blip r:embed="rId3">
            <a:alphaModFix/>
          </a:blip>
          <a:stretch>
            <a:fillRect/>
          </a:stretch>
        </p:blipFill>
        <p:spPr>
          <a:xfrm>
            <a:off x="6915142" y="3626043"/>
            <a:ext cx="4381467" cy="2965557"/>
          </a:xfrm>
          <a:prstGeom prst="rect">
            <a:avLst/>
          </a:prstGeom>
          <a:noFill/>
          <a:ln>
            <a:noFill/>
          </a:ln>
        </p:spPr>
      </p:pic>
      <p:sp>
        <p:nvSpPr>
          <p:cNvPr id="149" name="Shape 149"/>
          <p:cNvSpPr txBox="1"/>
          <p:nvPr/>
        </p:nvSpPr>
        <p:spPr>
          <a:xfrm>
            <a:off x="7439997" y="6591600"/>
            <a:ext cx="4234800" cy="266400"/>
          </a:xfrm>
          <a:prstGeom prst="rect">
            <a:avLst/>
          </a:prstGeom>
          <a:noFill/>
          <a:ln>
            <a:noFill/>
          </a:ln>
        </p:spPr>
        <p:txBody>
          <a:bodyPr lIns="121900" tIns="121900" rIns="121900" bIns="121900" anchor="t" anchorCtr="0">
            <a:noAutofit/>
          </a:bodyPr>
          <a:lstStyle/>
          <a:p>
            <a:endParaRPr sz="800">
              <a:solidFill>
                <a:srgbClr val="FFFFFF"/>
              </a:solidFill>
            </a:endParaRPr>
          </a:p>
        </p:txBody>
      </p:sp>
    </p:spTree>
    <p:extLst>
      <p:ext uri="{BB962C8B-B14F-4D97-AF65-F5344CB8AC3E}">
        <p14:creationId xmlns:p14="http://schemas.microsoft.com/office/powerpoint/2010/main" val="19251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Gaps in the Laws</a:t>
            </a:r>
          </a:p>
        </p:txBody>
      </p:sp>
      <p:sp>
        <p:nvSpPr>
          <p:cNvPr id="155" name="Shape 155"/>
          <p:cNvSpPr txBox="1">
            <a:spLocks noGrp="1"/>
          </p:cNvSpPr>
          <p:nvPr>
            <p:ph type="body" idx="1"/>
          </p:nvPr>
        </p:nvSpPr>
        <p:spPr>
          <a:prstGeom prst="rect">
            <a:avLst/>
          </a:prstGeom>
        </p:spPr>
        <p:txBody>
          <a:bodyPr vert="horz" lIns="121900" tIns="121900" rIns="121900" bIns="121900" rtlCol="0" anchor="t" anchorCtr="0">
            <a:noAutofit/>
          </a:bodyPr>
          <a:lstStyle/>
          <a:p>
            <a:pPr marL="609585" indent="-474121">
              <a:buSzPct val="100000"/>
            </a:pPr>
            <a:r>
              <a:rPr lang="en" sz="2667" dirty="0">
                <a:solidFill>
                  <a:schemeClr val="tx1"/>
                </a:solidFill>
              </a:rPr>
              <a:t>Issues with</a:t>
            </a:r>
            <a:r>
              <a:rPr lang="en" sz="2667" i="1" dirty="0">
                <a:solidFill>
                  <a:schemeClr val="tx1"/>
                </a:solidFill>
              </a:rPr>
              <a:t> United States v. Causby (1946)</a:t>
            </a:r>
          </a:p>
          <a:p>
            <a:pPr marL="1219170" lvl="1" indent="-304792"/>
            <a:r>
              <a:rPr lang="en" dirty="0">
                <a:solidFill>
                  <a:schemeClr val="tx1"/>
                </a:solidFill>
              </a:rPr>
              <a:t>Airspace defined vaguely as “airspace through which unwelcome aerial invasions would ‘subtract from the owner’s full enjoyment of the property.’ “ and “immediate reaches”</a:t>
            </a:r>
          </a:p>
          <a:p>
            <a:pPr marL="609585" indent="-474121">
              <a:buSzPct val="100000"/>
            </a:pPr>
            <a:r>
              <a:rPr lang="en" sz="2667" dirty="0">
                <a:solidFill>
                  <a:schemeClr val="tx1"/>
                </a:solidFill>
              </a:rPr>
              <a:t>Issues with </a:t>
            </a:r>
            <a:r>
              <a:rPr lang="en" sz="2667" i="1" dirty="0">
                <a:solidFill>
                  <a:schemeClr val="tx1"/>
                </a:solidFill>
              </a:rPr>
              <a:t>Florida v. Riley (1989)</a:t>
            </a:r>
          </a:p>
          <a:p>
            <a:pPr marL="1219170" lvl="1" indent="-304792"/>
            <a:r>
              <a:rPr lang="en" i="1" dirty="0">
                <a:solidFill>
                  <a:schemeClr val="tx1"/>
                </a:solidFill>
              </a:rPr>
              <a:t>Idling vs. observing</a:t>
            </a:r>
          </a:p>
          <a:p>
            <a:pPr marL="1219170" lvl="1" indent="-304792"/>
            <a:r>
              <a:rPr lang="en" i="1" dirty="0">
                <a:solidFill>
                  <a:schemeClr val="tx1"/>
                </a:solidFill>
              </a:rPr>
              <a:t>increased drone usage vs. helicopters</a:t>
            </a:r>
          </a:p>
          <a:p>
            <a:pPr marL="609585" indent="-474121">
              <a:buSzPct val="100000"/>
            </a:pPr>
            <a:r>
              <a:rPr lang="en" sz="2667" dirty="0">
                <a:solidFill>
                  <a:schemeClr val="tx1"/>
                </a:solidFill>
              </a:rPr>
              <a:t>Circumventing Democracy</a:t>
            </a:r>
          </a:p>
          <a:p>
            <a:pPr marL="1219170" lvl="1" indent="-304792"/>
            <a:r>
              <a:rPr lang="en" dirty="0">
                <a:solidFill>
                  <a:schemeClr val="tx1"/>
                </a:solidFill>
              </a:rPr>
              <a:t>Private citizens with war</a:t>
            </a:r>
          </a:p>
          <a:p>
            <a:pPr marL="1219170" lvl="1" indent="-304792"/>
            <a:r>
              <a:rPr lang="en" dirty="0">
                <a:solidFill>
                  <a:schemeClr val="tx1"/>
                </a:solidFill>
              </a:rPr>
              <a:t>Government with surveillance and war</a:t>
            </a:r>
          </a:p>
          <a:p>
            <a:pPr marL="0" indent="0">
              <a:buNone/>
            </a:pPr>
            <a:endParaRPr dirty="0"/>
          </a:p>
        </p:txBody>
      </p:sp>
      <p:sp>
        <p:nvSpPr>
          <p:cNvPr id="156" name="Shape 156"/>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11</a:t>
            </a:fld>
            <a:endParaRPr lang="en"/>
          </a:p>
        </p:txBody>
      </p:sp>
      <p:pic>
        <p:nvPicPr>
          <p:cNvPr id="157" name="Shape 157"/>
          <p:cNvPicPr preferRelativeResize="0"/>
          <p:nvPr/>
        </p:nvPicPr>
        <p:blipFill>
          <a:blip r:embed="rId3">
            <a:alphaModFix/>
          </a:blip>
          <a:stretch>
            <a:fillRect/>
          </a:stretch>
        </p:blipFill>
        <p:spPr>
          <a:xfrm>
            <a:off x="7200535" y="3473054"/>
            <a:ext cx="4474265" cy="2514099"/>
          </a:xfrm>
          <a:prstGeom prst="rect">
            <a:avLst/>
          </a:prstGeom>
          <a:noFill/>
          <a:ln>
            <a:noFill/>
          </a:ln>
        </p:spPr>
      </p:pic>
      <p:sp>
        <p:nvSpPr>
          <p:cNvPr id="158" name="Shape 158"/>
          <p:cNvSpPr txBox="1"/>
          <p:nvPr/>
        </p:nvSpPr>
        <p:spPr>
          <a:xfrm>
            <a:off x="5936183" y="6552567"/>
            <a:ext cx="5715600" cy="451600"/>
          </a:xfrm>
          <a:prstGeom prst="rect">
            <a:avLst/>
          </a:prstGeom>
          <a:noFill/>
          <a:ln>
            <a:noFill/>
          </a:ln>
        </p:spPr>
        <p:txBody>
          <a:bodyPr lIns="121900" tIns="121900" rIns="121900" bIns="121900" anchor="t" anchorCtr="0">
            <a:noAutofit/>
          </a:bodyPr>
          <a:lstStyle/>
          <a:p>
            <a:endParaRPr sz="933">
              <a:solidFill>
                <a:srgbClr val="FFFFFF"/>
              </a:solidFill>
            </a:endParaRPr>
          </a:p>
        </p:txBody>
      </p:sp>
      <p:sp>
        <p:nvSpPr>
          <p:cNvPr id="159" name="Shape 159"/>
          <p:cNvSpPr txBox="1"/>
          <p:nvPr/>
        </p:nvSpPr>
        <p:spPr>
          <a:xfrm>
            <a:off x="10298933" y="6217633"/>
            <a:ext cx="1285200" cy="524800"/>
          </a:xfrm>
          <a:prstGeom prst="rect">
            <a:avLst/>
          </a:prstGeom>
          <a:noFill/>
          <a:ln>
            <a:noFill/>
          </a:ln>
        </p:spPr>
        <p:txBody>
          <a:bodyPr lIns="121900" tIns="121900" rIns="121900" bIns="121900" anchor="t" anchorCtr="0">
            <a:noAutofit/>
          </a:bodyPr>
          <a:lstStyle/>
          <a:p>
            <a:pPr algn="r"/>
            <a:r>
              <a:rPr lang="en" sz="2400">
                <a:solidFill>
                  <a:srgbClr val="FFFFFF"/>
                </a:solidFill>
              </a:rPr>
              <a:t>[24]</a:t>
            </a:r>
          </a:p>
        </p:txBody>
      </p:sp>
    </p:spTree>
    <p:extLst>
      <p:ext uri="{BB962C8B-B14F-4D97-AF65-F5344CB8AC3E}">
        <p14:creationId xmlns:p14="http://schemas.microsoft.com/office/powerpoint/2010/main" val="141608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Laws are Needed to Protect Privacy</a:t>
            </a:r>
          </a:p>
        </p:txBody>
      </p:sp>
      <p:sp>
        <p:nvSpPr>
          <p:cNvPr id="165" name="Shape 165"/>
          <p:cNvSpPr txBox="1">
            <a:spLocks noGrp="1"/>
          </p:cNvSpPr>
          <p:nvPr>
            <p:ph type="body" idx="1"/>
          </p:nvPr>
        </p:nvSpPr>
        <p:spPr>
          <a:xfrm>
            <a:off x="517200" y="1986433"/>
            <a:ext cx="11400000" cy="4105200"/>
          </a:xfrm>
          <a:prstGeom prst="rect">
            <a:avLst/>
          </a:prstGeom>
        </p:spPr>
        <p:txBody>
          <a:bodyPr vert="horz" lIns="121900" tIns="121900" rIns="121900" bIns="121900" rtlCol="0" anchor="t" anchorCtr="0">
            <a:noAutofit/>
          </a:bodyPr>
          <a:lstStyle/>
          <a:p>
            <a:pPr marL="609585" indent="-474121">
              <a:buSzPct val="100000"/>
            </a:pPr>
            <a:r>
              <a:rPr lang="en" sz="2667" dirty="0">
                <a:solidFill>
                  <a:schemeClr val="tx1"/>
                </a:solidFill>
              </a:rPr>
              <a:t>Government Accountability Office (GAO) found that agencies are not addressing how data collected from drones will be used</a:t>
            </a:r>
          </a:p>
          <a:p>
            <a:pPr marL="1219170" lvl="1" indent="-457189">
              <a:buSzPct val="100000"/>
            </a:pPr>
            <a:r>
              <a:rPr lang="en" dirty="0">
                <a:solidFill>
                  <a:schemeClr val="tx1"/>
                </a:solidFill>
              </a:rPr>
              <a:t>Privacy leak vector</a:t>
            </a:r>
          </a:p>
          <a:p>
            <a:pPr marL="609585" indent="-474121">
              <a:buSzPct val="100000"/>
            </a:pPr>
            <a:r>
              <a:rPr lang="en" sz="2667" dirty="0">
                <a:solidFill>
                  <a:schemeClr val="tx1"/>
                </a:solidFill>
              </a:rPr>
              <a:t>On the extent of government drone use</a:t>
            </a:r>
          </a:p>
          <a:p>
            <a:pPr marL="1219170" lvl="1" indent="-457189">
              <a:buSzPct val="100000"/>
            </a:pPr>
            <a:r>
              <a:rPr lang="en" dirty="0">
                <a:solidFill>
                  <a:schemeClr val="tx1"/>
                </a:solidFill>
              </a:rPr>
              <a:t>FBI says they are operated the same as manned aircraft</a:t>
            </a:r>
          </a:p>
          <a:p>
            <a:pPr marL="1219170" lvl="1" indent="-457189">
              <a:buSzPct val="100000"/>
            </a:pPr>
            <a:r>
              <a:rPr lang="en" dirty="0">
                <a:solidFill>
                  <a:schemeClr val="tx1"/>
                </a:solidFill>
              </a:rPr>
              <a:t>Privacy advocates argue that low costs may lead to extensive surveillance</a:t>
            </a:r>
          </a:p>
        </p:txBody>
      </p:sp>
      <p:sp>
        <p:nvSpPr>
          <p:cNvPr id="166" name="Shape 166"/>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12</a:t>
            </a:fld>
            <a:endParaRPr lang="en"/>
          </a:p>
        </p:txBody>
      </p:sp>
      <p:sp>
        <p:nvSpPr>
          <p:cNvPr id="167" name="Shape 167"/>
          <p:cNvSpPr txBox="1"/>
          <p:nvPr/>
        </p:nvSpPr>
        <p:spPr>
          <a:xfrm>
            <a:off x="10298933" y="6217633"/>
            <a:ext cx="1285200" cy="524800"/>
          </a:xfrm>
          <a:prstGeom prst="rect">
            <a:avLst/>
          </a:prstGeom>
          <a:noFill/>
          <a:ln>
            <a:noFill/>
          </a:ln>
        </p:spPr>
        <p:txBody>
          <a:bodyPr lIns="121900" tIns="121900" rIns="121900" bIns="121900" anchor="t" anchorCtr="0">
            <a:noAutofit/>
          </a:bodyPr>
          <a:lstStyle/>
          <a:p>
            <a:pPr algn="r"/>
            <a:r>
              <a:rPr lang="en" sz="2400">
                <a:solidFill>
                  <a:srgbClr val="FFFFFF"/>
                </a:solidFill>
              </a:rPr>
              <a:t>[35]</a:t>
            </a:r>
          </a:p>
        </p:txBody>
      </p:sp>
    </p:spTree>
    <p:extLst>
      <p:ext uri="{BB962C8B-B14F-4D97-AF65-F5344CB8AC3E}">
        <p14:creationId xmlns:p14="http://schemas.microsoft.com/office/powerpoint/2010/main" val="337831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Laws are Needed to Protect Safety</a:t>
            </a:r>
          </a:p>
        </p:txBody>
      </p:sp>
      <p:sp>
        <p:nvSpPr>
          <p:cNvPr id="173" name="Shape 173"/>
          <p:cNvSpPr txBox="1">
            <a:spLocks noGrp="1"/>
          </p:cNvSpPr>
          <p:nvPr>
            <p:ph type="body" idx="1"/>
          </p:nvPr>
        </p:nvSpPr>
        <p:spPr>
          <a:prstGeom prst="rect">
            <a:avLst/>
          </a:prstGeom>
        </p:spPr>
        <p:txBody>
          <a:bodyPr vert="horz" lIns="121900" tIns="121900" rIns="121900" bIns="121900" rtlCol="0" anchor="t" anchorCtr="0">
            <a:noAutofit/>
          </a:bodyPr>
          <a:lstStyle/>
          <a:p>
            <a:pPr marL="609585" indent="-474121">
              <a:buSzPct val="100000"/>
            </a:pPr>
            <a:r>
              <a:rPr lang="en" sz="2667" dirty="0">
                <a:solidFill>
                  <a:schemeClr val="tx1"/>
                </a:solidFill>
              </a:rPr>
              <a:t>Government's safety standards for drones are not enough</a:t>
            </a:r>
          </a:p>
          <a:p>
            <a:pPr marL="1219170" lvl="1" indent="-457189">
              <a:buSzPct val="100000"/>
            </a:pPr>
            <a:r>
              <a:rPr lang="en" dirty="0">
                <a:solidFill>
                  <a:schemeClr val="tx1"/>
                </a:solidFill>
              </a:rPr>
              <a:t>Warzone vs. domestic territory</a:t>
            </a:r>
          </a:p>
          <a:p>
            <a:pPr marL="1219170" lvl="1" indent="-457189">
              <a:buSzPct val="100000"/>
            </a:pPr>
            <a:r>
              <a:rPr lang="en" dirty="0">
                <a:solidFill>
                  <a:schemeClr val="tx1"/>
                </a:solidFill>
              </a:rPr>
              <a:t>A need for strict safety laws and accountability</a:t>
            </a:r>
          </a:p>
          <a:p>
            <a:pPr marL="609585" indent="0">
              <a:buNone/>
            </a:pPr>
            <a:endParaRPr dirty="0"/>
          </a:p>
        </p:txBody>
      </p:sp>
      <p:sp>
        <p:nvSpPr>
          <p:cNvPr id="174" name="Shape 174"/>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13</a:t>
            </a:fld>
            <a:endParaRPr lang="en"/>
          </a:p>
        </p:txBody>
      </p:sp>
    </p:spTree>
    <p:extLst>
      <p:ext uri="{BB962C8B-B14F-4D97-AF65-F5344CB8AC3E}">
        <p14:creationId xmlns:p14="http://schemas.microsoft.com/office/powerpoint/2010/main" val="417685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Future Outlook</a:t>
            </a:r>
          </a:p>
        </p:txBody>
      </p:sp>
      <p:sp>
        <p:nvSpPr>
          <p:cNvPr id="180" name="Shape 180"/>
          <p:cNvSpPr txBox="1">
            <a:spLocks noGrp="1"/>
          </p:cNvSpPr>
          <p:nvPr>
            <p:ph type="body" idx="1"/>
          </p:nvPr>
        </p:nvSpPr>
        <p:spPr>
          <a:xfrm>
            <a:off x="504809" y="1818960"/>
            <a:ext cx="11157600" cy="4105200"/>
          </a:xfrm>
          <a:prstGeom prst="rect">
            <a:avLst/>
          </a:prstGeom>
        </p:spPr>
        <p:txBody>
          <a:bodyPr vert="horz" lIns="121900" tIns="121900" rIns="121900" bIns="121900" rtlCol="0" anchor="t" anchorCtr="0">
            <a:noAutofit/>
          </a:bodyPr>
          <a:lstStyle/>
          <a:p>
            <a:pPr marL="609585" indent="-474121">
              <a:buSzPct val="100000"/>
            </a:pPr>
            <a:r>
              <a:rPr lang="en" sz="2667" dirty="0">
                <a:solidFill>
                  <a:schemeClr val="tx1"/>
                </a:solidFill>
              </a:rPr>
              <a:t>1 year</a:t>
            </a:r>
          </a:p>
          <a:p>
            <a:pPr marL="1219170" lvl="1" indent="-457189">
              <a:buSzPct val="100000"/>
            </a:pPr>
            <a:r>
              <a:rPr lang="en" dirty="0">
                <a:solidFill>
                  <a:schemeClr val="tx1"/>
                </a:solidFill>
              </a:rPr>
              <a:t>Increase in proposed regulations and laws</a:t>
            </a:r>
          </a:p>
          <a:p>
            <a:pPr marL="1828754" lvl="2" indent="-457189">
              <a:buSzPct val="100000"/>
            </a:pPr>
            <a:r>
              <a:rPr lang="en" sz="2400" dirty="0">
                <a:solidFill>
                  <a:schemeClr val="tx1"/>
                </a:solidFill>
              </a:rPr>
              <a:t>Presidential Policy Guidance - “The Playbook” [37]</a:t>
            </a:r>
          </a:p>
          <a:p>
            <a:pPr marL="1828754" lvl="2" indent="-457189">
              <a:buSzPct val="100000"/>
            </a:pPr>
            <a:r>
              <a:rPr lang="en" sz="2400" dirty="0">
                <a:solidFill>
                  <a:schemeClr val="tx1"/>
                </a:solidFill>
              </a:rPr>
              <a:t>Presidential Election</a:t>
            </a:r>
          </a:p>
          <a:p>
            <a:pPr marL="609585" indent="-474121">
              <a:buSzPct val="100000"/>
            </a:pPr>
            <a:r>
              <a:rPr lang="en" sz="2667" dirty="0">
                <a:solidFill>
                  <a:schemeClr val="tx1"/>
                </a:solidFill>
              </a:rPr>
              <a:t>5 years</a:t>
            </a:r>
          </a:p>
          <a:p>
            <a:pPr marL="1219170" lvl="1" indent="-457189">
              <a:buSzPct val="100000"/>
            </a:pPr>
            <a:r>
              <a:rPr lang="en" dirty="0">
                <a:solidFill>
                  <a:schemeClr val="tx1"/>
                </a:solidFill>
              </a:rPr>
              <a:t>With increased regulations, the drone industry is booming</a:t>
            </a:r>
          </a:p>
          <a:p>
            <a:pPr marL="1219170" lvl="1" indent="-457189">
              <a:buSzPct val="100000"/>
            </a:pPr>
            <a:r>
              <a:rPr lang="en" dirty="0">
                <a:solidFill>
                  <a:schemeClr val="tx1"/>
                </a:solidFill>
              </a:rPr>
              <a:t>Government using drones in to impact more areas of society. [38]</a:t>
            </a:r>
          </a:p>
          <a:p>
            <a:pPr marL="609585" indent="-474121">
              <a:buSzPct val="100000"/>
            </a:pPr>
            <a:r>
              <a:rPr lang="en" sz="2667" dirty="0">
                <a:solidFill>
                  <a:schemeClr val="tx1"/>
                </a:solidFill>
              </a:rPr>
              <a:t>10 years</a:t>
            </a:r>
          </a:p>
          <a:p>
            <a:pPr marL="1219170" lvl="1" indent="-457189">
              <a:buSzPct val="100000"/>
            </a:pPr>
            <a:r>
              <a:rPr lang="en" dirty="0">
                <a:solidFill>
                  <a:schemeClr val="tx1"/>
                </a:solidFill>
              </a:rPr>
              <a:t>Drone industry estimated around $123 Billion [39]</a:t>
            </a:r>
          </a:p>
          <a:p>
            <a:pPr marL="1219170" lvl="1" indent="-457189">
              <a:buSzPct val="100000"/>
            </a:pPr>
            <a:r>
              <a:rPr lang="en" dirty="0">
                <a:solidFill>
                  <a:schemeClr val="tx1"/>
                </a:solidFill>
              </a:rPr>
              <a:t>Drones integrated into most facets of society</a:t>
            </a:r>
          </a:p>
        </p:txBody>
      </p:sp>
      <p:sp>
        <p:nvSpPr>
          <p:cNvPr id="181" name="Shape 181"/>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14</a:t>
            </a:fld>
            <a:endParaRPr lang="en"/>
          </a:p>
        </p:txBody>
      </p:sp>
    </p:spTree>
    <p:extLst>
      <p:ext uri="{BB962C8B-B14F-4D97-AF65-F5344CB8AC3E}">
        <p14:creationId xmlns:p14="http://schemas.microsoft.com/office/powerpoint/2010/main" val="2059703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Conclusion</a:t>
            </a:r>
          </a:p>
        </p:txBody>
      </p:sp>
      <p:sp>
        <p:nvSpPr>
          <p:cNvPr id="187" name="Shape 187"/>
          <p:cNvSpPr txBox="1">
            <a:spLocks noGrp="1"/>
          </p:cNvSpPr>
          <p:nvPr>
            <p:ph type="body" idx="1"/>
          </p:nvPr>
        </p:nvSpPr>
        <p:spPr>
          <a:prstGeom prst="rect">
            <a:avLst/>
          </a:prstGeom>
        </p:spPr>
        <p:txBody>
          <a:bodyPr vert="horz" lIns="121900" tIns="121900" rIns="121900" bIns="121900" rtlCol="0" anchor="t" anchorCtr="0">
            <a:noAutofit/>
          </a:bodyPr>
          <a:lstStyle/>
          <a:p>
            <a:pPr marL="609585" indent="-304792">
              <a:lnSpc>
                <a:spcPct val="115000"/>
              </a:lnSpc>
              <a:spcAft>
                <a:spcPts val="2133"/>
              </a:spcAft>
              <a:buClr>
                <a:srgbClr val="FFFFFF"/>
              </a:buClr>
              <a:buFont typeface="Arial"/>
            </a:pPr>
            <a:r>
              <a:rPr lang="en" sz="2667" dirty="0">
                <a:solidFill>
                  <a:schemeClr val="tx1"/>
                </a:solidFill>
                <a:latin typeface="Arial"/>
                <a:ea typeface="Arial"/>
                <a:cs typeface="Arial"/>
                <a:sym typeface="Arial"/>
              </a:rPr>
              <a:t>Drones must me moved to the top of the legislative agenda and more comprehensive laws and regulations must be put in place to limit the capabilities of government's use of drones for surveillance.</a:t>
            </a:r>
            <a:r>
              <a:rPr lang="en" dirty="0">
                <a:solidFill>
                  <a:schemeClr val="tx1"/>
                </a:solidFill>
                <a:latin typeface="Arial"/>
                <a:ea typeface="Arial"/>
                <a:cs typeface="Arial"/>
                <a:sym typeface="Arial"/>
              </a:rPr>
              <a:t>  </a:t>
            </a:r>
          </a:p>
          <a:p>
            <a:pPr>
              <a:lnSpc>
                <a:spcPct val="115000"/>
              </a:lnSpc>
              <a:spcAft>
                <a:spcPts val="2133"/>
              </a:spcAft>
              <a:buNone/>
            </a:pPr>
            <a:endParaRPr sz="1533" dirty="0">
              <a:solidFill>
                <a:srgbClr val="212121"/>
              </a:solidFill>
              <a:highlight>
                <a:srgbClr val="FFFFFF"/>
              </a:highlight>
              <a:latin typeface="Calibri"/>
              <a:ea typeface="Calibri"/>
              <a:cs typeface="Calibri"/>
              <a:sym typeface="Calibri"/>
            </a:endParaRPr>
          </a:p>
          <a:p>
            <a:pPr>
              <a:lnSpc>
                <a:spcPct val="115000"/>
              </a:lnSpc>
              <a:spcAft>
                <a:spcPts val="2133"/>
              </a:spcAft>
              <a:buNone/>
            </a:pPr>
            <a:endParaRPr sz="1533" dirty="0">
              <a:solidFill>
                <a:srgbClr val="212121"/>
              </a:solidFill>
              <a:highlight>
                <a:srgbClr val="FFFFFF"/>
              </a:highlight>
              <a:latin typeface="Calibri"/>
              <a:ea typeface="Calibri"/>
              <a:cs typeface="Calibri"/>
              <a:sym typeface="Calibri"/>
            </a:endParaRPr>
          </a:p>
        </p:txBody>
      </p:sp>
      <p:sp>
        <p:nvSpPr>
          <p:cNvPr id="188" name="Shape 188"/>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15</a:t>
            </a:fld>
            <a:endParaRPr lang="en"/>
          </a:p>
        </p:txBody>
      </p:sp>
    </p:spTree>
    <p:extLst>
      <p:ext uri="{BB962C8B-B14F-4D97-AF65-F5344CB8AC3E}">
        <p14:creationId xmlns:p14="http://schemas.microsoft.com/office/powerpoint/2010/main" val="159212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a:blip r:embed="rId3">
            <a:alphaModFix/>
          </a:blip>
          <a:stretch>
            <a:fillRect/>
          </a:stretch>
        </p:blipFill>
        <p:spPr>
          <a:xfrm>
            <a:off x="-1" y="0"/>
            <a:ext cx="12192000" cy="6858000"/>
          </a:xfrm>
          <a:prstGeom prst="rect">
            <a:avLst/>
          </a:prstGeom>
          <a:noFill/>
          <a:ln>
            <a:noFill/>
          </a:ln>
        </p:spPr>
      </p:pic>
      <p:sp>
        <p:nvSpPr>
          <p:cNvPr id="194" name="Shape 194"/>
          <p:cNvSpPr txBox="1">
            <a:spLocks noGrp="1"/>
          </p:cNvSpPr>
          <p:nvPr>
            <p:ph type="title"/>
          </p:nvPr>
        </p:nvSpPr>
        <p:spPr>
          <a:xfrm>
            <a:off x="3298233" y="3238900"/>
            <a:ext cx="6931200" cy="3274000"/>
          </a:xfrm>
          <a:prstGeom prst="rect">
            <a:avLst/>
          </a:prstGeom>
        </p:spPr>
        <p:txBody>
          <a:bodyPr vert="horz" lIns="121900" tIns="121900" rIns="121900" bIns="121900" rtlCol="0" anchor="ctr" anchorCtr="0">
            <a:noAutofit/>
          </a:bodyPr>
          <a:lstStyle/>
          <a:p>
            <a:r>
              <a:rPr lang="en"/>
              <a:t>Questions or Comments?</a:t>
            </a:r>
          </a:p>
        </p:txBody>
      </p:sp>
      <p:sp>
        <p:nvSpPr>
          <p:cNvPr id="195" name="Shape 195"/>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16</a:t>
            </a:fld>
            <a:endParaRPr lang="en"/>
          </a:p>
        </p:txBody>
      </p:sp>
      <p:sp>
        <p:nvSpPr>
          <p:cNvPr id="196" name="Shape 196"/>
          <p:cNvSpPr txBox="1"/>
          <p:nvPr/>
        </p:nvSpPr>
        <p:spPr>
          <a:xfrm>
            <a:off x="10889433" y="6333200"/>
            <a:ext cx="731600" cy="524800"/>
          </a:xfrm>
          <a:prstGeom prst="rect">
            <a:avLst/>
          </a:prstGeom>
          <a:noFill/>
          <a:ln>
            <a:noFill/>
          </a:ln>
        </p:spPr>
        <p:txBody>
          <a:bodyPr lIns="121900" tIns="121900" rIns="121900" bIns="121900" anchor="t" anchorCtr="0">
            <a:noAutofit/>
          </a:bodyPr>
          <a:lstStyle/>
          <a:p>
            <a:r>
              <a:rPr lang="en" sz="1600">
                <a:solidFill>
                  <a:srgbClr val="FFFFFF"/>
                </a:solidFill>
              </a:rPr>
              <a:t>[37]</a:t>
            </a:r>
          </a:p>
        </p:txBody>
      </p:sp>
    </p:spTree>
    <p:extLst>
      <p:ext uri="{BB962C8B-B14F-4D97-AF65-F5344CB8AC3E}">
        <p14:creationId xmlns:p14="http://schemas.microsoft.com/office/powerpoint/2010/main" val="3478628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References</a:t>
            </a:r>
          </a:p>
        </p:txBody>
      </p:sp>
      <p:sp>
        <p:nvSpPr>
          <p:cNvPr id="202" name="Shape 202"/>
          <p:cNvSpPr txBox="1">
            <a:spLocks noGrp="1"/>
          </p:cNvSpPr>
          <p:nvPr>
            <p:ph type="body" idx="1"/>
          </p:nvPr>
        </p:nvSpPr>
        <p:spPr>
          <a:prstGeom prst="rect">
            <a:avLst/>
          </a:prstGeom>
        </p:spPr>
        <p:txBody>
          <a:bodyPr vert="horz" lIns="121900" tIns="121900" rIns="121900" bIns="121900" rtlCol="0" anchor="t" anchorCtr="0">
            <a:noAutofit/>
          </a:bodyPr>
          <a:lstStyle/>
          <a:p>
            <a:pPr marL="609585" indent="-389457">
              <a:buSzPct val="100000"/>
              <a:buAutoNum type="arabicPeriod"/>
            </a:pPr>
            <a:r>
              <a:rPr lang="en" sz="1400" dirty="0">
                <a:solidFill>
                  <a:schemeClr val="tx1"/>
                </a:solidFill>
              </a:rPr>
              <a:t>“Heverly, Robert A.” The State of Drones: State Authority to Regulate Drones. http://www.albanygovernmentlawreview.org/Articles/Vol08_1/8.1.0029-Heverly.pdf. 28 Sep. 2016.</a:t>
            </a:r>
          </a:p>
          <a:p>
            <a:pPr marL="609585" indent="-389457">
              <a:buSzPct val="100000"/>
              <a:buAutoNum type="arabicPeriod"/>
            </a:pPr>
            <a:r>
              <a:rPr lang="en" sz="1400" dirty="0">
                <a:solidFill>
                  <a:schemeClr val="tx1"/>
                </a:solidFill>
              </a:rPr>
              <a:t>“Chandran Nyshka”. FAA's new drone laws go into effect Monday, allowing US companies to innovate. http://www.cnbc.com/2016/08/29/faas-new-drone-laws-go-into-effect-monday-allowing-us-companies-to-innovate.html. 28 Sep. 2016.</a:t>
            </a:r>
          </a:p>
          <a:p>
            <a:pPr marL="609585" indent="-389457">
              <a:buSzPct val="100000"/>
              <a:buAutoNum type="arabicPeriod"/>
            </a:pPr>
            <a:r>
              <a:rPr lang="en" sz="1400" dirty="0">
                <a:solidFill>
                  <a:schemeClr val="tx1"/>
                </a:solidFill>
              </a:rPr>
              <a:t>“Marsh, Alton K.” Lawyer Gets FAA to Approve Paper Airplane. https://www.aopa.org/news-and-media/all-news/2015/september/02/lawyer-gets-faa-to-approve-paper-airplane. 21 Sep. 2016.</a:t>
            </a:r>
          </a:p>
          <a:p>
            <a:pPr marL="609585" indent="-389457">
              <a:buSzPct val="100000"/>
              <a:buAutoNum type="arabicPeriod"/>
            </a:pPr>
            <a:r>
              <a:rPr lang="en" sz="1400" dirty="0">
                <a:solidFill>
                  <a:schemeClr val="tx1"/>
                </a:solidFill>
              </a:rPr>
              <a:t>“Steinberg, Joseph.” Drones in America Must Now Be Registered. Here’s What You Need to Know. http://www.inc.com/joseph-steinberg/drones-in-america-must-now-be-registered-here-is-what-you-need-to-know.html. 1 Oct. 2016.</a:t>
            </a:r>
          </a:p>
          <a:p>
            <a:pPr marL="609585" indent="-389457">
              <a:buSzPct val="100000"/>
              <a:buAutoNum type="arabicPeriod"/>
            </a:pPr>
            <a:r>
              <a:rPr lang="en" sz="1400" dirty="0">
                <a:solidFill>
                  <a:schemeClr val="tx1"/>
                </a:solidFill>
              </a:rPr>
              <a:t>Unmanned Aircraft Systems (UAS) Frequently Asked Questions. https://www.faa.gov/uas/faqs/. 18 Sep. 2016.</a:t>
            </a:r>
          </a:p>
          <a:p>
            <a:pPr marL="609585" indent="-389457">
              <a:buSzPct val="100000"/>
              <a:buAutoNum type="arabicPeriod"/>
            </a:pPr>
            <a:r>
              <a:rPr lang="en" sz="1400" dirty="0">
                <a:solidFill>
                  <a:schemeClr val="tx1"/>
                </a:solidFill>
              </a:rPr>
              <a:t>Booth, William. "More Predator Drones Fly U.S.-Mexico Border." Washington Post. The Washington Post, 21 Dec. 2011. Web. 28 Sept. 2016. </a:t>
            </a:r>
          </a:p>
          <a:p>
            <a:pPr marL="609585" indent="-389457">
              <a:buSzPct val="100000"/>
              <a:buAutoNum type="arabicPeriod"/>
            </a:pPr>
            <a:r>
              <a:rPr lang="en" sz="1400" dirty="0">
                <a:solidFill>
                  <a:schemeClr val="tx1"/>
                </a:solidFill>
              </a:rPr>
              <a:t>Koebler, Jason. "North Dakota Man Sentenced to Jail In Controversial Drone-Arrest Case." U.S. News and World Report. N.p., 15 Jan. 2014. Web. 28 Sept. 2016. </a:t>
            </a:r>
          </a:p>
          <a:p>
            <a:pPr marL="609585" indent="-389457">
              <a:buSzPct val="100000"/>
              <a:buAutoNum type="arabicPeriod"/>
            </a:pPr>
            <a:r>
              <a:rPr lang="en" sz="1400" dirty="0">
                <a:solidFill>
                  <a:schemeClr val="tx1"/>
                </a:solidFill>
              </a:rPr>
              <a:t>“Blackwell, Victor. Pearson, Michael.” FBI: Bombs found in Alabama Kidnapper’s Bunker. http://www.cnn.com/2013/02/05/us/alabama-child-hostage/. 2 Oct. 2016.</a:t>
            </a:r>
          </a:p>
          <a:p>
            <a:pPr marL="609585" indent="-389457">
              <a:buSzPct val="100000"/>
              <a:buAutoNum type="arabicPeriod"/>
            </a:pPr>
            <a:r>
              <a:rPr lang="en" sz="1400" dirty="0">
                <a:solidFill>
                  <a:schemeClr val="tx1"/>
                </a:solidFill>
              </a:rPr>
              <a:t>“Abid, M. Ehtisham. Austin, Travis. Fox, Daniel. Hussain, Syed Shehroz.” Drones, UAV’s, and RPA’s: An Analysis of Modern Technology. https://web.wpi.edu/Pubs/E-project/Available/E-project-050114-120740/unrestricted/Drones_UAVs_and_RPAs.pdf , 30 Sep. 2016.</a:t>
            </a:r>
          </a:p>
        </p:txBody>
      </p:sp>
      <p:sp>
        <p:nvSpPr>
          <p:cNvPr id="203" name="Shape 203"/>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17</a:t>
            </a:fld>
            <a:endParaRPr lang="en"/>
          </a:p>
        </p:txBody>
      </p:sp>
    </p:spTree>
    <p:extLst>
      <p:ext uri="{BB962C8B-B14F-4D97-AF65-F5344CB8AC3E}">
        <p14:creationId xmlns:p14="http://schemas.microsoft.com/office/powerpoint/2010/main" val="1647554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References</a:t>
            </a:r>
          </a:p>
        </p:txBody>
      </p:sp>
      <p:sp>
        <p:nvSpPr>
          <p:cNvPr id="209" name="Shape 209"/>
          <p:cNvSpPr txBox="1">
            <a:spLocks noGrp="1"/>
          </p:cNvSpPr>
          <p:nvPr>
            <p:ph type="body" idx="1"/>
          </p:nvPr>
        </p:nvSpPr>
        <p:spPr>
          <a:prstGeom prst="rect">
            <a:avLst/>
          </a:prstGeom>
        </p:spPr>
        <p:txBody>
          <a:bodyPr vert="horz" lIns="121900" tIns="121900" rIns="121900" bIns="121900" rtlCol="0" anchor="t" anchorCtr="0">
            <a:noAutofit/>
          </a:bodyPr>
          <a:lstStyle/>
          <a:p>
            <a:pPr marL="609585" indent="-389457">
              <a:buSzPct val="100000"/>
              <a:buAutoNum type="arabicPeriod" startAt="10"/>
            </a:pPr>
            <a:r>
              <a:rPr lang="en" sz="1400" dirty="0">
                <a:solidFill>
                  <a:schemeClr val="tx1"/>
                </a:solidFill>
              </a:rPr>
              <a:t>Krzanich, Brain “Drone advisory Committee Membership” Intel </a:t>
            </a:r>
            <a:r>
              <a:rPr lang="en" sz="1400" dirty="0">
                <a:solidFill>
                  <a:schemeClr val="tx1"/>
                </a:solidFill>
                <a:ea typeface="Arial"/>
                <a:cs typeface="Arial"/>
                <a:sym typeface="Arial"/>
              </a:rPr>
              <a:t>13 Aug. 2016. Web. 29 Sept. 2016. http://www.rtca.org/Files/Miscellaneous%20Files/DAC%20Membership%20Roster.pdf</a:t>
            </a:r>
          </a:p>
          <a:p>
            <a:pPr marL="609585" indent="-389457">
              <a:buSzPct val="100000"/>
              <a:buAutoNum type="arabicPeriod" startAt="10"/>
            </a:pPr>
            <a:r>
              <a:rPr lang="en" sz="1400" dirty="0">
                <a:solidFill>
                  <a:schemeClr val="tx1"/>
                </a:solidFill>
              </a:rPr>
              <a:t>Voss, Paul “We Need a National Conversation About Sensible Drone Laws”  Government Technology, Smith College </a:t>
            </a:r>
            <a:r>
              <a:rPr lang="en" sz="1400" dirty="0">
                <a:solidFill>
                  <a:schemeClr val="tx1"/>
                </a:solidFill>
                <a:ea typeface="Arial"/>
                <a:cs typeface="Arial"/>
                <a:sym typeface="Arial"/>
              </a:rPr>
              <a:t>7 April 2016. Web. 23 Sept. 2016. http://www.govtech.com/opinion/We-Need-a-National-Conversation-About-Sensible-Drone-Laws.html</a:t>
            </a:r>
          </a:p>
          <a:p>
            <a:pPr marL="609585" indent="-389457">
              <a:buSzPct val="100000"/>
              <a:buAutoNum type="arabicPeriod" startAt="10"/>
            </a:pPr>
            <a:r>
              <a:rPr lang="en" sz="1400" dirty="0">
                <a:solidFill>
                  <a:schemeClr val="tx1"/>
                </a:solidFill>
                <a:ea typeface="Arial"/>
                <a:cs typeface="Arial"/>
                <a:sym typeface="Arial"/>
              </a:rPr>
              <a:t>Fiber, Hillary B. “Eyes in the Sky: Constitutional and Regulatory  Approaches to Domestic Drone Deployment” University of Massachusetts School of Law at Dartmouth, 3 Feb 2014. Web. 11 Sept. 2016. </a:t>
            </a:r>
          </a:p>
          <a:p>
            <a:pPr marL="609585" indent="-389457">
              <a:buSzPct val="100000"/>
              <a:buAutoNum type="arabicPeriod" startAt="10"/>
            </a:pPr>
            <a:r>
              <a:rPr lang="en" sz="1400" dirty="0">
                <a:solidFill>
                  <a:schemeClr val="tx1"/>
                </a:solidFill>
                <a:ea typeface="Arial"/>
                <a:cs typeface="Arial"/>
                <a:sym typeface="Arial"/>
              </a:rPr>
              <a:t>Vivens, Ruben “LAPD’s Beck says he’ll seek input before considering using drones” Los Angeles Times 5 June 2014. Web. 24 Sept. 2016.” </a:t>
            </a:r>
            <a:r>
              <a:rPr lang="en" sz="1400" dirty="0">
                <a:solidFill>
                  <a:schemeClr val="tx1"/>
                </a:solidFill>
              </a:rPr>
              <a:t>http://www.latimes.com/local/la-me-lapd-drone-20140606-story.html</a:t>
            </a:r>
          </a:p>
          <a:p>
            <a:pPr marL="609585" indent="-389457">
              <a:buSzPct val="100000"/>
              <a:buAutoNum type="arabicPeriod" startAt="10"/>
            </a:pPr>
            <a:r>
              <a:rPr lang="en" sz="1400" dirty="0">
                <a:solidFill>
                  <a:schemeClr val="tx1"/>
                </a:solidFill>
              </a:rPr>
              <a:t>Rule, Troy “Airspace in the Age of Drones” </a:t>
            </a:r>
            <a:r>
              <a:rPr lang="en" sz="1400" dirty="0">
                <a:solidFill>
                  <a:schemeClr val="tx1"/>
                </a:solidFill>
                <a:ea typeface="Arial"/>
                <a:cs typeface="Arial"/>
                <a:sym typeface="Arial"/>
              </a:rPr>
              <a:t>Web. 27 Sept. 2016</a:t>
            </a:r>
            <a:r>
              <a:rPr lang="en" sz="1400" dirty="0">
                <a:solidFill>
                  <a:schemeClr val="tx1"/>
                </a:solidFill>
              </a:rPr>
              <a:t> </a:t>
            </a:r>
            <a:r>
              <a:rPr lang="en" sz="1400" dirty="0">
                <a:solidFill>
                  <a:schemeClr val="tx1"/>
                </a:solidFill>
                <a:ea typeface="Arial"/>
                <a:cs typeface="Arial"/>
                <a:sym typeface="Arial"/>
              </a:rPr>
              <a:t>http://www.bu.edu/bulawreview/files/2015/02/RULE.pdf </a:t>
            </a:r>
          </a:p>
          <a:p>
            <a:pPr marL="609585" indent="-389457">
              <a:buClr>
                <a:srgbClr val="FFFFFF"/>
              </a:buClr>
              <a:buSzPct val="100000"/>
              <a:buFont typeface="Arial"/>
              <a:buAutoNum type="arabicPeriod" startAt="10"/>
            </a:pPr>
            <a:r>
              <a:rPr lang="en" sz="1400" dirty="0">
                <a:solidFill>
                  <a:schemeClr val="tx1"/>
                </a:solidFill>
                <a:ea typeface="Arial"/>
                <a:cs typeface="Arial"/>
                <a:sym typeface="Arial"/>
              </a:rPr>
              <a:t>Frank, Michael “Drone Privacy: Is Anyone in Charge?” Consumer Report, February 10, 2016. Web. Sept. 23 2016 </a:t>
            </a:r>
          </a:p>
          <a:p>
            <a:pPr marL="609585" indent="-389457">
              <a:buClr>
                <a:srgbClr val="FFFFFF"/>
              </a:buClr>
              <a:buSzPct val="100000"/>
              <a:buFont typeface="Arial"/>
              <a:buAutoNum type="arabicPeriod" startAt="10"/>
            </a:pPr>
            <a:r>
              <a:rPr lang="en" sz="1400" dirty="0">
                <a:solidFill>
                  <a:schemeClr val="tx1"/>
                </a:solidFill>
                <a:ea typeface="Arial"/>
                <a:cs typeface="Arial"/>
                <a:sym typeface="Arial"/>
              </a:rPr>
              <a:t>Cavoukian, Ann “Privacy and Drones: Unmanned Aerial Vehicles” Privacy by Design, August 2012. Web Sept. 23 2016</a:t>
            </a:r>
          </a:p>
          <a:p>
            <a:pPr marL="609585" indent="-389457">
              <a:buClr>
                <a:srgbClr val="FFFFFF"/>
              </a:buClr>
              <a:buSzPct val="100000"/>
              <a:buFont typeface="Arial"/>
              <a:buAutoNum type="arabicPeriod" startAt="10"/>
            </a:pPr>
            <a:r>
              <a:rPr lang="en" sz="1400" dirty="0">
                <a:solidFill>
                  <a:schemeClr val="tx1"/>
                </a:solidFill>
                <a:ea typeface="Arial"/>
                <a:cs typeface="Arial"/>
                <a:sym typeface="Arial"/>
              </a:rPr>
              <a:t>Chandra, Nyshka “FAA’s new drone laws go into effect Monday, allowing US companies to innovate” CNBC, Monday August 29 August 2016, Web Sept. 28 2016</a:t>
            </a:r>
          </a:p>
          <a:p>
            <a:pPr marL="609585" indent="-389457">
              <a:buClr>
                <a:srgbClr val="FFFFFF"/>
              </a:buClr>
              <a:buSzPct val="100000"/>
              <a:buFont typeface="Arial"/>
              <a:buAutoNum type="arabicPeriod" startAt="10"/>
            </a:pPr>
            <a:r>
              <a:rPr lang="en" sz="1400" dirty="0">
                <a:solidFill>
                  <a:schemeClr val="tx1"/>
                </a:solidFill>
                <a:ea typeface="Arial"/>
                <a:cs typeface="Arial"/>
                <a:sym typeface="Arial"/>
              </a:rPr>
              <a:t>“Unarmed Aircraft Systems” Federal Aviation Administration,  August 29 August 2016, Web Sept. 30 2016</a:t>
            </a:r>
          </a:p>
          <a:p>
            <a:pPr marL="609585" indent="-389457">
              <a:buClr>
                <a:srgbClr val="FFFFFF"/>
              </a:buClr>
              <a:buSzPct val="100000"/>
              <a:buFont typeface="Arial"/>
              <a:buAutoNum type="arabicPeriod" startAt="10"/>
            </a:pPr>
            <a:r>
              <a:rPr lang="en" sz="1400" dirty="0">
                <a:solidFill>
                  <a:schemeClr val="tx1"/>
                </a:solidFill>
                <a:ea typeface="Arial"/>
                <a:cs typeface="Arial"/>
                <a:sym typeface="Arial"/>
              </a:rPr>
              <a:t>“Fact Sheet – Small Unmanned Aircraft Regulations (Part 107)” Federal Aviation Administration, June 21 2016, Web Sept. 30 2016</a:t>
            </a:r>
          </a:p>
          <a:p>
            <a:pPr marL="609585" indent="-389457">
              <a:buClr>
                <a:srgbClr val="FFFFFF"/>
              </a:buClr>
              <a:buSzPct val="100000"/>
              <a:buFont typeface="Arial"/>
              <a:buAutoNum type="arabicPeriod" startAt="10"/>
            </a:pPr>
            <a:r>
              <a:rPr lang="en" sz="1400" dirty="0">
                <a:solidFill>
                  <a:schemeClr val="tx1"/>
                </a:solidFill>
                <a:ea typeface="Arial"/>
                <a:cs typeface="Arial"/>
                <a:sym typeface="Arial"/>
              </a:rPr>
              <a:t>http://blogs.scientificamerican.com/guest-blog/what-is-a-drone-anyway/</a:t>
            </a:r>
          </a:p>
        </p:txBody>
      </p:sp>
      <p:sp>
        <p:nvSpPr>
          <p:cNvPr id="210" name="Shape 210"/>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18</a:t>
            </a:fld>
            <a:endParaRPr lang="en"/>
          </a:p>
        </p:txBody>
      </p:sp>
    </p:spTree>
    <p:extLst>
      <p:ext uri="{BB962C8B-B14F-4D97-AF65-F5344CB8AC3E}">
        <p14:creationId xmlns:p14="http://schemas.microsoft.com/office/powerpoint/2010/main" val="32005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References</a:t>
            </a:r>
          </a:p>
        </p:txBody>
      </p:sp>
      <p:sp>
        <p:nvSpPr>
          <p:cNvPr id="216" name="Shape 216"/>
          <p:cNvSpPr txBox="1">
            <a:spLocks noGrp="1"/>
          </p:cNvSpPr>
          <p:nvPr>
            <p:ph type="body" idx="1"/>
          </p:nvPr>
        </p:nvSpPr>
        <p:spPr>
          <a:xfrm>
            <a:off x="608167" y="1930465"/>
            <a:ext cx="11157600" cy="4105200"/>
          </a:xfrm>
          <a:prstGeom prst="rect">
            <a:avLst/>
          </a:prstGeom>
        </p:spPr>
        <p:txBody>
          <a:bodyPr vert="horz" lIns="121900" tIns="121900" rIns="121900" bIns="121900" rtlCol="0" anchor="t" anchorCtr="0">
            <a:noAutofit/>
          </a:bodyPr>
          <a:lstStyle/>
          <a:p>
            <a:pPr marL="609585" indent="-389457">
              <a:buClr>
                <a:srgbClr val="FFFFFF"/>
              </a:buClr>
              <a:buSzPct val="100000"/>
              <a:buFont typeface="Arial"/>
              <a:buAutoNum type="arabicPeriod" startAt="21"/>
            </a:pPr>
            <a:r>
              <a:rPr lang="en" sz="1400" dirty="0">
                <a:solidFill>
                  <a:schemeClr val="tx1"/>
                </a:solidFill>
                <a:latin typeface="Arial"/>
                <a:ea typeface="Arial"/>
                <a:cs typeface="Arial"/>
                <a:sym typeface="Arial"/>
              </a:rPr>
              <a:t>Connot, Mark &amp; Zummo, Jason “Navigable Airspace: Where Private Property Rights End and Navigable Airspace Begins” Fox Rothschild, January 15, 2016, Web Sept. 30 2016</a:t>
            </a:r>
          </a:p>
          <a:p>
            <a:pPr marL="609585" indent="-389457">
              <a:buClr>
                <a:srgbClr val="FFFFFF"/>
              </a:buClr>
              <a:buSzPct val="100000"/>
              <a:buFont typeface="Arial"/>
              <a:buAutoNum type="arabicPeriod" startAt="21"/>
            </a:pPr>
            <a:r>
              <a:rPr lang="en" sz="1400" dirty="0">
                <a:solidFill>
                  <a:schemeClr val="tx1"/>
                </a:solidFill>
                <a:latin typeface="Arial"/>
                <a:ea typeface="Arial"/>
                <a:cs typeface="Arial"/>
                <a:sym typeface="Arial"/>
              </a:rPr>
              <a:t>Swayne Martin, “This Is How Class G Airspace Works” Boldmethod, July 14 2016, Web Oct. 2 2016</a:t>
            </a:r>
          </a:p>
          <a:p>
            <a:pPr marL="609585" indent="-389457">
              <a:buClr>
                <a:srgbClr val="FFFFFF"/>
              </a:buClr>
              <a:buSzPct val="100000"/>
              <a:buFont typeface="Arial"/>
              <a:buAutoNum type="arabicPeriod" startAt="21"/>
            </a:pPr>
            <a:r>
              <a:rPr lang="en" sz="1400" dirty="0">
                <a:solidFill>
                  <a:schemeClr val="tx1"/>
                </a:solidFill>
                <a:latin typeface="Arial"/>
                <a:ea typeface="Arial"/>
                <a:cs typeface="Arial"/>
                <a:sym typeface="Arial"/>
              </a:rPr>
              <a:t>Swayne Martin, “The Logic Behind Class E Airspace” Boldmethod, June 2 2016, Web Oct. 2 2016</a:t>
            </a:r>
          </a:p>
          <a:p>
            <a:pPr marL="609585" indent="-389457">
              <a:buClr>
                <a:srgbClr val="FFFFFF"/>
              </a:buClr>
              <a:buSzPct val="100000"/>
              <a:buFont typeface="Arial"/>
              <a:buAutoNum type="arabicPeriod" startAt="21"/>
            </a:pPr>
            <a:r>
              <a:rPr lang="en" sz="1400" dirty="0">
                <a:solidFill>
                  <a:schemeClr val="tx1"/>
                </a:solidFill>
                <a:latin typeface="Arial"/>
                <a:ea typeface="Arial"/>
                <a:cs typeface="Arial"/>
                <a:sym typeface="Arial"/>
              </a:rPr>
              <a:t>Ball, James, “Drones should be banned from private use, say’s Google’s Eric Schmidt”, https://www.theguardian.com/technology/2013/apr/21/drones-google-eric-schmidt, 10/3/16</a:t>
            </a:r>
          </a:p>
          <a:p>
            <a:pPr marL="609585" indent="-389457">
              <a:buSzPct val="100000"/>
              <a:buFont typeface="Arial"/>
              <a:buAutoNum type="arabicPeriod" startAt="21"/>
            </a:pPr>
            <a:r>
              <a:rPr lang="en" sz="1400" dirty="0">
                <a:solidFill>
                  <a:schemeClr val="tx1"/>
                </a:solidFill>
                <a:latin typeface="Arial"/>
                <a:ea typeface="Arial"/>
                <a:cs typeface="Arial"/>
                <a:sym typeface="Arial"/>
              </a:rPr>
              <a:t>Southworth, Matt, “The US Drone”, https://cpc-grijalva.house.gov/uploads/Drones_Fact_Sheet_FCNL1.pdf, 10/3/16</a:t>
            </a:r>
          </a:p>
          <a:p>
            <a:pPr marL="609585" indent="-389457">
              <a:buSzPct val="100000"/>
              <a:buFont typeface="Arial"/>
              <a:buAutoNum type="arabicPeriod" startAt="21"/>
            </a:pPr>
            <a:r>
              <a:rPr lang="en" sz="1400" dirty="0">
                <a:solidFill>
                  <a:schemeClr val="tx1"/>
                </a:solidFill>
                <a:latin typeface="Arial"/>
                <a:ea typeface="Arial"/>
                <a:cs typeface="Arial"/>
                <a:sym typeface="Arial"/>
              </a:rPr>
              <a:t>ACLU, “Domestic Drones”, https://www.aclu.org/issues/privacy-technology/surveillance-technologies/domestic-drones, 10/3/16 </a:t>
            </a:r>
          </a:p>
          <a:p>
            <a:pPr marL="609585" indent="-389457">
              <a:buSzPct val="100000"/>
              <a:buFont typeface="Arial"/>
              <a:buAutoNum type="arabicPeriod" startAt="21"/>
            </a:pPr>
            <a:r>
              <a:rPr lang="en" sz="1400" dirty="0">
                <a:solidFill>
                  <a:schemeClr val="tx1"/>
                </a:solidFill>
                <a:latin typeface="Arial"/>
                <a:ea typeface="Arial"/>
                <a:cs typeface="Arial"/>
                <a:sym typeface="Arial"/>
              </a:rPr>
              <a:t>Governing, “Police Agencies USing Border Patrol’s Drones More Often Than Thought”, http://www.governing.com/news/headlines/Police-Agencies-Using-Border-Patrols-Drones-More-Often-Than-Thought.html, 10/3/16</a:t>
            </a:r>
          </a:p>
          <a:p>
            <a:pPr marL="609585" indent="-389457">
              <a:buSzPct val="100000"/>
              <a:buFont typeface="Arial"/>
              <a:buAutoNum type="arabicPeriod" startAt="21"/>
            </a:pPr>
            <a:r>
              <a:rPr lang="en" sz="1400" dirty="0">
                <a:solidFill>
                  <a:schemeClr val="tx1"/>
                </a:solidFill>
                <a:latin typeface="Arial"/>
                <a:ea typeface="Arial"/>
                <a:cs typeface="Arial"/>
                <a:sym typeface="Arial"/>
              </a:rPr>
              <a:t>Francescani, Chris, “Domestic Drones are already reshaping U.S. crime fighting, http://www.reuters.com/article/us-usa-drones-lawenforcement-idUSBRE92208W20130303, 10/3/16</a:t>
            </a:r>
          </a:p>
          <a:p>
            <a:pPr marL="609585" indent="-389457">
              <a:buSzPct val="100000"/>
              <a:buFont typeface="Arial"/>
              <a:buAutoNum type="arabicPeriod" startAt="21"/>
            </a:pPr>
            <a:r>
              <a:rPr lang="en" sz="1400" dirty="0">
                <a:solidFill>
                  <a:schemeClr val="tx1"/>
                </a:solidFill>
                <a:latin typeface="Arial"/>
                <a:ea typeface="Arial"/>
                <a:cs typeface="Arial"/>
                <a:sym typeface="Arial"/>
              </a:rPr>
              <a:t>RT Magazine, “Bloomberg on drones over New York”, https://www.rt.com/usa/bloomberg-on-drones-over-nyc-699/, 10/3/16</a:t>
            </a:r>
          </a:p>
          <a:p>
            <a:pPr marL="609585" indent="-389457">
              <a:buSzPct val="100000"/>
              <a:buFont typeface="Arial"/>
              <a:buAutoNum type="arabicPeriod" startAt="21"/>
            </a:pPr>
            <a:r>
              <a:rPr lang="en" sz="1400" dirty="0">
                <a:solidFill>
                  <a:schemeClr val="tx1"/>
                </a:solidFill>
                <a:latin typeface="Arial"/>
                <a:ea typeface="Arial"/>
                <a:cs typeface="Arial"/>
                <a:sym typeface="Arial"/>
              </a:rPr>
              <a:t>Berke, Ashley, “Associated Press-National Constitution Center Poll Reveals Public Concern About Protection Of Privacy” http://constitutioncenter.org/media/files/appollprivacy.pdf</a:t>
            </a:r>
            <a:r>
              <a:rPr lang="en" sz="1400" dirty="0">
                <a:solidFill>
                  <a:schemeClr val="tx1"/>
                </a:solidFill>
              </a:rPr>
              <a:t>, 10/3/16</a:t>
            </a:r>
          </a:p>
          <a:p>
            <a:pPr>
              <a:buNone/>
            </a:pPr>
            <a:endParaRPr sz="1600" dirty="0">
              <a:solidFill>
                <a:srgbClr val="FFFFFF"/>
              </a:solidFill>
              <a:latin typeface="Arial"/>
              <a:ea typeface="Arial"/>
              <a:cs typeface="Arial"/>
              <a:sym typeface="Arial"/>
            </a:endParaRPr>
          </a:p>
          <a:p>
            <a:pPr>
              <a:buNone/>
            </a:pPr>
            <a:endParaRPr sz="1600" dirty="0">
              <a:solidFill>
                <a:srgbClr val="FFFFFF"/>
              </a:solidFill>
              <a:latin typeface="Arial"/>
              <a:ea typeface="Arial"/>
              <a:cs typeface="Arial"/>
              <a:sym typeface="Arial"/>
            </a:endParaRPr>
          </a:p>
        </p:txBody>
      </p:sp>
      <p:sp>
        <p:nvSpPr>
          <p:cNvPr id="217" name="Shape 217"/>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19</a:t>
            </a:fld>
            <a:endParaRPr lang="en"/>
          </a:p>
        </p:txBody>
      </p:sp>
    </p:spTree>
    <p:extLst>
      <p:ext uri="{BB962C8B-B14F-4D97-AF65-F5344CB8AC3E}">
        <p14:creationId xmlns:p14="http://schemas.microsoft.com/office/powerpoint/2010/main" val="330979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Presentation Agenda</a:t>
            </a:r>
          </a:p>
        </p:txBody>
      </p:sp>
      <p:sp>
        <p:nvSpPr>
          <p:cNvPr id="73" name="Shape 73"/>
          <p:cNvSpPr txBox="1">
            <a:spLocks noGrp="1"/>
          </p:cNvSpPr>
          <p:nvPr>
            <p:ph type="body" idx="1"/>
          </p:nvPr>
        </p:nvSpPr>
        <p:spPr>
          <a:xfrm>
            <a:off x="517200" y="1714033"/>
            <a:ext cx="11157600" cy="4781600"/>
          </a:xfrm>
          <a:prstGeom prst="rect">
            <a:avLst/>
          </a:prstGeom>
        </p:spPr>
        <p:txBody>
          <a:bodyPr vert="horz" lIns="121900" tIns="121900" rIns="121900" bIns="121900" rtlCol="0" anchor="t" anchorCtr="0">
            <a:noAutofit/>
          </a:bodyPr>
          <a:lstStyle/>
          <a:p>
            <a:pPr marL="609585" indent="-474121">
              <a:buSzPct val="100000"/>
            </a:pPr>
            <a:r>
              <a:rPr lang="en" sz="2667" dirty="0">
                <a:solidFill>
                  <a:schemeClr val="tx1"/>
                </a:solidFill>
              </a:rPr>
              <a:t>Set the Scene</a:t>
            </a:r>
          </a:p>
          <a:p>
            <a:pPr marL="1219170" lvl="1" indent="-457189">
              <a:buSzPct val="100000"/>
            </a:pPr>
            <a:r>
              <a:rPr lang="en" dirty="0">
                <a:solidFill>
                  <a:schemeClr val="tx1"/>
                </a:solidFill>
              </a:rPr>
              <a:t>What are drones?</a:t>
            </a:r>
          </a:p>
          <a:p>
            <a:pPr marL="1219170" lvl="1" indent="-457189">
              <a:buSzPct val="100000"/>
            </a:pPr>
            <a:r>
              <a:rPr lang="en" dirty="0">
                <a:solidFill>
                  <a:schemeClr val="tx1"/>
                </a:solidFill>
              </a:rPr>
              <a:t>Timeline</a:t>
            </a:r>
          </a:p>
          <a:p>
            <a:pPr marL="609585" indent="-474121">
              <a:buSzPct val="100000"/>
            </a:pPr>
            <a:r>
              <a:rPr lang="en" sz="2667" dirty="0">
                <a:solidFill>
                  <a:schemeClr val="tx1"/>
                </a:solidFill>
              </a:rPr>
              <a:t>Topics under Debate</a:t>
            </a:r>
          </a:p>
          <a:p>
            <a:pPr marL="1219170" lvl="1" indent="-457189">
              <a:buSzPct val="100000"/>
            </a:pPr>
            <a:r>
              <a:rPr lang="en" dirty="0">
                <a:solidFill>
                  <a:schemeClr val="tx1"/>
                </a:solidFill>
              </a:rPr>
              <a:t>Privacy</a:t>
            </a:r>
          </a:p>
          <a:p>
            <a:pPr marL="1219170" lvl="1" indent="-457189">
              <a:buSzPct val="100000"/>
            </a:pPr>
            <a:r>
              <a:rPr lang="en" dirty="0">
                <a:solidFill>
                  <a:schemeClr val="tx1"/>
                </a:solidFill>
              </a:rPr>
              <a:t>Safety</a:t>
            </a:r>
          </a:p>
          <a:p>
            <a:pPr marL="609585" indent="-474121">
              <a:buSzPct val="100000"/>
            </a:pPr>
            <a:r>
              <a:rPr lang="en" sz="2667" dirty="0">
                <a:solidFill>
                  <a:schemeClr val="tx1"/>
                </a:solidFill>
              </a:rPr>
              <a:t>Laws and regulations</a:t>
            </a:r>
          </a:p>
          <a:p>
            <a:pPr marL="1219170" lvl="1" indent="-457189">
              <a:buSzPct val="100000"/>
            </a:pPr>
            <a:r>
              <a:rPr lang="en" dirty="0">
                <a:solidFill>
                  <a:schemeClr val="tx1"/>
                </a:solidFill>
              </a:rPr>
              <a:t>What laws exist?</a:t>
            </a:r>
          </a:p>
          <a:p>
            <a:pPr marL="1219170" lvl="1" indent="-457189">
              <a:buSzPct val="100000"/>
            </a:pPr>
            <a:r>
              <a:rPr lang="en" dirty="0">
                <a:solidFill>
                  <a:schemeClr val="tx1"/>
                </a:solidFill>
              </a:rPr>
              <a:t>What laws must be implemented?</a:t>
            </a:r>
          </a:p>
          <a:p>
            <a:pPr marL="609585" indent="-474121">
              <a:buSzPct val="100000"/>
            </a:pPr>
            <a:r>
              <a:rPr lang="en" sz="2667" dirty="0">
                <a:solidFill>
                  <a:schemeClr val="tx1"/>
                </a:solidFill>
              </a:rPr>
              <a:t>Conclusion</a:t>
            </a:r>
          </a:p>
          <a:p>
            <a:pPr>
              <a:buNone/>
            </a:pPr>
            <a:endParaRPr dirty="0"/>
          </a:p>
        </p:txBody>
      </p:sp>
      <p:sp>
        <p:nvSpPr>
          <p:cNvPr id="74" name="Shape 74"/>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2</a:t>
            </a:fld>
            <a:endParaRPr lang="en"/>
          </a:p>
        </p:txBody>
      </p:sp>
      <p:pic>
        <p:nvPicPr>
          <p:cNvPr id="75" name="Shape 75"/>
          <p:cNvPicPr preferRelativeResize="0"/>
          <p:nvPr/>
        </p:nvPicPr>
        <p:blipFill>
          <a:blip r:embed="rId3">
            <a:alphaModFix/>
          </a:blip>
          <a:stretch>
            <a:fillRect/>
          </a:stretch>
        </p:blipFill>
        <p:spPr>
          <a:xfrm>
            <a:off x="6192906" y="1456847"/>
            <a:ext cx="5835303" cy="3629983"/>
          </a:xfrm>
          <a:prstGeom prst="rect">
            <a:avLst/>
          </a:prstGeom>
          <a:noFill/>
          <a:ln>
            <a:noFill/>
          </a:ln>
        </p:spPr>
      </p:pic>
      <p:sp>
        <p:nvSpPr>
          <p:cNvPr id="76" name="Shape 76"/>
          <p:cNvSpPr txBox="1"/>
          <p:nvPr/>
        </p:nvSpPr>
        <p:spPr>
          <a:xfrm>
            <a:off x="7377200" y="6495633"/>
            <a:ext cx="4297600" cy="318800"/>
          </a:xfrm>
          <a:prstGeom prst="rect">
            <a:avLst/>
          </a:prstGeom>
          <a:noFill/>
          <a:ln>
            <a:noFill/>
          </a:ln>
        </p:spPr>
        <p:txBody>
          <a:bodyPr lIns="121900" tIns="121900" rIns="121900" bIns="121900" anchor="t" anchorCtr="0">
            <a:noAutofit/>
          </a:bodyPr>
          <a:lstStyle/>
          <a:p>
            <a:r>
              <a:rPr lang="en" sz="933">
                <a:solidFill>
                  <a:srgbClr val="FFFFFF"/>
                </a:solidFill>
              </a:rPr>
              <a:t>https://rosecoveredglasses.files.wordpress.com/2016/03/drones.jpg?w=652</a:t>
            </a:r>
          </a:p>
        </p:txBody>
      </p:sp>
    </p:spTree>
    <p:extLst>
      <p:ext uri="{BB962C8B-B14F-4D97-AF65-F5344CB8AC3E}">
        <p14:creationId xmlns:p14="http://schemas.microsoft.com/office/powerpoint/2010/main" val="2067354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References</a:t>
            </a:r>
          </a:p>
        </p:txBody>
      </p:sp>
      <p:sp>
        <p:nvSpPr>
          <p:cNvPr id="223" name="Shape 223"/>
          <p:cNvSpPr txBox="1">
            <a:spLocks noGrp="1"/>
          </p:cNvSpPr>
          <p:nvPr>
            <p:ph type="body" idx="1"/>
          </p:nvPr>
        </p:nvSpPr>
        <p:spPr>
          <a:prstGeom prst="rect">
            <a:avLst/>
          </a:prstGeom>
        </p:spPr>
        <p:txBody>
          <a:bodyPr vert="horz" lIns="121900" tIns="121900" rIns="121900" bIns="121900" rtlCol="0" anchor="t" anchorCtr="0">
            <a:noAutofit/>
          </a:bodyPr>
          <a:lstStyle/>
          <a:p>
            <a:pPr marL="609585" indent="-389457">
              <a:buClr>
                <a:srgbClr val="FFFFFF"/>
              </a:buClr>
              <a:buSzPct val="100000"/>
              <a:buFont typeface="Arial"/>
              <a:buAutoNum type="arabicPeriod" startAt="31"/>
            </a:pPr>
            <a:r>
              <a:rPr lang="en" sz="1400" dirty="0">
                <a:solidFill>
                  <a:schemeClr val="tx1"/>
                </a:solidFill>
                <a:latin typeface="Arial"/>
                <a:ea typeface="Arial"/>
                <a:cs typeface="Arial"/>
                <a:sym typeface="Arial"/>
              </a:rPr>
              <a:t>Booth, William. "More Predator Drones Fly U.S.-Mexico Border." Washington Post. The Washington Post, 21 Dec. 2011. Web. 28 Sept. 2016. </a:t>
            </a:r>
          </a:p>
          <a:p>
            <a:pPr marL="609585" indent="-389457">
              <a:buClr>
                <a:srgbClr val="FFFFFF"/>
              </a:buClr>
              <a:buSzPct val="100000"/>
              <a:buFont typeface="Arial"/>
              <a:buAutoNum type="arabicPeriod" startAt="31"/>
            </a:pPr>
            <a:r>
              <a:rPr lang="en" sz="1400" dirty="0">
                <a:solidFill>
                  <a:schemeClr val="tx1"/>
                </a:solidFill>
                <a:latin typeface="Arial"/>
                <a:ea typeface="Arial"/>
                <a:cs typeface="Arial"/>
                <a:sym typeface="Arial"/>
              </a:rPr>
              <a:t>Whitlock, Craig. “When Drones Fall from the Sky.” http://www.washingtonpost.com/sf/investigative/2014/06/20/when-drones-fall-from-the-sky/. 29 Sep. 2016.</a:t>
            </a:r>
          </a:p>
          <a:p>
            <a:pPr marL="609585" indent="-389457">
              <a:buClr>
                <a:srgbClr val="FFFFFF"/>
              </a:buClr>
              <a:buSzPct val="100000"/>
              <a:buFont typeface="Arial"/>
              <a:buAutoNum type="arabicPeriod" startAt="31"/>
            </a:pPr>
            <a:r>
              <a:rPr lang="en" sz="1400" dirty="0">
                <a:solidFill>
                  <a:schemeClr val="tx1"/>
                </a:solidFill>
                <a:latin typeface="Arial"/>
                <a:ea typeface="Arial"/>
                <a:cs typeface="Arial"/>
                <a:sym typeface="Arial"/>
              </a:rPr>
              <a:t>Chow, emily, Cuadra, Alberto, and Whitlock, Craig. “Fallen from the Skies: Drone Crash Database.” www.washingtonpost.com/wp-srv/special/national/drone-crashes/database/. 03 Oct. 2016.</a:t>
            </a:r>
          </a:p>
          <a:p>
            <a:pPr marL="609585" indent="-389457">
              <a:buClr>
                <a:srgbClr val="FFFFFF"/>
              </a:buClr>
              <a:buSzPct val="100000"/>
              <a:buFont typeface="Arial"/>
              <a:buAutoNum type="arabicPeriod" startAt="31"/>
            </a:pPr>
            <a:r>
              <a:rPr lang="en" sz="1400" dirty="0">
                <a:solidFill>
                  <a:schemeClr val="tx1"/>
                </a:solidFill>
                <a:latin typeface="Arial"/>
                <a:ea typeface="Arial"/>
                <a:cs typeface="Arial"/>
                <a:sym typeface="Arial"/>
              </a:rPr>
              <a:t>“Summary of Small Unmanned Aircraft Rule.” https://www.faa.gov/uas/media/Part_107_Summary.pdf. 04 Oct. 2016.</a:t>
            </a:r>
          </a:p>
          <a:p>
            <a:pPr marL="609585" indent="-389457">
              <a:buClr>
                <a:srgbClr val="FFFFFF"/>
              </a:buClr>
              <a:buSzPct val="100000"/>
              <a:buFont typeface="Arial"/>
              <a:buAutoNum type="arabicPeriod" startAt="31"/>
            </a:pPr>
            <a:r>
              <a:rPr lang="en" sz="1400" dirty="0">
                <a:solidFill>
                  <a:schemeClr val="tx1"/>
                </a:solidFill>
                <a:latin typeface="Arial"/>
                <a:ea typeface="Arial"/>
                <a:cs typeface="Arial"/>
                <a:sym typeface="Arial"/>
              </a:rPr>
              <a:t>“Interim Report on the Department of Justice’s Use and Support of Unmanned Aircraft Systems.” https://oig.justice.gov/reports/2013/a1337.pdf. 01 Oct. 2016.</a:t>
            </a:r>
          </a:p>
          <a:p>
            <a:pPr marL="609585" indent="-389457">
              <a:buClr>
                <a:srgbClr val="FFFFFF"/>
              </a:buClr>
              <a:buSzPct val="100000"/>
              <a:buFont typeface="Arial"/>
              <a:buAutoNum type="arabicPeriod" startAt="31"/>
            </a:pPr>
            <a:r>
              <a:rPr lang="en" sz="1400" dirty="0">
                <a:solidFill>
                  <a:schemeClr val="tx1"/>
                </a:solidFill>
                <a:latin typeface="Arial"/>
                <a:ea typeface="Arial"/>
                <a:cs typeface="Arial"/>
                <a:sym typeface="Arial"/>
              </a:rPr>
              <a:t>Mcniff, Catherine. “Timeline: U.S. Spying and Surveillance.” http://www.infoplease.com/us/government/spying-surveillance-timeline.html. 05 Oct 2016.</a:t>
            </a:r>
          </a:p>
          <a:p>
            <a:pPr marL="609585" indent="-389457">
              <a:lnSpc>
                <a:spcPct val="100000"/>
              </a:lnSpc>
              <a:buClr>
                <a:srgbClr val="FFFFFF"/>
              </a:buClr>
              <a:buSzPct val="100000"/>
              <a:buFont typeface="Arial"/>
              <a:buAutoNum type="arabicPeriod" startAt="31"/>
            </a:pPr>
            <a:r>
              <a:rPr lang="en" sz="1400" dirty="0">
                <a:solidFill>
                  <a:schemeClr val="tx1"/>
                </a:solidFill>
                <a:latin typeface="Arial"/>
                <a:ea typeface="Arial"/>
                <a:cs typeface="Arial"/>
                <a:sym typeface="Arial"/>
              </a:rPr>
              <a:t>McCauley, Lauren. “ACLU Forces US Government to Release Secret Drone Playbook". http://www.commondreams.org/news/2016/08/06/aclu-forces-us-government-release-secret-drone-playbook. 02 Oct. 2016.</a:t>
            </a:r>
          </a:p>
          <a:p>
            <a:pPr marL="609585" indent="-389457">
              <a:lnSpc>
                <a:spcPct val="100000"/>
              </a:lnSpc>
              <a:buClr>
                <a:srgbClr val="FFFFFF"/>
              </a:buClr>
              <a:buSzPct val="100000"/>
              <a:buFont typeface="Arial"/>
              <a:buAutoNum type="arabicPeriod" startAt="31"/>
            </a:pPr>
            <a:r>
              <a:rPr lang="en" sz="1400" dirty="0">
                <a:solidFill>
                  <a:schemeClr val="tx1"/>
                </a:solidFill>
                <a:latin typeface="Arial"/>
                <a:ea typeface="Arial"/>
                <a:cs typeface="Arial"/>
                <a:sym typeface="Arial"/>
              </a:rPr>
              <a:t>Manjoo, Farhad. “Giving Drone Industry Leeway to Innovate” http://www.nytimes.com/2015/02/05/technology/personaltech/giving-the-drone-industry-the-leeway-to-innovate.html. 29 sep 2016.</a:t>
            </a:r>
          </a:p>
          <a:p>
            <a:pPr marL="609585" indent="-389457">
              <a:lnSpc>
                <a:spcPct val="100000"/>
              </a:lnSpc>
              <a:buClr>
                <a:srgbClr val="FFFFFF"/>
              </a:buClr>
              <a:buSzPct val="100000"/>
              <a:buFont typeface="Arial"/>
              <a:buAutoNum type="arabicPeriod" startAt="31"/>
            </a:pPr>
            <a:r>
              <a:rPr lang="en" sz="1400" dirty="0">
                <a:solidFill>
                  <a:schemeClr val="tx1"/>
                </a:solidFill>
                <a:latin typeface="Arial"/>
                <a:ea typeface="Arial"/>
                <a:cs typeface="Arial"/>
                <a:sym typeface="Arial"/>
              </a:rPr>
              <a:t>“Press Release: UAV Production will Total $93 Million.” http://tealgroup.com/index.php/teal-group-news-media/item/press-release-uav-production-will-total-93-billion. 01 Oct. 2016.</a:t>
            </a:r>
          </a:p>
          <a:p>
            <a:pPr marL="609585" indent="-389457">
              <a:lnSpc>
                <a:spcPct val="100000"/>
              </a:lnSpc>
              <a:buClr>
                <a:srgbClr val="FFFFFF"/>
              </a:buClr>
              <a:buSzPct val="100000"/>
              <a:buFont typeface="Arial"/>
              <a:buAutoNum type="arabicPeriod" startAt="31"/>
            </a:pPr>
            <a:r>
              <a:rPr lang="en" sz="1400" dirty="0">
                <a:solidFill>
                  <a:schemeClr val="tx1"/>
                </a:solidFill>
                <a:latin typeface="Arial"/>
                <a:ea typeface="Arial"/>
                <a:cs typeface="Arial"/>
                <a:sym typeface="Arial"/>
              </a:rPr>
              <a:t>Moore, Tina.  “‘We’re Going to Have More Visibility and Less Privacy’: Mayor Bloomberg Admits Soon NYP Surveillance Cameras Will be on Nearly Every Street Corner and in the the Air.” http://www.nydailynews.com/new-york/bloomberg-new-york-eventually-surveillance-city-article-1.1296103. 26 Sep. 2016.</a:t>
            </a:r>
          </a:p>
          <a:p>
            <a:pPr>
              <a:lnSpc>
                <a:spcPct val="100000"/>
              </a:lnSpc>
              <a:buNone/>
            </a:pPr>
            <a:endParaRPr sz="1333" dirty="0">
              <a:solidFill>
                <a:srgbClr val="FFFFFF"/>
              </a:solidFill>
              <a:latin typeface="Arial"/>
              <a:ea typeface="Arial"/>
              <a:cs typeface="Arial"/>
              <a:sym typeface="Arial"/>
            </a:endParaRPr>
          </a:p>
          <a:p>
            <a:pPr>
              <a:lnSpc>
                <a:spcPct val="100000"/>
              </a:lnSpc>
              <a:buNone/>
            </a:pPr>
            <a:endParaRPr sz="1333" dirty="0">
              <a:solidFill>
                <a:srgbClr val="FFFFFF"/>
              </a:solidFill>
              <a:latin typeface="Arial"/>
              <a:ea typeface="Arial"/>
              <a:cs typeface="Arial"/>
              <a:sym typeface="Arial"/>
            </a:endParaRPr>
          </a:p>
        </p:txBody>
      </p:sp>
      <p:sp>
        <p:nvSpPr>
          <p:cNvPr id="224" name="Shape 224"/>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20</a:t>
            </a:fld>
            <a:endParaRPr lang="en"/>
          </a:p>
        </p:txBody>
      </p:sp>
    </p:spTree>
    <p:extLst>
      <p:ext uri="{BB962C8B-B14F-4D97-AF65-F5344CB8AC3E}">
        <p14:creationId xmlns:p14="http://schemas.microsoft.com/office/powerpoint/2010/main" val="53533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p:spPr>
        <p:txBody>
          <a:bodyPr vert="horz" lIns="121900" tIns="121900" rIns="121900" bIns="121900" rtlCol="0" anchor="b" anchorCtr="0">
            <a:noAutofit/>
          </a:bodyPr>
          <a:lstStyle/>
          <a:p>
            <a:r>
              <a:rPr lang="en" dirty="0"/>
              <a:t>Drones: Definition</a:t>
            </a:r>
          </a:p>
        </p:txBody>
      </p:sp>
      <p:sp>
        <p:nvSpPr>
          <p:cNvPr id="82" name="Shape 82"/>
          <p:cNvSpPr txBox="1">
            <a:spLocks noGrp="1"/>
          </p:cNvSpPr>
          <p:nvPr>
            <p:ph type="body" idx="1"/>
          </p:nvPr>
        </p:nvSpPr>
        <p:spPr>
          <a:xfrm>
            <a:off x="517200" y="1986433"/>
            <a:ext cx="6815731" cy="4105200"/>
          </a:xfrm>
          <a:prstGeom prst="rect">
            <a:avLst/>
          </a:prstGeom>
        </p:spPr>
        <p:txBody>
          <a:bodyPr vert="horz" lIns="121900" tIns="121900" rIns="121900" bIns="121900" rtlCol="0" anchor="t" anchorCtr="0">
            <a:noAutofit/>
          </a:bodyPr>
          <a:lstStyle/>
          <a:p>
            <a:pPr marL="609585" indent="-474121">
              <a:buSzPct val="100000"/>
            </a:pPr>
            <a:r>
              <a:rPr lang="en" sz="2667" dirty="0">
                <a:solidFill>
                  <a:schemeClr val="tx1"/>
                </a:solidFill>
              </a:rPr>
              <a:t>Drones are aircraft that are:</a:t>
            </a:r>
          </a:p>
          <a:p>
            <a:pPr marL="1219170" lvl="1" indent="-457189">
              <a:buSzPct val="100000"/>
            </a:pPr>
            <a:r>
              <a:rPr lang="en" dirty="0">
                <a:solidFill>
                  <a:schemeClr val="tx1"/>
                </a:solidFill>
              </a:rPr>
              <a:t>Unmanned</a:t>
            </a:r>
          </a:p>
          <a:p>
            <a:pPr marL="1219170" lvl="1" indent="-457189">
              <a:buSzPct val="100000"/>
            </a:pPr>
            <a:r>
              <a:rPr lang="en" dirty="0">
                <a:solidFill>
                  <a:schemeClr val="tx1"/>
                </a:solidFill>
              </a:rPr>
              <a:t>Controlled remotely or with onboard computers</a:t>
            </a:r>
          </a:p>
          <a:p>
            <a:pPr marL="1219170" lvl="1" indent="-457189">
              <a:buSzPct val="100000"/>
            </a:pPr>
            <a:r>
              <a:rPr lang="en" dirty="0">
                <a:solidFill>
                  <a:schemeClr val="tx1"/>
                </a:solidFill>
              </a:rPr>
              <a:t>Four main classifications: Military, Government,</a:t>
            </a:r>
            <a:br>
              <a:rPr lang="en" dirty="0">
                <a:solidFill>
                  <a:schemeClr val="tx1"/>
                </a:solidFill>
              </a:rPr>
            </a:br>
            <a:r>
              <a:rPr lang="en" dirty="0">
                <a:solidFill>
                  <a:schemeClr val="tx1"/>
                </a:solidFill>
              </a:rPr>
              <a:t>Commercial, Hobbyist [9]</a:t>
            </a:r>
          </a:p>
          <a:p>
            <a:pPr marL="761970" indent="-457189">
              <a:buSzPct val="100000"/>
            </a:pPr>
            <a:r>
              <a:rPr lang="en" dirty="0">
                <a:solidFill>
                  <a:schemeClr val="tx1"/>
                </a:solidFill>
              </a:rPr>
              <a:t>They are often equipped with</a:t>
            </a:r>
          </a:p>
          <a:p>
            <a:pPr marL="1219170" lvl="1" indent="-457189">
              <a:buSzPct val="100000"/>
            </a:pPr>
            <a:r>
              <a:rPr lang="en" dirty="0">
                <a:solidFill>
                  <a:schemeClr val="tx1"/>
                </a:solidFill>
              </a:rPr>
              <a:t>Sensors (Hi-def cameras, microphones)</a:t>
            </a:r>
          </a:p>
          <a:p>
            <a:pPr marL="1219170" lvl="1" indent="-457189">
              <a:buSzPct val="100000"/>
            </a:pPr>
            <a:r>
              <a:rPr lang="en" dirty="0">
                <a:solidFill>
                  <a:schemeClr val="tx1"/>
                </a:solidFill>
              </a:rPr>
              <a:t>Communication technology (Radio, satellite)</a:t>
            </a:r>
          </a:p>
        </p:txBody>
      </p:sp>
      <p:sp>
        <p:nvSpPr>
          <p:cNvPr id="83" name="Shape 83"/>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3</a:t>
            </a:fld>
            <a:endParaRPr lang="en"/>
          </a:p>
        </p:txBody>
      </p:sp>
      <p:pic>
        <p:nvPicPr>
          <p:cNvPr id="84" name="Shape 84"/>
          <p:cNvPicPr preferRelativeResize="0"/>
          <p:nvPr/>
        </p:nvPicPr>
        <p:blipFill rotWithShape="1">
          <a:blip r:embed="rId3">
            <a:alphaModFix/>
          </a:blip>
          <a:srcRect b="8071"/>
          <a:stretch/>
        </p:blipFill>
        <p:spPr>
          <a:xfrm>
            <a:off x="7332933" y="610699"/>
            <a:ext cx="4341865" cy="4955965"/>
          </a:xfrm>
          <a:prstGeom prst="rect">
            <a:avLst/>
          </a:prstGeom>
          <a:noFill/>
          <a:ln>
            <a:noFill/>
          </a:ln>
        </p:spPr>
      </p:pic>
      <p:sp>
        <p:nvSpPr>
          <p:cNvPr id="85" name="Shape 85"/>
          <p:cNvSpPr txBox="1"/>
          <p:nvPr/>
        </p:nvSpPr>
        <p:spPr>
          <a:xfrm>
            <a:off x="10658800" y="6217633"/>
            <a:ext cx="1016000" cy="524800"/>
          </a:xfrm>
          <a:prstGeom prst="rect">
            <a:avLst/>
          </a:prstGeom>
          <a:noFill/>
          <a:ln>
            <a:noFill/>
          </a:ln>
        </p:spPr>
        <p:txBody>
          <a:bodyPr lIns="121900" tIns="121900" rIns="121900" bIns="121900" anchor="t" anchorCtr="0">
            <a:noAutofit/>
          </a:bodyPr>
          <a:lstStyle/>
          <a:p>
            <a:pPr algn="r"/>
            <a:r>
              <a:rPr lang="en" sz="2400">
                <a:solidFill>
                  <a:srgbClr val="FFFFFF"/>
                </a:solidFill>
              </a:rPr>
              <a:t>[20]</a:t>
            </a:r>
          </a:p>
        </p:txBody>
      </p:sp>
    </p:spTree>
    <p:extLst>
      <p:ext uri="{BB962C8B-B14F-4D97-AF65-F5344CB8AC3E}">
        <p14:creationId xmlns:p14="http://schemas.microsoft.com/office/powerpoint/2010/main" val="356502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Drones and the Government</a:t>
            </a:r>
          </a:p>
        </p:txBody>
      </p:sp>
      <p:sp>
        <p:nvSpPr>
          <p:cNvPr id="91" name="Shape 91"/>
          <p:cNvSpPr txBox="1">
            <a:spLocks noGrp="1"/>
          </p:cNvSpPr>
          <p:nvPr>
            <p:ph type="body" idx="1"/>
          </p:nvPr>
        </p:nvSpPr>
        <p:spPr>
          <a:xfrm>
            <a:off x="373400" y="1546669"/>
            <a:ext cx="11301200" cy="4105200"/>
          </a:xfrm>
          <a:prstGeom prst="rect">
            <a:avLst/>
          </a:prstGeom>
        </p:spPr>
        <p:txBody>
          <a:bodyPr vert="horz" lIns="121900" tIns="121900" rIns="121900" bIns="121900" rtlCol="0" anchor="t" anchorCtr="0">
            <a:noAutofit/>
          </a:bodyPr>
          <a:lstStyle/>
          <a:p>
            <a:pPr marL="609585" indent="-304792"/>
            <a:r>
              <a:rPr lang="en" sz="2667" dirty="0">
                <a:solidFill>
                  <a:schemeClr val="tx1"/>
                </a:solidFill>
              </a:rPr>
              <a:t>Drones are becoming </a:t>
            </a:r>
            <a:r>
              <a:rPr lang="en" dirty="0">
                <a:solidFill>
                  <a:schemeClr val="tx1"/>
                </a:solidFill>
              </a:rPr>
              <a:t>more prevalent as they become more cost effective</a:t>
            </a:r>
          </a:p>
          <a:p>
            <a:pPr marL="609585" indent="-474121">
              <a:buSzPct val="100000"/>
            </a:pPr>
            <a:r>
              <a:rPr lang="en" sz="2667" dirty="0">
                <a:solidFill>
                  <a:schemeClr val="tx1"/>
                </a:solidFill>
              </a:rPr>
              <a:t>Being used or tested by many government agencies including...</a:t>
            </a:r>
          </a:p>
          <a:p>
            <a:pPr marL="0" indent="0">
              <a:buNone/>
            </a:pPr>
            <a:endParaRPr dirty="0">
              <a:solidFill>
                <a:schemeClr val="tx1"/>
              </a:solidFill>
            </a:endParaRPr>
          </a:p>
        </p:txBody>
      </p:sp>
      <p:sp>
        <p:nvSpPr>
          <p:cNvPr id="92" name="Shape 92"/>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4</a:t>
            </a:fld>
            <a:endParaRPr lang="en"/>
          </a:p>
        </p:txBody>
      </p:sp>
      <p:sp>
        <p:nvSpPr>
          <p:cNvPr id="93" name="Shape 93"/>
          <p:cNvSpPr txBox="1"/>
          <p:nvPr/>
        </p:nvSpPr>
        <p:spPr>
          <a:xfrm>
            <a:off x="544434" y="3060669"/>
            <a:ext cx="6228000" cy="2591200"/>
          </a:xfrm>
          <a:prstGeom prst="rect">
            <a:avLst/>
          </a:prstGeom>
          <a:noFill/>
          <a:ln>
            <a:noFill/>
          </a:ln>
        </p:spPr>
        <p:txBody>
          <a:bodyPr lIns="121900" tIns="121900" rIns="121900" bIns="121900" anchor="t" anchorCtr="0">
            <a:noAutofit/>
          </a:bodyPr>
          <a:lstStyle/>
          <a:p>
            <a:pPr marL="1104881" lvl="1" indent="-342900">
              <a:spcAft>
                <a:spcPts val="600"/>
              </a:spcAft>
              <a:buClr>
                <a:schemeClr val="tx1"/>
              </a:buClr>
              <a:buSzPct val="100000"/>
              <a:buFont typeface="Arial" panose="020B0604020202020204" pitchFamily="34" charset="0"/>
              <a:buChar char="•"/>
            </a:pPr>
            <a:r>
              <a:rPr lang="en" sz="2400" dirty="0">
                <a:latin typeface="Roboto"/>
                <a:ea typeface="Roboto"/>
                <a:cs typeface="Roboto"/>
                <a:sym typeface="Roboto"/>
              </a:rPr>
              <a:t>Federal Bureau of Investigations (FBI) </a:t>
            </a:r>
          </a:p>
          <a:p>
            <a:pPr marL="1104881" lvl="1" indent="-342900">
              <a:spcAft>
                <a:spcPts val="600"/>
              </a:spcAft>
              <a:buClr>
                <a:schemeClr val="tx1"/>
              </a:buClr>
              <a:buSzPct val="100000"/>
              <a:buFont typeface="Arial" panose="020B0604020202020204" pitchFamily="34" charset="0"/>
              <a:buChar char="•"/>
            </a:pPr>
            <a:r>
              <a:rPr lang="en" sz="2400" dirty="0">
                <a:latin typeface="Roboto"/>
                <a:ea typeface="Roboto"/>
                <a:cs typeface="Roboto"/>
                <a:sym typeface="Roboto"/>
              </a:rPr>
              <a:t>Drug Enforcement Agency (DEA)</a:t>
            </a:r>
          </a:p>
          <a:p>
            <a:pPr marL="1104881" lvl="1" indent="-342900">
              <a:spcAft>
                <a:spcPts val="600"/>
              </a:spcAft>
              <a:buClr>
                <a:schemeClr val="tx1"/>
              </a:buClr>
              <a:buSzPct val="100000"/>
              <a:buFont typeface="Arial" panose="020B0604020202020204" pitchFamily="34" charset="0"/>
              <a:buChar char="•"/>
            </a:pPr>
            <a:r>
              <a:rPr lang="en" sz="2400" dirty="0">
                <a:latin typeface="Roboto"/>
                <a:ea typeface="Roboto"/>
                <a:cs typeface="Roboto"/>
                <a:sym typeface="Roboto"/>
              </a:rPr>
              <a:t>Bureau of Alcohol, Tobacco, and Firearms (ATF)</a:t>
            </a:r>
          </a:p>
          <a:p>
            <a:pPr marL="1104881" lvl="1" indent="-342900">
              <a:spcAft>
                <a:spcPts val="600"/>
              </a:spcAft>
              <a:buClr>
                <a:schemeClr val="tx1"/>
              </a:buClr>
              <a:buSzPct val="100000"/>
              <a:buFont typeface="Arial" panose="020B0604020202020204" pitchFamily="34" charset="0"/>
              <a:buChar char="•"/>
            </a:pPr>
            <a:r>
              <a:rPr lang="en" sz="2400" dirty="0">
                <a:latin typeface="Roboto"/>
                <a:ea typeface="Roboto"/>
                <a:cs typeface="Roboto"/>
                <a:sym typeface="Roboto"/>
              </a:rPr>
              <a:t>United States Border Control (USBC)</a:t>
            </a:r>
          </a:p>
          <a:p>
            <a:pPr marL="1104881" lvl="1" indent="-342900">
              <a:spcAft>
                <a:spcPts val="2133"/>
              </a:spcAft>
              <a:buClr>
                <a:schemeClr val="tx1"/>
              </a:buClr>
              <a:buSzPct val="100000"/>
              <a:buFont typeface="Arial" panose="020B0604020202020204" pitchFamily="34" charset="0"/>
              <a:buChar char="•"/>
            </a:pPr>
            <a:endParaRPr lang="en" sz="2400" dirty="0">
              <a:latin typeface="Roboto"/>
              <a:ea typeface="Roboto"/>
              <a:cs typeface="Roboto"/>
              <a:sym typeface="Roboto"/>
            </a:endParaRPr>
          </a:p>
        </p:txBody>
      </p:sp>
      <p:pic>
        <p:nvPicPr>
          <p:cNvPr id="94" name="Shape 94"/>
          <p:cNvPicPr preferRelativeResize="0"/>
          <p:nvPr/>
        </p:nvPicPr>
        <p:blipFill>
          <a:blip r:embed="rId3">
            <a:alphaModFix/>
          </a:blip>
          <a:stretch>
            <a:fillRect/>
          </a:stretch>
        </p:blipFill>
        <p:spPr>
          <a:xfrm>
            <a:off x="6943267" y="2961011"/>
            <a:ext cx="4604767" cy="3359453"/>
          </a:xfrm>
          <a:prstGeom prst="rect">
            <a:avLst/>
          </a:prstGeom>
          <a:noFill/>
          <a:ln>
            <a:noFill/>
          </a:ln>
        </p:spPr>
      </p:pic>
      <p:sp>
        <p:nvSpPr>
          <p:cNvPr id="95" name="Shape 95"/>
          <p:cNvSpPr txBox="1"/>
          <p:nvPr/>
        </p:nvSpPr>
        <p:spPr>
          <a:xfrm>
            <a:off x="7015400" y="6217633"/>
            <a:ext cx="4659200" cy="524800"/>
          </a:xfrm>
          <a:prstGeom prst="rect">
            <a:avLst/>
          </a:prstGeom>
          <a:noFill/>
          <a:ln>
            <a:noFill/>
          </a:ln>
        </p:spPr>
        <p:txBody>
          <a:bodyPr lIns="121900" tIns="121900" rIns="121900" bIns="121900" anchor="t" anchorCtr="0">
            <a:noAutofit/>
          </a:bodyPr>
          <a:lstStyle/>
          <a:p>
            <a:pPr algn="r"/>
            <a:r>
              <a:rPr lang="en" sz="2400">
                <a:solidFill>
                  <a:srgbClr val="FFFFFF"/>
                </a:solidFill>
              </a:rPr>
              <a:t>[13], [28], [41]  </a:t>
            </a:r>
          </a:p>
        </p:txBody>
      </p:sp>
    </p:spTree>
    <p:extLst>
      <p:ext uri="{BB962C8B-B14F-4D97-AF65-F5344CB8AC3E}">
        <p14:creationId xmlns:p14="http://schemas.microsoft.com/office/powerpoint/2010/main" val="187990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Government Use of Drone</a:t>
            </a:r>
          </a:p>
        </p:txBody>
      </p:sp>
      <p:sp>
        <p:nvSpPr>
          <p:cNvPr id="101" name="Shape 101"/>
          <p:cNvSpPr txBox="1">
            <a:spLocks noGrp="1"/>
          </p:cNvSpPr>
          <p:nvPr>
            <p:ph type="body" idx="1"/>
          </p:nvPr>
        </p:nvSpPr>
        <p:spPr>
          <a:xfrm>
            <a:off x="517200" y="1986433"/>
            <a:ext cx="11017600" cy="4105200"/>
          </a:xfrm>
          <a:prstGeom prst="rect">
            <a:avLst/>
          </a:prstGeom>
        </p:spPr>
        <p:txBody>
          <a:bodyPr vert="horz" lIns="121900" tIns="121900" rIns="121900" bIns="121900" rtlCol="0" anchor="t" anchorCtr="0">
            <a:noAutofit/>
          </a:bodyPr>
          <a:lstStyle/>
          <a:p>
            <a:pPr marL="609585" indent="-474121">
              <a:buSzPct val="100000"/>
            </a:pPr>
            <a:r>
              <a:rPr lang="en" sz="2667" dirty="0">
                <a:solidFill>
                  <a:schemeClr val="tx1"/>
                </a:solidFill>
              </a:rPr>
              <a:t>Total Drones : estimated around 7,000</a:t>
            </a:r>
          </a:p>
          <a:p>
            <a:pPr marL="1219170" lvl="1" indent="-457189">
              <a:buSzPct val="100000"/>
            </a:pPr>
            <a:r>
              <a:rPr lang="en" dirty="0">
                <a:solidFill>
                  <a:schemeClr val="tx1"/>
                </a:solidFill>
              </a:rPr>
              <a:t>Department of Homeland Security - 9 </a:t>
            </a:r>
          </a:p>
          <a:p>
            <a:pPr marL="1219170" lvl="1" indent="-457189">
              <a:buSzPct val="100000"/>
            </a:pPr>
            <a:r>
              <a:rPr lang="en" dirty="0">
                <a:solidFill>
                  <a:schemeClr val="tx1"/>
                </a:solidFill>
              </a:rPr>
              <a:t>CIA - 30 </a:t>
            </a:r>
          </a:p>
          <a:p>
            <a:pPr marL="1219170" lvl="1" indent="-457189">
              <a:buSzPct val="100000"/>
            </a:pPr>
            <a:r>
              <a:rPr lang="en" dirty="0">
                <a:solidFill>
                  <a:schemeClr val="tx1"/>
                </a:solidFill>
              </a:rPr>
              <a:t>Military - 1471</a:t>
            </a:r>
          </a:p>
          <a:p>
            <a:pPr marL="1219170" lvl="1" indent="-457189">
              <a:buSzPct val="100000"/>
            </a:pPr>
            <a:r>
              <a:rPr lang="en" dirty="0">
                <a:solidFill>
                  <a:schemeClr val="tx1"/>
                </a:solidFill>
              </a:rPr>
              <a:t>“Unreported Drones” - around 5,500 </a:t>
            </a:r>
          </a:p>
          <a:p>
            <a:pPr marL="609585" indent="-474121">
              <a:buSzPct val="100000"/>
            </a:pPr>
            <a:r>
              <a:rPr lang="en" sz="2667" dirty="0">
                <a:solidFill>
                  <a:schemeClr val="tx1"/>
                </a:solidFill>
              </a:rPr>
              <a:t>Flight logs show other agencies fly missions “on behalf of” other agencies</a:t>
            </a:r>
          </a:p>
          <a:p>
            <a:pPr marL="609585" indent="-474121">
              <a:buSzPct val="100000"/>
            </a:pPr>
            <a:r>
              <a:rPr lang="en" sz="2667" dirty="0">
                <a:solidFill>
                  <a:schemeClr val="tx1"/>
                </a:solidFill>
              </a:rPr>
              <a:t>Cost to Government</a:t>
            </a:r>
          </a:p>
          <a:p>
            <a:pPr marL="1219170" lvl="1" indent="-457189">
              <a:buSzPct val="100000"/>
            </a:pPr>
            <a:r>
              <a:rPr lang="en" dirty="0">
                <a:solidFill>
                  <a:schemeClr val="tx1"/>
                </a:solidFill>
              </a:rPr>
              <a:t>Each drone requires an hour of maintenance for every hour it spends in the air</a:t>
            </a:r>
          </a:p>
          <a:p>
            <a:pPr marL="1219170" lvl="1" indent="-457189">
              <a:buSzPct val="100000"/>
            </a:pPr>
            <a:r>
              <a:rPr lang="en" dirty="0">
                <a:solidFill>
                  <a:schemeClr val="tx1"/>
                </a:solidFill>
              </a:rPr>
              <a:t>The Pentagon plans to spend </a:t>
            </a:r>
            <a:r>
              <a:rPr lang="en" b="1" dirty="0">
                <a:solidFill>
                  <a:schemeClr val="tx1"/>
                </a:solidFill>
              </a:rPr>
              <a:t>$40 Billion</a:t>
            </a:r>
            <a:r>
              <a:rPr lang="en" dirty="0">
                <a:solidFill>
                  <a:schemeClr val="tx1"/>
                </a:solidFill>
              </a:rPr>
              <a:t> over the next decade</a:t>
            </a:r>
          </a:p>
          <a:p>
            <a:pPr>
              <a:lnSpc>
                <a:spcPct val="115000"/>
              </a:lnSpc>
              <a:spcAft>
                <a:spcPts val="2133"/>
              </a:spcAft>
              <a:buNone/>
            </a:pPr>
            <a:endParaRPr dirty="0"/>
          </a:p>
        </p:txBody>
      </p:sp>
      <p:sp>
        <p:nvSpPr>
          <p:cNvPr id="102" name="Shape 102"/>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5</a:t>
            </a:fld>
            <a:endParaRPr lang="en"/>
          </a:p>
        </p:txBody>
      </p:sp>
      <p:sp>
        <p:nvSpPr>
          <p:cNvPr id="103" name="Shape 103"/>
          <p:cNvSpPr txBox="1"/>
          <p:nvPr/>
        </p:nvSpPr>
        <p:spPr>
          <a:xfrm>
            <a:off x="10128738" y="6217633"/>
            <a:ext cx="1455395" cy="524800"/>
          </a:xfrm>
          <a:prstGeom prst="rect">
            <a:avLst/>
          </a:prstGeom>
          <a:noFill/>
          <a:ln>
            <a:noFill/>
          </a:ln>
        </p:spPr>
        <p:txBody>
          <a:bodyPr lIns="121900" tIns="121900" rIns="121900" bIns="121900" anchor="t" anchorCtr="0">
            <a:noAutofit/>
          </a:bodyPr>
          <a:lstStyle/>
          <a:p>
            <a:r>
              <a:rPr lang="en" sz="2400" dirty="0">
                <a:solidFill>
                  <a:srgbClr val="FFFFFF"/>
                </a:solidFill>
              </a:rPr>
              <a:t>[25], [27]</a:t>
            </a:r>
          </a:p>
        </p:txBody>
      </p:sp>
    </p:spTree>
    <p:extLst>
      <p:ext uri="{BB962C8B-B14F-4D97-AF65-F5344CB8AC3E}">
        <p14:creationId xmlns:p14="http://schemas.microsoft.com/office/powerpoint/2010/main" val="1983763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The Need to Address Drones</a:t>
            </a:r>
          </a:p>
        </p:txBody>
      </p:sp>
      <p:sp>
        <p:nvSpPr>
          <p:cNvPr id="110" name="Shape 110"/>
          <p:cNvSpPr txBox="1">
            <a:spLocks noGrp="1"/>
          </p:cNvSpPr>
          <p:nvPr>
            <p:ph type="body" idx="1"/>
          </p:nvPr>
        </p:nvSpPr>
        <p:spPr>
          <a:xfrm>
            <a:off x="443000" y="1838033"/>
            <a:ext cx="8023600" cy="4105200"/>
          </a:xfrm>
          <a:prstGeom prst="rect">
            <a:avLst/>
          </a:prstGeom>
          <a:ln>
            <a:noFill/>
          </a:ln>
        </p:spPr>
        <p:txBody>
          <a:bodyPr vert="horz" lIns="121900" tIns="121900" rIns="121900" bIns="121900" rtlCol="0" anchor="t" anchorCtr="0">
            <a:noAutofit/>
          </a:bodyPr>
          <a:lstStyle/>
          <a:p>
            <a:pPr marL="609585" indent="-474121">
              <a:buSzPct val="100000"/>
            </a:pPr>
            <a:r>
              <a:rPr lang="en" sz="2667" dirty="0">
                <a:solidFill>
                  <a:schemeClr val="tx1"/>
                </a:solidFill>
              </a:rPr>
              <a:t>44% support the idea of police departments using unmanned drones for surveillance</a:t>
            </a:r>
          </a:p>
          <a:p>
            <a:pPr marL="609585" indent="-474121">
              <a:buClr>
                <a:srgbClr val="FFFFFF"/>
              </a:buClr>
              <a:buSzPct val="100000"/>
            </a:pPr>
            <a:r>
              <a:rPr lang="en" sz="2667" dirty="0">
                <a:solidFill>
                  <a:schemeClr val="tx1"/>
                </a:solidFill>
              </a:rPr>
              <a:t>33% are significantly concerned that their privacy will be damaged</a:t>
            </a:r>
          </a:p>
          <a:p>
            <a:pPr marL="1219170" lvl="1" indent="-457189">
              <a:buClr>
                <a:srgbClr val="FFFFFF"/>
              </a:buClr>
              <a:buSzPct val="100000"/>
            </a:pPr>
            <a:r>
              <a:rPr lang="en" dirty="0">
                <a:solidFill>
                  <a:schemeClr val="tx1"/>
                </a:solidFill>
              </a:rPr>
              <a:t>The same percentage are not too concerned or not concerned at all</a:t>
            </a:r>
          </a:p>
          <a:p>
            <a:pPr>
              <a:buNone/>
            </a:pPr>
            <a:endParaRPr dirty="0"/>
          </a:p>
        </p:txBody>
      </p:sp>
      <p:sp>
        <p:nvSpPr>
          <p:cNvPr id="111" name="Shape 111"/>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6</a:t>
            </a:fld>
            <a:endParaRPr lang="en"/>
          </a:p>
        </p:txBody>
      </p:sp>
      <p:sp>
        <p:nvSpPr>
          <p:cNvPr id="114" name="Shape 114"/>
          <p:cNvSpPr txBox="1"/>
          <p:nvPr/>
        </p:nvSpPr>
        <p:spPr>
          <a:xfrm>
            <a:off x="10893669" y="6217609"/>
            <a:ext cx="761940" cy="402800"/>
          </a:xfrm>
          <a:prstGeom prst="rect">
            <a:avLst/>
          </a:prstGeom>
          <a:noFill/>
          <a:ln>
            <a:noFill/>
          </a:ln>
        </p:spPr>
        <p:txBody>
          <a:bodyPr lIns="121900" tIns="121900" rIns="121900" bIns="121900" anchor="t" anchorCtr="0">
            <a:noAutofit/>
          </a:bodyPr>
          <a:lstStyle/>
          <a:p>
            <a:r>
              <a:rPr lang="en" sz="2400">
                <a:solidFill>
                  <a:srgbClr val="FFFFFF"/>
                </a:solidFill>
              </a:rPr>
              <a:t>[30]</a:t>
            </a:r>
          </a:p>
        </p:txBody>
      </p:sp>
      <p:pic>
        <p:nvPicPr>
          <p:cNvPr id="1026" name="Picture 2" descr="https://lh4.googleusercontent.com/0u23xmd2h0alac9vnncj99svFLNqb8qYgEzUJNxuibxLNez9Ps771Iy5f1rymtLsxtMLOg2hVb6dYeRHHCjGlwYoOmcMA1uZtJUErTvFaZiGD5Vfn9X7V-8weSN6m897jClaaSTnN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037" y="4296730"/>
            <a:ext cx="5311396" cy="195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9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sldNum" sz="quarter" idx="12"/>
          </p:nvPr>
        </p:nvSpPr>
        <p:spPr>
          <a:xfrm>
            <a:off x="11560801" y="6377599"/>
            <a:ext cx="550400" cy="480400"/>
          </a:xfrm>
          <a:prstGeom prst="rect">
            <a:avLst/>
          </a:prstGeom>
        </p:spPr>
        <p:txBody>
          <a:bodyPr vert="horz" lIns="121900" tIns="121900" rIns="121900" bIns="121900" rtlCol="0" anchor="ctr" anchorCtr="0">
            <a:noAutofit/>
          </a:bodyPr>
          <a:lstStyle/>
          <a:p>
            <a:r>
              <a:rPr lang="en">
                <a:solidFill>
                  <a:srgbClr val="FFFFFF"/>
                </a:solidFill>
              </a:rPr>
              <a:t>[36]</a:t>
            </a:r>
          </a:p>
        </p:txBody>
      </p:sp>
      <p:pic>
        <p:nvPicPr>
          <p:cNvPr id="120" name="Shape 120"/>
          <p:cNvPicPr preferRelativeResize="0"/>
          <p:nvPr/>
        </p:nvPicPr>
        <p:blipFill>
          <a:blip r:embed="rId3">
            <a:alphaModFix/>
          </a:blip>
          <a:stretch>
            <a:fillRect/>
          </a:stretch>
        </p:blipFill>
        <p:spPr>
          <a:xfrm>
            <a:off x="1" y="0"/>
            <a:ext cx="6932060" cy="6858000"/>
          </a:xfrm>
          <a:prstGeom prst="rect">
            <a:avLst/>
          </a:prstGeom>
          <a:noFill/>
          <a:ln>
            <a:noFill/>
          </a:ln>
        </p:spPr>
      </p:pic>
      <p:sp>
        <p:nvSpPr>
          <p:cNvPr id="121" name="Shape 121"/>
          <p:cNvSpPr txBox="1"/>
          <p:nvPr/>
        </p:nvSpPr>
        <p:spPr>
          <a:xfrm>
            <a:off x="944267" y="6581600"/>
            <a:ext cx="3111600" cy="276400"/>
          </a:xfrm>
          <a:prstGeom prst="rect">
            <a:avLst/>
          </a:prstGeom>
          <a:noFill/>
          <a:ln>
            <a:noFill/>
          </a:ln>
        </p:spPr>
        <p:txBody>
          <a:bodyPr lIns="121900" tIns="121900" rIns="121900" bIns="121900" anchor="t" anchorCtr="0">
            <a:noAutofit/>
          </a:bodyPr>
          <a:lstStyle/>
          <a:p>
            <a:r>
              <a:rPr lang="en" sz="800">
                <a:solidFill>
                  <a:srgbClr val="FFFFFF"/>
                </a:solidFill>
              </a:rPr>
              <a:t>http://www.judiciaryreport.com/images/robert-mueller-2-9-10.jpg</a:t>
            </a:r>
          </a:p>
        </p:txBody>
      </p:sp>
      <p:sp>
        <p:nvSpPr>
          <p:cNvPr id="122" name="Shape 122"/>
          <p:cNvSpPr txBox="1"/>
          <p:nvPr/>
        </p:nvSpPr>
        <p:spPr>
          <a:xfrm>
            <a:off x="7097000" y="982433"/>
            <a:ext cx="4931200" cy="4740400"/>
          </a:xfrm>
          <a:prstGeom prst="rect">
            <a:avLst/>
          </a:prstGeom>
          <a:noFill/>
          <a:ln>
            <a:noFill/>
          </a:ln>
        </p:spPr>
        <p:txBody>
          <a:bodyPr lIns="121900" tIns="121900" rIns="121900" bIns="121900" anchor="t" anchorCtr="0">
            <a:noAutofit/>
          </a:bodyPr>
          <a:lstStyle/>
          <a:p>
            <a:pPr algn="ctr"/>
            <a:r>
              <a:rPr lang="en" sz="2400" b="1">
                <a:solidFill>
                  <a:srgbClr val="FFFFFF"/>
                </a:solidFill>
                <a:latin typeface="Trebuchet MS"/>
                <a:ea typeface="Trebuchet MS"/>
                <a:cs typeface="Trebuchet MS"/>
                <a:sym typeface="Trebuchet MS"/>
              </a:rPr>
              <a:t>In </a:t>
            </a:r>
            <a:r>
              <a:rPr lang="en" sz="2933" b="1">
                <a:solidFill>
                  <a:srgbClr val="FFFFFF"/>
                </a:solidFill>
                <a:latin typeface="Trebuchet MS"/>
                <a:ea typeface="Trebuchet MS"/>
                <a:cs typeface="Trebuchet MS"/>
                <a:sym typeface="Trebuchet MS"/>
              </a:rPr>
              <a:t>2013</a:t>
            </a:r>
            <a:r>
              <a:rPr lang="en" sz="2400" b="1">
                <a:solidFill>
                  <a:srgbClr val="FFFFFF"/>
                </a:solidFill>
                <a:latin typeface="Trebuchet MS"/>
                <a:ea typeface="Trebuchet MS"/>
                <a:cs typeface="Trebuchet MS"/>
                <a:sym typeface="Trebuchet MS"/>
              </a:rPr>
              <a:t>,</a:t>
            </a:r>
            <a:r>
              <a:rPr lang="en" sz="2400">
                <a:solidFill>
                  <a:srgbClr val="FFFFFF"/>
                </a:solidFill>
                <a:latin typeface="Trebuchet MS"/>
                <a:ea typeface="Trebuchet MS"/>
                <a:cs typeface="Trebuchet MS"/>
                <a:sym typeface="Trebuchet MS"/>
              </a:rPr>
              <a:t> FBI director Robert Mueller admits that the United States employs drones as part of the domestic surveillance program. Speaking before a Senate Judiciary Committee, Mueller agrees that still-uncommon drone usage sparks concerns about personal privacy and is “</a:t>
            </a:r>
            <a:r>
              <a:rPr lang="en" sz="2800" b="1">
                <a:solidFill>
                  <a:srgbClr val="FFFFFF"/>
                </a:solidFill>
                <a:latin typeface="Trebuchet MS"/>
                <a:ea typeface="Trebuchet MS"/>
                <a:cs typeface="Trebuchet MS"/>
                <a:sym typeface="Trebuchet MS"/>
              </a:rPr>
              <a:t>worthy of debate and perhaps legislation down the road</a:t>
            </a:r>
            <a:r>
              <a:rPr lang="en" sz="2400" b="1">
                <a:solidFill>
                  <a:srgbClr val="FFFFFF"/>
                </a:solidFill>
                <a:latin typeface="Trebuchet MS"/>
                <a:ea typeface="Trebuchet MS"/>
                <a:cs typeface="Trebuchet MS"/>
                <a:sym typeface="Trebuchet MS"/>
              </a:rPr>
              <a:t>.</a:t>
            </a:r>
            <a:r>
              <a:rPr lang="en" sz="2400">
                <a:solidFill>
                  <a:srgbClr val="FFFFFF"/>
                </a:solidFill>
                <a:latin typeface="Trebuchet MS"/>
                <a:ea typeface="Trebuchet MS"/>
                <a:cs typeface="Trebuchet MS"/>
                <a:sym typeface="Trebuchet MS"/>
              </a:rPr>
              <a:t>" </a:t>
            </a:r>
          </a:p>
        </p:txBody>
      </p:sp>
    </p:spTree>
    <p:extLst>
      <p:ext uri="{BB962C8B-B14F-4D97-AF65-F5344CB8AC3E}">
        <p14:creationId xmlns:p14="http://schemas.microsoft.com/office/powerpoint/2010/main" val="2854784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Privacy</a:t>
            </a:r>
          </a:p>
        </p:txBody>
      </p:sp>
      <p:sp>
        <p:nvSpPr>
          <p:cNvPr id="128" name="Shape 128"/>
          <p:cNvSpPr txBox="1">
            <a:spLocks noGrp="1"/>
          </p:cNvSpPr>
          <p:nvPr>
            <p:ph type="body" idx="1"/>
          </p:nvPr>
        </p:nvSpPr>
        <p:spPr>
          <a:xfrm>
            <a:off x="450433" y="1673133"/>
            <a:ext cx="7805544" cy="3678400"/>
          </a:xfrm>
          <a:prstGeom prst="rect">
            <a:avLst/>
          </a:prstGeom>
        </p:spPr>
        <p:txBody>
          <a:bodyPr vert="horz" lIns="121900" tIns="121900" rIns="121900" bIns="121900" rtlCol="0" anchor="t" anchorCtr="0">
            <a:noAutofit/>
          </a:bodyPr>
          <a:lstStyle/>
          <a:p>
            <a:pPr marL="609585" indent="-474121">
              <a:lnSpc>
                <a:spcPct val="100000"/>
              </a:lnSpc>
              <a:spcBef>
                <a:spcPts val="800"/>
              </a:spcBef>
              <a:buClr>
                <a:srgbClr val="FFFFFF"/>
              </a:buClr>
              <a:buSzPct val="100000"/>
              <a:buFont typeface="Arial"/>
            </a:pPr>
            <a:r>
              <a:rPr lang="en" sz="2667" dirty="0">
                <a:solidFill>
                  <a:schemeClr val="tx1"/>
                </a:solidFill>
                <a:ea typeface="Arial"/>
                <a:cs typeface="Arial"/>
                <a:sym typeface="Arial"/>
              </a:rPr>
              <a:t>Privacy law &amp; rapid pace of drone technology [1]</a:t>
            </a:r>
          </a:p>
          <a:p>
            <a:pPr marL="1066785" lvl="1" indent="-474121">
              <a:lnSpc>
                <a:spcPct val="100000"/>
              </a:lnSpc>
              <a:spcBef>
                <a:spcPts val="800"/>
              </a:spcBef>
              <a:buClr>
                <a:srgbClr val="FFFFFF"/>
              </a:buClr>
              <a:buSzPct val="100000"/>
              <a:buFont typeface="Arial"/>
            </a:pPr>
            <a:r>
              <a:rPr lang="en" dirty="0">
                <a:solidFill>
                  <a:schemeClr val="tx1"/>
                </a:solidFill>
                <a:ea typeface="Arial"/>
                <a:cs typeface="Arial"/>
                <a:sym typeface="Arial"/>
              </a:rPr>
              <a:t>Facial recognition software </a:t>
            </a:r>
          </a:p>
          <a:p>
            <a:pPr marL="1066785" lvl="1" indent="-474121">
              <a:lnSpc>
                <a:spcPct val="100000"/>
              </a:lnSpc>
              <a:spcBef>
                <a:spcPts val="800"/>
              </a:spcBef>
              <a:buClr>
                <a:srgbClr val="FFFFFF"/>
              </a:buClr>
              <a:buSzPct val="100000"/>
              <a:buFont typeface="Arial"/>
            </a:pPr>
            <a:r>
              <a:rPr lang="en" dirty="0">
                <a:solidFill>
                  <a:schemeClr val="tx1"/>
                </a:solidFill>
                <a:ea typeface="Arial"/>
                <a:cs typeface="Arial"/>
                <a:sym typeface="Arial"/>
              </a:rPr>
              <a:t>Infrared technology</a:t>
            </a:r>
          </a:p>
          <a:p>
            <a:pPr marL="1066785" lvl="1" indent="-474121">
              <a:lnSpc>
                <a:spcPct val="100000"/>
              </a:lnSpc>
              <a:spcBef>
                <a:spcPts val="800"/>
              </a:spcBef>
              <a:buClr>
                <a:srgbClr val="FFFFFF"/>
              </a:buClr>
              <a:buSzPct val="100000"/>
              <a:buFont typeface="Arial"/>
            </a:pPr>
            <a:r>
              <a:rPr lang="en" dirty="0">
                <a:solidFill>
                  <a:schemeClr val="tx1"/>
                </a:solidFill>
                <a:ea typeface="Arial"/>
                <a:cs typeface="Arial"/>
                <a:sym typeface="Arial"/>
              </a:rPr>
              <a:t>Microphones capable of monitoring personal conversations [26]</a:t>
            </a:r>
          </a:p>
          <a:p>
            <a:pPr marL="609585" indent="-474121">
              <a:spcBef>
                <a:spcPts val="800"/>
              </a:spcBef>
              <a:buSzPct val="100000"/>
              <a:buFont typeface="Arial"/>
            </a:pPr>
            <a:r>
              <a:rPr lang="en" sz="2670" dirty="0">
                <a:solidFill>
                  <a:schemeClr val="tx1"/>
                </a:solidFill>
                <a:ea typeface="Arial"/>
                <a:cs typeface="Arial"/>
                <a:sym typeface="Arial"/>
              </a:rPr>
              <a:t>Can you protect yourself?</a:t>
            </a:r>
          </a:p>
          <a:p>
            <a:pPr marL="1219170" lvl="1" indent="-457189">
              <a:spcBef>
                <a:spcPts val="800"/>
              </a:spcBef>
              <a:buSzPct val="100000"/>
              <a:buFont typeface="Arial"/>
            </a:pPr>
            <a:r>
              <a:rPr lang="en" dirty="0">
                <a:solidFill>
                  <a:schemeClr val="tx1"/>
                </a:solidFill>
                <a:ea typeface="Arial"/>
                <a:cs typeface="Arial"/>
                <a:sym typeface="Arial"/>
              </a:rPr>
              <a:t>Illegal to shoot down a drone</a:t>
            </a:r>
          </a:p>
          <a:p>
            <a:pPr marL="1219170" lvl="1" indent="-457189">
              <a:spcBef>
                <a:spcPts val="800"/>
              </a:spcBef>
              <a:buSzPct val="100000"/>
              <a:buFont typeface="Arial"/>
            </a:pPr>
            <a:r>
              <a:rPr lang="en" dirty="0">
                <a:solidFill>
                  <a:schemeClr val="tx1"/>
                </a:solidFill>
                <a:ea typeface="Arial"/>
                <a:cs typeface="Arial"/>
                <a:sym typeface="Arial"/>
              </a:rPr>
              <a:t>Anti-drone drone patents [9]</a:t>
            </a:r>
          </a:p>
        </p:txBody>
      </p:sp>
      <p:sp>
        <p:nvSpPr>
          <p:cNvPr id="129" name="Shape 129"/>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8</a:t>
            </a:fld>
            <a:endParaRPr lang="en"/>
          </a:p>
        </p:txBody>
      </p:sp>
      <p:sp>
        <p:nvSpPr>
          <p:cNvPr id="130" name="Shape 130"/>
          <p:cNvSpPr txBox="1"/>
          <p:nvPr/>
        </p:nvSpPr>
        <p:spPr>
          <a:xfrm>
            <a:off x="7015600" y="6105200"/>
            <a:ext cx="4659200" cy="524800"/>
          </a:xfrm>
          <a:prstGeom prst="rect">
            <a:avLst/>
          </a:prstGeom>
          <a:noFill/>
          <a:ln>
            <a:noFill/>
          </a:ln>
        </p:spPr>
        <p:txBody>
          <a:bodyPr lIns="121900" tIns="121900" rIns="121900" bIns="121900" anchor="t" anchorCtr="0">
            <a:noAutofit/>
          </a:bodyPr>
          <a:lstStyle/>
          <a:p>
            <a:pPr algn="r"/>
            <a:r>
              <a:rPr lang="en" sz="2400">
                <a:solidFill>
                  <a:srgbClr val="FFFFFF"/>
                </a:solidFill>
              </a:rPr>
              <a:t>[1], [26], [9]  </a:t>
            </a:r>
          </a:p>
        </p:txBody>
      </p:sp>
      <p:pic>
        <p:nvPicPr>
          <p:cNvPr id="131" name="Shape 131" descr="asij1a-640x336.jpg"/>
          <p:cNvPicPr preferRelativeResize="0"/>
          <p:nvPr/>
        </p:nvPicPr>
        <p:blipFill>
          <a:blip r:embed="rId3">
            <a:alphaModFix/>
          </a:blip>
          <a:stretch>
            <a:fillRect/>
          </a:stretch>
        </p:blipFill>
        <p:spPr>
          <a:xfrm>
            <a:off x="7684171" y="2435470"/>
            <a:ext cx="4440753" cy="2269823"/>
          </a:xfrm>
          <a:prstGeom prst="rect">
            <a:avLst/>
          </a:prstGeom>
          <a:noFill/>
          <a:ln>
            <a:noFill/>
          </a:ln>
        </p:spPr>
      </p:pic>
    </p:spTree>
    <p:extLst>
      <p:ext uri="{BB962C8B-B14F-4D97-AF65-F5344CB8AC3E}">
        <p14:creationId xmlns:p14="http://schemas.microsoft.com/office/powerpoint/2010/main" val="67456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vert="horz" lIns="121900" tIns="121900" rIns="121900" bIns="121900" rtlCol="0" anchor="b" anchorCtr="0">
            <a:noAutofit/>
          </a:bodyPr>
          <a:lstStyle/>
          <a:p>
            <a:r>
              <a:rPr lang="en" dirty="0">
                <a:solidFill>
                  <a:schemeClr val="tx1"/>
                </a:solidFill>
              </a:rPr>
              <a:t>Public Safety Hazard</a:t>
            </a:r>
          </a:p>
        </p:txBody>
      </p:sp>
      <p:sp>
        <p:nvSpPr>
          <p:cNvPr id="137" name="Shape 137"/>
          <p:cNvSpPr txBox="1">
            <a:spLocks noGrp="1"/>
          </p:cNvSpPr>
          <p:nvPr>
            <p:ph type="body" idx="1"/>
          </p:nvPr>
        </p:nvSpPr>
        <p:spPr>
          <a:xfrm>
            <a:off x="517200" y="1696872"/>
            <a:ext cx="11157600" cy="4105200"/>
          </a:xfrm>
          <a:prstGeom prst="rect">
            <a:avLst/>
          </a:prstGeom>
        </p:spPr>
        <p:txBody>
          <a:bodyPr vert="horz" lIns="121900" tIns="121900" rIns="121900" bIns="121900" rtlCol="0" anchor="t" anchorCtr="0">
            <a:noAutofit/>
          </a:bodyPr>
          <a:lstStyle/>
          <a:p>
            <a:pPr marL="609585" indent="-474121">
              <a:buSzPct val="100000"/>
            </a:pPr>
            <a:r>
              <a:rPr lang="en" sz="2667" dirty="0">
                <a:solidFill>
                  <a:schemeClr val="tx1"/>
                </a:solidFill>
              </a:rPr>
              <a:t>Drones can put people on the ground</a:t>
            </a:r>
            <a:br>
              <a:rPr lang="en" sz="2667" dirty="0">
                <a:solidFill>
                  <a:schemeClr val="tx1"/>
                </a:solidFill>
              </a:rPr>
            </a:br>
            <a:r>
              <a:rPr lang="en" sz="2667" dirty="0">
                <a:solidFill>
                  <a:schemeClr val="tx1"/>
                </a:solidFill>
              </a:rPr>
              <a:t>at risk. </a:t>
            </a:r>
          </a:p>
          <a:p>
            <a:pPr marL="1219170" lvl="1" indent="-457189">
              <a:buSzPct val="100000"/>
            </a:pPr>
            <a:r>
              <a:rPr lang="en" dirty="0">
                <a:solidFill>
                  <a:schemeClr val="tx1"/>
                </a:solidFill>
              </a:rPr>
              <a:t>400 large military drone crashes since 2001</a:t>
            </a:r>
          </a:p>
          <a:p>
            <a:pPr marL="1219170" lvl="1" indent="-457189">
              <a:buSzPct val="100000"/>
            </a:pPr>
            <a:r>
              <a:rPr lang="en" dirty="0">
                <a:solidFill>
                  <a:schemeClr val="tx1"/>
                </a:solidFill>
              </a:rPr>
              <a:t>Army officials in 2013 stated that their drones</a:t>
            </a:r>
            <a:br>
              <a:rPr lang="en" dirty="0">
                <a:solidFill>
                  <a:schemeClr val="tx1"/>
                </a:solidFill>
              </a:rPr>
            </a:br>
            <a:r>
              <a:rPr lang="en" dirty="0">
                <a:solidFill>
                  <a:schemeClr val="tx1"/>
                </a:solidFill>
              </a:rPr>
              <a:t>crash at a rate 10 times the rate of manned aircraft</a:t>
            </a:r>
          </a:p>
          <a:p>
            <a:pPr>
              <a:lnSpc>
                <a:spcPct val="115000"/>
              </a:lnSpc>
              <a:spcAft>
                <a:spcPts val="2133"/>
              </a:spcAft>
              <a:buNone/>
            </a:pPr>
            <a:endParaRPr sz="2400" dirty="0"/>
          </a:p>
        </p:txBody>
      </p:sp>
      <p:sp>
        <p:nvSpPr>
          <p:cNvPr id="138" name="Shape 138"/>
          <p:cNvSpPr txBox="1">
            <a:spLocks noGrp="1"/>
          </p:cNvSpPr>
          <p:nvPr>
            <p:ph type="sldNum" idx="12"/>
          </p:nvPr>
        </p:nvSpPr>
        <p:spPr>
          <a:prstGeom prst="rect">
            <a:avLst/>
          </a:prstGeom>
        </p:spPr>
        <p:txBody>
          <a:bodyPr vert="horz" lIns="121900" tIns="121900" rIns="121900" bIns="121900" rtlCol="0" anchor="ctr" anchorCtr="0">
            <a:noAutofit/>
          </a:bodyPr>
          <a:lstStyle/>
          <a:p>
            <a:fld id="{00000000-1234-1234-1234-123412341234}" type="slidenum">
              <a:rPr lang="en"/>
              <a:pPr/>
              <a:t>9</a:t>
            </a:fld>
            <a:endParaRPr lang="en"/>
          </a:p>
        </p:txBody>
      </p:sp>
      <p:pic>
        <p:nvPicPr>
          <p:cNvPr id="139" name="Shape 139" descr="Crashed Predator" title="Crashed Predator"/>
          <p:cNvPicPr preferRelativeResize="0"/>
          <p:nvPr/>
        </p:nvPicPr>
        <p:blipFill>
          <a:blip r:embed="rId3">
            <a:alphaModFix/>
          </a:blip>
          <a:stretch>
            <a:fillRect/>
          </a:stretch>
        </p:blipFill>
        <p:spPr>
          <a:xfrm>
            <a:off x="3139304" y="3581832"/>
            <a:ext cx="4832427" cy="3160589"/>
          </a:xfrm>
          <a:prstGeom prst="rect">
            <a:avLst/>
          </a:prstGeom>
          <a:noFill/>
          <a:ln>
            <a:noFill/>
          </a:ln>
        </p:spPr>
      </p:pic>
      <p:sp>
        <p:nvSpPr>
          <p:cNvPr id="140" name="Shape 140"/>
          <p:cNvSpPr txBox="1"/>
          <p:nvPr/>
        </p:nvSpPr>
        <p:spPr>
          <a:xfrm>
            <a:off x="9479280" y="6217633"/>
            <a:ext cx="2195320" cy="524800"/>
          </a:xfrm>
          <a:prstGeom prst="rect">
            <a:avLst/>
          </a:prstGeom>
          <a:noFill/>
          <a:ln>
            <a:noFill/>
          </a:ln>
        </p:spPr>
        <p:txBody>
          <a:bodyPr lIns="121900" tIns="121900" rIns="121900" bIns="121900" anchor="t" anchorCtr="0">
            <a:noAutofit/>
          </a:bodyPr>
          <a:lstStyle/>
          <a:p>
            <a:pPr algn="r"/>
            <a:r>
              <a:rPr lang="en" sz="2400">
                <a:solidFill>
                  <a:srgbClr val="FFFFFF"/>
                </a:solidFill>
              </a:rPr>
              <a:t>[32], [31]  </a:t>
            </a:r>
          </a:p>
        </p:txBody>
      </p:sp>
    </p:spTree>
    <p:extLst>
      <p:ext uri="{BB962C8B-B14F-4D97-AF65-F5344CB8AC3E}">
        <p14:creationId xmlns:p14="http://schemas.microsoft.com/office/powerpoint/2010/main" val="311389477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51</TotalTime>
  <Words>3265</Words>
  <Application>Microsoft Office PowerPoint</Application>
  <PresentationFormat>Widescreen</PresentationFormat>
  <Paragraphs>337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Corbel</vt:lpstr>
      <vt:lpstr>Roboto</vt:lpstr>
      <vt:lpstr>Trebuchet MS</vt:lpstr>
      <vt:lpstr>Depth</vt:lpstr>
      <vt:lpstr>Drone Surveillance</vt:lpstr>
      <vt:lpstr>Presentation Agenda</vt:lpstr>
      <vt:lpstr>Drones: Definition</vt:lpstr>
      <vt:lpstr>Drones and the Government</vt:lpstr>
      <vt:lpstr>Government Use of Drone</vt:lpstr>
      <vt:lpstr>The Need to Address Drones</vt:lpstr>
      <vt:lpstr>PowerPoint Presentation</vt:lpstr>
      <vt:lpstr>Privacy</vt:lpstr>
      <vt:lpstr>Public Safety Hazard</vt:lpstr>
      <vt:lpstr>Laws in Place</vt:lpstr>
      <vt:lpstr>Gaps in the Laws</vt:lpstr>
      <vt:lpstr>Laws are Needed to Protect Privacy</vt:lpstr>
      <vt:lpstr>Laws are Needed to Protect Safety</vt:lpstr>
      <vt:lpstr>Future Outlook</vt:lpstr>
      <vt:lpstr>Conclusion</vt:lpstr>
      <vt:lpstr>Questions or Comments?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Drone Surveillance</dc:title>
  <dc:creator>Derek McMaster</dc:creator>
  <cp:lastModifiedBy>Derek McMaster</cp:lastModifiedBy>
  <cp:revision>9</cp:revision>
  <dcterms:created xsi:type="dcterms:W3CDTF">2016-10-06T20:18:30Z</dcterms:created>
  <dcterms:modified xsi:type="dcterms:W3CDTF">2016-10-07T14:52:27Z</dcterms:modified>
</cp:coreProperties>
</file>