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7" r:id="rId6"/>
    <p:sldId id="261" r:id="rId7"/>
    <p:sldId id="259" r:id="rId8"/>
    <p:sldId id="260" r:id="rId9"/>
    <p:sldId id="262" r:id="rId10"/>
    <p:sldId id="264" r:id="rId11"/>
    <p:sldId id="265" r:id="rId12"/>
    <p:sldId id="25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F8721-C17E-DF78-21B6-085F82F3BB8C}" v="5" dt="2026-05-05T00:26:12.426"/>
    <p1510:client id="{33AFC11B-A5EF-B055-E664-666BDF1AEEDB}" v="741" dt="2026-05-05T00:39:54.925"/>
    <p1510:client id="{83646405-45A3-20D0-C319-99584A86658C}" v="85" dt="2026-05-05T09:05:39.100"/>
    <p1510:client id="{D314F58B-5933-486B-9FAE-AECBD3147B70}" v="42" dt="2026-05-05T00:39:4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p:restoredTop sz="84200"/>
  </p:normalViewPr>
  <p:slideViewPr>
    <p:cSldViewPr snapToGrid="0">
      <p:cViewPr varScale="1">
        <p:scale>
          <a:sx n="148" d="100"/>
          <a:sy n="148" d="100"/>
        </p:scale>
        <p:origin x="1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72DE4-64CD-4C5D-BE1D-88E9B1FADA01}" type="datetimeFigureOut">
              <a:rPr lang="en-US" smtClean="0"/>
              <a:t>5/8/26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61F59-2C70-4FEE-BC9F-C409CD7BC9ED}" type="slidenum">
              <a:rPr lang="en-US" smtClean="0"/>
              <a:t>‹#›</a:t>
            </a:fld>
            <a:endParaRPr lang="en-US"/>
          </a:p>
        </p:txBody>
      </p:sp>
    </p:spTree>
    <p:extLst>
      <p:ext uri="{BB962C8B-B14F-4D97-AF65-F5344CB8AC3E}">
        <p14:creationId xmlns:p14="http://schemas.microsoft.com/office/powerpoint/2010/main" val="130289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61F59-2C70-4FEE-BC9F-C409CD7BC9ED}" type="slidenum">
              <a:rPr lang="en-US" smtClean="0"/>
              <a:t>1</a:t>
            </a:fld>
            <a:endParaRPr lang="en-US"/>
          </a:p>
        </p:txBody>
      </p:sp>
    </p:spTree>
    <p:extLst>
      <p:ext uri="{BB962C8B-B14F-4D97-AF65-F5344CB8AC3E}">
        <p14:creationId xmlns:p14="http://schemas.microsoft.com/office/powerpoint/2010/main" val="350894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ts val="600"/>
              </a:spcAft>
            </a:pPr>
            <a:r>
              <a:rPr lang="en-US"/>
              <a:t>Daniel: The Galactic Republic is falling apart as many planets try to leave and start their own group  led by Count Dooku (bad guy). After  someone tries to kill Senator </a:t>
            </a:r>
            <a:r>
              <a:rPr lang="en-US" err="1"/>
              <a:t>padme</a:t>
            </a:r>
            <a:r>
              <a:rPr lang="en-US"/>
              <a:t>, the Jedi Obi-Wan Kenobi investigates and finds a huge clone army that was secretly made for the Republic. His student Anakin Skywalker is sent to protect </a:t>
            </a:r>
            <a:r>
              <a:rPr lang="en-US" err="1"/>
              <a:t>padme</a:t>
            </a:r>
            <a:r>
              <a:rPr lang="en-US"/>
              <a:t>. </a:t>
            </a:r>
            <a:endParaRPr lang="en-US">
              <a:solidFill>
                <a:srgbClr val="FFFFFF"/>
              </a:solidFill>
            </a:endParaRPr>
          </a:p>
          <a:p>
            <a:pPr>
              <a:spcBef>
                <a:spcPct val="20000"/>
              </a:spcBef>
              <a:spcAft>
                <a:spcPts val="600"/>
              </a:spcAft>
            </a:pPr>
            <a:r>
              <a:rPr lang="en-US"/>
              <a:t>Obi Wan follows the trail to the planet </a:t>
            </a:r>
            <a:r>
              <a:rPr lang="en-US" err="1"/>
              <a:t>Geonosis</a:t>
            </a:r>
            <a:r>
              <a:rPr lang="en-US"/>
              <a:t> where he learns Dooku is building a robot army to fight the republic. The jedi go to stop him, and the new clone army shows up to help them, starting the clone wars.  </a:t>
            </a:r>
          </a:p>
        </p:txBody>
      </p:sp>
      <p:sp>
        <p:nvSpPr>
          <p:cNvPr id="4" name="Slide Number Placeholder 3"/>
          <p:cNvSpPr>
            <a:spLocks noGrp="1"/>
          </p:cNvSpPr>
          <p:nvPr>
            <p:ph type="sldNum" sz="quarter" idx="5"/>
          </p:nvPr>
        </p:nvSpPr>
        <p:spPr/>
        <p:txBody>
          <a:bodyPr/>
          <a:lstStyle/>
          <a:p>
            <a:fld id="{E2261F59-2C70-4FEE-BC9F-C409CD7BC9ED}" type="slidenum">
              <a:rPr lang="en-US" smtClean="0"/>
              <a:t>2</a:t>
            </a:fld>
            <a:endParaRPr lang="en-US"/>
          </a:p>
        </p:txBody>
      </p:sp>
    </p:spTree>
    <p:extLst>
      <p:ext uri="{BB962C8B-B14F-4D97-AF65-F5344CB8AC3E}">
        <p14:creationId xmlns:p14="http://schemas.microsoft.com/office/powerpoint/2010/main" val="1307989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-Gavin Smith:In</a:t>
            </a:r>
            <a:r>
              <a:rPr lang="en-US" i="0">
                <a:solidFill>
                  <a:schemeClr val="tx1"/>
                </a:solidFill>
              </a:rPr>
              <a:t> Star Wars Attack of the Clones, computing technology is shown through a sci-fi lens. Droids are shown to have a range of sentience, with R2-D2 and C-3PO being very sentient, as R2-D2 knows when and how to help even if no one directly asks for it. C-3PO understands multiple languages and is self-aware, as his head is installed on a battle droid body. Droids are shown to automate several different tasks, such as a sporting event, serving food and drinks, pulling carts, building more droids, and an entire droid army (as shown here). </a:t>
            </a:r>
          </a:p>
          <a:p>
            <a:endParaRPr lang="en-US" i="0">
              <a:solidFill>
                <a:schemeClr val="tx1"/>
              </a:solidFill>
            </a:endParaRPr>
          </a:p>
          <a:p>
            <a:r>
              <a:rPr lang="en-US" i="0">
                <a:solidFill>
                  <a:schemeClr val="tx1"/>
                </a:solidFill>
              </a:rPr>
              <a:t>On planet Kamino, an entire facility (as shown here) creates clones whose purpose is to fight for the Jedi and the Republic. The clones are created from Jango Fett’s DNA and are modified to mature faster and be obedient soldiers. </a:t>
            </a:r>
          </a:p>
          <a:p>
            <a:endParaRPr lang="en-US" i="0">
              <a:solidFill>
                <a:schemeClr val="tx1"/>
              </a:solidFill>
            </a:endParaRPr>
          </a:p>
          <a:p>
            <a:r>
              <a:rPr lang="en-US" i="0">
                <a:solidFill>
                  <a:schemeClr val="tx1"/>
                </a:solidFill>
              </a:rPr>
              <a:t>In Star Wars, holograms are used to communicate across the galaxy, either allowing for recorded messages or live communications. Holograms are a sci-fi way to imagine video communication. Star Wars Attack of the Clones was released in 2002, and live video communication became popular soon after in the early 2000’s with Skype [4].</a:t>
            </a:r>
            <a:endParaRPr lang="en-US"/>
          </a:p>
        </p:txBody>
      </p:sp>
      <p:sp>
        <p:nvSpPr>
          <p:cNvPr id="4" name="Slide Number Placeholder 3"/>
          <p:cNvSpPr>
            <a:spLocks noGrp="1"/>
          </p:cNvSpPr>
          <p:nvPr>
            <p:ph type="sldNum" sz="quarter" idx="5"/>
          </p:nvPr>
        </p:nvSpPr>
        <p:spPr/>
        <p:txBody>
          <a:bodyPr/>
          <a:lstStyle/>
          <a:p>
            <a:fld id="{E2261F59-2C70-4FEE-BC9F-C409CD7BC9ED}" type="slidenum">
              <a:rPr lang="en-US" smtClean="0"/>
              <a:t>3</a:t>
            </a:fld>
            <a:endParaRPr lang="en-US"/>
          </a:p>
        </p:txBody>
      </p:sp>
    </p:spTree>
    <p:extLst>
      <p:ext uri="{BB962C8B-B14F-4D97-AF65-F5344CB8AC3E}">
        <p14:creationId xmlns:p14="http://schemas.microsoft.com/office/powerpoint/2010/main" val="306355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Gavin Smith:From our analysis of Star Wars Attack of the Clones, we identified concepts of over-reliance in computing systems that led to issues or conflict.</a:t>
            </a:r>
          </a:p>
        </p:txBody>
      </p:sp>
      <p:sp>
        <p:nvSpPr>
          <p:cNvPr id="4" name="Slide Number Placeholder 3"/>
          <p:cNvSpPr>
            <a:spLocks noGrp="1"/>
          </p:cNvSpPr>
          <p:nvPr>
            <p:ph type="sldNum" sz="quarter" idx="5"/>
          </p:nvPr>
        </p:nvSpPr>
        <p:spPr/>
        <p:txBody>
          <a:bodyPr/>
          <a:lstStyle/>
          <a:p>
            <a:fld id="{E2261F59-2C70-4FEE-BC9F-C409CD7BC9ED}" type="slidenum">
              <a:rPr lang="en-US" smtClean="0"/>
              <a:t>4</a:t>
            </a:fld>
            <a:endParaRPr lang="en-US"/>
          </a:p>
        </p:txBody>
      </p:sp>
    </p:spTree>
    <p:extLst>
      <p:ext uri="{BB962C8B-B14F-4D97-AF65-F5344CB8AC3E}">
        <p14:creationId xmlns:p14="http://schemas.microsoft.com/office/powerpoint/2010/main" val="340601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Gavin Smith: </a:t>
            </a:r>
            <a:r>
              <a:rPr lang="en-US" dirty="0"/>
              <a:t>Obi-Wan goes looking for the planet Kamino in the Jedi Archives, which is basically the most trusted database in the galaxy. The planet isn't there. The librarian Jocasta Nu refuses to even consider that the records could be wrong, and tells him "if it does not appear in our records, it does not exist." Obi-Wan takes the problem to Yoda, who figures it out almost instantly and says only a Jedi could have erased those files. So this is insider censorship, someone with the highest level of access went in and deleted the truth, and the Jedi making decisions off that database have no idea what's missing.</a:t>
            </a:r>
          </a:p>
          <a:p>
            <a:r>
              <a:rPr lang="en-US"/>
              <a:t>The same thing happens today on a much bigger scale. According to Freedom House's 2024 report, about 4.5 billion people live under significant internet censorship and 73% of internet users live in countries where governments actively suppress online content.</a:t>
            </a:r>
          </a:p>
          <a:p>
            <a:r>
              <a:rPr lang="en-US" dirty="0"/>
              <a:t>The pattern shows up in the U.S. too, just in different forms. During the COVID-19 pandemic, federal agencies pressured Facebook, Twitter, and YouTube to remove posts about vaccine side effects and the lab leak theory, which the Supreme Court case </a:t>
            </a:r>
            <a:r>
              <a:rPr lang="en-US" i="1" dirty="0"/>
              <a:t>Murthy v. Missouri</a:t>
            </a:r>
            <a:r>
              <a:rPr lang="en-US" dirty="0"/>
              <a:t> ruled was likely a First Amendment violation. Major social media platforms also adjust their algorithms in ways the public doesn't see, deciding which posts get amplified and which get buried. The 2023 Twitter Files showed the company had maintained secret blacklists that suppressed certain accounts from search and trending pages without telling users. The effect is the same as deleting Kamino from the Archives, if people don't see information, they can't act on it.</a:t>
            </a:r>
          </a:p>
          <a:p>
            <a:r>
              <a:rPr lang="en-US" dirty="0"/>
              <a:t>The Jedi don't fail because they're untrained. They fail because the inputs they trusted were wrong. Trusting a system without asking what might be missing is the vulnerability.</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E2261F59-2C70-4FEE-BC9F-C409CD7BC9ED}" type="slidenum">
              <a:rPr lang="en-US" smtClean="0"/>
              <a:t>5</a:t>
            </a:fld>
            <a:endParaRPr lang="en-US"/>
          </a:p>
        </p:txBody>
      </p:sp>
    </p:spTree>
    <p:extLst>
      <p:ext uri="{BB962C8B-B14F-4D97-AF65-F5344CB8AC3E}">
        <p14:creationId xmlns:p14="http://schemas.microsoft.com/office/powerpoint/2010/main" val="248035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 Mabe) The Therac-25, as mentioned in our books, is a machine used for radiation therapy to treat cancer. However, this model reused old code and didn’t have the hardware safeguards found in older models; this led to six patients dying due to radiation overdose from the machine [3]. Dr. Fritz Hager, a medical physician who witnessed two of these accidents, mentioned that the Therac-25 displayed a Malfunction 54 error message, which he pointed out was vaguely described only as “Dose Error” in the manual. Dose error could be an underdose or overdose of radiation, and he was assured it was “impossible for the machine to generate too high radiation” [3]. Trusting the machine delayed the realization of the danger it posed.</a:t>
            </a:r>
          </a:p>
          <a:p>
            <a:endParaRPr lang="en-US" dirty="0"/>
          </a:p>
          <a:p>
            <a:r>
              <a:rPr lang="en-US" dirty="0"/>
              <a:t>A 2024 survey of radiation therapists found that up to 25% reported receiving error messages on their machines that they believed to be unclear [3]. Even with what was learned from the Therac-25, 40 years later, operators are still in a position where they trust machines without fully understanding the error messages. </a:t>
            </a:r>
          </a:p>
          <a:p>
            <a:endParaRPr lang="en-US" dirty="0"/>
          </a:p>
          <a:p>
            <a:r>
              <a:rPr lang="en-US" dirty="0"/>
              <a:t>According to </a:t>
            </a:r>
            <a:r>
              <a:rPr lang="en-US" i="0" dirty="0"/>
              <a:t>the </a:t>
            </a:r>
            <a:r>
              <a:rPr lang="en-US" i="0" dirty="0">
                <a:solidFill>
                  <a:schemeClr val="tx1"/>
                </a:solidFill>
              </a:rPr>
              <a:t>U.S. Bureau of Labor Statistics, 213 workers were killed due to incidents involving powered equipment in 2024. These occurred during maintenance, normal operation, or passing by equipment. [2] Safety features must be put in place to protect people from dangerous equipment. In Star Wars Attack of the Clones, there’s a large automated droid factory on </a:t>
            </a:r>
            <a:r>
              <a:rPr lang="en-US" i="0" dirty="0" err="1">
                <a:solidFill>
                  <a:schemeClr val="tx1"/>
                </a:solidFill>
              </a:rPr>
              <a:t>Geonosis</a:t>
            </a:r>
            <a:r>
              <a:rPr lang="en-US" i="0" dirty="0">
                <a:solidFill>
                  <a:schemeClr val="tx1"/>
                </a:solidFill>
              </a:rPr>
              <a:t> (as shown in the picture) where Anakin and Padme are nearly killed because the factory didn’t have any safety features to detect if there was any danger posed to living beings. Relying on and trusting the automation and software is dangerous, as without physical safeguards, people could get seriously injured or killed.</a:t>
            </a:r>
            <a:endParaRPr lang="en-US" i="0" dirty="0"/>
          </a:p>
        </p:txBody>
      </p:sp>
      <p:sp>
        <p:nvSpPr>
          <p:cNvPr id="4" name="Slide Number Placeholder 3"/>
          <p:cNvSpPr>
            <a:spLocks noGrp="1"/>
          </p:cNvSpPr>
          <p:nvPr>
            <p:ph type="sldNum" sz="quarter" idx="5"/>
          </p:nvPr>
        </p:nvSpPr>
        <p:spPr/>
        <p:txBody>
          <a:bodyPr/>
          <a:lstStyle/>
          <a:p>
            <a:fld id="{E2261F59-2C70-4FEE-BC9F-C409CD7BC9ED}" type="slidenum">
              <a:rPr lang="en-US" smtClean="0"/>
              <a:t>6</a:t>
            </a:fld>
            <a:endParaRPr lang="en-US"/>
          </a:p>
        </p:txBody>
      </p:sp>
    </p:spTree>
    <p:extLst>
      <p:ext uri="{BB962C8B-B14F-4D97-AF65-F5344CB8AC3E}">
        <p14:creationId xmlns:p14="http://schemas.microsoft.com/office/powerpoint/2010/main" val="231352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Daniel: Anakin drops his lightsaber while jumping between vehicles and his Mentor Obi-Wan scolds him saying "this weapon is your life". Anakin doesn’t respect his weapon and this causes issues later on. On Tatooine, he finds his mother dying and he uses his weapon to kill an entire village including kids. He's using his weapon for emotional control while also killing others for a sense of superiority and revenge. In the final fight with Count Dooku, Anakin ignores Obi-</a:t>
            </a:r>
            <a:r>
              <a:rPr lang="en-US" err="1">
                <a:latin typeface="Calibri"/>
                <a:ea typeface="Calibri"/>
                <a:cs typeface="Calibri"/>
              </a:rPr>
              <a:t>wan's</a:t>
            </a:r>
            <a:r>
              <a:rPr lang="en-US">
                <a:latin typeface="Calibri"/>
                <a:ea typeface="Calibri"/>
                <a:cs typeface="Calibri"/>
              </a:rPr>
              <a:t> plans to attack together and Dooku literally disarms him in under 15 seconds. He was trusting his skill and the light saber way too much. </a:t>
            </a:r>
          </a:p>
        </p:txBody>
      </p:sp>
      <p:sp>
        <p:nvSpPr>
          <p:cNvPr id="4" name="Slide Number Placeholder 3"/>
          <p:cNvSpPr>
            <a:spLocks noGrp="1"/>
          </p:cNvSpPr>
          <p:nvPr>
            <p:ph type="sldNum" sz="quarter" idx="5"/>
          </p:nvPr>
        </p:nvSpPr>
        <p:spPr/>
        <p:txBody>
          <a:bodyPr/>
          <a:lstStyle/>
          <a:p>
            <a:fld id="{E2261F59-2C70-4FEE-BC9F-C409CD7BC9ED}" type="slidenum">
              <a:rPr lang="en-US" smtClean="0"/>
              <a:t>7</a:t>
            </a:fld>
            <a:endParaRPr lang="en-US"/>
          </a:p>
        </p:txBody>
      </p:sp>
    </p:spTree>
    <p:extLst>
      <p:ext uri="{BB962C8B-B14F-4D97-AF65-F5344CB8AC3E}">
        <p14:creationId xmlns:p14="http://schemas.microsoft.com/office/powerpoint/2010/main" val="377941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Gavin Smith: Obi-Wan brings the assassin's </a:t>
            </a:r>
            <a:r>
              <a:rPr lang="en-US" dirty="0" err="1">
                <a:latin typeface="Calibri"/>
                <a:ea typeface="Calibri"/>
                <a:cs typeface="Calibri"/>
              </a:rPr>
              <a:t>saberdart</a:t>
            </a:r>
            <a:r>
              <a:rPr lang="en-US" dirty="0">
                <a:latin typeface="Calibri"/>
                <a:ea typeface="Calibri"/>
                <a:cs typeface="Calibri"/>
              </a:rPr>
              <a:t> (toxic small dart that was used to try and assassinate Padme) to the Jedi analysis droids, and they tell him it doesn’t exist in their database. He </a:t>
            </a:r>
            <a:r>
              <a:rPr lang="en-US" dirty="0" err="1">
                <a:latin typeface="Calibri"/>
                <a:ea typeface="Calibri"/>
                <a:cs typeface="Calibri"/>
              </a:rPr>
              <a:t>almosts</a:t>
            </a:r>
            <a:r>
              <a:rPr lang="en-US" dirty="0">
                <a:latin typeface="Calibri"/>
                <a:ea typeface="Calibri"/>
                <a:cs typeface="Calibri"/>
              </a:rPr>
              <a:t> gives up. He then goes to Dex's Diner, and Dex (the alien who runs the diner) takes one look at the dart and identifies it instantly. Obi-Wan used the droid AI to identify the dart but it had no actual answer which almost caused him to give up showing that AI doesn’t always have the knowledge and that experience and judgement can fill the gap.</a:t>
            </a:r>
          </a:p>
          <a:p>
            <a:endParaRPr lang="en-US" dirty="0">
              <a:latin typeface="Calibri"/>
              <a:ea typeface="Calibri"/>
              <a:cs typeface="Calibri"/>
            </a:endParaRPr>
          </a:p>
          <a:p>
            <a:r>
              <a:rPr lang="en-US" dirty="0">
                <a:latin typeface="Calibri"/>
                <a:ea typeface="Calibri"/>
                <a:cs typeface="Calibri"/>
              </a:rPr>
              <a:t>The same tension is showing today. As a 2025 study by Gerlich surveyed 666 people and found a strong negative correlation (minus 0.75) between AI use and critical thinking. Meaning people are offloading reasoning and thinking to the AI which makes people think less critically. </a:t>
            </a:r>
          </a:p>
          <a:p>
            <a:endParaRPr lang="en-US" dirty="0">
              <a:latin typeface="Calibri"/>
              <a:ea typeface="Calibri"/>
              <a:cs typeface="Calibri"/>
            </a:endParaRPr>
          </a:p>
          <a:p>
            <a:r>
              <a:rPr lang="en-US" dirty="0">
                <a:latin typeface="Calibri"/>
                <a:ea typeface="Calibri"/>
                <a:cs typeface="Calibri"/>
              </a:rPr>
              <a:t>AI is also showing emotionally. A recent study from Common Sense Media found that 72% of U.S teenagers have used AI companions, and 52% use them regularly, for friendship advice, and therapy.</a:t>
            </a:r>
          </a:p>
          <a:p>
            <a:endParaRPr lang="en-US" dirty="0">
              <a:latin typeface="Calibri"/>
              <a:ea typeface="Calibri"/>
              <a:cs typeface="Calibri"/>
            </a:endParaRPr>
          </a:p>
          <a:p>
            <a:r>
              <a:rPr lang="en-US" dirty="0">
                <a:latin typeface="Calibri"/>
                <a:ea typeface="Calibri"/>
                <a:cs typeface="Calibri"/>
              </a:rPr>
              <a:t>Compared to Anakin using his lightsaber to vent his frustration into the village of Tuskan, teenagers vent to ai. When they should be making real relationships and seeking therapy from real people.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E2261F59-2C70-4FEE-BC9F-C409CD7BC9ED}" type="slidenum">
              <a:rPr lang="en-US" smtClean="0"/>
              <a:t>8</a:t>
            </a:fld>
            <a:endParaRPr lang="en-US"/>
          </a:p>
        </p:txBody>
      </p:sp>
    </p:spTree>
    <p:extLst>
      <p:ext uri="{BB962C8B-B14F-4D97-AF65-F5344CB8AC3E}">
        <p14:creationId xmlns:p14="http://schemas.microsoft.com/office/powerpoint/2010/main" val="18090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61F59-2C70-4FEE-BC9F-C409CD7BC9ED}" type="slidenum">
              <a:rPr lang="en-US" smtClean="0"/>
              <a:t>9</a:t>
            </a:fld>
            <a:endParaRPr lang="en-US"/>
          </a:p>
        </p:txBody>
      </p:sp>
    </p:spTree>
    <p:extLst>
      <p:ext uri="{BB962C8B-B14F-4D97-AF65-F5344CB8AC3E}">
        <p14:creationId xmlns:p14="http://schemas.microsoft.com/office/powerpoint/2010/main" val="279443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067783-ACF1-447E-8BF4-666BC31E0745}"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67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02F65716-4BBC-4A81-A1BA-4FBC26F75952}" type="datetime1">
              <a:rPr lang="en-US" smtClean="0"/>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41863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69FAB-9DB5-4519-B15B-A1F4714187DF}"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95870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9757B-1849-4A00-B52C-4E1275EADB0E}"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32362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DC43CE-8884-415B-883C-7BB13D71E8DE}"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418404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C0F2D-2660-4500-9D03-F6AB7747FDA7}"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88590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4A13AF-5DE2-4FA2-BE81-6913FCB66127}"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212135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C80E49-DAC8-4796-932E-D30DE547BC62}"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417917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4560C3-700B-4117-A1C1-D8E4CD49F547}"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304466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91B7E4-9A52-4EA8-AE20-940DF0B0C59B}"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306135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C3538-0922-4FF8-8AC8-708251CC63F8}" type="datetime1">
              <a:rPr lang="en-US" smtClean="0"/>
              <a:t>5/8/26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373139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84F0D-84D0-4D21-9B2E-8FAA6303CECB}" type="datetime1">
              <a:rPr lang="en-US" smtClean="0"/>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71787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78554B-B729-492A-9649-2DAE60CF87A7}" type="datetime1">
              <a:rPr lang="en-US" smtClean="0"/>
              <a:t>5/8/26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249725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4BA3BB-452E-4D30-A778-7451DF550BC4}" type="datetime1">
              <a:rPr lang="en-US" smtClean="0"/>
              <a:t>5/8/26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40428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8389A-387A-41F1-84B0-88403DDFF15A}" type="datetime1">
              <a:rPr lang="en-US" smtClean="0"/>
              <a:t>5/8/26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415010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E595AC-587C-400D-B23D-D4DA73492A03}" type="datetime1">
              <a:rPr lang="en-US" smtClean="0"/>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17742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311B8-04F3-41E8-868B-A96500031844}" type="datetime1">
              <a:rPr lang="en-US" smtClean="0"/>
              <a:t>5/8/26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05EE9-50B0-4D04-9FE6-8932543E17A6}" type="slidenum">
              <a:rPr lang="en-US" smtClean="0"/>
              <a:t>‹#›</a:t>
            </a:fld>
            <a:endParaRPr lang="en-US"/>
          </a:p>
        </p:txBody>
      </p:sp>
    </p:spTree>
    <p:extLst>
      <p:ext uri="{BB962C8B-B14F-4D97-AF65-F5344CB8AC3E}">
        <p14:creationId xmlns:p14="http://schemas.microsoft.com/office/powerpoint/2010/main" val="142819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36DC34-812E-42E2-920C-C0B8AB17153E}" type="datetime1">
              <a:rPr lang="en-US" smtClean="0"/>
              <a:t>5/8/26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0A05EE9-50B0-4D04-9FE6-8932543E17A6}" type="slidenum">
              <a:rPr lang="en-US" smtClean="0"/>
              <a:t>‹#›</a:t>
            </a:fld>
            <a:endParaRPr lang="en-US"/>
          </a:p>
        </p:txBody>
      </p:sp>
    </p:spTree>
    <p:extLst>
      <p:ext uri="{BB962C8B-B14F-4D97-AF65-F5344CB8AC3E}">
        <p14:creationId xmlns:p14="http://schemas.microsoft.com/office/powerpoint/2010/main" val="33661987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dpi.com/2075-4698/15/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cbi.nlm.nih.gov/pmc/articles/PMC12393786/" TargetMode="External"/><Relationship Id="rId4" Type="http://schemas.openxmlformats.org/officeDocument/2006/relationships/hyperlink" Target="https://www.apa.org/news/press/releases/2026/04/overreliance-ai-undermine-confidenc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commonsensemedia.org/research/talk-trust-and-trade-offs-how-and-why-teens-use-ai-companions" TargetMode="External"/><Relationship Id="rId3" Type="http://schemas.openxmlformats.org/officeDocument/2006/relationships/hyperlink" Target="https://www.bls.gov/iif/fatal-injuries-tables.htm" TargetMode="External"/><Relationship Id="rId7" Type="http://schemas.openxmlformats.org/officeDocument/2006/relationships/hyperlink" Target="https://doi.org/10.3390/soc15010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reedomhouse.org/report/freedom-net/2024" TargetMode="External"/><Relationship Id="rId5" Type="http://schemas.openxmlformats.org/officeDocument/2006/relationships/hyperlink" Target="https://time.com/5834516/video-chat-zoom-history/" TargetMode="External"/><Relationship Id="rId4" Type="http://schemas.openxmlformats.org/officeDocument/2006/relationships/hyperlink" Target="https://doi.org/10.1109/mc.2024.3450197" TargetMode="External"/><Relationship Id="rId9" Type="http://schemas.openxmlformats.org/officeDocument/2006/relationships/hyperlink" Target="https://www.hepi.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11" name="Straight Connector 10">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2347BDE1-8692-909C-FE67-5523B99825D2}"/>
              </a:ext>
            </a:extLst>
          </p:cNvPr>
          <p:cNvSpPr>
            <a:spLocks noGrp="1"/>
          </p:cNvSpPr>
          <p:nvPr>
            <p:ph type="ctrTitle"/>
          </p:nvPr>
        </p:nvSpPr>
        <p:spPr>
          <a:xfrm>
            <a:off x="684211" y="685799"/>
            <a:ext cx="8420877" cy="2971801"/>
          </a:xfrm>
        </p:spPr>
        <p:txBody>
          <a:bodyPr>
            <a:normAutofit/>
          </a:bodyPr>
          <a:lstStyle/>
          <a:p>
            <a:r>
              <a:rPr lang="en-US"/>
              <a:t>Star Wars: Episode II - Attack of the Clones</a:t>
            </a:r>
          </a:p>
        </p:txBody>
      </p:sp>
      <p:sp>
        <p:nvSpPr>
          <p:cNvPr id="3" name="Subtitle 2">
            <a:extLst>
              <a:ext uri="{FF2B5EF4-FFF2-40B4-BE49-F238E27FC236}">
                <a16:creationId xmlns:a16="http://schemas.microsoft.com/office/drawing/2014/main" id="{8BD0F9EF-B81A-F043-7674-03B47B2ADEA5}"/>
              </a:ext>
            </a:extLst>
          </p:cNvPr>
          <p:cNvSpPr>
            <a:spLocks noGrp="1"/>
          </p:cNvSpPr>
          <p:nvPr>
            <p:ph type="subTitle" idx="1"/>
          </p:nvPr>
        </p:nvSpPr>
        <p:spPr>
          <a:xfrm>
            <a:off x="684212" y="3843867"/>
            <a:ext cx="6400800" cy="1947333"/>
          </a:xfrm>
        </p:spPr>
        <p:txBody>
          <a:bodyPr>
            <a:normAutofit/>
          </a:bodyPr>
          <a:lstStyle/>
          <a:p>
            <a:r>
              <a:rPr lang="en-US">
                <a:solidFill>
                  <a:schemeClr val="tx2">
                    <a:lumMod val="75000"/>
                  </a:schemeClr>
                </a:solidFill>
              </a:rPr>
              <a:t>Daniel Kwan, Stephanie Mabe, Gavin Smith</a:t>
            </a:r>
          </a:p>
        </p:txBody>
      </p:sp>
      <p:sp>
        <p:nvSpPr>
          <p:cNvPr id="4" name="Slide Number Placeholder 3">
            <a:extLst>
              <a:ext uri="{FF2B5EF4-FFF2-40B4-BE49-F238E27FC236}">
                <a16:creationId xmlns:a16="http://schemas.microsoft.com/office/drawing/2014/main" id="{225B4740-D76B-5F0F-1D13-03A3FFDAD765}"/>
              </a:ext>
            </a:extLst>
          </p:cNvPr>
          <p:cNvSpPr>
            <a:spLocks noGrp="1"/>
          </p:cNvSpPr>
          <p:nvPr>
            <p:ph type="sldNum" sz="quarter" idx="12"/>
          </p:nvPr>
        </p:nvSpPr>
        <p:spPr/>
        <p:txBody>
          <a:bodyPr/>
          <a:lstStyle/>
          <a:p>
            <a:fld id="{30A05EE9-50B0-4D04-9FE6-8932543E17A6}" type="slidenum">
              <a:rPr lang="en-US" smtClean="0">
                <a:solidFill>
                  <a:schemeClr val="tx2"/>
                </a:solidFill>
              </a:rPr>
              <a:t>1</a:t>
            </a:fld>
            <a:endParaRPr lang="en-US">
              <a:solidFill>
                <a:schemeClr val="tx2"/>
              </a:solidFill>
            </a:endParaRPr>
          </a:p>
        </p:txBody>
      </p:sp>
    </p:spTree>
    <p:extLst>
      <p:ext uri="{BB962C8B-B14F-4D97-AF65-F5344CB8AC3E}">
        <p14:creationId xmlns:p14="http://schemas.microsoft.com/office/powerpoint/2010/main" val="172404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FA56FD-3D5B-3018-972B-C11B3BCB9E57}"/>
              </a:ext>
            </a:extLst>
          </p:cNvPr>
          <p:cNvSpPr>
            <a:spLocks noGrp="1"/>
          </p:cNvSpPr>
          <p:nvPr>
            <p:ph type="title"/>
          </p:nvPr>
        </p:nvSpPr>
        <p:spPr>
          <a:xfrm>
            <a:off x="4914314" y="207539"/>
            <a:ext cx="4417986" cy="1507067"/>
          </a:xfrm>
        </p:spPr>
        <p:txBody>
          <a:bodyPr>
            <a:normAutofit/>
          </a:bodyPr>
          <a:lstStyle/>
          <a:p>
            <a:r>
              <a:rPr lang="en-US"/>
              <a:t>Plot summary</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0A36EB01-2FF3-0C64-D869-CC0DA6B69F01}"/>
              </a:ext>
            </a:extLst>
          </p:cNvPr>
          <p:cNvSpPr>
            <a:spLocks noGrp="1"/>
          </p:cNvSpPr>
          <p:nvPr>
            <p:ph idx="1"/>
          </p:nvPr>
        </p:nvSpPr>
        <p:spPr>
          <a:xfrm>
            <a:off x="4795575" y="1559066"/>
            <a:ext cx="5979421" cy="4896513"/>
          </a:xfrm>
        </p:spPr>
        <p:txBody>
          <a:bodyPr>
            <a:normAutofit/>
          </a:bodyPr>
          <a:lstStyle/>
          <a:p>
            <a:pPr>
              <a:buClr>
                <a:srgbClr val="FFFFFF"/>
              </a:buClr>
              <a:buFont typeface="Courier New" panose="02070309020205020404" pitchFamily="49" charset="0"/>
              <a:buChar char="o"/>
            </a:pPr>
            <a:r>
              <a:rPr lang="en-US">
                <a:solidFill>
                  <a:schemeClr val="tx1"/>
                </a:solidFill>
                <a:ea typeface="+mn-lt"/>
                <a:cs typeface="+mn-lt"/>
              </a:rPr>
              <a:t>Republic crumbles as planets join Count Dooku's separatist movement </a:t>
            </a:r>
            <a:endParaRPr lang="en-US">
              <a:solidFill>
                <a:schemeClr val="tx1"/>
              </a:solidFill>
            </a:endParaRPr>
          </a:p>
          <a:p>
            <a:pPr>
              <a:buClr>
                <a:srgbClr val="FFFFFF"/>
              </a:buClr>
              <a:buFont typeface="Courier New" panose="02070309020205020404" pitchFamily="49" charset="0"/>
              <a:buChar char="o"/>
            </a:pPr>
            <a:r>
              <a:rPr lang="en-US">
                <a:solidFill>
                  <a:schemeClr val="tx1"/>
                </a:solidFill>
                <a:ea typeface="+mn-lt"/>
                <a:cs typeface="+mn-lt"/>
              </a:rPr>
              <a:t>Senator </a:t>
            </a:r>
            <a:r>
              <a:rPr lang="en-US" err="1">
                <a:solidFill>
                  <a:schemeClr val="tx1"/>
                </a:solidFill>
                <a:ea typeface="+mn-lt"/>
                <a:cs typeface="+mn-lt"/>
              </a:rPr>
              <a:t>Padmé</a:t>
            </a:r>
            <a:r>
              <a:rPr lang="en-US">
                <a:solidFill>
                  <a:schemeClr val="tx1"/>
                </a:solidFill>
                <a:ea typeface="+mn-lt"/>
                <a:cs typeface="+mn-lt"/>
              </a:rPr>
              <a:t> survives 2 assassination attempts on Coruscant</a:t>
            </a:r>
            <a:endParaRPr lang="en-US">
              <a:solidFill>
                <a:schemeClr val="tx1"/>
              </a:solidFill>
            </a:endParaRPr>
          </a:p>
          <a:p>
            <a:pPr>
              <a:buClr>
                <a:srgbClr val="FFFFFF"/>
              </a:buClr>
              <a:buFont typeface="Courier New" panose="02070309020205020404" pitchFamily="49" charset="0"/>
              <a:buChar char="o"/>
            </a:pPr>
            <a:r>
              <a:rPr lang="en-US">
                <a:solidFill>
                  <a:schemeClr val="tx1"/>
                </a:solidFill>
                <a:ea typeface="+mn-lt"/>
                <a:cs typeface="+mn-lt"/>
              </a:rPr>
              <a:t>Obi-Wan investigates and uncovers a secret clone army on Kamino</a:t>
            </a:r>
            <a:endParaRPr lang="en-US">
              <a:solidFill>
                <a:schemeClr val="tx1"/>
              </a:solidFill>
            </a:endParaRPr>
          </a:p>
          <a:p>
            <a:pPr>
              <a:buClr>
                <a:srgbClr val="FFFFFF"/>
              </a:buClr>
              <a:buFont typeface="Courier New" panose="02070309020205020404" pitchFamily="49" charset="0"/>
              <a:buChar char="o"/>
            </a:pPr>
            <a:r>
              <a:rPr lang="en-US">
                <a:solidFill>
                  <a:schemeClr val="tx1"/>
                </a:solidFill>
                <a:ea typeface="+mn-lt"/>
                <a:cs typeface="+mn-lt"/>
              </a:rPr>
              <a:t>Anakin protects </a:t>
            </a:r>
            <a:r>
              <a:rPr lang="en-US" err="1">
                <a:solidFill>
                  <a:schemeClr val="tx1"/>
                </a:solidFill>
                <a:ea typeface="+mn-lt"/>
                <a:cs typeface="+mn-lt"/>
              </a:rPr>
              <a:t>Padmé</a:t>
            </a:r>
            <a:r>
              <a:rPr lang="en-US">
                <a:solidFill>
                  <a:schemeClr val="tx1"/>
                </a:solidFill>
                <a:ea typeface="+mn-lt"/>
                <a:cs typeface="+mn-lt"/>
              </a:rPr>
              <a:t> on Naboo; the two secretly fall in love</a:t>
            </a:r>
            <a:endParaRPr lang="en-US">
              <a:solidFill>
                <a:schemeClr val="tx1"/>
              </a:solidFill>
            </a:endParaRPr>
          </a:p>
          <a:p>
            <a:pPr>
              <a:buClr>
                <a:srgbClr val="FFFFFF"/>
              </a:buClr>
              <a:buFont typeface="Courier New" panose="02070309020205020404" pitchFamily="49" charset="0"/>
              <a:buChar char="o"/>
            </a:pPr>
            <a:r>
              <a:rPr lang="en-US">
                <a:solidFill>
                  <a:schemeClr val="tx1"/>
                </a:solidFill>
                <a:ea typeface="+mn-lt"/>
                <a:cs typeface="+mn-lt"/>
              </a:rPr>
              <a:t>Obi-Wan tracks Dooku to </a:t>
            </a:r>
            <a:r>
              <a:rPr lang="en-US" err="1">
                <a:solidFill>
                  <a:schemeClr val="tx1"/>
                </a:solidFill>
                <a:ea typeface="+mn-lt"/>
                <a:cs typeface="+mn-lt"/>
              </a:rPr>
              <a:t>Geonosis</a:t>
            </a:r>
            <a:r>
              <a:rPr lang="en-US">
                <a:solidFill>
                  <a:schemeClr val="tx1"/>
                </a:solidFill>
                <a:ea typeface="+mn-lt"/>
                <a:cs typeface="+mn-lt"/>
              </a:rPr>
              <a:t>, finds a droid army being built</a:t>
            </a:r>
            <a:endParaRPr lang="en-US">
              <a:solidFill>
                <a:schemeClr val="tx1"/>
              </a:solidFill>
            </a:endParaRPr>
          </a:p>
          <a:p>
            <a:pPr>
              <a:buClr>
                <a:srgbClr val="FFFFFF"/>
              </a:buClr>
              <a:buFont typeface="Courier New" panose="02070309020205020404" pitchFamily="49" charset="0"/>
              <a:buChar char="o"/>
            </a:pPr>
            <a:r>
              <a:rPr lang="en-US">
                <a:solidFill>
                  <a:schemeClr val="tx1"/>
                </a:solidFill>
                <a:ea typeface="+mn-lt"/>
                <a:cs typeface="+mn-lt"/>
              </a:rPr>
              <a:t>Jedi rescue mission triggers the Clone Wars between both armies</a:t>
            </a:r>
            <a:endParaRPr lang="en-US">
              <a:solidFill>
                <a:schemeClr val="tx1"/>
              </a:solidFill>
            </a:endParaRPr>
          </a:p>
          <a:p>
            <a:pPr marL="0" indent="0">
              <a:buNone/>
            </a:pPr>
            <a:endParaRPr lang="en-US">
              <a:solidFill>
                <a:schemeClr val="tx1"/>
              </a:solidFill>
            </a:endParaRPr>
          </a:p>
        </p:txBody>
      </p:sp>
      <p:sp>
        <p:nvSpPr>
          <p:cNvPr id="4" name="Slide Number Placeholder 3">
            <a:extLst>
              <a:ext uri="{FF2B5EF4-FFF2-40B4-BE49-F238E27FC236}">
                <a16:creationId xmlns:a16="http://schemas.microsoft.com/office/drawing/2014/main" id="{FBF4420D-DB08-68E0-9879-3C5EAB0289F5}"/>
              </a:ext>
            </a:extLst>
          </p:cNvPr>
          <p:cNvSpPr>
            <a:spLocks noGrp="1"/>
          </p:cNvSpPr>
          <p:nvPr>
            <p:ph type="sldNum" sz="quarter" idx="12"/>
          </p:nvPr>
        </p:nvSpPr>
        <p:spPr/>
        <p:txBody>
          <a:bodyPr/>
          <a:lstStyle/>
          <a:p>
            <a:fld id="{30A05EE9-50B0-4D04-9FE6-8932543E17A6}" type="slidenum">
              <a:rPr lang="en-US" smtClean="0">
                <a:solidFill>
                  <a:schemeClr val="tx2"/>
                </a:solidFill>
              </a:rPr>
              <a:t>2</a:t>
            </a:fld>
            <a:endParaRPr lang="en-US">
              <a:solidFill>
                <a:schemeClr val="tx2"/>
              </a:solidFill>
            </a:endParaRPr>
          </a:p>
        </p:txBody>
      </p:sp>
      <p:pic>
        <p:nvPicPr>
          <p:cNvPr id="2050" name="Picture 2" descr="Amazon.com: Star Wars - Episode II - Attack of the Clones - Movie Poster  22. x 34&quot;: Posters &amp; Prints">
            <a:extLst>
              <a:ext uri="{FF2B5EF4-FFF2-40B4-BE49-F238E27FC236}">
                <a16:creationId xmlns:a16="http://schemas.microsoft.com/office/drawing/2014/main" id="{24EC3008-6CF5-7587-A734-CA5C85B3F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13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F2F9F6-4BF9-C0DC-3280-754389A614EC}"/>
              </a:ext>
            </a:extLst>
          </p:cNvPr>
          <p:cNvSpPr txBox="1"/>
          <p:nvPr/>
        </p:nvSpPr>
        <p:spPr>
          <a:xfrm>
            <a:off x="4513263" y="6446051"/>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28479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54F2A962-F388-B65B-FB00-23BA04F7F61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E710C8-A9D9-086D-E0E1-A32355D99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B6180-E52C-F774-4531-7DCA25005912}"/>
              </a:ext>
            </a:extLst>
          </p:cNvPr>
          <p:cNvSpPr>
            <a:spLocks noGrp="1"/>
          </p:cNvSpPr>
          <p:nvPr>
            <p:ph type="title"/>
          </p:nvPr>
        </p:nvSpPr>
        <p:spPr>
          <a:xfrm>
            <a:off x="684212" y="485244"/>
            <a:ext cx="8534400" cy="1507067"/>
          </a:xfrm>
        </p:spPr>
        <p:txBody>
          <a:bodyPr>
            <a:normAutofit/>
          </a:bodyPr>
          <a:lstStyle/>
          <a:p>
            <a:r>
              <a:rPr lang="en-US"/>
              <a:t>Computing Technology</a:t>
            </a:r>
          </a:p>
        </p:txBody>
      </p:sp>
      <p:grpSp>
        <p:nvGrpSpPr>
          <p:cNvPr id="10" name="Group 9">
            <a:extLst>
              <a:ext uri="{FF2B5EF4-FFF2-40B4-BE49-F238E27FC236}">
                <a16:creationId xmlns:a16="http://schemas.microsoft.com/office/drawing/2014/main" id="{72254003-87A8-FE82-A2DD-224A330708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47FA3CA-1A82-7F2A-006D-425716A6A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D48D901-39B9-F815-9EFD-26EC2EC686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CEEBD61-049C-3192-7AA7-3D1530BB1E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8966A78-CB53-6002-8354-A2527C784B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2EF41A7-16A4-D71C-148E-8D6EE59819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pic>
        <p:nvPicPr>
          <p:cNvPr id="16" name="Content Placeholder 15">
            <a:extLst>
              <a:ext uri="{FF2B5EF4-FFF2-40B4-BE49-F238E27FC236}">
                <a16:creationId xmlns:a16="http://schemas.microsoft.com/office/drawing/2014/main" id="{274A746F-D7D5-327D-A3B5-2B5A23CC091C}"/>
              </a:ext>
            </a:extLst>
          </p:cNvPr>
          <p:cNvPicPr>
            <a:picLocks noGrp="1" noChangeAspect="1"/>
          </p:cNvPicPr>
          <p:nvPr>
            <p:ph idx="1"/>
          </p:nvPr>
        </p:nvPicPr>
        <p:blipFill>
          <a:blip r:embed="rId3"/>
          <a:srcRect l="18108" r="10947"/>
          <a:stretch>
            <a:fillRect/>
          </a:stretch>
        </p:blipFill>
        <p:spPr>
          <a:xfrm>
            <a:off x="4236105" y="4212101"/>
            <a:ext cx="2555586" cy="2017989"/>
          </a:xfrm>
          <a:prstGeom prst="rect">
            <a:avLst/>
          </a:prstGeom>
          <a:effectLst>
            <a:softEdge rad="0"/>
          </a:effectLst>
        </p:spPr>
      </p:pic>
      <p:sp>
        <p:nvSpPr>
          <p:cNvPr id="4" name="Slide Number Placeholder 3">
            <a:extLst>
              <a:ext uri="{FF2B5EF4-FFF2-40B4-BE49-F238E27FC236}">
                <a16:creationId xmlns:a16="http://schemas.microsoft.com/office/drawing/2014/main" id="{ABB3ECD3-25A1-A195-EC75-022ACFA732DC}"/>
              </a:ext>
            </a:extLst>
          </p:cNvPr>
          <p:cNvSpPr>
            <a:spLocks noGrp="1"/>
          </p:cNvSpPr>
          <p:nvPr>
            <p:ph type="sldNum" sz="quarter" idx="12"/>
          </p:nvPr>
        </p:nvSpPr>
        <p:spPr/>
        <p:txBody>
          <a:bodyPr/>
          <a:lstStyle/>
          <a:p>
            <a:fld id="{30A05EE9-50B0-4D04-9FE6-8932543E17A6}" type="slidenum">
              <a:rPr lang="en-US" smtClean="0">
                <a:solidFill>
                  <a:schemeClr val="tx2"/>
                </a:solidFill>
              </a:rPr>
              <a:t>3</a:t>
            </a:fld>
            <a:endParaRPr lang="en-US">
              <a:solidFill>
                <a:schemeClr val="tx2"/>
              </a:solidFill>
            </a:endParaRPr>
          </a:p>
        </p:txBody>
      </p:sp>
      <p:pic>
        <p:nvPicPr>
          <p:cNvPr id="6" name="Picture 5">
            <a:extLst>
              <a:ext uri="{FF2B5EF4-FFF2-40B4-BE49-F238E27FC236}">
                <a16:creationId xmlns:a16="http://schemas.microsoft.com/office/drawing/2014/main" id="{F1214A83-0CF2-F84D-37C9-1C6C4FDA24D2}"/>
              </a:ext>
            </a:extLst>
          </p:cNvPr>
          <p:cNvPicPr>
            <a:picLocks noChangeAspect="1"/>
          </p:cNvPicPr>
          <p:nvPr/>
        </p:nvPicPr>
        <p:blipFill>
          <a:blip r:embed="rId4"/>
          <a:srcRect l="39117" t="2323" r="5456" b="7891"/>
          <a:stretch>
            <a:fillRect/>
          </a:stretch>
        </p:blipFill>
        <p:spPr>
          <a:xfrm>
            <a:off x="1110528" y="4199120"/>
            <a:ext cx="2243738" cy="2043953"/>
          </a:xfrm>
          <a:prstGeom prst="rect">
            <a:avLst/>
          </a:prstGeom>
        </p:spPr>
      </p:pic>
      <p:pic>
        <p:nvPicPr>
          <p:cNvPr id="1026" name="Picture 2" descr="Watch closely, 'Star Wars' hologram TV is coming">
            <a:extLst>
              <a:ext uri="{FF2B5EF4-FFF2-40B4-BE49-F238E27FC236}">
                <a16:creationId xmlns:a16="http://schemas.microsoft.com/office/drawing/2014/main" id="{5C248087-6E3E-976B-22DA-AF4C58ABE6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204"/>
          <a:stretch>
            <a:fillRect/>
          </a:stretch>
        </p:blipFill>
        <p:spPr bwMode="auto">
          <a:xfrm>
            <a:off x="7672458" y="4304934"/>
            <a:ext cx="2581213" cy="18323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24B53B-3CEB-E778-90FD-0E6ECE86036C}"/>
              </a:ext>
            </a:extLst>
          </p:cNvPr>
          <p:cNvSpPr txBox="1"/>
          <p:nvPr/>
        </p:nvSpPr>
        <p:spPr>
          <a:xfrm>
            <a:off x="1110528" y="2099967"/>
            <a:ext cx="2187618" cy="1754326"/>
          </a:xfrm>
          <a:prstGeom prst="rect">
            <a:avLst/>
          </a:prstGeom>
          <a:noFill/>
        </p:spPr>
        <p:txBody>
          <a:bodyPr wrap="square" rtlCol="0">
            <a:spAutoFit/>
          </a:bodyPr>
          <a:lstStyle/>
          <a:p>
            <a:r>
              <a:rPr lang="en-US" b="1"/>
              <a:t>Droids-</a:t>
            </a:r>
          </a:p>
          <a:p>
            <a:r>
              <a:rPr lang="en-US"/>
              <a:t>Robots that automate a diverse range of tasks</a:t>
            </a:r>
          </a:p>
          <a:p>
            <a:endParaRPr lang="en-US"/>
          </a:p>
        </p:txBody>
      </p:sp>
      <p:sp>
        <p:nvSpPr>
          <p:cNvPr id="18" name="TextBox 17">
            <a:extLst>
              <a:ext uri="{FF2B5EF4-FFF2-40B4-BE49-F238E27FC236}">
                <a16:creationId xmlns:a16="http://schemas.microsoft.com/office/drawing/2014/main" id="{33FCC870-86DD-5E54-EA46-076DBBDE8340}"/>
              </a:ext>
            </a:extLst>
          </p:cNvPr>
          <p:cNvSpPr txBox="1"/>
          <p:nvPr/>
        </p:nvSpPr>
        <p:spPr>
          <a:xfrm>
            <a:off x="4236105" y="2099967"/>
            <a:ext cx="2555586" cy="1477328"/>
          </a:xfrm>
          <a:prstGeom prst="rect">
            <a:avLst/>
          </a:prstGeom>
          <a:noFill/>
        </p:spPr>
        <p:txBody>
          <a:bodyPr wrap="square" rtlCol="0">
            <a:spAutoFit/>
          </a:bodyPr>
          <a:lstStyle/>
          <a:p>
            <a:r>
              <a:rPr lang="en-US" b="1"/>
              <a:t>Cloning Technology-</a:t>
            </a:r>
          </a:p>
          <a:p>
            <a:r>
              <a:rPr lang="en-US"/>
              <a:t>Technology that makes it possible to create clones of an individual </a:t>
            </a:r>
          </a:p>
        </p:txBody>
      </p:sp>
      <p:sp>
        <p:nvSpPr>
          <p:cNvPr id="19" name="TextBox 18">
            <a:extLst>
              <a:ext uri="{FF2B5EF4-FFF2-40B4-BE49-F238E27FC236}">
                <a16:creationId xmlns:a16="http://schemas.microsoft.com/office/drawing/2014/main" id="{6F2E350C-08A3-EC43-B01D-1C2EFFFC9EB5}"/>
              </a:ext>
            </a:extLst>
          </p:cNvPr>
          <p:cNvSpPr txBox="1"/>
          <p:nvPr/>
        </p:nvSpPr>
        <p:spPr>
          <a:xfrm>
            <a:off x="7672457" y="2108223"/>
            <a:ext cx="2581213" cy="1477328"/>
          </a:xfrm>
          <a:prstGeom prst="rect">
            <a:avLst/>
          </a:prstGeom>
          <a:noFill/>
        </p:spPr>
        <p:txBody>
          <a:bodyPr wrap="square" rtlCol="0">
            <a:spAutoFit/>
          </a:bodyPr>
          <a:lstStyle/>
          <a:p>
            <a:r>
              <a:rPr lang="en-US" b="1"/>
              <a:t>Holograms-</a:t>
            </a:r>
          </a:p>
          <a:p>
            <a:r>
              <a:rPr lang="en-US"/>
              <a:t>Video communication that can be transmitted across systems</a:t>
            </a:r>
          </a:p>
        </p:txBody>
      </p:sp>
      <p:sp>
        <p:nvSpPr>
          <p:cNvPr id="20" name="TextBox 19">
            <a:extLst>
              <a:ext uri="{FF2B5EF4-FFF2-40B4-BE49-F238E27FC236}">
                <a16:creationId xmlns:a16="http://schemas.microsoft.com/office/drawing/2014/main" id="{AC23CE32-4C1B-6526-3626-997BC20AC675}"/>
              </a:ext>
            </a:extLst>
          </p:cNvPr>
          <p:cNvSpPr txBox="1"/>
          <p:nvPr/>
        </p:nvSpPr>
        <p:spPr>
          <a:xfrm>
            <a:off x="221353" y="6311916"/>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01036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B9C68AB0-F308-B480-218A-FACB94CBDF5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71BE45-51A2-C564-3D25-E7479B937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C45F3-9CDD-F877-4437-DC6BF490A893}"/>
              </a:ext>
            </a:extLst>
          </p:cNvPr>
          <p:cNvSpPr>
            <a:spLocks noGrp="1"/>
          </p:cNvSpPr>
          <p:nvPr>
            <p:ph type="title"/>
          </p:nvPr>
        </p:nvSpPr>
        <p:spPr>
          <a:xfrm>
            <a:off x="684212" y="485244"/>
            <a:ext cx="8534400" cy="1507067"/>
          </a:xfrm>
        </p:spPr>
        <p:txBody>
          <a:bodyPr>
            <a:normAutofit/>
          </a:bodyPr>
          <a:lstStyle/>
          <a:p>
            <a:r>
              <a:rPr lang="en-US"/>
              <a:t>Conclusion</a:t>
            </a:r>
          </a:p>
        </p:txBody>
      </p:sp>
      <p:grpSp>
        <p:nvGrpSpPr>
          <p:cNvPr id="10" name="Group 9">
            <a:extLst>
              <a:ext uri="{FF2B5EF4-FFF2-40B4-BE49-F238E27FC236}">
                <a16:creationId xmlns:a16="http://schemas.microsoft.com/office/drawing/2014/main" id="{3CA1513D-4509-165F-A712-C275F8D2ED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5D0FF288-3146-FB92-6BA3-08103E0A4F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741702E-D23A-20AB-B618-DD354648C5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D01456-706C-A4F7-FDFF-878B2490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3DB997A-47B4-48D2-4A05-7DA45867F4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BB0DBC-7887-583D-507C-D9A7C4071D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FABA4869-8509-0DDC-4FEB-795E60DBA548}"/>
              </a:ext>
            </a:extLst>
          </p:cNvPr>
          <p:cNvSpPr>
            <a:spLocks noGrp="1"/>
          </p:cNvSpPr>
          <p:nvPr>
            <p:ph idx="1"/>
          </p:nvPr>
        </p:nvSpPr>
        <p:spPr>
          <a:xfrm>
            <a:off x="684212" y="2068511"/>
            <a:ext cx="8534400" cy="3615267"/>
          </a:xfrm>
        </p:spPr>
        <p:txBody>
          <a:bodyPr>
            <a:normAutofit/>
          </a:bodyPr>
          <a:lstStyle/>
          <a:p>
            <a:pPr marL="0" indent="0">
              <a:buNone/>
            </a:pPr>
            <a:r>
              <a:rPr lang="en-US">
                <a:solidFill>
                  <a:schemeClr val="tx1"/>
                </a:solidFill>
              </a:rPr>
              <a:t>Over-reliance or trusting computing systems too much leads to vulnerability</a:t>
            </a:r>
          </a:p>
        </p:txBody>
      </p:sp>
      <p:sp>
        <p:nvSpPr>
          <p:cNvPr id="4" name="Slide Number Placeholder 3">
            <a:extLst>
              <a:ext uri="{FF2B5EF4-FFF2-40B4-BE49-F238E27FC236}">
                <a16:creationId xmlns:a16="http://schemas.microsoft.com/office/drawing/2014/main" id="{2FB176DC-AE2A-7D30-054D-1E9653AEE33D}"/>
              </a:ext>
            </a:extLst>
          </p:cNvPr>
          <p:cNvSpPr>
            <a:spLocks noGrp="1"/>
          </p:cNvSpPr>
          <p:nvPr>
            <p:ph type="sldNum" sz="quarter" idx="12"/>
          </p:nvPr>
        </p:nvSpPr>
        <p:spPr/>
        <p:txBody>
          <a:bodyPr/>
          <a:lstStyle/>
          <a:p>
            <a:fld id="{30A05EE9-50B0-4D04-9FE6-8932543E17A6}" type="slidenum">
              <a:rPr lang="en-US" smtClean="0">
                <a:solidFill>
                  <a:schemeClr val="tx2"/>
                </a:solidFill>
              </a:rPr>
              <a:t>4</a:t>
            </a:fld>
            <a:endParaRPr lang="en-US">
              <a:solidFill>
                <a:schemeClr val="tx2"/>
              </a:solidFill>
            </a:endParaRPr>
          </a:p>
        </p:txBody>
      </p:sp>
    </p:spTree>
    <p:extLst>
      <p:ext uri="{BB962C8B-B14F-4D97-AF65-F5344CB8AC3E}">
        <p14:creationId xmlns:p14="http://schemas.microsoft.com/office/powerpoint/2010/main" val="68433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8EC67F2-FD5B-9D41-97DE-764C3DEF310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4B064-60A3-5929-DE38-C82A5E19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A57C1-9A21-211C-9B81-5335A6E775ED}"/>
              </a:ext>
            </a:extLst>
          </p:cNvPr>
          <p:cNvSpPr>
            <a:spLocks noGrp="1"/>
          </p:cNvSpPr>
          <p:nvPr>
            <p:ph type="title"/>
          </p:nvPr>
        </p:nvSpPr>
        <p:spPr>
          <a:xfrm>
            <a:off x="684212" y="485244"/>
            <a:ext cx="8534400" cy="1507067"/>
          </a:xfrm>
        </p:spPr>
        <p:txBody>
          <a:bodyPr>
            <a:normAutofit/>
          </a:bodyPr>
          <a:lstStyle/>
          <a:p>
            <a:r>
              <a:rPr lang="en-US"/>
              <a:t>Internet and Censorship</a:t>
            </a:r>
          </a:p>
        </p:txBody>
      </p:sp>
      <p:grpSp>
        <p:nvGrpSpPr>
          <p:cNvPr id="10" name="Group 9">
            <a:extLst>
              <a:ext uri="{FF2B5EF4-FFF2-40B4-BE49-F238E27FC236}">
                <a16:creationId xmlns:a16="http://schemas.microsoft.com/office/drawing/2014/main" id="{9451B5F8-0EDB-6FFC-E224-F7D78794E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3BB02421-0F0F-8407-9DCA-FF2803941B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63B2E0-2596-F1FC-3A51-E13E352466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5555F5-FF62-B734-D3A6-3D1262B1E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BFBF24-9F06-1264-CE8F-BB6316D3EB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190DF9F-0C7A-C0C4-5876-73CE45234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C19DCB90-CC52-52AD-A6CD-3EB1457F0F72}"/>
              </a:ext>
            </a:extLst>
          </p:cNvPr>
          <p:cNvSpPr>
            <a:spLocks noGrp="1"/>
          </p:cNvSpPr>
          <p:nvPr>
            <p:ph idx="1"/>
          </p:nvPr>
        </p:nvSpPr>
        <p:spPr>
          <a:xfrm>
            <a:off x="684212" y="2068511"/>
            <a:ext cx="7010862" cy="3615267"/>
          </a:xfrm>
        </p:spPr>
        <p:txBody>
          <a:bodyPr>
            <a:normAutofit/>
          </a:bodyPr>
          <a:lstStyle/>
          <a:p>
            <a:pPr>
              <a:buFont typeface="Courier New" panose="02070309020205020404" pitchFamily="49" charset="0"/>
              <a:buChar char="o"/>
            </a:pPr>
            <a:r>
              <a:rPr lang="en-US">
                <a:solidFill>
                  <a:schemeClr val="tx1"/>
                </a:solidFill>
              </a:rPr>
              <a:t>0:38:00 Kamino was deleted from the Jedi Archives by someone with access</a:t>
            </a:r>
          </a:p>
          <a:p>
            <a:pPr>
              <a:buClr>
                <a:srgbClr val="FFFFFF"/>
              </a:buClr>
              <a:buFont typeface="Courier New" panose="02070309020205020404" pitchFamily="49" charset="0"/>
              <a:buChar char="o"/>
            </a:pPr>
            <a:r>
              <a:rPr lang="en-US">
                <a:solidFill>
                  <a:schemeClr val="tx1"/>
                </a:solidFill>
              </a:rPr>
              <a:t>Yoda "only a Jedi could have erased those files," which means insider censorship</a:t>
            </a:r>
          </a:p>
          <a:p>
            <a:pPr>
              <a:buClr>
                <a:srgbClr val="FFFFFF"/>
              </a:buClr>
              <a:buFont typeface="Courier New" panose="02070309020205020404" pitchFamily="49" charset="0"/>
              <a:buChar char="o"/>
            </a:pPr>
            <a:r>
              <a:rPr lang="en-US">
                <a:solidFill>
                  <a:schemeClr val="tx1"/>
                </a:solidFill>
              </a:rPr>
              <a:t>In 2024, 4.5 billion people lived under significant internet censorship [5]</a:t>
            </a:r>
          </a:p>
        </p:txBody>
      </p:sp>
      <p:sp>
        <p:nvSpPr>
          <p:cNvPr id="4" name="Slide Number Placeholder 3">
            <a:extLst>
              <a:ext uri="{FF2B5EF4-FFF2-40B4-BE49-F238E27FC236}">
                <a16:creationId xmlns:a16="http://schemas.microsoft.com/office/drawing/2014/main" id="{A730692C-EDF5-31DB-AE06-A60BA0035EE0}"/>
              </a:ext>
            </a:extLst>
          </p:cNvPr>
          <p:cNvSpPr>
            <a:spLocks noGrp="1"/>
          </p:cNvSpPr>
          <p:nvPr>
            <p:ph type="sldNum" sz="quarter" idx="12"/>
          </p:nvPr>
        </p:nvSpPr>
        <p:spPr/>
        <p:txBody>
          <a:bodyPr/>
          <a:lstStyle/>
          <a:p>
            <a:fld id="{30A05EE9-50B0-4D04-9FE6-8932543E17A6}" type="slidenum">
              <a:rPr lang="en-US" smtClean="0">
                <a:solidFill>
                  <a:schemeClr val="tx2"/>
                </a:solidFill>
              </a:rPr>
              <a:t>5</a:t>
            </a:fld>
            <a:endParaRPr lang="en-US">
              <a:solidFill>
                <a:schemeClr val="tx2"/>
              </a:solidFill>
            </a:endParaRPr>
          </a:p>
        </p:txBody>
      </p:sp>
      <p:pic>
        <p:nvPicPr>
          <p:cNvPr id="5" name="Picture 6" descr="Exploring The Jedi Archives: The Greatest Compilation of Galactic Knowledge">
            <a:extLst>
              <a:ext uri="{FF2B5EF4-FFF2-40B4-BE49-F238E27FC236}">
                <a16:creationId xmlns:a16="http://schemas.microsoft.com/office/drawing/2014/main" id="{36DE0D91-382E-8B44-8E6B-E943DEA49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369" y="142150"/>
            <a:ext cx="4446916" cy="29127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07066D-3E86-BA27-15F8-4D990D0C8399}"/>
              </a:ext>
            </a:extLst>
          </p:cNvPr>
          <p:cNvSpPr txBox="1"/>
          <p:nvPr/>
        </p:nvSpPr>
        <p:spPr>
          <a:xfrm>
            <a:off x="11315964" y="3077856"/>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34947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EA930DA3-2372-8F47-A785-217E43955B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7A5357-8919-8F70-7500-2C3B4D25E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EE732-90EB-5492-6EDA-9D02051299F8}"/>
              </a:ext>
            </a:extLst>
          </p:cNvPr>
          <p:cNvSpPr>
            <a:spLocks noGrp="1"/>
          </p:cNvSpPr>
          <p:nvPr>
            <p:ph type="title"/>
          </p:nvPr>
        </p:nvSpPr>
        <p:spPr>
          <a:xfrm>
            <a:off x="684212" y="485244"/>
            <a:ext cx="8534400" cy="1507067"/>
          </a:xfrm>
        </p:spPr>
        <p:txBody>
          <a:bodyPr>
            <a:normAutofit/>
          </a:bodyPr>
          <a:lstStyle/>
          <a:p>
            <a:r>
              <a:rPr lang="en-US"/>
              <a:t>Machinery Hazards</a:t>
            </a:r>
          </a:p>
        </p:txBody>
      </p:sp>
      <p:grpSp>
        <p:nvGrpSpPr>
          <p:cNvPr id="10" name="Group 9">
            <a:extLst>
              <a:ext uri="{FF2B5EF4-FFF2-40B4-BE49-F238E27FC236}">
                <a16:creationId xmlns:a16="http://schemas.microsoft.com/office/drawing/2014/main" id="{F616EC29-E653-2F2B-35A2-360123179B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C23EC0D9-A0F8-705C-67C2-F10F230425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B7EC889-643D-891A-5DB6-F56926A74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227C58D-B0F0-A639-4EA3-7B19E5C40E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7517718-74C9-2C52-5FDE-A942ECD49D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207BA14-2C24-38F2-2835-448DF92827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692170E1-C99B-D9AF-3B8B-30794DB5AF97}"/>
              </a:ext>
            </a:extLst>
          </p:cNvPr>
          <p:cNvSpPr>
            <a:spLocks noGrp="1"/>
          </p:cNvSpPr>
          <p:nvPr>
            <p:ph idx="1"/>
          </p:nvPr>
        </p:nvSpPr>
        <p:spPr>
          <a:xfrm>
            <a:off x="6153911" y="2219322"/>
            <a:ext cx="3714171" cy="3615267"/>
          </a:xfrm>
        </p:spPr>
        <p:txBody>
          <a:bodyPr>
            <a:normAutofit/>
          </a:bodyPr>
          <a:lstStyle/>
          <a:p>
            <a:pPr>
              <a:buFont typeface="Courier New" panose="02070309020205020404" pitchFamily="49" charset="0"/>
              <a:buChar char="o"/>
            </a:pPr>
            <a:r>
              <a:rPr lang="en-US">
                <a:solidFill>
                  <a:schemeClr val="tx1"/>
                </a:solidFill>
              </a:rPr>
              <a:t>The Therac-25 killed 6 patients due to software over-reliance [3]</a:t>
            </a:r>
          </a:p>
          <a:p>
            <a:pPr>
              <a:buFont typeface="Courier New" panose="02070309020205020404" pitchFamily="49" charset="0"/>
              <a:buChar char="o"/>
            </a:pPr>
            <a:r>
              <a:rPr lang="en-US">
                <a:solidFill>
                  <a:schemeClr val="tx1"/>
                </a:solidFill>
              </a:rPr>
              <a:t>Radiation Therapists feel error messages are still too vague [3]</a:t>
            </a:r>
          </a:p>
          <a:p>
            <a:pPr>
              <a:buFont typeface="Courier New" panose="02070309020205020404" pitchFamily="49" charset="0"/>
              <a:buChar char="o"/>
            </a:pPr>
            <a:r>
              <a:rPr lang="en-US">
                <a:solidFill>
                  <a:schemeClr val="tx1"/>
                </a:solidFill>
              </a:rPr>
              <a:t>In 2024, 213 workers were killed by actively powered equipment [2]</a:t>
            </a:r>
          </a:p>
          <a:p>
            <a:pPr>
              <a:buFont typeface="Courier New" panose="02070309020205020404" pitchFamily="49" charset="0"/>
              <a:buChar char="o"/>
            </a:pPr>
            <a:endParaRPr lang="en-US">
              <a:solidFill>
                <a:schemeClr val="tx1"/>
              </a:solidFill>
            </a:endParaRPr>
          </a:p>
        </p:txBody>
      </p:sp>
      <p:sp>
        <p:nvSpPr>
          <p:cNvPr id="4" name="Slide Number Placeholder 3">
            <a:extLst>
              <a:ext uri="{FF2B5EF4-FFF2-40B4-BE49-F238E27FC236}">
                <a16:creationId xmlns:a16="http://schemas.microsoft.com/office/drawing/2014/main" id="{8F9F61AB-08FB-57C0-32AC-FD2DE67EFA9E}"/>
              </a:ext>
            </a:extLst>
          </p:cNvPr>
          <p:cNvSpPr>
            <a:spLocks noGrp="1"/>
          </p:cNvSpPr>
          <p:nvPr>
            <p:ph type="sldNum" sz="quarter" idx="12"/>
          </p:nvPr>
        </p:nvSpPr>
        <p:spPr/>
        <p:txBody>
          <a:bodyPr/>
          <a:lstStyle/>
          <a:p>
            <a:fld id="{30A05EE9-50B0-4D04-9FE6-8932543E17A6}" type="slidenum">
              <a:rPr lang="en-US" smtClean="0">
                <a:solidFill>
                  <a:schemeClr val="tx2"/>
                </a:solidFill>
              </a:rPr>
              <a:t>6</a:t>
            </a:fld>
            <a:endParaRPr lang="en-US">
              <a:solidFill>
                <a:schemeClr val="tx2"/>
              </a:solidFill>
            </a:endParaRPr>
          </a:p>
        </p:txBody>
      </p:sp>
      <p:pic>
        <p:nvPicPr>
          <p:cNvPr id="16" name="Picture 15">
            <a:extLst>
              <a:ext uri="{FF2B5EF4-FFF2-40B4-BE49-F238E27FC236}">
                <a16:creationId xmlns:a16="http://schemas.microsoft.com/office/drawing/2014/main" id="{53D3FF2B-081F-1D0A-E705-7FFB9A4C06E1}"/>
              </a:ext>
            </a:extLst>
          </p:cNvPr>
          <p:cNvPicPr>
            <a:picLocks noChangeAspect="1"/>
          </p:cNvPicPr>
          <p:nvPr/>
        </p:nvPicPr>
        <p:blipFill>
          <a:blip r:embed="rId3"/>
          <a:srcRect r="22175"/>
          <a:stretch>
            <a:fillRect/>
          </a:stretch>
        </p:blipFill>
        <p:spPr>
          <a:xfrm>
            <a:off x="684212" y="2219322"/>
            <a:ext cx="5022685" cy="3615268"/>
          </a:xfrm>
          <a:prstGeom prst="rect">
            <a:avLst/>
          </a:prstGeom>
        </p:spPr>
      </p:pic>
      <p:sp>
        <p:nvSpPr>
          <p:cNvPr id="5" name="TextBox 4">
            <a:extLst>
              <a:ext uri="{FF2B5EF4-FFF2-40B4-BE49-F238E27FC236}">
                <a16:creationId xmlns:a16="http://schemas.microsoft.com/office/drawing/2014/main" id="{B04E646D-7817-CD05-3B2A-2FB29858FA1B}"/>
              </a:ext>
            </a:extLst>
          </p:cNvPr>
          <p:cNvSpPr txBox="1"/>
          <p:nvPr/>
        </p:nvSpPr>
        <p:spPr>
          <a:xfrm>
            <a:off x="5728957" y="5465257"/>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383724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D0878EEE-7CFB-AB05-37FD-7534F36EFDC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5B5B2B-F2C8-80F6-1BD4-9F10FE4AA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9C4B2-946E-4B1C-2D8B-A7E173F7FD30}"/>
              </a:ext>
            </a:extLst>
          </p:cNvPr>
          <p:cNvSpPr>
            <a:spLocks noGrp="1"/>
          </p:cNvSpPr>
          <p:nvPr>
            <p:ph type="title"/>
          </p:nvPr>
        </p:nvSpPr>
        <p:spPr>
          <a:xfrm>
            <a:off x="684212" y="485244"/>
            <a:ext cx="8534400" cy="1507067"/>
          </a:xfrm>
        </p:spPr>
        <p:txBody>
          <a:bodyPr>
            <a:normAutofit/>
          </a:bodyPr>
          <a:lstStyle/>
          <a:p>
            <a:r>
              <a:rPr lang="en-US"/>
              <a:t>Anakin's overreliance on lightsaber </a:t>
            </a:r>
          </a:p>
        </p:txBody>
      </p:sp>
      <p:grpSp>
        <p:nvGrpSpPr>
          <p:cNvPr id="10" name="Group 9">
            <a:extLst>
              <a:ext uri="{FF2B5EF4-FFF2-40B4-BE49-F238E27FC236}">
                <a16:creationId xmlns:a16="http://schemas.microsoft.com/office/drawing/2014/main" id="{7E912A24-23B9-140B-D1A8-7AD8EE6990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FEFD22E-91C6-C84E-2D4D-9A8CAC7844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8B7542-D71F-2DFA-6D0F-58561F1B1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D9660BF-7052-2A2C-9F3D-CA93B2761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2947460-6B5B-DA20-BD93-73DFFCDCD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CBD39AB-F00B-88C8-EF67-1C1839C76B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C88CF167-90C8-54B4-6E45-82C213F7EA3F}"/>
              </a:ext>
            </a:extLst>
          </p:cNvPr>
          <p:cNvSpPr>
            <a:spLocks noGrp="1"/>
          </p:cNvSpPr>
          <p:nvPr>
            <p:ph idx="1"/>
          </p:nvPr>
        </p:nvSpPr>
        <p:spPr>
          <a:xfrm>
            <a:off x="684212" y="2068511"/>
            <a:ext cx="6080798" cy="3615267"/>
          </a:xfrm>
        </p:spPr>
        <p:txBody>
          <a:bodyPr>
            <a:normAutofit/>
          </a:bodyPr>
          <a:lstStyle/>
          <a:p>
            <a:pPr>
              <a:buFont typeface="Courier New" panose="02070309020205020404" pitchFamily="49" charset="0"/>
              <a:buChar char="o"/>
            </a:pPr>
            <a:r>
              <a:rPr lang="en-US">
                <a:solidFill>
                  <a:schemeClr val="tx1"/>
                </a:solidFill>
              </a:rPr>
              <a:t>0:18:00 Drops his saber in the speeder; Obi-Wan: "this weapon is your life"</a:t>
            </a:r>
          </a:p>
          <a:p>
            <a:pPr>
              <a:buClr>
                <a:srgbClr val="FFFFFF"/>
              </a:buClr>
              <a:buFont typeface="Courier New" panose="02070309020205020404" pitchFamily="49" charset="0"/>
              <a:buChar char="o"/>
            </a:pPr>
            <a:r>
              <a:rPr lang="en-US">
                <a:solidFill>
                  <a:schemeClr val="tx1"/>
                </a:solidFill>
              </a:rPr>
              <a:t>1:25:00 Uses his saber to slaughter the Tusken Village in rage </a:t>
            </a:r>
          </a:p>
          <a:p>
            <a:pPr>
              <a:buClr>
                <a:srgbClr val="FFFFFF"/>
              </a:buClr>
              <a:buFont typeface="Courier New" panose="02070309020205020404" pitchFamily="49" charset="0"/>
              <a:buChar char="o"/>
            </a:pPr>
            <a:r>
              <a:rPr lang="en-US">
                <a:solidFill>
                  <a:schemeClr val="tx1"/>
                </a:solidFill>
              </a:rPr>
              <a:t>2:00:30 Charges Dooku alone, disarmed and loses his arm in seconds </a:t>
            </a:r>
          </a:p>
          <a:p>
            <a:pPr>
              <a:buClr>
                <a:srgbClr val="FFFFFF"/>
              </a:buClr>
              <a:buFont typeface="Courier New" panose="02070309020205020404" pitchFamily="49" charset="0"/>
              <a:buChar char="o"/>
            </a:pPr>
            <a:r>
              <a:rPr lang="en-US">
                <a:solidFill>
                  <a:schemeClr val="tx1"/>
                </a:solidFill>
              </a:rPr>
              <a:t>The tool he over trusts makes him cocky and costs him his arm.</a:t>
            </a:r>
          </a:p>
        </p:txBody>
      </p:sp>
      <p:sp>
        <p:nvSpPr>
          <p:cNvPr id="4" name="Slide Number Placeholder 3">
            <a:extLst>
              <a:ext uri="{FF2B5EF4-FFF2-40B4-BE49-F238E27FC236}">
                <a16:creationId xmlns:a16="http://schemas.microsoft.com/office/drawing/2014/main" id="{A42A4BC8-606A-57F4-6547-FD0273887937}"/>
              </a:ext>
            </a:extLst>
          </p:cNvPr>
          <p:cNvSpPr>
            <a:spLocks noGrp="1"/>
          </p:cNvSpPr>
          <p:nvPr>
            <p:ph type="sldNum" sz="quarter" idx="12"/>
          </p:nvPr>
        </p:nvSpPr>
        <p:spPr/>
        <p:txBody>
          <a:bodyPr/>
          <a:lstStyle/>
          <a:p>
            <a:fld id="{30A05EE9-50B0-4D04-9FE6-8932543E17A6}" type="slidenum">
              <a:rPr lang="en-US" smtClean="0">
                <a:solidFill>
                  <a:schemeClr val="tx2"/>
                </a:solidFill>
              </a:rPr>
              <a:t>7</a:t>
            </a:fld>
            <a:endParaRPr lang="en-US">
              <a:solidFill>
                <a:schemeClr val="tx2"/>
              </a:solidFill>
            </a:endParaRPr>
          </a:p>
        </p:txBody>
      </p:sp>
      <p:pic>
        <p:nvPicPr>
          <p:cNvPr id="6" name="Picture 5">
            <a:extLst>
              <a:ext uri="{FF2B5EF4-FFF2-40B4-BE49-F238E27FC236}">
                <a16:creationId xmlns:a16="http://schemas.microsoft.com/office/drawing/2014/main" id="{7AA1F086-D93B-F5D8-CF10-7911EF088574}"/>
              </a:ext>
            </a:extLst>
          </p:cNvPr>
          <p:cNvPicPr>
            <a:picLocks noChangeAspect="1"/>
          </p:cNvPicPr>
          <p:nvPr/>
        </p:nvPicPr>
        <p:blipFill>
          <a:blip r:embed="rId3"/>
          <a:stretch>
            <a:fillRect/>
          </a:stretch>
        </p:blipFill>
        <p:spPr>
          <a:xfrm>
            <a:off x="7331191" y="719931"/>
            <a:ext cx="4860809" cy="2734205"/>
          </a:xfrm>
          <a:prstGeom prst="rect">
            <a:avLst/>
          </a:prstGeom>
        </p:spPr>
      </p:pic>
      <p:sp>
        <p:nvSpPr>
          <p:cNvPr id="7" name="TextBox 6">
            <a:extLst>
              <a:ext uri="{FF2B5EF4-FFF2-40B4-BE49-F238E27FC236}">
                <a16:creationId xmlns:a16="http://schemas.microsoft.com/office/drawing/2014/main" id="{478FACC0-B35B-E3D9-E243-213CC946F5CE}"/>
              </a:ext>
            </a:extLst>
          </p:cNvPr>
          <p:cNvSpPr txBox="1"/>
          <p:nvPr/>
        </p:nvSpPr>
        <p:spPr>
          <a:xfrm>
            <a:off x="11732419" y="350599"/>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337785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4C8A739-3931-F1AA-B5A0-C622C5E493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72FFDF-D487-1AC0-400B-17ADAB8F9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BEAFD-11CB-5C89-FC32-FFB65DC00865}"/>
              </a:ext>
            </a:extLst>
          </p:cNvPr>
          <p:cNvSpPr>
            <a:spLocks noGrp="1"/>
          </p:cNvSpPr>
          <p:nvPr>
            <p:ph type="title"/>
          </p:nvPr>
        </p:nvSpPr>
        <p:spPr>
          <a:xfrm>
            <a:off x="684212" y="485244"/>
            <a:ext cx="8534400" cy="1507067"/>
          </a:xfrm>
        </p:spPr>
        <p:txBody>
          <a:bodyPr>
            <a:normAutofit/>
          </a:bodyPr>
          <a:lstStyle/>
          <a:p>
            <a:r>
              <a:rPr lang="en-US"/>
              <a:t>Ai overreliance</a:t>
            </a:r>
          </a:p>
        </p:txBody>
      </p:sp>
      <p:grpSp>
        <p:nvGrpSpPr>
          <p:cNvPr id="10" name="Group 9">
            <a:extLst>
              <a:ext uri="{FF2B5EF4-FFF2-40B4-BE49-F238E27FC236}">
                <a16:creationId xmlns:a16="http://schemas.microsoft.com/office/drawing/2014/main" id="{BF1B5E9B-8311-8ED8-38F7-C10799A0EB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D9CC5AEF-7812-B14A-B208-7407BC447F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349CA31-8747-010C-08B8-C6D58347C7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18E1DF4-353A-E392-7B6B-67B88E875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E3A027A-9E3A-E656-0ECE-DB615E5AE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AB51055-BC7B-1158-7AAC-60510FE574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DB57797D-CA1F-181F-EE2F-F9D85679D681}"/>
              </a:ext>
            </a:extLst>
          </p:cNvPr>
          <p:cNvSpPr>
            <a:spLocks noGrp="1"/>
          </p:cNvSpPr>
          <p:nvPr>
            <p:ph idx="1"/>
          </p:nvPr>
        </p:nvSpPr>
        <p:spPr>
          <a:xfrm>
            <a:off x="10696313" y="486636"/>
            <a:ext cx="1049439" cy="1830840"/>
          </a:xfrm>
        </p:spPr>
        <p:txBody>
          <a:bodyPr>
            <a:normAutofit fontScale="25000" lnSpcReduction="20000"/>
          </a:bodyPr>
          <a:lstStyle/>
          <a:p>
            <a:r>
              <a:rPr lang="en-US" sz="1100">
                <a:solidFill>
                  <a:schemeClr val="bg2">
                    <a:lumMod val="40000"/>
                    <a:lumOff val="60000"/>
                  </a:schemeClr>
                </a:solidFill>
                <a:latin typeface="Arial"/>
                <a:cs typeface="Arial"/>
              </a:rPr>
              <a:t>DELETE LATER SOURCES FOR CONNECTIONS TO SOCIETY</a:t>
            </a:r>
          </a:p>
          <a:p>
            <a:pPr>
              <a:buClr>
                <a:srgbClr val="FFFFFF"/>
              </a:buClr>
            </a:pPr>
            <a:r>
              <a:rPr lang="en-US" sz="1100">
                <a:solidFill>
                  <a:schemeClr val="bg2">
                    <a:lumMod val="40000"/>
                    <a:lumOff val="60000"/>
                  </a:schemeClr>
                </a:solidFill>
                <a:latin typeface="Arial"/>
                <a:cs typeface="Arial"/>
              </a:rPr>
              <a:t>Gerlich, M. (2025). "AI Tools in Society: Impacts on Cognitive Offloading and the Future of Critical Thinking." </a:t>
            </a:r>
            <a:r>
              <a:rPr lang="en-US" sz="1100" i="1">
                <a:solidFill>
                  <a:schemeClr val="bg2">
                    <a:lumMod val="40000"/>
                    <a:lumOff val="60000"/>
                  </a:schemeClr>
                </a:solidFill>
                <a:latin typeface="Arial"/>
                <a:cs typeface="Arial"/>
              </a:rPr>
              <a:t>Societies</a:t>
            </a:r>
            <a:r>
              <a:rPr lang="en-US" sz="1100">
                <a:solidFill>
                  <a:schemeClr val="bg2">
                    <a:lumMod val="40000"/>
                    <a:lumOff val="60000"/>
                  </a:schemeClr>
                </a:solidFill>
                <a:latin typeface="Arial"/>
                <a:cs typeface="Arial"/>
              </a:rPr>
              <a:t>, 15(1), 6. Published by MDPI (peer-reviewed).</a:t>
            </a:r>
            <a:r>
              <a:rPr lang="en-US" sz="1100">
                <a:solidFill>
                  <a:schemeClr val="bg2">
                    <a:lumMod val="40000"/>
                    <a:lumOff val="60000"/>
                  </a:schemeClr>
                </a:solidFill>
                <a:latin typeface="Arial"/>
                <a:cs typeface="Arial"/>
                <a:hlinkClick r:id="rId3">
                  <a:extLst>
                    <a:ext uri="{A12FA001-AC4F-418D-AE19-62706E023703}">
                      <ahyp:hlinkClr xmlns:ahyp="http://schemas.microsoft.com/office/drawing/2018/hyperlinkcolor" val="tx"/>
                    </a:ext>
                  </a:extLst>
                </a:hlinkClick>
              </a:rPr>
              <a:t> MDPI</a:t>
            </a:r>
            <a:endParaRPr lang="en-US">
              <a:solidFill>
                <a:schemeClr val="bg2">
                  <a:lumMod val="40000"/>
                  <a:lumOff val="60000"/>
                </a:schemeClr>
              </a:solidFill>
            </a:endParaRPr>
          </a:p>
          <a:p>
            <a:pPr>
              <a:buClr>
                <a:srgbClr val="FFFFFF"/>
              </a:buClr>
            </a:pPr>
            <a:endParaRPr lang="en-US" sz="1100">
              <a:solidFill>
                <a:schemeClr val="bg2">
                  <a:lumMod val="40000"/>
                  <a:lumOff val="60000"/>
                </a:schemeClr>
              </a:solidFill>
              <a:latin typeface="Arial"/>
              <a:cs typeface="Arial"/>
            </a:endParaRPr>
          </a:p>
          <a:p>
            <a:pPr>
              <a:buClr>
                <a:srgbClr val="FFFFFF"/>
              </a:buClr>
            </a:pPr>
            <a:r>
              <a:rPr lang="en-US" sz="1100">
                <a:solidFill>
                  <a:schemeClr val="bg2">
                    <a:lumMod val="40000"/>
                    <a:lumOff val="60000"/>
                  </a:schemeClr>
                </a:solidFill>
                <a:latin typeface="Arial"/>
                <a:cs typeface="Arial"/>
              </a:rPr>
              <a:t>Baldeo, S. (2026). "Generative AI Reliance and Executive Function Attenuation: Behavioral Evidence of Cognitive Offload in High-Use Adults." </a:t>
            </a:r>
            <a:r>
              <a:rPr lang="en-US" sz="1100" i="1">
                <a:solidFill>
                  <a:schemeClr val="bg2">
                    <a:lumMod val="40000"/>
                    <a:lumOff val="60000"/>
                  </a:schemeClr>
                </a:solidFill>
                <a:latin typeface="Arial"/>
                <a:cs typeface="Arial"/>
              </a:rPr>
              <a:t>Technology, Mind, and Behavior</a:t>
            </a:r>
            <a:r>
              <a:rPr lang="en-US" sz="1100">
                <a:solidFill>
                  <a:schemeClr val="bg2">
                    <a:lumMod val="40000"/>
                    <a:lumOff val="60000"/>
                  </a:schemeClr>
                </a:solidFill>
                <a:latin typeface="Arial"/>
                <a:cs typeface="Arial"/>
              </a:rPr>
              <a:t> (APA peer-reviewed journal). Participants reported reduced confidence in their own independent reasoning, lesser perceived ownership of ideas, and trade-offs between task speed and depth of thought. The researcher noted the issue was not AI use itself but the degree of passive acceptance.</a:t>
            </a:r>
            <a:r>
              <a:rPr lang="en-US" sz="1100">
                <a:solidFill>
                  <a:schemeClr val="bg2">
                    <a:lumMod val="40000"/>
                    <a:lumOff val="60000"/>
                  </a:schemeClr>
                </a:solidFill>
                <a:latin typeface="Arial"/>
                <a:cs typeface="Arial"/>
                <a:hlinkClick r:id="rId4">
                  <a:extLst>
                    <a:ext uri="{A12FA001-AC4F-418D-AE19-62706E023703}">
                      <ahyp:hlinkClr xmlns:ahyp="http://schemas.microsoft.com/office/drawing/2018/hyperlinkcolor" val="tx"/>
                    </a:ext>
                  </a:extLst>
                </a:hlinkClick>
              </a:rPr>
              <a:t> APA</a:t>
            </a:r>
          </a:p>
          <a:p>
            <a:pPr>
              <a:buClr>
                <a:srgbClr val="FFFFFF"/>
              </a:buClr>
            </a:pPr>
            <a:r>
              <a:rPr lang="en-US" sz="1100" b="1">
                <a:solidFill>
                  <a:schemeClr val="bg2">
                    <a:lumMod val="40000"/>
                    <a:lumOff val="60000"/>
                  </a:schemeClr>
                </a:solidFill>
                <a:latin typeface="Arial"/>
                <a:cs typeface="Arial"/>
              </a:rPr>
              <a:t>On AI overreliance creating real-world vulnerability (the Order 66 parallel):</a:t>
            </a:r>
            <a:endParaRPr lang="en-US">
              <a:solidFill>
                <a:schemeClr val="bg2">
                  <a:lumMod val="40000"/>
                  <a:lumOff val="60000"/>
                </a:schemeClr>
              </a:solidFill>
            </a:endParaRPr>
          </a:p>
          <a:p>
            <a:pPr>
              <a:buClr>
                <a:srgbClr val="FFFFFF"/>
              </a:buClr>
            </a:pPr>
            <a:r>
              <a:rPr lang="en-US" sz="1100" err="1">
                <a:solidFill>
                  <a:schemeClr val="bg2">
                    <a:lumMod val="40000"/>
                    <a:lumOff val="60000"/>
                  </a:schemeClr>
                </a:solidFill>
                <a:latin typeface="Arial"/>
                <a:cs typeface="Arial"/>
              </a:rPr>
              <a:t>Bellahsen</a:t>
            </a:r>
            <a:r>
              <a:rPr lang="en-US" sz="1100">
                <a:solidFill>
                  <a:schemeClr val="bg2">
                    <a:lumMod val="40000"/>
                    <a:lumOff val="60000"/>
                  </a:schemeClr>
                </a:solidFill>
                <a:latin typeface="Arial"/>
                <a:cs typeface="Arial"/>
              </a:rPr>
              <a:t>-Harrar et al. (2025). "Exploring the risks of over-reliance on AI in diagnostic pathology." </a:t>
            </a:r>
            <a:r>
              <a:rPr lang="en-US" sz="1100" i="1">
                <a:solidFill>
                  <a:schemeClr val="bg2">
                    <a:lumMod val="40000"/>
                    <a:lumOff val="60000"/>
                  </a:schemeClr>
                </a:solidFill>
                <a:latin typeface="Arial"/>
                <a:cs typeface="Arial"/>
              </a:rPr>
              <a:t>PLOS One</a:t>
            </a:r>
            <a:r>
              <a:rPr lang="en-US" sz="1100">
                <a:solidFill>
                  <a:schemeClr val="bg2">
                    <a:lumMod val="40000"/>
                    <a:lumOff val="60000"/>
                  </a:schemeClr>
                </a:solidFill>
                <a:latin typeface="Arial"/>
                <a:cs typeface="Arial"/>
              </a:rPr>
              <a:t>. DOI: 10.1371/journal.pone.0323270..</a:t>
            </a:r>
            <a:r>
              <a:rPr lang="en-US" sz="1100">
                <a:solidFill>
                  <a:schemeClr val="bg2">
                    <a:lumMod val="40000"/>
                    <a:lumOff val="60000"/>
                  </a:schemeClr>
                </a:solidFill>
                <a:latin typeface="Arial"/>
                <a:cs typeface="Arial"/>
                <a:hlinkClick r:id="rId5">
                  <a:extLst>
                    <a:ext uri="{A12FA001-AC4F-418D-AE19-62706E023703}">
                      <ahyp:hlinkClr xmlns:ahyp="http://schemas.microsoft.com/office/drawing/2018/hyperlinkcolor" val="tx"/>
                    </a:ext>
                  </a:extLst>
                </a:hlinkClick>
              </a:rPr>
              <a:t> </a:t>
            </a:r>
            <a:r>
              <a:rPr lang="en-US" sz="1100" err="1">
                <a:solidFill>
                  <a:schemeClr val="bg2">
                    <a:lumMod val="40000"/>
                    <a:lumOff val="60000"/>
                  </a:schemeClr>
                </a:solidFill>
                <a:latin typeface="Arial"/>
                <a:cs typeface="Arial"/>
                <a:hlinkClick r:id="rId5">
                  <a:extLst>
                    <a:ext uri="{A12FA001-AC4F-418D-AE19-62706E023703}">
                      <ahyp:hlinkClr xmlns:ahyp="http://schemas.microsoft.com/office/drawing/2018/hyperlinkcolor" val="tx"/>
                    </a:ext>
                  </a:extLst>
                </a:hlinkClick>
              </a:rPr>
              <a:t>nih</a:t>
            </a:r>
            <a:endParaRPr lang="en-US">
              <a:solidFill>
                <a:schemeClr val="bg2">
                  <a:lumMod val="40000"/>
                  <a:lumOff val="60000"/>
                </a:schemeClr>
              </a:solidFill>
              <a:hlinkClick r:id="rId5">
                <a:extLst>
                  <a:ext uri="{A12FA001-AC4F-418D-AE19-62706E023703}">
                    <ahyp:hlinkClr xmlns:ahyp="http://schemas.microsoft.com/office/drawing/2018/hyperlinkcolor" val="tx"/>
                  </a:ext>
                </a:extLst>
              </a:hlinkClick>
            </a:endParaRPr>
          </a:p>
          <a:p>
            <a:pPr>
              <a:buClr>
                <a:srgbClr val="FFFFFF"/>
              </a:buClr>
            </a:pPr>
            <a:br>
              <a:rPr lang="en-US"/>
            </a:br>
            <a:endParaRPr lang="en-US"/>
          </a:p>
        </p:txBody>
      </p:sp>
      <p:sp>
        <p:nvSpPr>
          <p:cNvPr id="4" name="Slide Number Placeholder 3">
            <a:extLst>
              <a:ext uri="{FF2B5EF4-FFF2-40B4-BE49-F238E27FC236}">
                <a16:creationId xmlns:a16="http://schemas.microsoft.com/office/drawing/2014/main" id="{28C4065D-322B-7C56-D1F1-E3A2CA49EC34}"/>
              </a:ext>
            </a:extLst>
          </p:cNvPr>
          <p:cNvSpPr>
            <a:spLocks noGrp="1"/>
          </p:cNvSpPr>
          <p:nvPr>
            <p:ph type="sldNum" sz="quarter" idx="12"/>
          </p:nvPr>
        </p:nvSpPr>
        <p:spPr/>
        <p:txBody>
          <a:bodyPr/>
          <a:lstStyle/>
          <a:p>
            <a:fld id="{30A05EE9-50B0-4D04-9FE6-8932543E17A6}" type="slidenum">
              <a:rPr lang="en-US" smtClean="0">
                <a:solidFill>
                  <a:schemeClr val="tx2"/>
                </a:solidFill>
              </a:rPr>
              <a:t>8</a:t>
            </a:fld>
            <a:endParaRPr lang="en-US">
              <a:solidFill>
                <a:schemeClr val="tx2"/>
              </a:solidFill>
            </a:endParaRPr>
          </a:p>
        </p:txBody>
      </p:sp>
      <p:sp>
        <p:nvSpPr>
          <p:cNvPr id="5" name="TextBox 4">
            <a:extLst>
              <a:ext uri="{FF2B5EF4-FFF2-40B4-BE49-F238E27FC236}">
                <a16:creationId xmlns:a16="http://schemas.microsoft.com/office/drawing/2014/main" id="{1DF04485-39E2-8C54-C878-7CC218BE2B44}"/>
              </a:ext>
            </a:extLst>
          </p:cNvPr>
          <p:cNvSpPr txBox="1"/>
          <p:nvPr/>
        </p:nvSpPr>
        <p:spPr>
          <a:xfrm>
            <a:off x="1447170" y="2681522"/>
            <a:ext cx="847020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panose="02070309020205020404" pitchFamily="49" charset="0"/>
              <a:buChar char="o"/>
            </a:pPr>
            <a:r>
              <a:rPr lang="en-US"/>
              <a:t>0:25:00 Analysis droids fail to identify the </a:t>
            </a:r>
            <a:r>
              <a:rPr lang="en-US" err="1"/>
              <a:t>saberdart</a:t>
            </a:r>
            <a:r>
              <a:rPr lang="en-US"/>
              <a:t>; While Dex solves it instantly</a:t>
            </a:r>
          </a:p>
          <a:p>
            <a:pPr marL="285750" indent="-285750">
              <a:buFont typeface="Courier New" panose="02070309020205020404" pitchFamily="49" charset="0"/>
              <a:buChar char="o"/>
            </a:pPr>
            <a:r>
              <a:rPr lang="en-US"/>
              <a:t>Frequent AI use correlates-0.75 with critical thinking skills [6]</a:t>
            </a:r>
          </a:p>
          <a:p>
            <a:pPr marL="285750" indent="-285750">
              <a:buFont typeface="Courier New" panose="02070309020205020404" pitchFamily="49" charset="0"/>
              <a:buChar char="o"/>
            </a:pPr>
            <a:r>
              <a:rPr lang="en-US"/>
              <a:t>72% of U.S teens have used AI companions: 52% use them regularly [7]</a:t>
            </a:r>
          </a:p>
          <a:p>
            <a:pPr marL="285750" indent="-285750">
              <a:buFont typeface="Courier New" panose="02070309020205020404" pitchFamily="49" charset="0"/>
              <a:buChar char="o"/>
            </a:pPr>
            <a:r>
              <a:rPr lang="en-US"/>
              <a:t>Anakin processes grief  through the use of killing a village using his lightsaber a tool of emotional control like how teens use AI companions as emotional outlets</a:t>
            </a:r>
          </a:p>
          <a:p>
            <a:pPr marL="285750" indent="-285750">
              <a:buFont typeface="Courier New" panose="02070309020205020404" pitchFamily="49" charset="0"/>
              <a:buChar char="o"/>
            </a:pPr>
            <a:r>
              <a:rPr lang="en-US">
                <a:ea typeface="+mn-lt"/>
                <a:cs typeface="+mn-lt"/>
              </a:rPr>
              <a:t>92% of university students now use AI in their studies, up from 66% one year earlier [8]</a:t>
            </a:r>
            <a:endParaRPr lang="en-US"/>
          </a:p>
        </p:txBody>
      </p:sp>
      <p:pic>
        <p:nvPicPr>
          <p:cNvPr id="6" name="Picture 5" descr="A person in a white shirt sitting at a table with a person in a white shirt&#10;&#10;AI-generated content may be incorrect.">
            <a:extLst>
              <a:ext uri="{FF2B5EF4-FFF2-40B4-BE49-F238E27FC236}">
                <a16:creationId xmlns:a16="http://schemas.microsoft.com/office/drawing/2014/main" id="{0E56AF31-1242-6CD2-9379-7BADC272043F}"/>
              </a:ext>
            </a:extLst>
          </p:cNvPr>
          <p:cNvPicPr>
            <a:picLocks noChangeAspect="1"/>
          </p:cNvPicPr>
          <p:nvPr/>
        </p:nvPicPr>
        <p:blipFill>
          <a:blip r:embed="rId6"/>
          <a:stretch>
            <a:fillRect/>
          </a:stretch>
        </p:blipFill>
        <p:spPr>
          <a:xfrm>
            <a:off x="7150865" y="231129"/>
            <a:ext cx="4597753" cy="2087151"/>
          </a:xfrm>
          <a:prstGeom prst="rect">
            <a:avLst/>
          </a:prstGeom>
        </p:spPr>
      </p:pic>
      <p:sp>
        <p:nvSpPr>
          <p:cNvPr id="7" name="TextBox 6">
            <a:extLst>
              <a:ext uri="{FF2B5EF4-FFF2-40B4-BE49-F238E27FC236}">
                <a16:creationId xmlns:a16="http://schemas.microsoft.com/office/drawing/2014/main" id="{B7CE57FD-3939-5C42-E594-A15B1BBFCB08}"/>
              </a:ext>
            </a:extLst>
          </p:cNvPr>
          <p:cNvSpPr txBox="1"/>
          <p:nvPr/>
        </p:nvSpPr>
        <p:spPr>
          <a:xfrm>
            <a:off x="6707483" y="1986221"/>
            <a:ext cx="662152" cy="369332"/>
          </a:xfrm>
          <a:prstGeom prst="rect">
            <a:avLst/>
          </a:prstGeom>
          <a:noFill/>
        </p:spPr>
        <p:txBody>
          <a:bodyPr wrap="square" rtlCol="0">
            <a:spAutoFit/>
          </a:bodyPr>
          <a:lstStyle/>
          <a:p>
            <a:r>
              <a:rPr lang="en-US"/>
              <a:t>[1]</a:t>
            </a:r>
          </a:p>
        </p:txBody>
      </p:sp>
    </p:spTree>
    <p:extLst>
      <p:ext uri="{BB962C8B-B14F-4D97-AF65-F5344CB8AC3E}">
        <p14:creationId xmlns:p14="http://schemas.microsoft.com/office/powerpoint/2010/main" val="28783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082C9-851F-0E15-AD60-20F05F86170D}"/>
              </a:ext>
            </a:extLst>
          </p:cNvPr>
          <p:cNvSpPr>
            <a:spLocks noGrp="1"/>
          </p:cNvSpPr>
          <p:nvPr>
            <p:ph type="title"/>
          </p:nvPr>
        </p:nvSpPr>
        <p:spPr>
          <a:xfrm>
            <a:off x="684212" y="485244"/>
            <a:ext cx="8534400" cy="1507067"/>
          </a:xfrm>
        </p:spPr>
        <p:txBody>
          <a:bodyPr>
            <a:normAutofit/>
          </a:bodyPr>
          <a:lstStyle/>
          <a:p>
            <a:r>
              <a:rPr lang="en-US"/>
              <a:t>References</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3" name="Content Placeholder 2">
            <a:extLst>
              <a:ext uri="{FF2B5EF4-FFF2-40B4-BE49-F238E27FC236}">
                <a16:creationId xmlns:a16="http://schemas.microsoft.com/office/drawing/2014/main" id="{B87D1A26-29E4-21F9-FCBD-C883D061A39A}"/>
              </a:ext>
            </a:extLst>
          </p:cNvPr>
          <p:cNvSpPr>
            <a:spLocks noGrp="1"/>
          </p:cNvSpPr>
          <p:nvPr>
            <p:ph idx="1"/>
          </p:nvPr>
        </p:nvSpPr>
        <p:spPr>
          <a:xfrm>
            <a:off x="1" y="1500996"/>
            <a:ext cx="11084942" cy="5357003"/>
          </a:xfrm>
        </p:spPr>
        <p:txBody>
          <a:bodyPr>
            <a:normAutofit fontScale="85000" lnSpcReduction="10000"/>
          </a:bodyPr>
          <a:lstStyle/>
          <a:p>
            <a:pPr>
              <a:buFont typeface="Courier New" panose="02070309020205020404" pitchFamily="49" charset="0"/>
              <a:buChar char="o"/>
            </a:pPr>
            <a:r>
              <a:rPr lang="en-US" dirty="0">
                <a:solidFill>
                  <a:schemeClr val="tx1"/>
                </a:solidFill>
              </a:rPr>
              <a:t>[1] George Lucas (Director, Writer), Jonathan Hales (Writer), (2002) Star Wars: Episode II - Attack of the Clones [Film] Lucasfilm</a:t>
            </a:r>
          </a:p>
          <a:p>
            <a:pPr>
              <a:buFont typeface="Courier New" panose="02070309020205020404" pitchFamily="49" charset="0"/>
              <a:buChar char="o"/>
            </a:pPr>
            <a:r>
              <a:rPr lang="en-US" dirty="0">
                <a:solidFill>
                  <a:schemeClr val="tx1"/>
                </a:solidFill>
              </a:rPr>
              <a:t>[2]</a:t>
            </a:r>
            <a:r>
              <a:rPr lang="en-US" i="1" dirty="0"/>
              <a:t> </a:t>
            </a:r>
            <a:r>
              <a:rPr lang="en-US" i="1" dirty="0">
                <a:solidFill>
                  <a:schemeClr val="tx1"/>
                </a:solidFill>
              </a:rPr>
              <a:t>Census of Fatal Occupational Injuries (CFOI) ‐ Current and Revised Data: U.S. Bureau of Labor Statistics</a:t>
            </a:r>
            <a:r>
              <a:rPr lang="en-US" dirty="0">
                <a:solidFill>
                  <a:schemeClr val="tx1"/>
                </a:solidFill>
              </a:rPr>
              <a:t>. (2024). </a:t>
            </a:r>
            <a:r>
              <a:rPr lang="en-US" dirty="0" err="1">
                <a:solidFill>
                  <a:schemeClr val="tx1"/>
                </a:solidFill>
              </a:rPr>
              <a:t>www.bls.gov</a:t>
            </a:r>
            <a:r>
              <a:rPr lang="en-US" dirty="0">
                <a:solidFill>
                  <a:schemeClr val="tx1"/>
                </a:solidFill>
              </a:rPr>
              <a:t> . </a:t>
            </a:r>
            <a:r>
              <a:rPr lang="en-US" dirty="0">
                <a:solidFill>
                  <a:schemeClr val="tx1"/>
                </a:solidFill>
                <a:hlinkClick r:id="rId3">
                  <a:extLst>
                    <a:ext uri="{A12FA001-AC4F-418D-AE19-62706E023703}">
                      <ahyp:hlinkClr xmlns:ahyp="http://schemas.microsoft.com/office/drawing/2018/hyperlinkcolor" val="tx"/>
                    </a:ext>
                  </a:extLst>
                </a:hlinkClick>
              </a:rPr>
              <a:t>https://www.bls.gov/iif/fatal-injuries-tables.htm</a:t>
            </a:r>
            <a:r>
              <a:rPr lang="en-US" dirty="0">
                <a:solidFill>
                  <a:schemeClr val="tx1"/>
                </a:solidFill>
              </a:rPr>
              <a:t> (accessed 4/30/2026)</a:t>
            </a:r>
          </a:p>
          <a:p>
            <a:pPr>
              <a:buFont typeface="Courier New" panose="02070309020205020404" pitchFamily="49" charset="0"/>
              <a:buChar char="o"/>
            </a:pPr>
            <a:r>
              <a:rPr lang="en-US" dirty="0">
                <a:solidFill>
                  <a:schemeClr val="tx1"/>
                </a:solidFill>
              </a:rPr>
              <a:t>[3] Silvis-</a:t>
            </a:r>
            <a:r>
              <a:rPr lang="en-US" dirty="0" err="1">
                <a:solidFill>
                  <a:schemeClr val="tx1"/>
                </a:solidFill>
              </a:rPr>
              <a:t>Cividjian</a:t>
            </a:r>
            <a:r>
              <a:rPr lang="en-US" dirty="0">
                <a:solidFill>
                  <a:schemeClr val="tx1"/>
                </a:solidFill>
              </a:rPr>
              <a:t>, N. (2024). Therac-25 Accidents: We Keep on Learning From Them. </a:t>
            </a:r>
            <a:r>
              <a:rPr lang="en-US" i="1" dirty="0">
                <a:solidFill>
                  <a:schemeClr val="tx1"/>
                </a:solidFill>
              </a:rPr>
              <a:t>Computer</a:t>
            </a:r>
            <a:r>
              <a:rPr lang="en-US" dirty="0">
                <a:solidFill>
                  <a:schemeClr val="tx1"/>
                </a:solidFill>
              </a:rPr>
              <a:t>, </a:t>
            </a:r>
            <a:r>
              <a:rPr lang="en-US" i="1" dirty="0">
                <a:solidFill>
                  <a:schemeClr val="tx1"/>
                </a:solidFill>
              </a:rPr>
              <a:t>57</a:t>
            </a:r>
            <a:r>
              <a:rPr lang="en-US" dirty="0">
                <a:solidFill>
                  <a:schemeClr val="tx1"/>
                </a:solidFill>
              </a:rPr>
              <a:t>(12), 69–78. </a:t>
            </a:r>
            <a:r>
              <a:rPr lang="en-US" dirty="0">
                <a:solidFill>
                  <a:schemeClr val="tx1"/>
                </a:solidFill>
                <a:hlinkClick r:id="rId4">
                  <a:extLst>
                    <a:ext uri="{A12FA001-AC4F-418D-AE19-62706E023703}">
                      <ahyp:hlinkClr xmlns:ahyp="http://schemas.microsoft.com/office/drawing/2018/hyperlinkcolor" val="tx"/>
                    </a:ext>
                  </a:extLst>
                </a:hlinkClick>
              </a:rPr>
              <a:t>https://doi.org/10.1109/mc.2024.3450197</a:t>
            </a:r>
            <a:r>
              <a:rPr lang="en-US" dirty="0">
                <a:solidFill>
                  <a:schemeClr val="tx1"/>
                </a:solidFill>
              </a:rPr>
              <a:t> (accessed 5/2/2026)</a:t>
            </a:r>
          </a:p>
          <a:p>
            <a:pPr>
              <a:buFont typeface="Courier New" panose="02070309020205020404" pitchFamily="49" charset="0"/>
              <a:buChar char="o"/>
            </a:pPr>
            <a:r>
              <a:rPr lang="en-US" dirty="0">
                <a:solidFill>
                  <a:schemeClr val="tx1"/>
                </a:solidFill>
              </a:rPr>
              <a:t>[4] Uenuma, F. (2020, May 11). Video Chat Is Helping Us Stay Connected in Lockdown. But the Tech Was Once a “Spectacular Flop.” Time. </a:t>
            </a:r>
            <a:r>
              <a:rPr lang="en-US" dirty="0">
                <a:solidFill>
                  <a:schemeClr val="tx1"/>
                </a:solidFill>
                <a:hlinkClick r:id="rId5">
                  <a:extLst>
                    <a:ext uri="{A12FA001-AC4F-418D-AE19-62706E023703}">
                      <ahyp:hlinkClr xmlns:ahyp="http://schemas.microsoft.com/office/drawing/2018/hyperlinkcolor" val="tx"/>
                    </a:ext>
                  </a:extLst>
                </a:hlinkClick>
              </a:rPr>
              <a:t>https://time.com/5834516/video-chat-zoom-history/</a:t>
            </a:r>
            <a:r>
              <a:rPr lang="en-US" dirty="0">
                <a:solidFill>
                  <a:schemeClr val="tx1"/>
                </a:solidFill>
              </a:rPr>
              <a:t> (accessed 4/2/2026)</a:t>
            </a:r>
          </a:p>
          <a:p>
            <a:pPr>
              <a:buFont typeface="Courier New" panose="02070309020205020404" pitchFamily="49" charset="0"/>
              <a:buChar char="o"/>
            </a:pPr>
            <a:r>
              <a:rPr lang="en-US" dirty="0">
                <a:solidFill>
                  <a:schemeClr val="tx1"/>
                </a:solidFill>
              </a:rPr>
              <a:t>[5</a:t>
            </a:r>
            <a:r>
              <a:rPr lang="en-US" dirty="0">
                <a:solidFill>
                  <a:schemeClr val="tx1"/>
                </a:solidFill>
                <a:ea typeface="+mn-lt"/>
                <a:cs typeface="+mn-lt"/>
              </a:rPr>
              <a:t>] Freedom House. (2024). </a:t>
            </a:r>
            <a:r>
              <a:rPr lang="en-US" i="1" dirty="0">
                <a:solidFill>
                  <a:schemeClr val="tx1"/>
                </a:solidFill>
                <a:ea typeface="+mn-lt"/>
                <a:cs typeface="+mn-lt"/>
              </a:rPr>
              <a:t>Freedom on the Net 2024: The Struggle for Trust Online</a:t>
            </a:r>
            <a:r>
              <a:rPr lang="en-US" dirty="0">
                <a:solidFill>
                  <a:schemeClr val="tx1"/>
                </a:solidFill>
                <a:ea typeface="+mn-lt"/>
                <a:cs typeface="+mn-lt"/>
              </a:rPr>
              <a:t>. Freedom House. </a:t>
            </a:r>
            <a:r>
              <a:rPr lang="en-US" dirty="0">
                <a:solidFill>
                  <a:schemeClr val="tx1"/>
                </a:solidFill>
                <a:ea typeface="+mn-lt"/>
                <a:cs typeface="+mn-lt"/>
                <a:hlinkClick r:id="rId6">
                  <a:extLst>
                    <a:ext uri="{A12FA001-AC4F-418D-AE19-62706E023703}">
                      <ahyp:hlinkClr xmlns:ahyp="http://schemas.microsoft.com/office/drawing/2018/hyperlinkcolor" val="tx"/>
                    </a:ext>
                  </a:extLst>
                </a:hlinkClick>
              </a:rPr>
              <a:t>https://freedomhouse.org/report/freedom-net/2024</a:t>
            </a:r>
            <a:r>
              <a:rPr lang="en-US" dirty="0">
                <a:solidFill>
                  <a:schemeClr val="tx1"/>
                </a:solidFill>
              </a:rPr>
              <a:t> </a:t>
            </a:r>
          </a:p>
          <a:p>
            <a:pPr>
              <a:buFont typeface="Wingdings 3" panose="02070309020205020404" pitchFamily="49" charset="0"/>
              <a:buChar char=""/>
            </a:pPr>
            <a:r>
              <a:rPr lang="en-US" dirty="0">
                <a:solidFill>
                  <a:schemeClr val="tx1"/>
                </a:solidFill>
                <a:ea typeface="+mn-lt"/>
                <a:cs typeface="+mn-lt"/>
              </a:rPr>
              <a:t>[6] Gerlich, M. (2025). AI Tools in Society: Impacts on Cognitive Offloading and the Future of Critical Thinking. </a:t>
            </a:r>
            <a:r>
              <a:rPr lang="en-US" i="1" dirty="0">
                <a:solidFill>
                  <a:schemeClr val="tx1"/>
                </a:solidFill>
                <a:ea typeface="+mn-lt"/>
                <a:cs typeface="+mn-lt"/>
              </a:rPr>
              <a:t>Societies</a:t>
            </a:r>
            <a:r>
              <a:rPr lang="en-US" dirty="0">
                <a:solidFill>
                  <a:schemeClr val="tx1"/>
                </a:solidFill>
                <a:ea typeface="+mn-lt"/>
                <a:cs typeface="+mn-lt"/>
              </a:rPr>
              <a:t>, 15(1), 6. </a:t>
            </a:r>
            <a:r>
              <a:rPr lang="en-US" dirty="0">
                <a:solidFill>
                  <a:schemeClr val="tx1"/>
                </a:solidFill>
                <a:ea typeface="+mn-lt"/>
                <a:cs typeface="+mn-lt"/>
                <a:hlinkClick r:id="rId7">
                  <a:extLst>
                    <a:ext uri="{A12FA001-AC4F-418D-AE19-62706E023703}">
                      <ahyp:hlinkClr xmlns:ahyp="http://schemas.microsoft.com/office/drawing/2018/hyperlinkcolor" val="tx"/>
                    </a:ext>
                  </a:extLst>
                </a:hlinkClick>
              </a:rPr>
              <a:t>https://doi.org/10.3390/soc15010006</a:t>
            </a:r>
          </a:p>
          <a:p>
            <a:pPr>
              <a:buClr>
                <a:srgbClr val="FFFFFF"/>
              </a:buClr>
              <a:buFont typeface="Wingdings 3" panose="02070309020205020404" pitchFamily="49" charset="0"/>
              <a:buChar char=""/>
            </a:pPr>
            <a:r>
              <a:rPr lang="en-US" dirty="0">
                <a:solidFill>
                  <a:schemeClr val="tx1"/>
                </a:solidFill>
                <a:ea typeface="+mn-lt"/>
                <a:cs typeface="+mn-lt"/>
              </a:rPr>
              <a:t>[7] Robb, M. B., &amp; Mann, S. (2025). </a:t>
            </a:r>
            <a:r>
              <a:rPr lang="en-US" i="1" dirty="0">
                <a:solidFill>
                  <a:schemeClr val="tx1"/>
                </a:solidFill>
                <a:ea typeface="+mn-lt"/>
                <a:cs typeface="+mn-lt"/>
              </a:rPr>
              <a:t>Talk, Trust, and Trade-Offs: How and Why Teens Use AI Companions</a:t>
            </a:r>
            <a:r>
              <a:rPr lang="en-US" dirty="0">
                <a:solidFill>
                  <a:schemeClr val="tx1"/>
                </a:solidFill>
                <a:ea typeface="+mn-lt"/>
                <a:cs typeface="+mn-lt"/>
              </a:rPr>
              <a:t>. Common Sense Media. </a:t>
            </a:r>
            <a:r>
              <a:rPr lang="en-US" dirty="0">
                <a:solidFill>
                  <a:schemeClr val="tx1"/>
                </a:solidFill>
                <a:ea typeface="+mn-lt"/>
                <a:cs typeface="+mn-lt"/>
                <a:hlinkClick r:id="rId8">
                  <a:extLst>
                    <a:ext uri="{A12FA001-AC4F-418D-AE19-62706E023703}">
                      <ahyp:hlinkClr xmlns:ahyp="http://schemas.microsoft.com/office/drawing/2018/hyperlinkcolor" val="tx"/>
                    </a:ext>
                  </a:extLst>
                </a:hlinkClick>
              </a:rPr>
              <a:t>https://www.commonsensemedia.org/research/talk-trust-and-trade-offs-how-and-why-teens-use-ai-companions</a:t>
            </a:r>
            <a:endParaRPr lang="en-US" dirty="0">
              <a:solidFill>
                <a:schemeClr val="tx1"/>
              </a:solidFill>
            </a:endParaRPr>
          </a:p>
          <a:p>
            <a:pPr>
              <a:buClr>
                <a:srgbClr val="FFFFFF"/>
              </a:buClr>
              <a:buFont typeface="Wingdings 3" panose="02070309020205020404" pitchFamily="49" charset="0"/>
              <a:buChar char=""/>
            </a:pPr>
            <a:r>
              <a:rPr lang="en-US" dirty="0">
                <a:solidFill>
                  <a:schemeClr val="tx1"/>
                </a:solidFill>
                <a:ea typeface="+mn-lt"/>
                <a:cs typeface="+mn-lt"/>
              </a:rPr>
              <a:t>[8] Higher Education Policy Institute. (2025). </a:t>
            </a:r>
            <a:r>
              <a:rPr lang="en-US" i="1" dirty="0">
                <a:solidFill>
                  <a:schemeClr val="tx1"/>
                </a:solidFill>
                <a:ea typeface="+mn-lt"/>
                <a:cs typeface="+mn-lt"/>
              </a:rPr>
              <a:t>Student Generative AI Survey 2025</a:t>
            </a:r>
            <a:r>
              <a:rPr lang="en-US" dirty="0">
                <a:solidFill>
                  <a:schemeClr val="tx1"/>
                </a:solidFill>
                <a:ea typeface="+mn-lt"/>
                <a:cs typeface="+mn-lt"/>
              </a:rPr>
              <a:t>. HEPI / </a:t>
            </a:r>
            <a:r>
              <a:rPr lang="en-US" dirty="0" err="1">
                <a:solidFill>
                  <a:schemeClr val="tx1"/>
                </a:solidFill>
                <a:ea typeface="+mn-lt"/>
                <a:cs typeface="+mn-lt"/>
              </a:rPr>
              <a:t>Kortext</a:t>
            </a:r>
            <a:r>
              <a:rPr lang="en-US" dirty="0">
                <a:solidFill>
                  <a:schemeClr val="tx1"/>
                </a:solidFill>
                <a:ea typeface="+mn-lt"/>
                <a:cs typeface="+mn-lt"/>
              </a:rPr>
              <a:t>. </a:t>
            </a:r>
            <a:r>
              <a:rPr lang="en-US" dirty="0">
                <a:solidFill>
                  <a:schemeClr val="tx1"/>
                </a:solidFill>
                <a:ea typeface="+mn-lt"/>
                <a:cs typeface="+mn-lt"/>
                <a:hlinkClick r:id="rId9">
                  <a:extLst>
                    <a:ext uri="{A12FA001-AC4F-418D-AE19-62706E023703}">
                      <ahyp:hlinkClr xmlns:ahyp="http://schemas.microsoft.com/office/drawing/2018/hyperlinkcolor" val="tx"/>
                    </a:ext>
                  </a:extLst>
                </a:hlinkClick>
              </a:rPr>
              <a:t>https://www.hepi.ac.uk/</a:t>
            </a:r>
            <a:endParaRPr lang="en-US" dirty="0">
              <a:solidFill>
                <a:schemeClr val="tx1"/>
              </a:solidFill>
            </a:endParaRPr>
          </a:p>
        </p:txBody>
      </p:sp>
      <p:sp>
        <p:nvSpPr>
          <p:cNvPr id="4" name="Slide Number Placeholder 3">
            <a:extLst>
              <a:ext uri="{FF2B5EF4-FFF2-40B4-BE49-F238E27FC236}">
                <a16:creationId xmlns:a16="http://schemas.microsoft.com/office/drawing/2014/main" id="{900855F1-07AC-335A-D772-BF189E2AF025}"/>
              </a:ext>
            </a:extLst>
          </p:cNvPr>
          <p:cNvSpPr>
            <a:spLocks noGrp="1"/>
          </p:cNvSpPr>
          <p:nvPr>
            <p:ph type="sldNum" sz="quarter" idx="12"/>
          </p:nvPr>
        </p:nvSpPr>
        <p:spPr/>
        <p:txBody>
          <a:bodyPr/>
          <a:lstStyle/>
          <a:p>
            <a:fld id="{30A05EE9-50B0-4D04-9FE6-8932543E17A6}" type="slidenum">
              <a:rPr lang="en-US" smtClean="0">
                <a:solidFill>
                  <a:schemeClr val="tx2"/>
                </a:solidFill>
              </a:rPr>
              <a:t>9</a:t>
            </a:fld>
            <a:endParaRPr lang="en-US">
              <a:solidFill>
                <a:schemeClr val="tx2"/>
              </a:solidFill>
            </a:endParaRPr>
          </a:p>
        </p:txBody>
      </p:sp>
    </p:spTree>
    <p:extLst>
      <p:ext uri="{BB962C8B-B14F-4D97-AF65-F5344CB8AC3E}">
        <p14:creationId xmlns:p14="http://schemas.microsoft.com/office/powerpoint/2010/main" val="121147594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8CAB19D3F98F4CAC291CB86D19967B" ma:contentTypeVersion="13" ma:contentTypeDescription="Create a new document." ma:contentTypeScope="" ma:versionID="37437d8ce76aac8f63d72a03a6576c54">
  <xsd:schema xmlns:xsd="http://www.w3.org/2001/XMLSchema" xmlns:xs="http://www.w3.org/2001/XMLSchema" xmlns:p="http://schemas.microsoft.com/office/2006/metadata/properties" xmlns:ns3="5e542070-78e2-45ae-9d7d-e48d07b0f19d" xmlns:ns4="ccbb4084-9bfa-4f11-96e2-a0c346e7c077" targetNamespace="http://schemas.microsoft.com/office/2006/metadata/properties" ma:root="true" ma:fieldsID="7afd2ecbbf705a5f86b756a55d535754" ns3:_="" ns4:_="">
    <xsd:import namespace="5e542070-78e2-45ae-9d7d-e48d07b0f19d"/>
    <xsd:import namespace="ccbb4084-9bfa-4f11-96e2-a0c346e7c077"/>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42070-78e2-45ae-9d7d-e48d07b0f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bb4084-9bfa-4f11-96e2-a0c346e7c0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e542070-78e2-45ae-9d7d-e48d07b0f19d" xsi:nil="true"/>
  </documentManagement>
</p:properties>
</file>

<file path=customXml/itemProps1.xml><?xml version="1.0" encoding="utf-8"?>
<ds:datastoreItem xmlns:ds="http://schemas.openxmlformats.org/officeDocument/2006/customXml" ds:itemID="{17680906-DB12-4AC8-B9E0-8C97D4711D06}">
  <ds:schemaRefs>
    <ds:schemaRef ds:uri="5e542070-78e2-45ae-9d7d-e48d07b0f19d"/>
    <ds:schemaRef ds:uri="ccbb4084-9bfa-4f11-96e2-a0c346e7c07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AB0C9D-21F7-4DD0-AD13-0AF5ECC29F73}">
  <ds:schemaRefs>
    <ds:schemaRef ds:uri="http://schemas.microsoft.com/sharepoint/v3/contenttype/forms"/>
  </ds:schemaRefs>
</ds:datastoreItem>
</file>

<file path=customXml/itemProps3.xml><?xml version="1.0" encoding="utf-8"?>
<ds:datastoreItem xmlns:ds="http://schemas.openxmlformats.org/officeDocument/2006/customXml" ds:itemID="{744CA55D-40E7-48FA-983C-4C0732BCC033}">
  <ds:schemaRefs>
    <ds:schemaRef ds:uri="http://schemas.microsoft.com/office/2006/metadata/properties"/>
    <ds:schemaRef ds:uri="ccbb4084-9bfa-4f11-96e2-a0c346e7c077"/>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5e542070-78e2-45ae-9d7d-e48d07b0f19d"/>
    <ds:schemaRef ds:uri="http://www.w3.org/XML/1998/namespace"/>
    <ds:schemaRef ds:uri="http://purl.org/dc/terms/"/>
  </ds:schemaRefs>
</ds:datastoreItem>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Slice</Template>
  <TotalTime>45</TotalTime>
  <Words>2266</Words>
  <Application>Microsoft Macintosh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Century Gothic</vt:lpstr>
      <vt:lpstr>Courier New</vt:lpstr>
      <vt:lpstr>Wingdings 3</vt:lpstr>
      <vt:lpstr>Slice</vt:lpstr>
      <vt:lpstr>Star Wars: Episode II - Attack of the Clones</vt:lpstr>
      <vt:lpstr>Plot summary</vt:lpstr>
      <vt:lpstr>Computing Technology</vt:lpstr>
      <vt:lpstr>Conclusion</vt:lpstr>
      <vt:lpstr>Internet and Censorship</vt:lpstr>
      <vt:lpstr>Machinery Hazards</vt:lpstr>
      <vt:lpstr>Anakin's overreliance on lightsaber </vt:lpstr>
      <vt:lpstr>Ai overreliance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steph129@yahoo.com</dc:creator>
  <cp:lastModifiedBy>Keith A. Pray</cp:lastModifiedBy>
  <cp:revision>3</cp:revision>
  <cp:lastPrinted>2026-05-08T21:44:49Z</cp:lastPrinted>
  <dcterms:created xsi:type="dcterms:W3CDTF">2026-04-30T21:56:31Z</dcterms:created>
  <dcterms:modified xsi:type="dcterms:W3CDTF">2026-05-08T22:29:56Z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0x010100C78CAB19D3F98F4CAC291CB86D19967B</vt:lpwstr>
  </property>
</Properties>
</file>