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259" r:id="rId6"/>
    <p:sldId id="265" r:id="rId7"/>
    <p:sldId id="261" r:id="rId8"/>
    <p:sldId id="271" r:id="rId9"/>
    <p:sldId id="266" r:id="rId10"/>
    <p:sldId id="267" r:id="rId11"/>
    <p:sldId id="268" r:id="rId12"/>
    <p:sldId id="269" r:id="rId13"/>
    <p:sldId id="270" r:id="rId14"/>
    <p:sldId id="26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AB5C545A-B2AC-61FB-CBDA-A3A764DDCAF2}" name="Krishna, Aditya" initials="AK" userId="S::amkrishna@wpi.edu::e04651d2-700d-4856-b273-46113dde21fb" providerId="AD"/>
  <p188:author id="{0FECE586-E65E-842A-DCB9-F1FEBC1EB125}" name="Neto, Antonio" initials="NA" userId="S::amneto@wpi.edu::f7b8d77f-fa11-4fff-8503-de823ce78f4b"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6A32D7-974E-927E-969E-EA4305EDDD44}" v="44" dt="2026-05-03T21:40:09.041"/>
    <p1510:client id="{4A905DA9-EE22-83B6-2CE0-EE2423714277}" v="2" dt="2026-05-04T17:22:30.589"/>
    <p1510:client id="{59981874-C6BA-B3CF-14C3-D4502189D89D}" v="5" dt="2026-05-04T12:50:37.922"/>
    <p1510:client id="{6FB29480-2798-27A6-681E-F69A0FF976A3}" v="612" dt="2026-05-03T21:54:11.288"/>
    <p1510:client id="{731324E5-4338-DCCF-65EF-F388BF7745A8}" v="14" dt="2026-05-03T21:35:42.358"/>
    <p1510:client id="{91BFA050-3B5D-4C0A-B1E3-F21EAB3410FB}" v="3464" dt="2026-05-04T19:29:08.501"/>
    <p1510:client id="{BDBAF167-9AC7-2A4A-9B7B-1A859E1CCA21}" v="2" dt="2026-05-04T02:22:30.820"/>
    <p1510:client id="{C4498F44-1938-C1CE-9D42-CD0DDBFB8B98}" v="68" dt="2026-05-03T20:56:16.663"/>
    <p1510:client id="{E6C27B2C-11BE-0F6B-29A6-2BFA174AC356}" v="6" dt="2026-05-05T20:02:38.644"/>
    <p1510:client id="{EB50DBF8-B562-95C3-0525-6B85D861662D}" v="4" dt="2026-05-04T19:27:45.193"/>
    <p1510:client id="{F65DABFA-A509-1FF1-C153-30D202F212CB}" v="72" dt="2026-05-04T21:27:00.094"/>
    <p1510:client id="{FB4A9B3C-98BE-48D5-9A7B-3B7D2A8D7A49}" v="36" dt="2026-05-04T03:00:54.505"/>
    <p1510:client id="{FBE7B25B-C1F0-97C9-337E-214C298A14BB}" v="348" dt="2026-05-04T02:28:48.1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3"/>
    <p:restoredTop sz="82000"/>
  </p:normalViewPr>
  <p:slideViewPr>
    <p:cSldViewPr snapToGrid="0">
      <p:cViewPr varScale="1">
        <p:scale>
          <a:sx n="144" d="100"/>
          <a:sy n="144" d="100"/>
        </p:scale>
        <p:origin x="117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diagrams/_rels/data1.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image" Target="../media/image4.svg"/></Relationships>
</file>

<file path=ppt/diagrams/_rels/data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image" Target="../media/image6.svg"/><Relationship Id="rId4" Type="http://schemas.openxmlformats.org/officeDocument/2006/relationships/image" Target="../media/image9.svg"/></Relationships>
</file>

<file path=ppt/diagrams/_rels/data3.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image" Target="../media/image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image" Target="../media/image6.sv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403017-FB7F-4FA9-84F8-B7E608D9189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007F389-9565-44F1-B33B-114240F2DBE1}">
      <dgm:prSet/>
      <dgm:spPr/>
      <dgm:t>
        <a:bodyPr/>
        <a:lstStyle/>
        <a:p>
          <a:pPr>
            <a:lnSpc>
              <a:spcPct val="100000"/>
            </a:lnSpc>
          </a:pPr>
          <a:r>
            <a:rPr lang="en-US"/>
            <a:t>Genetic Technology</a:t>
          </a:r>
        </a:p>
      </dgm:t>
    </dgm:pt>
    <dgm:pt modelId="{11759B46-1CB6-466C-BA96-0C1B423E320F}" type="parTrans" cxnId="{53EA3EC1-2CE9-4994-9F38-E7D77F4EA8A3}">
      <dgm:prSet/>
      <dgm:spPr/>
      <dgm:t>
        <a:bodyPr/>
        <a:lstStyle/>
        <a:p>
          <a:endParaRPr lang="en-US"/>
        </a:p>
      </dgm:t>
    </dgm:pt>
    <dgm:pt modelId="{D1CFDABB-6321-4F22-A9B4-1FF83DC03D34}" type="sibTrans" cxnId="{53EA3EC1-2CE9-4994-9F38-E7D77F4EA8A3}">
      <dgm:prSet/>
      <dgm:spPr/>
      <dgm:t>
        <a:bodyPr/>
        <a:lstStyle/>
        <a:p>
          <a:endParaRPr lang="en-US"/>
        </a:p>
      </dgm:t>
    </dgm:pt>
    <dgm:pt modelId="{1B1CB746-BFC7-4786-8893-61DDE485FF74}">
      <dgm:prSet/>
      <dgm:spPr/>
      <dgm:t>
        <a:bodyPr/>
        <a:lstStyle/>
        <a:p>
          <a:pPr>
            <a:lnSpc>
              <a:spcPct val="100000"/>
            </a:lnSpc>
          </a:pPr>
          <a:r>
            <a:rPr lang="en-US"/>
            <a:t>The Bugle</a:t>
          </a:r>
        </a:p>
      </dgm:t>
    </dgm:pt>
    <dgm:pt modelId="{6DEF96AC-32EC-40D9-BD22-1ECE8767DF9A}" type="parTrans" cxnId="{20EF18B6-5871-44BB-AB4D-85C73E56D998}">
      <dgm:prSet/>
      <dgm:spPr/>
      <dgm:t>
        <a:bodyPr/>
        <a:lstStyle/>
        <a:p>
          <a:endParaRPr lang="en-US"/>
        </a:p>
      </dgm:t>
    </dgm:pt>
    <dgm:pt modelId="{B24AEC1D-20E1-4DD7-82BD-A9F2E9D85037}" type="sibTrans" cxnId="{20EF18B6-5871-44BB-AB4D-85C73E56D998}">
      <dgm:prSet/>
      <dgm:spPr/>
      <dgm:t>
        <a:bodyPr/>
        <a:lstStyle/>
        <a:p>
          <a:endParaRPr lang="en-US"/>
        </a:p>
      </dgm:t>
    </dgm:pt>
    <dgm:pt modelId="{BAC321FA-2A38-4E32-830E-C3C1F3808E24}" type="pres">
      <dgm:prSet presAssocID="{79403017-FB7F-4FA9-84F8-B7E608D9189B}" presName="root" presStyleCnt="0">
        <dgm:presLayoutVars>
          <dgm:dir/>
          <dgm:resizeHandles val="exact"/>
        </dgm:presLayoutVars>
      </dgm:prSet>
      <dgm:spPr/>
    </dgm:pt>
    <dgm:pt modelId="{BF0364E9-DEB4-4A65-A22F-0F4CB50E6AE8}" type="pres">
      <dgm:prSet presAssocID="{4007F389-9565-44F1-B33B-114240F2DBE1}" presName="compNode" presStyleCnt="0"/>
      <dgm:spPr/>
    </dgm:pt>
    <dgm:pt modelId="{A576B275-7563-4058-999D-10577A630743}" type="pres">
      <dgm:prSet presAssocID="{4007F389-9565-44F1-B33B-114240F2DBE1}" presName="bgRect" presStyleLbl="bgShp" presStyleIdx="0" presStyleCnt="2"/>
      <dgm:spPr/>
    </dgm:pt>
    <dgm:pt modelId="{117AD0EB-FE3E-4AB2-97A3-B68A79C49D5C}" type="pres">
      <dgm:prSet presAssocID="{4007F389-9565-44F1-B33B-114240F2DBE1}" presName="iconRect" presStyleLbl="node1" presStyleIdx="0"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DNA"/>
        </a:ext>
      </dgm:extLst>
    </dgm:pt>
    <dgm:pt modelId="{F1CCC6C8-6386-4DF0-ABA3-075D38251ACF}" type="pres">
      <dgm:prSet presAssocID="{4007F389-9565-44F1-B33B-114240F2DBE1}" presName="spaceRect" presStyleCnt="0"/>
      <dgm:spPr/>
    </dgm:pt>
    <dgm:pt modelId="{D9B6CFFC-F4CB-4A61-B07A-3DD4DD563E75}" type="pres">
      <dgm:prSet presAssocID="{4007F389-9565-44F1-B33B-114240F2DBE1}" presName="parTx" presStyleLbl="revTx" presStyleIdx="0" presStyleCnt="2">
        <dgm:presLayoutVars>
          <dgm:chMax val="0"/>
          <dgm:chPref val="0"/>
        </dgm:presLayoutVars>
      </dgm:prSet>
      <dgm:spPr/>
    </dgm:pt>
    <dgm:pt modelId="{B82EA9CC-8A5D-45B0-96F8-F00A9E9F933E}" type="pres">
      <dgm:prSet presAssocID="{D1CFDABB-6321-4F22-A9B4-1FF83DC03D34}" presName="sibTrans" presStyleCnt="0"/>
      <dgm:spPr/>
    </dgm:pt>
    <dgm:pt modelId="{C817064E-DC21-4772-BCFB-2D01B1C56D56}" type="pres">
      <dgm:prSet presAssocID="{1B1CB746-BFC7-4786-8893-61DDE485FF74}" presName="compNode" presStyleCnt="0"/>
      <dgm:spPr/>
    </dgm:pt>
    <dgm:pt modelId="{11E5E6C2-7161-41FA-9DC2-4C00FD7EE7AA}" type="pres">
      <dgm:prSet presAssocID="{1B1CB746-BFC7-4786-8893-61DDE485FF74}" presName="bgRect" presStyleLbl="bgShp" presStyleIdx="1" presStyleCnt="2"/>
      <dgm:spPr/>
    </dgm:pt>
    <dgm:pt modelId="{7488D6D0-B5F7-4BB9-8AF1-D9560ABFB542}" type="pres">
      <dgm:prSet presAssocID="{1B1CB746-BFC7-4786-8893-61DDE485FF74}" presName="iconRect" presStyleLbl="node1" presStyleIdx="1"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g"/>
        </a:ext>
      </dgm:extLst>
    </dgm:pt>
    <dgm:pt modelId="{47B76865-6DAD-4B32-887A-A34600688173}" type="pres">
      <dgm:prSet presAssocID="{1B1CB746-BFC7-4786-8893-61DDE485FF74}" presName="spaceRect" presStyleCnt="0"/>
      <dgm:spPr/>
    </dgm:pt>
    <dgm:pt modelId="{705D3FDC-2660-4547-8802-F85945817937}" type="pres">
      <dgm:prSet presAssocID="{1B1CB746-BFC7-4786-8893-61DDE485FF74}" presName="parTx" presStyleLbl="revTx" presStyleIdx="1" presStyleCnt="2">
        <dgm:presLayoutVars>
          <dgm:chMax val="0"/>
          <dgm:chPref val="0"/>
        </dgm:presLayoutVars>
      </dgm:prSet>
      <dgm:spPr/>
    </dgm:pt>
  </dgm:ptLst>
  <dgm:cxnLst>
    <dgm:cxn modelId="{AE64A25C-C904-48EF-B1AF-501085A646BF}" type="presOf" srcId="{1B1CB746-BFC7-4786-8893-61DDE485FF74}" destId="{705D3FDC-2660-4547-8802-F85945817937}" srcOrd="0" destOrd="0" presId="urn:microsoft.com/office/officeart/2018/2/layout/IconVerticalSolidList"/>
    <dgm:cxn modelId="{4A54228D-FF5E-4F2D-8DCD-41C5472AAE17}" type="presOf" srcId="{79403017-FB7F-4FA9-84F8-B7E608D9189B}" destId="{BAC321FA-2A38-4E32-830E-C3C1F3808E24}" srcOrd="0" destOrd="0" presId="urn:microsoft.com/office/officeart/2018/2/layout/IconVerticalSolidList"/>
    <dgm:cxn modelId="{0BC07EB5-BFE5-43D5-8CC0-7D98944D7EAD}" type="presOf" srcId="{4007F389-9565-44F1-B33B-114240F2DBE1}" destId="{D9B6CFFC-F4CB-4A61-B07A-3DD4DD563E75}" srcOrd="0" destOrd="0" presId="urn:microsoft.com/office/officeart/2018/2/layout/IconVerticalSolidList"/>
    <dgm:cxn modelId="{20EF18B6-5871-44BB-AB4D-85C73E56D998}" srcId="{79403017-FB7F-4FA9-84F8-B7E608D9189B}" destId="{1B1CB746-BFC7-4786-8893-61DDE485FF74}" srcOrd="1" destOrd="0" parTransId="{6DEF96AC-32EC-40D9-BD22-1ECE8767DF9A}" sibTransId="{B24AEC1D-20E1-4DD7-82BD-A9F2E9D85037}"/>
    <dgm:cxn modelId="{53EA3EC1-2CE9-4994-9F38-E7D77F4EA8A3}" srcId="{79403017-FB7F-4FA9-84F8-B7E608D9189B}" destId="{4007F389-9565-44F1-B33B-114240F2DBE1}" srcOrd="0" destOrd="0" parTransId="{11759B46-1CB6-466C-BA96-0C1B423E320F}" sibTransId="{D1CFDABB-6321-4F22-A9B4-1FF83DC03D34}"/>
    <dgm:cxn modelId="{E0612CD0-85D4-4F70-BA62-2AEF84C02F8C}" type="presParOf" srcId="{BAC321FA-2A38-4E32-830E-C3C1F3808E24}" destId="{BF0364E9-DEB4-4A65-A22F-0F4CB50E6AE8}" srcOrd="0" destOrd="0" presId="urn:microsoft.com/office/officeart/2018/2/layout/IconVerticalSolidList"/>
    <dgm:cxn modelId="{0F30CD25-290A-4F88-B302-63B1AC876A7F}" type="presParOf" srcId="{BF0364E9-DEB4-4A65-A22F-0F4CB50E6AE8}" destId="{A576B275-7563-4058-999D-10577A630743}" srcOrd="0" destOrd="0" presId="urn:microsoft.com/office/officeart/2018/2/layout/IconVerticalSolidList"/>
    <dgm:cxn modelId="{188AEA30-2265-4FBB-8B9A-6934C562D8EA}" type="presParOf" srcId="{BF0364E9-DEB4-4A65-A22F-0F4CB50E6AE8}" destId="{117AD0EB-FE3E-4AB2-97A3-B68A79C49D5C}" srcOrd="1" destOrd="0" presId="urn:microsoft.com/office/officeart/2018/2/layout/IconVerticalSolidList"/>
    <dgm:cxn modelId="{3B8793DF-0E4E-4224-ADCA-FA8DC472B283}" type="presParOf" srcId="{BF0364E9-DEB4-4A65-A22F-0F4CB50E6AE8}" destId="{F1CCC6C8-6386-4DF0-ABA3-075D38251ACF}" srcOrd="2" destOrd="0" presId="urn:microsoft.com/office/officeart/2018/2/layout/IconVerticalSolidList"/>
    <dgm:cxn modelId="{5963B666-AF4E-44DB-B0F6-05696076D670}" type="presParOf" srcId="{BF0364E9-DEB4-4A65-A22F-0F4CB50E6AE8}" destId="{D9B6CFFC-F4CB-4A61-B07A-3DD4DD563E75}" srcOrd="3" destOrd="0" presId="urn:microsoft.com/office/officeart/2018/2/layout/IconVerticalSolidList"/>
    <dgm:cxn modelId="{ECBB6CAB-A746-4870-9D6F-5761646D1EF2}" type="presParOf" srcId="{BAC321FA-2A38-4E32-830E-C3C1F3808E24}" destId="{B82EA9CC-8A5D-45B0-96F8-F00A9E9F933E}" srcOrd="1" destOrd="0" presId="urn:microsoft.com/office/officeart/2018/2/layout/IconVerticalSolidList"/>
    <dgm:cxn modelId="{EABBA66D-6A12-4A52-A7B6-473FE32DC49B}" type="presParOf" srcId="{BAC321FA-2A38-4E32-830E-C3C1F3808E24}" destId="{C817064E-DC21-4772-BCFB-2D01B1C56D56}" srcOrd="2" destOrd="0" presId="urn:microsoft.com/office/officeart/2018/2/layout/IconVerticalSolidList"/>
    <dgm:cxn modelId="{E4A7C668-B522-409A-B575-93BECCEB3DFE}" type="presParOf" srcId="{C817064E-DC21-4772-BCFB-2D01B1C56D56}" destId="{11E5E6C2-7161-41FA-9DC2-4C00FD7EE7AA}" srcOrd="0" destOrd="0" presId="urn:microsoft.com/office/officeart/2018/2/layout/IconVerticalSolidList"/>
    <dgm:cxn modelId="{104347E1-66CD-492A-AF8B-BE2796A35447}" type="presParOf" srcId="{C817064E-DC21-4772-BCFB-2D01B1C56D56}" destId="{7488D6D0-B5F7-4BB9-8AF1-D9560ABFB542}" srcOrd="1" destOrd="0" presId="urn:microsoft.com/office/officeart/2018/2/layout/IconVerticalSolidList"/>
    <dgm:cxn modelId="{639A9653-637C-435C-9A79-28D767E7E11A}" type="presParOf" srcId="{C817064E-DC21-4772-BCFB-2D01B1C56D56}" destId="{47B76865-6DAD-4B32-887A-A34600688173}" srcOrd="2" destOrd="0" presId="urn:microsoft.com/office/officeart/2018/2/layout/IconVerticalSolidList"/>
    <dgm:cxn modelId="{E23E5D85-107B-41B8-BC00-1524D4E15A65}" type="presParOf" srcId="{C817064E-DC21-4772-BCFB-2D01B1C56D56}" destId="{705D3FDC-2660-4547-8802-F85945817937}"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403017-FB7F-4FA9-84F8-B7E608D9189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007F389-9565-44F1-B33B-114240F2DBE1}">
      <dgm:prSet/>
      <dgm:spPr/>
      <dgm:t>
        <a:bodyPr/>
        <a:lstStyle/>
        <a:p>
          <a:r>
            <a:rPr lang="en-US">
              <a:latin typeface="Aptos Display" panose="02110004020202020204"/>
            </a:rPr>
            <a:t>Green Goblin Technology</a:t>
          </a:r>
          <a:endParaRPr lang="en-US"/>
        </a:p>
      </dgm:t>
    </dgm:pt>
    <dgm:pt modelId="{11759B46-1CB6-466C-BA96-0C1B423E320F}" type="parTrans" cxnId="{53EA3EC1-2CE9-4994-9F38-E7D77F4EA8A3}">
      <dgm:prSet/>
      <dgm:spPr/>
      <dgm:t>
        <a:bodyPr/>
        <a:lstStyle/>
        <a:p>
          <a:endParaRPr lang="en-US"/>
        </a:p>
      </dgm:t>
    </dgm:pt>
    <dgm:pt modelId="{D1CFDABB-6321-4F22-A9B4-1FF83DC03D34}" type="sibTrans" cxnId="{53EA3EC1-2CE9-4994-9F38-E7D77F4EA8A3}">
      <dgm:prSet/>
      <dgm:spPr/>
      <dgm:t>
        <a:bodyPr/>
        <a:lstStyle/>
        <a:p>
          <a:endParaRPr lang="en-US"/>
        </a:p>
      </dgm:t>
    </dgm:pt>
    <dgm:pt modelId="{2FE85E3D-435F-437E-ABE6-52969AC7A54B}">
      <dgm:prSet phldrT="[Text]" phldr="0"/>
      <dgm:spPr/>
      <dgm:t>
        <a:bodyPr/>
        <a:lstStyle/>
        <a:p>
          <a:r>
            <a:rPr lang="en-US">
              <a:latin typeface="Calibri"/>
              <a:ea typeface="Calibri"/>
              <a:cs typeface="Calibri"/>
            </a:rPr>
            <a:t>Goblin </a:t>
          </a:r>
          <a:r>
            <a:rPr lang="en-US">
              <a:latin typeface="Aptos Display" panose="02110004020202020204"/>
            </a:rPr>
            <a:t>Glider</a:t>
          </a:r>
        </a:p>
      </dgm:t>
    </dgm:pt>
    <dgm:pt modelId="{18A01C8A-38E8-4CF4-B749-812C34C1FE69}" type="parTrans" cxnId="{5F9BBA85-3E66-402C-A73B-1F988E3478FF}">
      <dgm:prSet/>
      <dgm:spPr/>
      <dgm:t>
        <a:bodyPr/>
        <a:lstStyle/>
        <a:p>
          <a:endParaRPr lang="en-US"/>
        </a:p>
      </dgm:t>
    </dgm:pt>
    <dgm:pt modelId="{2CCF3525-3092-4B94-AAA0-AF7DEA7D3CFA}" type="sibTrans" cxnId="{5F9BBA85-3E66-402C-A73B-1F988E3478FF}">
      <dgm:prSet/>
      <dgm:spPr/>
      <dgm:t>
        <a:bodyPr/>
        <a:lstStyle/>
        <a:p>
          <a:endParaRPr lang="en-US"/>
        </a:p>
      </dgm:t>
    </dgm:pt>
    <dgm:pt modelId="{F9ED04C2-17B2-4D93-AB16-12C3EF6EB952}">
      <dgm:prSet phldrT="[Text]" phldr="0"/>
      <dgm:spPr/>
      <dgm:t>
        <a:bodyPr/>
        <a:lstStyle/>
        <a:p>
          <a:r>
            <a:rPr lang="en-US">
              <a:latin typeface="Aptos Display" panose="02110004020202020204"/>
            </a:rPr>
            <a:t>Goblin Serum</a:t>
          </a:r>
        </a:p>
      </dgm:t>
    </dgm:pt>
    <dgm:pt modelId="{2C9CD044-F499-43A0-AA4A-DEB5A39F9689}" type="parTrans" cxnId="{CC088A01-0E9E-4F70-B8F6-B535BCBC63FF}">
      <dgm:prSet/>
      <dgm:spPr/>
      <dgm:t>
        <a:bodyPr/>
        <a:lstStyle/>
        <a:p>
          <a:endParaRPr lang="en-US"/>
        </a:p>
      </dgm:t>
    </dgm:pt>
    <dgm:pt modelId="{4B3494A2-C877-4D65-9652-0A239ECF5BE3}" type="sibTrans" cxnId="{CC088A01-0E9E-4F70-B8F6-B535BCBC63FF}">
      <dgm:prSet/>
      <dgm:spPr/>
      <dgm:t>
        <a:bodyPr/>
        <a:lstStyle/>
        <a:p>
          <a:endParaRPr lang="en-US"/>
        </a:p>
      </dgm:t>
    </dgm:pt>
    <dgm:pt modelId="{F6095557-799B-4113-B2D3-C2D99AFD804E}">
      <dgm:prSet phldrT="[Text]" phldr="0"/>
      <dgm:spPr/>
      <dgm:t>
        <a:bodyPr/>
        <a:lstStyle/>
        <a:p>
          <a:r>
            <a:rPr lang="en-US">
              <a:latin typeface="Aptos Display" panose="02110004020202020204"/>
            </a:rPr>
            <a:t>Goblin Exoskeleton</a:t>
          </a:r>
          <a:endParaRPr lang="en-US"/>
        </a:p>
      </dgm:t>
    </dgm:pt>
    <dgm:pt modelId="{4923018F-FB7D-4660-88A0-8A50C817EEAD}" type="parTrans" cxnId="{4C827C9C-6505-481E-BCE0-0F05DE2E0D0D}">
      <dgm:prSet/>
      <dgm:spPr/>
      <dgm:t>
        <a:bodyPr/>
        <a:lstStyle/>
        <a:p>
          <a:endParaRPr lang="en-US"/>
        </a:p>
      </dgm:t>
    </dgm:pt>
    <dgm:pt modelId="{5C759A5D-733F-43EC-8B5D-EBA5DEB15018}" type="sibTrans" cxnId="{4C827C9C-6505-481E-BCE0-0F05DE2E0D0D}">
      <dgm:prSet/>
      <dgm:spPr/>
      <dgm:t>
        <a:bodyPr/>
        <a:lstStyle/>
        <a:p>
          <a:endParaRPr lang="en-US"/>
        </a:p>
      </dgm:t>
    </dgm:pt>
    <dgm:pt modelId="{D4A52374-BCD4-4BC9-A873-1389AE2937EC}" type="pres">
      <dgm:prSet presAssocID="{79403017-FB7F-4FA9-84F8-B7E608D9189B}" presName="root" presStyleCnt="0">
        <dgm:presLayoutVars>
          <dgm:dir/>
          <dgm:resizeHandles val="exact"/>
        </dgm:presLayoutVars>
      </dgm:prSet>
      <dgm:spPr/>
    </dgm:pt>
    <dgm:pt modelId="{A3857C0D-0FA6-4D04-858C-206470B771C1}" type="pres">
      <dgm:prSet presAssocID="{4007F389-9565-44F1-B33B-114240F2DBE1}" presName="compNode" presStyleCnt="0"/>
      <dgm:spPr/>
    </dgm:pt>
    <dgm:pt modelId="{94F5D606-1265-4873-A120-1897058E51F6}" type="pres">
      <dgm:prSet presAssocID="{4007F389-9565-44F1-B33B-114240F2DBE1}" presName="bgRect" presStyleLbl="bgShp" presStyleIdx="0" presStyleCnt="4"/>
      <dgm:spPr/>
    </dgm:pt>
    <dgm:pt modelId="{1D35FC5F-3976-439E-BE6E-748E8802ECA6}" type="pres">
      <dgm:prSet presAssocID="{4007F389-9565-44F1-B33B-114240F2DBE1}" presName="iconRect" presStyleLbl="node1" presStyleIdx="0" presStyleCnt="4"/>
      <dgm:spPr>
        <a:blipFill>
          <a:blip xmlns:r="http://schemas.openxmlformats.org/officeDocument/2006/relationships">
            <a:extLs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Alien Face with solid fill"/>
        </a:ext>
      </dgm:extLst>
    </dgm:pt>
    <dgm:pt modelId="{063B38B9-0212-4DCC-A994-6C48707FC6F6}" type="pres">
      <dgm:prSet presAssocID="{4007F389-9565-44F1-B33B-114240F2DBE1}" presName="spaceRect" presStyleCnt="0"/>
      <dgm:spPr/>
    </dgm:pt>
    <dgm:pt modelId="{95898F03-9C10-48F1-923C-DC2809A4A6A0}" type="pres">
      <dgm:prSet presAssocID="{4007F389-9565-44F1-B33B-114240F2DBE1}" presName="parTx" presStyleLbl="revTx" presStyleIdx="0" presStyleCnt="4">
        <dgm:presLayoutVars>
          <dgm:chMax val="0"/>
          <dgm:chPref val="0"/>
        </dgm:presLayoutVars>
      </dgm:prSet>
      <dgm:spPr/>
    </dgm:pt>
    <dgm:pt modelId="{5969D811-1C81-4CF8-BAE3-CC41B7CA058C}" type="pres">
      <dgm:prSet presAssocID="{D1CFDABB-6321-4F22-A9B4-1FF83DC03D34}" presName="sibTrans" presStyleCnt="0"/>
      <dgm:spPr/>
    </dgm:pt>
    <dgm:pt modelId="{2F85818B-2B6D-4715-9D42-35D695E57A49}" type="pres">
      <dgm:prSet presAssocID="{F9ED04C2-17B2-4D93-AB16-12C3EF6EB952}" presName="compNode" presStyleCnt="0"/>
      <dgm:spPr/>
    </dgm:pt>
    <dgm:pt modelId="{92EF1FE0-82D9-464B-9789-2FBB47F3DD0A}" type="pres">
      <dgm:prSet presAssocID="{F9ED04C2-17B2-4D93-AB16-12C3EF6EB952}" presName="bgRect" presStyleLbl="bgShp" presStyleIdx="1" presStyleCnt="4"/>
      <dgm:spPr/>
    </dgm:pt>
    <dgm:pt modelId="{27582908-6695-43C7-A42C-1CB4FDD55F38}" type="pres">
      <dgm:prSet presAssocID="{F9ED04C2-17B2-4D93-AB16-12C3EF6EB952}" presName="iconRect" presStyleLbl="node1" presStyleIdx="1" presStyleCnt="4"/>
      <dgm:spPr>
        <a:blipFill>
          <a:blip xmlns:r="http://schemas.openxmlformats.org/officeDocument/2006/relationships">
            <a:extLs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ine with solid fill"/>
        </a:ext>
      </dgm:extLst>
    </dgm:pt>
    <dgm:pt modelId="{DCFCA8EA-5493-4BB6-ABFD-A4D53744CB0B}" type="pres">
      <dgm:prSet presAssocID="{F9ED04C2-17B2-4D93-AB16-12C3EF6EB952}" presName="spaceRect" presStyleCnt="0"/>
      <dgm:spPr/>
    </dgm:pt>
    <dgm:pt modelId="{1A6B5BAC-0BDA-4F29-A8E3-E6F51AB410DD}" type="pres">
      <dgm:prSet presAssocID="{F9ED04C2-17B2-4D93-AB16-12C3EF6EB952}" presName="parTx" presStyleLbl="revTx" presStyleIdx="1" presStyleCnt="4">
        <dgm:presLayoutVars>
          <dgm:chMax val="0"/>
          <dgm:chPref val="0"/>
        </dgm:presLayoutVars>
      </dgm:prSet>
      <dgm:spPr/>
    </dgm:pt>
    <dgm:pt modelId="{858BB071-C5F6-438A-9859-52E14839456D}" type="pres">
      <dgm:prSet presAssocID="{4B3494A2-C877-4D65-9652-0A239ECF5BE3}" presName="sibTrans" presStyleCnt="0"/>
      <dgm:spPr/>
    </dgm:pt>
    <dgm:pt modelId="{CC1573F3-091C-4078-9DB2-E519493C28F4}" type="pres">
      <dgm:prSet presAssocID="{2FE85E3D-435F-437E-ABE6-52969AC7A54B}" presName="compNode" presStyleCnt="0"/>
      <dgm:spPr/>
    </dgm:pt>
    <dgm:pt modelId="{345E5C2E-796A-447D-BCD9-1A6736E4BF78}" type="pres">
      <dgm:prSet presAssocID="{2FE85E3D-435F-437E-ABE6-52969AC7A54B}" presName="bgRect" presStyleLbl="bgShp" presStyleIdx="2" presStyleCnt="4"/>
      <dgm:spPr/>
    </dgm:pt>
    <dgm:pt modelId="{C7B67A77-EEAC-4899-AE2A-2FDDCEE6C33B}" type="pres">
      <dgm:prSet presAssocID="{2FE85E3D-435F-437E-ABE6-52969AC7A54B}" presName="iconRect" presStyleLbl="node1" presStyleIdx="2" presStyleCnt="4"/>
      <dgm:spPr>
        <a:blipFill>
          <a:blip xmlns:r="http://schemas.openxmlformats.org/officeDocument/2006/relationships">
            <a:extLs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Quadcopter with solid fill"/>
        </a:ext>
      </dgm:extLst>
    </dgm:pt>
    <dgm:pt modelId="{70AF07C4-ABA4-4B72-AA29-4A33B94E7A0A}" type="pres">
      <dgm:prSet presAssocID="{2FE85E3D-435F-437E-ABE6-52969AC7A54B}" presName="spaceRect" presStyleCnt="0"/>
      <dgm:spPr/>
    </dgm:pt>
    <dgm:pt modelId="{D9E655B7-5499-43B4-99BE-C76D4D3D4B75}" type="pres">
      <dgm:prSet presAssocID="{2FE85E3D-435F-437E-ABE6-52969AC7A54B}" presName="parTx" presStyleLbl="revTx" presStyleIdx="2" presStyleCnt="4">
        <dgm:presLayoutVars>
          <dgm:chMax val="0"/>
          <dgm:chPref val="0"/>
        </dgm:presLayoutVars>
      </dgm:prSet>
      <dgm:spPr/>
    </dgm:pt>
    <dgm:pt modelId="{7D509D27-FC98-43B9-9A2B-0DA86E354F63}" type="pres">
      <dgm:prSet presAssocID="{2CCF3525-3092-4B94-AAA0-AF7DEA7D3CFA}" presName="sibTrans" presStyleCnt="0"/>
      <dgm:spPr/>
    </dgm:pt>
    <dgm:pt modelId="{F9348C26-B369-4551-9D90-95E68193A7DA}" type="pres">
      <dgm:prSet presAssocID="{F6095557-799B-4113-B2D3-C2D99AFD804E}" presName="compNode" presStyleCnt="0"/>
      <dgm:spPr/>
    </dgm:pt>
    <dgm:pt modelId="{333F2581-87AD-4201-8D42-74DF77885215}" type="pres">
      <dgm:prSet presAssocID="{F6095557-799B-4113-B2D3-C2D99AFD804E}" presName="bgRect" presStyleLbl="bgShp" presStyleIdx="3" presStyleCnt="4"/>
      <dgm:spPr/>
    </dgm:pt>
    <dgm:pt modelId="{F3F6C659-C821-431A-9212-5081B68ABA6A}" type="pres">
      <dgm:prSet presAssocID="{F6095557-799B-4113-B2D3-C2D99AFD804E}" presName="iconRect" presStyleLbl="node1" presStyleIdx="3" presStyleCnt="4"/>
      <dgm:spPr>
        <a:blipFill>
          <a:blip xmlns:r="http://schemas.openxmlformats.org/officeDocument/2006/relationships">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Robot with solid fill"/>
        </a:ext>
      </dgm:extLst>
    </dgm:pt>
    <dgm:pt modelId="{D2A15AA1-D8E7-4531-94DE-30031EEB1F65}" type="pres">
      <dgm:prSet presAssocID="{F6095557-799B-4113-B2D3-C2D99AFD804E}" presName="spaceRect" presStyleCnt="0"/>
      <dgm:spPr/>
    </dgm:pt>
    <dgm:pt modelId="{9E2A9F16-A252-4B1E-B47E-1BC3FC392544}" type="pres">
      <dgm:prSet presAssocID="{F6095557-799B-4113-B2D3-C2D99AFD804E}" presName="parTx" presStyleLbl="revTx" presStyleIdx="3" presStyleCnt="4">
        <dgm:presLayoutVars>
          <dgm:chMax val="0"/>
          <dgm:chPref val="0"/>
        </dgm:presLayoutVars>
      </dgm:prSet>
      <dgm:spPr/>
    </dgm:pt>
  </dgm:ptLst>
  <dgm:cxnLst>
    <dgm:cxn modelId="{CC088A01-0E9E-4F70-B8F6-B535BCBC63FF}" srcId="{79403017-FB7F-4FA9-84F8-B7E608D9189B}" destId="{F9ED04C2-17B2-4D93-AB16-12C3EF6EB952}" srcOrd="1" destOrd="0" parTransId="{2C9CD044-F499-43A0-AA4A-DEB5A39F9689}" sibTransId="{4B3494A2-C877-4D65-9652-0A239ECF5BE3}"/>
    <dgm:cxn modelId="{6FC4934A-B8E3-47F4-896D-E06654A06BB8}" type="presOf" srcId="{79403017-FB7F-4FA9-84F8-B7E608D9189B}" destId="{D4A52374-BCD4-4BC9-A873-1389AE2937EC}" srcOrd="0" destOrd="0" presId="urn:microsoft.com/office/officeart/2018/2/layout/IconVerticalSolidList"/>
    <dgm:cxn modelId="{4BDBEA62-82FE-488C-97BE-CA8E8C245A9E}" type="presOf" srcId="{2FE85E3D-435F-437E-ABE6-52969AC7A54B}" destId="{D9E655B7-5499-43B4-99BE-C76D4D3D4B75}" srcOrd="0" destOrd="0" presId="urn:microsoft.com/office/officeart/2018/2/layout/IconVerticalSolidList"/>
    <dgm:cxn modelId="{5F9BBA85-3E66-402C-A73B-1F988E3478FF}" srcId="{79403017-FB7F-4FA9-84F8-B7E608D9189B}" destId="{2FE85E3D-435F-437E-ABE6-52969AC7A54B}" srcOrd="2" destOrd="0" parTransId="{18A01C8A-38E8-4CF4-B749-812C34C1FE69}" sibTransId="{2CCF3525-3092-4B94-AAA0-AF7DEA7D3CFA}"/>
    <dgm:cxn modelId="{89002199-910D-463B-9D91-AE66E87F9338}" type="presOf" srcId="{F6095557-799B-4113-B2D3-C2D99AFD804E}" destId="{9E2A9F16-A252-4B1E-B47E-1BC3FC392544}" srcOrd="0" destOrd="0" presId="urn:microsoft.com/office/officeart/2018/2/layout/IconVerticalSolidList"/>
    <dgm:cxn modelId="{4C827C9C-6505-481E-BCE0-0F05DE2E0D0D}" srcId="{79403017-FB7F-4FA9-84F8-B7E608D9189B}" destId="{F6095557-799B-4113-B2D3-C2D99AFD804E}" srcOrd="3" destOrd="0" parTransId="{4923018F-FB7D-4660-88A0-8A50C817EEAD}" sibTransId="{5C759A5D-733F-43EC-8B5D-EBA5DEB15018}"/>
    <dgm:cxn modelId="{C58F6ABC-61C0-490E-AB7C-3638EDFBAA0C}" type="presOf" srcId="{F9ED04C2-17B2-4D93-AB16-12C3EF6EB952}" destId="{1A6B5BAC-0BDA-4F29-A8E3-E6F51AB410DD}" srcOrd="0" destOrd="0" presId="urn:microsoft.com/office/officeart/2018/2/layout/IconVerticalSolidList"/>
    <dgm:cxn modelId="{53EA3EC1-2CE9-4994-9F38-E7D77F4EA8A3}" srcId="{79403017-FB7F-4FA9-84F8-B7E608D9189B}" destId="{4007F389-9565-44F1-B33B-114240F2DBE1}" srcOrd="0" destOrd="0" parTransId="{11759B46-1CB6-466C-BA96-0C1B423E320F}" sibTransId="{D1CFDABB-6321-4F22-A9B4-1FF83DC03D34}"/>
    <dgm:cxn modelId="{65AB62D5-8567-42A9-9936-1B678463F55D}" type="presOf" srcId="{4007F389-9565-44F1-B33B-114240F2DBE1}" destId="{95898F03-9C10-48F1-923C-DC2809A4A6A0}" srcOrd="0" destOrd="0" presId="urn:microsoft.com/office/officeart/2018/2/layout/IconVerticalSolidList"/>
    <dgm:cxn modelId="{0AC61E73-8963-4683-91C5-A9314B2BC856}" type="presParOf" srcId="{D4A52374-BCD4-4BC9-A873-1389AE2937EC}" destId="{A3857C0D-0FA6-4D04-858C-206470B771C1}" srcOrd="0" destOrd="0" presId="urn:microsoft.com/office/officeart/2018/2/layout/IconVerticalSolidList"/>
    <dgm:cxn modelId="{6FD5C4A0-9B23-4C77-829A-1B8844D069B2}" type="presParOf" srcId="{A3857C0D-0FA6-4D04-858C-206470B771C1}" destId="{94F5D606-1265-4873-A120-1897058E51F6}" srcOrd="0" destOrd="0" presId="urn:microsoft.com/office/officeart/2018/2/layout/IconVerticalSolidList"/>
    <dgm:cxn modelId="{25389FDA-73FC-4E41-B20C-5DDD8F864A65}" type="presParOf" srcId="{A3857C0D-0FA6-4D04-858C-206470B771C1}" destId="{1D35FC5F-3976-439E-BE6E-748E8802ECA6}" srcOrd="1" destOrd="0" presId="urn:microsoft.com/office/officeart/2018/2/layout/IconVerticalSolidList"/>
    <dgm:cxn modelId="{F5C1283A-63E8-443D-9FEB-C4C2132A6B7A}" type="presParOf" srcId="{A3857C0D-0FA6-4D04-858C-206470B771C1}" destId="{063B38B9-0212-4DCC-A994-6C48707FC6F6}" srcOrd="2" destOrd="0" presId="urn:microsoft.com/office/officeart/2018/2/layout/IconVerticalSolidList"/>
    <dgm:cxn modelId="{CD9AE1A4-848A-4AC3-B16A-FB7FE92BD69D}" type="presParOf" srcId="{A3857C0D-0FA6-4D04-858C-206470B771C1}" destId="{95898F03-9C10-48F1-923C-DC2809A4A6A0}" srcOrd="3" destOrd="0" presId="urn:microsoft.com/office/officeart/2018/2/layout/IconVerticalSolidList"/>
    <dgm:cxn modelId="{F21067B4-0158-4521-AD0C-5B8750867CBC}" type="presParOf" srcId="{D4A52374-BCD4-4BC9-A873-1389AE2937EC}" destId="{5969D811-1C81-4CF8-BAE3-CC41B7CA058C}" srcOrd="1" destOrd="0" presId="urn:microsoft.com/office/officeart/2018/2/layout/IconVerticalSolidList"/>
    <dgm:cxn modelId="{8641A6D8-149B-4836-9DB5-5C1E41E3B7E4}" type="presParOf" srcId="{D4A52374-BCD4-4BC9-A873-1389AE2937EC}" destId="{2F85818B-2B6D-4715-9D42-35D695E57A49}" srcOrd="2" destOrd="0" presId="urn:microsoft.com/office/officeart/2018/2/layout/IconVerticalSolidList"/>
    <dgm:cxn modelId="{23CE6717-EF73-4D08-9219-21E7AD171C90}" type="presParOf" srcId="{2F85818B-2B6D-4715-9D42-35D695E57A49}" destId="{92EF1FE0-82D9-464B-9789-2FBB47F3DD0A}" srcOrd="0" destOrd="0" presId="urn:microsoft.com/office/officeart/2018/2/layout/IconVerticalSolidList"/>
    <dgm:cxn modelId="{4B0E1E6C-68E2-41EB-9723-E3173068A5A2}" type="presParOf" srcId="{2F85818B-2B6D-4715-9D42-35D695E57A49}" destId="{27582908-6695-43C7-A42C-1CB4FDD55F38}" srcOrd="1" destOrd="0" presId="urn:microsoft.com/office/officeart/2018/2/layout/IconVerticalSolidList"/>
    <dgm:cxn modelId="{4A8AD28E-FABD-4459-BBE0-4FDA7269FC53}" type="presParOf" srcId="{2F85818B-2B6D-4715-9D42-35D695E57A49}" destId="{DCFCA8EA-5493-4BB6-ABFD-A4D53744CB0B}" srcOrd="2" destOrd="0" presId="urn:microsoft.com/office/officeart/2018/2/layout/IconVerticalSolidList"/>
    <dgm:cxn modelId="{9C89D7DD-57EB-49FD-A801-D781FFA034EB}" type="presParOf" srcId="{2F85818B-2B6D-4715-9D42-35D695E57A49}" destId="{1A6B5BAC-0BDA-4F29-A8E3-E6F51AB410DD}" srcOrd="3" destOrd="0" presId="urn:microsoft.com/office/officeart/2018/2/layout/IconVerticalSolidList"/>
    <dgm:cxn modelId="{9F8FE6AE-6824-4560-94E8-200401C88EB0}" type="presParOf" srcId="{D4A52374-BCD4-4BC9-A873-1389AE2937EC}" destId="{858BB071-C5F6-438A-9859-52E14839456D}" srcOrd="3" destOrd="0" presId="urn:microsoft.com/office/officeart/2018/2/layout/IconVerticalSolidList"/>
    <dgm:cxn modelId="{136269E8-3252-4F2E-A2DB-B467FEABD80D}" type="presParOf" srcId="{D4A52374-BCD4-4BC9-A873-1389AE2937EC}" destId="{CC1573F3-091C-4078-9DB2-E519493C28F4}" srcOrd="4" destOrd="0" presId="urn:microsoft.com/office/officeart/2018/2/layout/IconVerticalSolidList"/>
    <dgm:cxn modelId="{37FB9473-94BE-4C00-A362-8A9FD65BEEDB}" type="presParOf" srcId="{CC1573F3-091C-4078-9DB2-E519493C28F4}" destId="{345E5C2E-796A-447D-BCD9-1A6736E4BF78}" srcOrd="0" destOrd="0" presId="urn:microsoft.com/office/officeart/2018/2/layout/IconVerticalSolidList"/>
    <dgm:cxn modelId="{6FB6D05A-2E16-4E21-9FB7-57D02650718F}" type="presParOf" srcId="{CC1573F3-091C-4078-9DB2-E519493C28F4}" destId="{C7B67A77-EEAC-4899-AE2A-2FDDCEE6C33B}" srcOrd="1" destOrd="0" presId="urn:microsoft.com/office/officeart/2018/2/layout/IconVerticalSolidList"/>
    <dgm:cxn modelId="{C1960A2B-FE4A-4F8F-A492-E99DEEF8F80F}" type="presParOf" srcId="{CC1573F3-091C-4078-9DB2-E519493C28F4}" destId="{70AF07C4-ABA4-4B72-AA29-4A33B94E7A0A}" srcOrd="2" destOrd="0" presId="urn:microsoft.com/office/officeart/2018/2/layout/IconVerticalSolidList"/>
    <dgm:cxn modelId="{6FC30EB0-DA83-440D-8772-18A88BFC7A73}" type="presParOf" srcId="{CC1573F3-091C-4078-9DB2-E519493C28F4}" destId="{D9E655B7-5499-43B4-99BE-C76D4D3D4B75}" srcOrd="3" destOrd="0" presId="urn:microsoft.com/office/officeart/2018/2/layout/IconVerticalSolidList"/>
    <dgm:cxn modelId="{95F3A0A5-6528-4FE3-AAF6-D3926F2D5C57}" type="presParOf" srcId="{D4A52374-BCD4-4BC9-A873-1389AE2937EC}" destId="{7D509D27-FC98-43B9-9A2B-0DA86E354F63}" srcOrd="5" destOrd="0" presId="urn:microsoft.com/office/officeart/2018/2/layout/IconVerticalSolidList"/>
    <dgm:cxn modelId="{9633A3FD-9AF0-4998-B93A-8BB723DE257C}" type="presParOf" srcId="{D4A52374-BCD4-4BC9-A873-1389AE2937EC}" destId="{F9348C26-B369-4551-9D90-95E68193A7DA}" srcOrd="6" destOrd="0" presId="urn:microsoft.com/office/officeart/2018/2/layout/IconVerticalSolidList"/>
    <dgm:cxn modelId="{08C6DB0F-CD86-4574-9C87-8CECEC4EBF12}" type="presParOf" srcId="{F9348C26-B369-4551-9D90-95E68193A7DA}" destId="{333F2581-87AD-4201-8D42-74DF77885215}" srcOrd="0" destOrd="0" presId="urn:microsoft.com/office/officeart/2018/2/layout/IconVerticalSolidList"/>
    <dgm:cxn modelId="{0484D1B3-E775-4620-8932-2E445B3EA709}" type="presParOf" srcId="{F9348C26-B369-4551-9D90-95E68193A7DA}" destId="{F3F6C659-C821-431A-9212-5081B68ABA6A}" srcOrd="1" destOrd="0" presId="urn:microsoft.com/office/officeart/2018/2/layout/IconVerticalSolidList"/>
    <dgm:cxn modelId="{4AD1D318-7C7F-4F7F-A7FE-C0BF2C275C5B}" type="presParOf" srcId="{F9348C26-B369-4551-9D90-95E68193A7DA}" destId="{D2A15AA1-D8E7-4531-94DE-30031EEB1F65}" srcOrd="2" destOrd="0" presId="urn:microsoft.com/office/officeart/2018/2/layout/IconVerticalSolidList"/>
    <dgm:cxn modelId="{3FCA3229-970D-4A70-8630-319EF0723A66}" type="presParOf" srcId="{F9348C26-B369-4551-9D90-95E68193A7DA}" destId="{9E2A9F16-A252-4B1E-B47E-1BC3FC39254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5E030C-DAB2-431A-8593-CF497DA2D8FC}"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1E5D71C4-4D18-43D2-B78E-0553E286B899}">
      <dgm:prSet/>
      <dgm:spPr/>
      <dgm:t>
        <a:bodyPr/>
        <a:lstStyle/>
        <a:p>
          <a:pPr rtl="0"/>
          <a:r>
            <a:rPr lang="en-US"/>
            <a:t>Technology isn’t </a:t>
          </a:r>
          <a:r>
            <a:rPr lang="en-US">
              <a:latin typeface="Aptos Display" panose="02110004020202020204"/>
            </a:rPr>
            <a:t>inherently dangerous</a:t>
          </a:r>
          <a:r>
            <a:rPr lang="en-US"/>
            <a:t> but the misuse of it is.</a:t>
          </a:r>
        </a:p>
      </dgm:t>
    </dgm:pt>
    <dgm:pt modelId="{FDAE31C3-BC7E-4BD8-B564-9AF93FC6C907}" type="parTrans" cxnId="{3C422C32-8B63-4018-AD12-FAEBE25D7D98}">
      <dgm:prSet/>
      <dgm:spPr/>
      <dgm:t>
        <a:bodyPr/>
        <a:lstStyle/>
        <a:p>
          <a:endParaRPr lang="en-US"/>
        </a:p>
      </dgm:t>
    </dgm:pt>
    <dgm:pt modelId="{6460C339-3E1D-4529-BA18-C0A765DF66EF}" type="sibTrans" cxnId="{3C422C32-8B63-4018-AD12-FAEBE25D7D98}">
      <dgm:prSet/>
      <dgm:spPr/>
      <dgm:t>
        <a:bodyPr/>
        <a:lstStyle/>
        <a:p>
          <a:endParaRPr lang="en-US"/>
        </a:p>
      </dgm:t>
    </dgm:pt>
    <dgm:pt modelId="{45269B47-FFED-42CA-A5AF-90E4A0A88033}">
      <dgm:prSet/>
      <dgm:spPr/>
      <dgm:t>
        <a:bodyPr/>
        <a:lstStyle/>
        <a:p>
          <a:r>
            <a:rPr lang="en-US"/>
            <a:t>Improvement in communications technology has not changed the spread of misinformation.</a:t>
          </a:r>
        </a:p>
      </dgm:t>
    </dgm:pt>
    <dgm:pt modelId="{2AD8F248-0D8E-40FC-8BBD-71830D710818}" type="parTrans" cxnId="{226B642A-30E5-4EB8-BF1B-3F60985C2733}">
      <dgm:prSet/>
      <dgm:spPr/>
      <dgm:t>
        <a:bodyPr/>
        <a:lstStyle/>
        <a:p>
          <a:endParaRPr lang="en-US"/>
        </a:p>
      </dgm:t>
    </dgm:pt>
    <dgm:pt modelId="{ABEA340A-0D6F-4FED-8F74-D8A4F9EF2793}" type="sibTrans" cxnId="{226B642A-30E5-4EB8-BF1B-3F60985C2733}">
      <dgm:prSet/>
      <dgm:spPr/>
      <dgm:t>
        <a:bodyPr/>
        <a:lstStyle/>
        <a:p>
          <a:endParaRPr lang="en-US"/>
        </a:p>
      </dgm:t>
    </dgm:pt>
    <dgm:pt modelId="{89517531-F245-4FF8-BB42-DB55D95DAEA8}" type="pres">
      <dgm:prSet presAssocID="{645E030C-DAB2-431A-8593-CF497DA2D8FC}" presName="root" presStyleCnt="0">
        <dgm:presLayoutVars>
          <dgm:dir/>
          <dgm:resizeHandles val="exact"/>
        </dgm:presLayoutVars>
      </dgm:prSet>
      <dgm:spPr/>
    </dgm:pt>
    <dgm:pt modelId="{ADB76B26-3CB0-4A33-8B60-7A91B5C3CF68}" type="pres">
      <dgm:prSet presAssocID="{1E5D71C4-4D18-43D2-B78E-0553E286B899}" presName="compNode" presStyleCnt="0"/>
      <dgm:spPr/>
    </dgm:pt>
    <dgm:pt modelId="{A3563ED3-6AC6-4049-9289-22A436368E3E}" type="pres">
      <dgm:prSet presAssocID="{1E5D71C4-4D18-43D2-B78E-0553E286B899}" presName="bgRect" presStyleLbl="bgShp" presStyleIdx="0" presStyleCnt="2"/>
      <dgm:spPr/>
    </dgm:pt>
    <dgm:pt modelId="{6F10F553-169F-4AA8-BF7C-D5E2386B4D24}" type="pres">
      <dgm:prSet presAssocID="{1E5D71C4-4D18-43D2-B78E-0553E286B899}" presName="iconRect" presStyleLbl="node1" presStyleIdx="0"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Radioactive"/>
        </a:ext>
      </dgm:extLst>
    </dgm:pt>
    <dgm:pt modelId="{62CE073F-E62E-448A-95BB-94622C5F101F}" type="pres">
      <dgm:prSet presAssocID="{1E5D71C4-4D18-43D2-B78E-0553E286B899}" presName="spaceRect" presStyleCnt="0"/>
      <dgm:spPr/>
    </dgm:pt>
    <dgm:pt modelId="{4CD8F603-AD3F-4002-B74F-3056375AEFC3}" type="pres">
      <dgm:prSet presAssocID="{1E5D71C4-4D18-43D2-B78E-0553E286B899}" presName="parTx" presStyleLbl="revTx" presStyleIdx="0" presStyleCnt="2">
        <dgm:presLayoutVars>
          <dgm:chMax val="0"/>
          <dgm:chPref val="0"/>
        </dgm:presLayoutVars>
      </dgm:prSet>
      <dgm:spPr/>
    </dgm:pt>
    <dgm:pt modelId="{C7E388D3-E8D6-44E1-9EB1-7BFFD605D16A}" type="pres">
      <dgm:prSet presAssocID="{6460C339-3E1D-4529-BA18-C0A765DF66EF}" presName="sibTrans" presStyleCnt="0"/>
      <dgm:spPr/>
    </dgm:pt>
    <dgm:pt modelId="{687E306B-6970-4142-8602-E93C27EB6973}" type="pres">
      <dgm:prSet presAssocID="{45269B47-FFED-42CA-A5AF-90E4A0A88033}" presName="compNode" presStyleCnt="0"/>
      <dgm:spPr/>
    </dgm:pt>
    <dgm:pt modelId="{F68CD0D1-83BC-4B69-AA46-5D2F4FE85FA9}" type="pres">
      <dgm:prSet presAssocID="{45269B47-FFED-42CA-A5AF-90E4A0A88033}" presName="bgRect" presStyleLbl="bgShp" presStyleIdx="1" presStyleCnt="2"/>
      <dgm:spPr/>
    </dgm:pt>
    <dgm:pt modelId="{01D867AB-0F5D-4089-86CD-53AE9B4D2D8F}" type="pres">
      <dgm:prSet presAssocID="{45269B47-FFED-42CA-A5AF-90E4A0A88033}" presName="iconRect" presStyleLbl="node1" presStyleIdx="1"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Network"/>
        </a:ext>
      </dgm:extLst>
    </dgm:pt>
    <dgm:pt modelId="{91ED9660-C8B2-41DE-9725-220E465DBEC2}" type="pres">
      <dgm:prSet presAssocID="{45269B47-FFED-42CA-A5AF-90E4A0A88033}" presName="spaceRect" presStyleCnt="0"/>
      <dgm:spPr/>
    </dgm:pt>
    <dgm:pt modelId="{E984EFDF-97F9-4E7A-A4A9-B67BAFE70480}" type="pres">
      <dgm:prSet presAssocID="{45269B47-FFED-42CA-A5AF-90E4A0A88033}" presName="parTx" presStyleLbl="revTx" presStyleIdx="1" presStyleCnt="2">
        <dgm:presLayoutVars>
          <dgm:chMax val="0"/>
          <dgm:chPref val="0"/>
        </dgm:presLayoutVars>
      </dgm:prSet>
      <dgm:spPr/>
    </dgm:pt>
  </dgm:ptLst>
  <dgm:cxnLst>
    <dgm:cxn modelId="{226B642A-30E5-4EB8-BF1B-3F60985C2733}" srcId="{645E030C-DAB2-431A-8593-CF497DA2D8FC}" destId="{45269B47-FFED-42CA-A5AF-90E4A0A88033}" srcOrd="1" destOrd="0" parTransId="{2AD8F248-0D8E-40FC-8BBD-71830D710818}" sibTransId="{ABEA340A-0D6F-4FED-8F74-D8A4F9EF2793}"/>
    <dgm:cxn modelId="{3C422C32-8B63-4018-AD12-FAEBE25D7D98}" srcId="{645E030C-DAB2-431A-8593-CF497DA2D8FC}" destId="{1E5D71C4-4D18-43D2-B78E-0553E286B899}" srcOrd="0" destOrd="0" parTransId="{FDAE31C3-BC7E-4BD8-B564-9AF93FC6C907}" sibTransId="{6460C339-3E1D-4529-BA18-C0A765DF66EF}"/>
    <dgm:cxn modelId="{FADDEF72-EAC1-44C0-B7AC-60EF8A46B4D7}" type="presOf" srcId="{1E5D71C4-4D18-43D2-B78E-0553E286B899}" destId="{4CD8F603-AD3F-4002-B74F-3056375AEFC3}" srcOrd="0" destOrd="0" presId="urn:microsoft.com/office/officeart/2018/2/layout/IconVerticalSolidList"/>
    <dgm:cxn modelId="{AFEA6686-8ABD-4276-886D-F9CB20BB367A}" type="presOf" srcId="{645E030C-DAB2-431A-8593-CF497DA2D8FC}" destId="{89517531-F245-4FF8-BB42-DB55D95DAEA8}" srcOrd="0" destOrd="0" presId="urn:microsoft.com/office/officeart/2018/2/layout/IconVerticalSolidList"/>
    <dgm:cxn modelId="{BC7CE5D1-32FB-4160-9585-D8C2B6CB53B7}" type="presOf" srcId="{45269B47-FFED-42CA-A5AF-90E4A0A88033}" destId="{E984EFDF-97F9-4E7A-A4A9-B67BAFE70480}" srcOrd="0" destOrd="0" presId="urn:microsoft.com/office/officeart/2018/2/layout/IconVerticalSolidList"/>
    <dgm:cxn modelId="{63148758-0292-4475-B36C-5E5F3F115623}" type="presParOf" srcId="{89517531-F245-4FF8-BB42-DB55D95DAEA8}" destId="{ADB76B26-3CB0-4A33-8B60-7A91B5C3CF68}" srcOrd="0" destOrd="0" presId="urn:microsoft.com/office/officeart/2018/2/layout/IconVerticalSolidList"/>
    <dgm:cxn modelId="{063E537E-6E0E-477F-B47C-4C5A0DAC081C}" type="presParOf" srcId="{ADB76B26-3CB0-4A33-8B60-7A91B5C3CF68}" destId="{A3563ED3-6AC6-4049-9289-22A436368E3E}" srcOrd="0" destOrd="0" presId="urn:microsoft.com/office/officeart/2018/2/layout/IconVerticalSolidList"/>
    <dgm:cxn modelId="{C8DB9B74-DF8C-45D5-BEBA-F3A205BCE87B}" type="presParOf" srcId="{ADB76B26-3CB0-4A33-8B60-7A91B5C3CF68}" destId="{6F10F553-169F-4AA8-BF7C-D5E2386B4D24}" srcOrd="1" destOrd="0" presId="urn:microsoft.com/office/officeart/2018/2/layout/IconVerticalSolidList"/>
    <dgm:cxn modelId="{2A10FAFF-C0F3-4B6C-B7BF-AE9BD27B2090}" type="presParOf" srcId="{ADB76B26-3CB0-4A33-8B60-7A91B5C3CF68}" destId="{62CE073F-E62E-448A-95BB-94622C5F101F}" srcOrd="2" destOrd="0" presId="urn:microsoft.com/office/officeart/2018/2/layout/IconVerticalSolidList"/>
    <dgm:cxn modelId="{C4921FD5-2737-4216-9E67-EDAC3177B0F9}" type="presParOf" srcId="{ADB76B26-3CB0-4A33-8B60-7A91B5C3CF68}" destId="{4CD8F603-AD3F-4002-B74F-3056375AEFC3}" srcOrd="3" destOrd="0" presId="urn:microsoft.com/office/officeart/2018/2/layout/IconVerticalSolidList"/>
    <dgm:cxn modelId="{7978A7E5-CB54-4FA7-8FFA-9E2699FEC8D7}" type="presParOf" srcId="{89517531-F245-4FF8-BB42-DB55D95DAEA8}" destId="{C7E388D3-E8D6-44E1-9EB1-7BFFD605D16A}" srcOrd="1" destOrd="0" presId="urn:microsoft.com/office/officeart/2018/2/layout/IconVerticalSolidList"/>
    <dgm:cxn modelId="{FD72761E-A375-45AD-9581-9C4825DF361A}" type="presParOf" srcId="{89517531-F245-4FF8-BB42-DB55D95DAEA8}" destId="{687E306B-6970-4142-8602-E93C27EB6973}" srcOrd="2" destOrd="0" presId="urn:microsoft.com/office/officeart/2018/2/layout/IconVerticalSolidList"/>
    <dgm:cxn modelId="{070CDBB7-781E-4E13-818E-0FEF98C62AF9}" type="presParOf" srcId="{687E306B-6970-4142-8602-E93C27EB6973}" destId="{F68CD0D1-83BC-4B69-AA46-5D2F4FE85FA9}" srcOrd="0" destOrd="0" presId="urn:microsoft.com/office/officeart/2018/2/layout/IconVerticalSolidList"/>
    <dgm:cxn modelId="{71CB9FC2-B94E-418C-8E71-1A754F96DF16}" type="presParOf" srcId="{687E306B-6970-4142-8602-E93C27EB6973}" destId="{01D867AB-0F5D-4089-86CD-53AE9B4D2D8F}" srcOrd="1" destOrd="0" presId="urn:microsoft.com/office/officeart/2018/2/layout/IconVerticalSolidList"/>
    <dgm:cxn modelId="{DE566A1E-D0EE-48DB-AA74-97BD063D9419}" type="presParOf" srcId="{687E306B-6970-4142-8602-E93C27EB6973}" destId="{91ED9660-C8B2-41DE-9725-220E465DBEC2}" srcOrd="2" destOrd="0" presId="urn:microsoft.com/office/officeart/2018/2/layout/IconVerticalSolidList"/>
    <dgm:cxn modelId="{7E1A12D5-FB2A-43DF-88C3-4EFAF025CD19}" type="presParOf" srcId="{687E306B-6970-4142-8602-E93C27EB6973}" destId="{E984EFDF-97F9-4E7A-A4A9-B67BAFE7048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6B275-7563-4058-999D-10577A630743}">
      <dsp:nvSpPr>
        <dsp:cNvPr id="0" name=""/>
        <dsp:cNvSpPr/>
      </dsp:nvSpPr>
      <dsp:spPr>
        <a:xfrm>
          <a:off x="0" y="636803"/>
          <a:ext cx="2804504" cy="117563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7AD0EB-FE3E-4AB2-97A3-B68A79C49D5C}">
      <dsp:nvSpPr>
        <dsp:cNvPr id="0" name=""/>
        <dsp:cNvSpPr/>
      </dsp:nvSpPr>
      <dsp:spPr>
        <a:xfrm>
          <a:off x="355630" y="901322"/>
          <a:ext cx="646600" cy="6466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B6CFFC-F4CB-4A61-B07A-3DD4DD563E75}">
      <dsp:nvSpPr>
        <dsp:cNvPr id="0" name=""/>
        <dsp:cNvSpPr/>
      </dsp:nvSpPr>
      <dsp:spPr>
        <a:xfrm>
          <a:off x="1357861" y="636803"/>
          <a:ext cx="1446642" cy="1175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22" tIns="124422" rIns="124422" bIns="124422" numCol="1" spcCol="1270" anchor="ctr" anchorCtr="0">
          <a:noAutofit/>
        </a:bodyPr>
        <a:lstStyle/>
        <a:p>
          <a:pPr marL="0" lvl="0" indent="0" algn="l" defTabSz="844550">
            <a:lnSpc>
              <a:spcPct val="100000"/>
            </a:lnSpc>
            <a:spcBef>
              <a:spcPct val="0"/>
            </a:spcBef>
            <a:spcAft>
              <a:spcPct val="35000"/>
            </a:spcAft>
            <a:buNone/>
          </a:pPr>
          <a:r>
            <a:rPr lang="en-US" sz="1900" kern="1200"/>
            <a:t>Genetic Technology</a:t>
          </a:r>
        </a:p>
      </dsp:txBody>
      <dsp:txXfrm>
        <a:off x="1357861" y="636803"/>
        <a:ext cx="1446642" cy="1175637"/>
      </dsp:txXfrm>
    </dsp:sp>
    <dsp:sp modelId="{11E5E6C2-7161-41FA-9DC2-4C00FD7EE7AA}">
      <dsp:nvSpPr>
        <dsp:cNvPr id="0" name=""/>
        <dsp:cNvSpPr/>
      </dsp:nvSpPr>
      <dsp:spPr>
        <a:xfrm>
          <a:off x="0" y="2106350"/>
          <a:ext cx="2804504" cy="117563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88D6D0-B5F7-4BB9-8AF1-D9560ABFB542}">
      <dsp:nvSpPr>
        <dsp:cNvPr id="0" name=""/>
        <dsp:cNvSpPr/>
      </dsp:nvSpPr>
      <dsp:spPr>
        <a:xfrm>
          <a:off x="355630" y="2370869"/>
          <a:ext cx="646600" cy="6466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5D3FDC-2660-4547-8802-F85945817937}">
      <dsp:nvSpPr>
        <dsp:cNvPr id="0" name=""/>
        <dsp:cNvSpPr/>
      </dsp:nvSpPr>
      <dsp:spPr>
        <a:xfrm>
          <a:off x="1357861" y="2106350"/>
          <a:ext cx="1446642" cy="1175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22" tIns="124422" rIns="124422" bIns="124422" numCol="1" spcCol="1270" anchor="ctr" anchorCtr="0">
          <a:noAutofit/>
        </a:bodyPr>
        <a:lstStyle/>
        <a:p>
          <a:pPr marL="0" lvl="0" indent="0" algn="l" defTabSz="844550">
            <a:lnSpc>
              <a:spcPct val="100000"/>
            </a:lnSpc>
            <a:spcBef>
              <a:spcPct val="0"/>
            </a:spcBef>
            <a:spcAft>
              <a:spcPct val="35000"/>
            </a:spcAft>
            <a:buNone/>
          </a:pPr>
          <a:r>
            <a:rPr lang="en-US" sz="1900" kern="1200"/>
            <a:t>The Bugle</a:t>
          </a:r>
        </a:p>
      </dsp:txBody>
      <dsp:txXfrm>
        <a:off x="1357861" y="2106350"/>
        <a:ext cx="1446642" cy="11756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5D606-1265-4873-A120-1897058E51F6}">
      <dsp:nvSpPr>
        <dsp:cNvPr id="0" name=""/>
        <dsp:cNvSpPr/>
      </dsp:nvSpPr>
      <dsp:spPr>
        <a:xfrm>
          <a:off x="0" y="1805"/>
          <a:ext cx="5393361"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35FC5F-3976-439E-BE6E-748E8802ECA6}">
      <dsp:nvSpPr>
        <dsp:cNvPr id="0" name=""/>
        <dsp:cNvSpPr/>
      </dsp:nvSpPr>
      <dsp:spPr>
        <a:xfrm>
          <a:off x="276881" y="207750"/>
          <a:ext cx="503420" cy="503420"/>
        </a:xfrm>
        <a:prstGeom prst="rect">
          <a:avLst/>
        </a:prstGeom>
        <a:blipFill>
          <a:blip xmlns:r="http://schemas.openxmlformats.org/officeDocument/2006/relationships">
            <a:extLst>
              <a:ext uri="{96DAC541-7B7A-43D3-8B79-37D633B846F1}">
                <asvg:svgBlip xmlns:asvg="http://schemas.microsoft.com/office/drawing/2016/SVG/main" r:embed="rId1"/>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898F03-9C10-48F1-923C-DC2809A4A6A0}">
      <dsp:nvSpPr>
        <dsp:cNvPr id="0" name=""/>
        <dsp:cNvSpPr/>
      </dsp:nvSpPr>
      <dsp:spPr>
        <a:xfrm>
          <a:off x="1057183" y="1805"/>
          <a:ext cx="4336177"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US" sz="2200" kern="1200">
              <a:latin typeface="Aptos Display" panose="02110004020202020204"/>
            </a:rPr>
            <a:t>Green Goblin Technology</a:t>
          </a:r>
          <a:endParaRPr lang="en-US" sz="2200" kern="1200"/>
        </a:p>
      </dsp:txBody>
      <dsp:txXfrm>
        <a:off x="1057183" y="1805"/>
        <a:ext cx="4336177" cy="915310"/>
      </dsp:txXfrm>
    </dsp:sp>
    <dsp:sp modelId="{92EF1FE0-82D9-464B-9789-2FBB47F3DD0A}">
      <dsp:nvSpPr>
        <dsp:cNvPr id="0" name=""/>
        <dsp:cNvSpPr/>
      </dsp:nvSpPr>
      <dsp:spPr>
        <a:xfrm>
          <a:off x="0" y="1145944"/>
          <a:ext cx="5393361"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582908-6695-43C7-A42C-1CB4FDD55F38}">
      <dsp:nvSpPr>
        <dsp:cNvPr id="0" name=""/>
        <dsp:cNvSpPr/>
      </dsp:nvSpPr>
      <dsp:spPr>
        <a:xfrm>
          <a:off x="276881" y="1351889"/>
          <a:ext cx="503420" cy="503420"/>
        </a:xfrm>
        <a:prstGeom prst="rect">
          <a:avLst/>
        </a:prstGeom>
        <a:blipFill>
          <a:blip xmlns:r="http://schemas.openxmlformats.org/officeDocument/2006/relationships">
            <a:extLs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6B5BAC-0BDA-4F29-A8E3-E6F51AB410DD}">
      <dsp:nvSpPr>
        <dsp:cNvPr id="0" name=""/>
        <dsp:cNvSpPr/>
      </dsp:nvSpPr>
      <dsp:spPr>
        <a:xfrm>
          <a:off x="1057183" y="1145944"/>
          <a:ext cx="4336177"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US" sz="2200" kern="1200">
              <a:latin typeface="Aptos Display" panose="02110004020202020204"/>
            </a:rPr>
            <a:t>Goblin Serum</a:t>
          </a:r>
        </a:p>
      </dsp:txBody>
      <dsp:txXfrm>
        <a:off x="1057183" y="1145944"/>
        <a:ext cx="4336177" cy="915310"/>
      </dsp:txXfrm>
    </dsp:sp>
    <dsp:sp modelId="{345E5C2E-796A-447D-BCD9-1A6736E4BF78}">
      <dsp:nvSpPr>
        <dsp:cNvPr id="0" name=""/>
        <dsp:cNvSpPr/>
      </dsp:nvSpPr>
      <dsp:spPr>
        <a:xfrm>
          <a:off x="0" y="2290082"/>
          <a:ext cx="5393361"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B67A77-EEAC-4899-AE2A-2FDDCEE6C33B}">
      <dsp:nvSpPr>
        <dsp:cNvPr id="0" name=""/>
        <dsp:cNvSpPr/>
      </dsp:nvSpPr>
      <dsp:spPr>
        <a:xfrm>
          <a:off x="276881" y="2496027"/>
          <a:ext cx="503420" cy="503420"/>
        </a:xfrm>
        <a:prstGeom prst="rect">
          <a:avLst/>
        </a:prstGeom>
        <a:blipFill>
          <a:blip xmlns:r="http://schemas.openxmlformats.org/officeDocument/2006/relationships">
            <a:extLst>
              <a:ext uri="{96DAC541-7B7A-43D3-8B79-37D633B846F1}">
                <asvg:svgBlip xmlns:asvg="http://schemas.microsoft.com/office/drawing/2016/SVG/main" r:embed="rId3"/>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E655B7-5499-43B4-99BE-C76D4D3D4B75}">
      <dsp:nvSpPr>
        <dsp:cNvPr id="0" name=""/>
        <dsp:cNvSpPr/>
      </dsp:nvSpPr>
      <dsp:spPr>
        <a:xfrm>
          <a:off x="1057183" y="2290082"/>
          <a:ext cx="4336177"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US" sz="2200" kern="1200">
              <a:latin typeface="Calibri"/>
              <a:ea typeface="Calibri"/>
              <a:cs typeface="Calibri"/>
            </a:rPr>
            <a:t>Goblin </a:t>
          </a:r>
          <a:r>
            <a:rPr lang="en-US" sz="2200" kern="1200">
              <a:latin typeface="Aptos Display" panose="02110004020202020204"/>
            </a:rPr>
            <a:t>Glider</a:t>
          </a:r>
        </a:p>
      </dsp:txBody>
      <dsp:txXfrm>
        <a:off x="1057183" y="2290082"/>
        <a:ext cx="4336177" cy="915310"/>
      </dsp:txXfrm>
    </dsp:sp>
    <dsp:sp modelId="{333F2581-87AD-4201-8D42-74DF77885215}">
      <dsp:nvSpPr>
        <dsp:cNvPr id="0" name=""/>
        <dsp:cNvSpPr/>
      </dsp:nvSpPr>
      <dsp:spPr>
        <a:xfrm>
          <a:off x="0" y="3434221"/>
          <a:ext cx="5393361"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F6C659-C821-431A-9212-5081B68ABA6A}">
      <dsp:nvSpPr>
        <dsp:cNvPr id="0" name=""/>
        <dsp:cNvSpPr/>
      </dsp:nvSpPr>
      <dsp:spPr>
        <a:xfrm>
          <a:off x="276881" y="3640166"/>
          <a:ext cx="503420" cy="503420"/>
        </a:xfrm>
        <a:prstGeom prst="rect">
          <a:avLst/>
        </a:prstGeom>
        <a:blipFill>
          <a:blip xmlns:r="http://schemas.openxmlformats.org/officeDocument/2006/relationships">
            <a:extLst>
              <a:ext uri="{96DAC541-7B7A-43D3-8B79-37D633B846F1}">
                <asvg:svgBlip xmlns:asvg="http://schemas.microsoft.com/office/drawing/2016/SVG/main" r:embed="rId4"/>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2A9F16-A252-4B1E-B47E-1BC3FC392544}">
      <dsp:nvSpPr>
        <dsp:cNvPr id="0" name=""/>
        <dsp:cNvSpPr/>
      </dsp:nvSpPr>
      <dsp:spPr>
        <a:xfrm>
          <a:off x="1057183" y="3434221"/>
          <a:ext cx="4336177"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US" sz="2200" kern="1200">
              <a:latin typeface="Aptos Display" panose="02110004020202020204"/>
            </a:rPr>
            <a:t>Goblin Exoskeleton</a:t>
          </a:r>
          <a:endParaRPr lang="en-US" sz="2200" kern="1200"/>
        </a:p>
      </dsp:txBody>
      <dsp:txXfrm>
        <a:off x="1057183" y="3434221"/>
        <a:ext cx="4336177" cy="915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63ED3-6AC6-4049-9289-22A436368E3E}">
      <dsp:nvSpPr>
        <dsp:cNvPr id="0" name=""/>
        <dsp:cNvSpPr/>
      </dsp:nvSpPr>
      <dsp:spPr>
        <a:xfrm>
          <a:off x="0" y="900455"/>
          <a:ext cx="6807333" cy="16623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10F553-169F-4AA8-BF7C-D5E2386B4D24}">
      <dsp:nvSpPr>
        <dsp:cNvPr id="0" name=""/>
        <dsp:cNvSpPr/>
      </dsp:nvSpPr>
      <dsp:spPr>
        <a:xfrm>
          <a:off x="502869" y="1274490"/>
          <a:ext cx="914308" cy="91430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D8F603-AD3F-4002-B74F-3056375AEFC3}">
      <dsp:nvSpPr>
        <dsp:cNvPr id="0" name=""/>
        <dsp:cNvSpPr/>
      </dsp:nvSpPr>
      <dsp:spPr>
        <a:xfrm>
          <a:off x="1920047" y="900455"/>
          <a:ext cx="4887285" cy="1662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935" tIns="175935" rIns="175935" bIns="175935" numCol="1" spcCol="1270" anchor="ctr" anchorCtr="0">
          <a:noAutofit/>
        </a:bodyPr>
        <a:lstStyle/>
        <a:p>
          <a:pPr marL="0" lvl="0" indent="0" algn="l" defTabSz="1111250" rtl="0">
            <a:lnSpc>
              <a:spcPct val="90000"/>
            </a:lnSpc>
            <a:spcBef>
              <a:spcPct val="0"/>
            </a:spcBef>
            <a:spcAft>
              <a:spcPct val="35000"/>
            </a:spcAft>
            <a:buNone/>
          </a:pPr>
          <a:r>
            <a:rPr lang="en-US" sz="2500" kern="1200"/>
            <a:t>Technology isn’t </a:t>
          </a:r>
          <a:r>
            <a:rPr lang="en-US" sz="2500" kern="1200">
              <a:latin typeface="Aptos Display" panose="02110004020202020204"/>
            </a:rPr>
            <a:t>inherently dangerous</a:t>
          </a:r>
          <a:r>
            <a:rPr lang="en-US" sz="2500" kern="1200"/>
            <a:t> but the misuse of it is.</a:t>
          </a:r>
        </a:p>
      </dsp:txBody>
      <dsp:txXfrm>
        <a:off x="1920047" y="900455"/>
        <a:ext cx="4887285" cy="1662379"/>
      </dsp:txXfrm>
    </dsp:sp>
    <dsp:sp modelId="{F68CD0D1-83BC-4B69-AA46-5D2F4FE85FA9}">
      <dsp:nvSpPr>
        <dsp:cNvPr id="0" name=""/>
        <dsp:cNvSpPr/>
      </dsp:nvSpPr>
      <dsp:spPr>
        <a:xfrm>
          <a:off x="0" y="2978429"/>
          <a:ext cx="6807333" cy="16623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D867AB-0F5D-4089-86CD-53AE9B4D2D8F}">
      <dsp:nvSpPr>
        <dsp:cNvPr id="0" name=""/>
        <dsp:cNvSpPr/>
      </dsp:nvSpPr>
      <dsp:spPr>
        <a:xfrm>
          <a:off x="502869" y="3352464"/>
          <a:ext cx="914308" cy="91430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84EFDF-97F9-4E7A-A4A9-B67BAFE70480}">
      <dsp:nvSpPr>
        <dsp:cNvPr id="0" name=""/>
        <dsp:cNvSpPr/>
      </dsp:nvSpPr>
      <dsp:spPr>
        <a:xfrm>
          <a:off x="1920047" y="2978429"/>
          <a:ext cx="4887285" cy="1662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935" tIns="175935" rIns="175935" bIns="175935" numCol="1" spcCol="1270" anchor="ctr" anchorCtr="0">
          <a:noAutofit/>
        </a:bodyPr>
        <a:lstStyle/>
        <a:p>
          <a:pPr marL="0" lvl="0" indent="0" algn="l" defTabSz="1111250">
            <a:lnSpc>
              <a:spcPct val="90000"/>
            </a:lnSpc>
            <a:spcBef>
              <a:spcPct val="0"/>
            </a:spcBef>
            <a:spcAft>
              <a:spcPct val="35000"/>
            </a:spcAft>
            <a:buNone/>
          </a:pPr>
          <a:r>
            <a:rPr lang="en-US" sz="2500" kern="1200"/>
            <a:t>Improvement in communications technology has not changed the spread of misinformation.</a:t>
          </a:r>
        </a:p>
      </dsp:txBody>
      <dsp:txXfrm>
        <a:off x="1920047" y="2978429"/>
        <a:ext cx="4887285" cy="166237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6537B6-D5C0-4EE9-BB31-9A77AAF9F84E}" type="datetimeFigureOut">
              <a:t>5/8/26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EE627-54E4-4B69-85AD-6BFB33B18D5D}" type="slidenum">
              <a:t>‹#›</a:t>
            </a:fld>
            <a:endParaRPr lang="en-US"/>
          </a:p>
        </p:txBody>
      </p:sp>
    </p:spTree>
    <p:extLst>
      <p:ext uri="{BB962C8B-B14F-4D97-AF65-F5344CB8AC3E}">
        <p14:creationId xmlns:p14="http://schemas.microsoft.com/office/powerpoint/2010/main" val="738949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viationquotations.com/results.php?search=Orville+Wrigh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ubmed.ncbi.nlm.nih.gov/24961713/"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airandspace.si.edu/explore/stories/air-mail" TargetMode="External"/><Relationship Id="rId4" Type="http://schemas.openxmlformats.org/officeDocument/2006/relationships/hyperlink" Target="https://encyclopedia.1914-1918-online.net/article/london-bombing-of/#toc_the_switch_to_bomber_aircraft"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EE627-54E4-4B69-85AD-6BFB33B18D5D}" type="slidenum">
              <a:rPr lang="en-US" smtClean="0"/>
              <a:t>1</a:t>
            </a:fld>
            <a:endParaRPr lang="en-US"/>
          </a:p>
        </p:txBody>
      </p:sp>
    </p:spTree>
    <p:extLst>
      <p:ext uri="{BB962C8B-B14F-4D97-AF65-F5344CB8AC3E}">
        <p14:creationId xmlns:p14="http://schemas.microsoft.com/office/powerpoint/2010/main" val="1134891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Daily Bugle purposefully publishes stories exclusively framing Spider-Man as a menace. This creates an echo chamber among dedicated followers, who are constantly shown misinformation on Spider-Man, which could morph their views overtime and change public opinion.</a:t>
            </a:r>
          </a:p>
          <a:p>
            <a:r>
              <a:rPr lang="en-US">
                <a:ea typeface="Calibri"/>
                <a:cs typeface="Calibri"/>
              </a:rPr>
              <a:t>Similarly, social media algorithms creates echo chambers by pushing affirmative posts towards users, isolating their ideologies and reaffirming dangerous world views. [5]</a:t>
            </a:r>
          </a:p>
          <a:p>
            <a:endParaRPr lang="en-US">
              <a:ea typeface="Calibri"/>
              <a:cs typeface="Calibri"/>
            </a:endParaRPr>
          </a:p>
          <a:p>
            <a:r>
              <a:rPr lang="en-US">
                <a:ea typeface="Calibri"/>
                <a:cs typeface="Calibri"/>
              </a:rPr>
              <a:t>Image Sources:</a:t>
            </a:r>
          </a:p>
          <a:p>
            <a:r>
              <a:rPr lang="en-US">
                <a:ea typeface="Calibri"/>
                <a:cs typeface="Calibri"/>
              </a:rPr>
              <a:t>Graph from [5]</a:t>
            </a:r>
          </a:p>
        </p:txBody>
      </p:sp>
      <p:sp>
        <p:nvSpPr>
          <p:cNvPr id="4" name="Slide Number Placeholder 3"/>
          <p:cNvSpPr>
            <a:spLocks noGrp="1"/>
          </p:cNvSpPr>
          <p:nvPr>
            <p:ph type="sldNum" sz="quarter" idx="5"/>
          </p:nvPr>
        </p:nvSpPr>
        <p:spPr/>
        <p:txBody>
          <a:bodyPr/>
          <a:lstStyle/>
          <a:p>
            <a:fld id="{3D4EE627-54E4-4B69-85AD-6BFB33B18D5D}" type="slidenum">
              <a:rPr lang="en-US"/>
              <a:t>10</a:t>
            </a:fld>
            <a:endParaRPr lang="en-US"/>
          </a:p>
        </p:txBody>
      </p:sp>
    </p:spTree>
    <p:extLst>
      <p:ext uri="{BB962C8B-B14F-4D97-AF65-F5344CB8AC3E}">
        <p14:creationId xmlns:p14="http://schemas.microsoft.com/office/powerpoint/2010/main" val="255046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EE627-54E4-4B69-85AD-6BFB33B18D5D}" type="slidenum">
              <a:rPr lang="en-US" smtClean="0"/>
              <a:t>11</a:t>
            </a:fld>
            <a:endParaRPr lang="en-US"/>
          </a:p>
        </p:txBody>
      </p:sp>
    </p:spTree>
    <p:extLst>
      <p:ext uri="{BB962C8B-B14F-4D97-AF65-F5344CB8AC3E}">
        <p14:creationId xmlns:p14="http://schemas.microsoft.com/office/powerpoint/2010/main" val="638647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argue for our first conclusion we would like to provide context on some notable tech in the movie</a:t>
            </a:r>
          </a:p>
          <a:p>
            <a:r>
              <a:rPr lang="en-US" dirty="0"/>
              <a:t> Early on in the movie Columbia University researchers experiment with spider genetics.</a:t>
            </a:r>
            <a:endParaRPr lang="en-US" dirty="0">
              <a:ea typeface="Calibri"/>
              <a:cs typeface="Calibri"/>
            </a:endParaRPr>
          </a:p>
          <a:p>
            <a:r>
              <a:rPr lang="en-US" dirty="0"/>
              <a:t>The Daily Bugle is a prominent newspaper in NYC and is a precursor to modern online news.</a:t>
            </a:r>
          </a:p>
          <a:p>
            <a:pPr marL="171450" indent="-171450">
              <a:buFontTx/>
              <a:buChar char="-"/>
            </a:pPr>
            <a:r>
              <a:rPr lang="en-US" dirty="0"/>
              <a:t>Mention early on Columbia spider genetics as a main point that created spider man</a:t>
            </a:r>
          </a:p>
          <a:p>
            <a:pPr marL="171450" indent="-171450">
              <a:buFontTx/>
              <a:buChar char="-"/>
            </a:pPr>
            <a:r>
              <a:rPr lang="en-US" dirty="0"/>
              <a:t>Just say there is a big change between how news was consumed in 2002 vs now don’t expand until next slide</a:t>
            </a:r>
            <a:endParaRPr lang="en-US" dirty="0">
              <a:ea typeface="Calibri"/>
              <a:cs typeface="Calibri"/>
            </a:endParaRPr>
          </a:p>
          <a:p>
            <a:pPr marL="0" indent="0">
              <a:buFontTx/>
              <a:buNone/>
            </a:pPr>
            <a:endParaRPr lang="en-US" dirty="0"/>
          </a:p>
          <a:p>
            <a:r>
              <a:rPr lang="en-US" dirty="0">
                <a:ea typeface="Calibri" panose="020F0502020204030204"/>
                <a:cs typeface="Calibri" panose="020F0502020204030204"/>
              </a:rPr>
              <a:t>Image Sources</a:t>
            </a:r>
          </a:p>
          <a:p>
            <a:r>
              <a:rPr lang="en-US" dirty="0">
                <a:ea typeface="Calibri" panose="020F0502020204030204"/>
                <a:cs typeface="Calibri" panose="020F0502020204030204"/>
              </a:rPr>
              <a:t>Image of genes from [17]</a:t>
            </a:r>
          </a:p>
          <a:p>
            <a:r>
              <a:rPr lang="en-US" dirty="0">
                <a:ea typeface="Calibri" panose="020F0502020204030204"/>
                <a:cs typeface="Calibri" panose="020F0502020204030204"/>
              </a:rPr>
              <a:t>Image</a:t>
            </a:r>
            <a:r>
              <a:rPr lang="en-US" dirty="0"/>
              <a:t> of Daily Bugle from [18]</a:t>
            </a:r>
            <a:endParaRPr lang="en-US" dirty="0">
              <a:ea typeface="Calibri" panose="020F0502020204030204"/>
              <a:cs typeface="Calibri" panose="020F0502020204030204"/>
            </a:endParaRPr>
          </a:p>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3D4EE627-54E4-4B69-85AD-6BFB33B18D5D}" type="slidenum">
              <a:rPr lang="en-US" smtClean="0"/>
              <a:t>2</a:t>
            </a:fld>
            <a:endParaRPr lang="en-US"/>
          </a:p>
        </p:txBody>
      </p:sp>
    </p:spTree>
    <p:extLst>
      <p:ext uri="{BB962C8B-B14F-4D97-AF65-F5344CB8AC3E}">
        <p14:creationId xmlns:p14="http://schemas.microsoft.com/office/powerpoint/2010/main" val="4027222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dirty="0">
                <a:ea typeface="Calibri"/>
                <a:cs typeface="Calibri"/>
              </a:rPr>
              <a:t>Green Goblin has a large arsenal of stolen inventions and technology originally developed by </a:t>
            </a:r>
            <a:r>
              <a:rPr lang="en-US" dirty="0" err="1">
                <a:ea typeface="Calibri"/>
                <a:cs typeface="Calibri"/>
              </a:rPr>
              <a:t>Oscorp</a:t>
            </a:r>
            <a:r>
              <a:rPr lang="en-US" dirty="0">
                <a:ea typeface="Calibri"/>
                <a:cs typeface="Calibri"/>
              </a:rPr>
              <a:t>. This includes the Goblin serum, glider, and exoskeleton.</a:t>
            </a:r>
            <a:endParaRPr lang="en-US" dirty="0"/>
          </a:p>
          <a:p>
            <a:pPr marL="171450" indent="-171450">
              <a:buFont typeface="Calibri"/>
              <a:buChar char="-"/>
            </a:pPr>
            <a:r>
              <a:rPr lang="en-US" dirty="0">
                <a:ea typeface="Calibri"/>
                <a:cs typeface="Calibri"/>
              </a:rPr>
              <a:t>The goblin serum was a steroid developed to enhance United states soldiers and allow them to handle the other goblin technology. </a:t>
            </a:r>
          </a:p>
          <a:p>
            <a:pPr marL="171450" indent="-171450">
              <a:buFont typeface="Calibri"/>
              <a:buChar char="-"/>
            </a:pPr>
            <a:r>
              <a:rPr lang="en-US" dirty="0">
                <a:ea typeface="Calibri"/>
                <a:cs typeface="Calibri"/>
              </a:rPr>
              <a:t>The goblin glider is a semi-autonomous glider with advanced weaponry. The goblin exoskeleton connects to the glider and allows for remote use of its control and weapons systems.</a:t>
            </a:r>
          </a:p>
          <a:p>
            <a:pPr marL="171450" indent="-171450">
              <a:buFont typeface="Calibri"/>
              <a:buChar char="-"/>
            </a:pPr>
            <a:endParaRPr lang="en-US" dirty="0">
              <a:ea typeface="Calibri"/>
              <a:cs typeface="Calibri"/>
            </a:endParaRPr>
          </a:p>
          <a:p>
            <a:r>
              <a:rPr lang="en-US" dirty="0">
                <a:ea typeface="Calibri"/>
                <a:cs typeface="Calibri"/>
              </a:rPr>
              <a:t>Image Sources</a:t>
            </a:r>
          </a:p>
          <a:p>
            <a:r>
              <a:rPr lang="en-US" dirty="0">
                <a:ea typeface="Calibri"/>
                <a:cs typeface="Calibri"/>
              </a:rPr>
              <a:t>Green Goblin Image from [16]</a:t>
            </a:r>
            <a:endParaRPr lang="en-US" dirty="0"/>
          </a:p>
        </p:txBody>
      </p:sp>
      <p:sp>
        <p:nvSpPr>
          <p:cNvPr id="4" name="Slide Number Placeholder 3"/>
          <p:cNvSpPr>
            <a:spLocks noGrp="1"/>
          </p:cNvSpPr>
          <p:nvPr>
            <p:ph type="sldNum" sz="quarter" idx="5"/>
          </p:nvPr>
        </p:nvSpPr>
        <p:spPr/>
        <p:txBody>
          <a:bodyPr/>
          <a:lstStyle/>
          <a:p>
            <a:fld id="{3D4EE627-54E4-4B69-85AD-6BFB33B18D5D}" type="slidenum">
              <a:t>3</a:t>
            </a:fld>
            <a:endParaRPr lang="en-US"/>
          </a:p>
        </p:txBody>
      </p:sp>
    </p:spTree>
    <p:extLst>
      <p:ext uri="{BB962C8B-B14F-4D97-AF65-F5344CB8AC3E}">
        <p14:creationId xmlns:p14="http://schemas.microsoft.com/office/powerpoint/2010/main" val="2378464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Speaker notes:</a:t>
            </a:r>
          </a:p>
          <a:p>
            <a:endParaRPr lang="en-US" dirty="0">
              <a:ea typeface="Calibri"/>
              <a:cs typeface="Calibri"/>
            </a:endParaRPr>
          </a:p>
          <a:p>
            <a:r>
              <a:rPr lang="en-US" dirty="0">
                <a:ea typeface="Calibri"/>
                <a:cs typeface="Calibri"/>
              </a:rPr>
              <a:t>We have two main conclusions those being : list conclusion 1 and 2</a:t>
            </a:r>
          </a:p>
          <a:p>
            <a:r>
              <a:rPr lang="en-US" dirty="0">
                <a:ea typeface="Calibri"/>
                <a:cs typeface="Calibri"/>
              </a:rPr>
              <a:t>- Transition to next slide by saying something along the lines of lets delve into why we believe that technology isn’t inherently dangerous but the misuse of it is.</a:t>
            </a:r>
          </a:p>
          <a:p>
            <a:endParaRPr lang="en-US" dirty="0">
              <a:ea typeface="Calibri"/>
              <a:cs typeface="Calibri"/>
            </a:endParaRPr>
          </a:p>
          <a:p>
            <a:r>
              <a:rPr lang="en-US" dirty="0">
                <a:ea typeface="Calibri"/>
                <a:cs typeface="Calibri"/>
              </a:rPr>
              <a:t>Arg notes</a:t>
            </a:r>
          </a:p>
          <a:p>
            <a:r>
              <a:rPr lang="en-US" dirty="0">
                <a:ea typeface="Calibri"/>
                <a:cs typeface="Calibri"/>
              </a:rPr>
              <a:t>Arg 1</a:t>
            </a:r>
          </a:p>
          <a:p>
            <a:pPr marL="171450" indent="-171450">
              <a:buFont typeface="Calibri"/>
              <a:buChar char="-"/>
            </a:pPr>
            <a:r>
              <a:rPr lang="en-US" dirty="0">
                <a:ea typeface="Calibri"/>
                <a:cs typeface="Calibri"/>
              </a:rPr>
              <a:t>The goblin technology is blamed for Norman's actions, however he chose to misuse the tech, it was not inherently dangerous/wasn't acting autonomously</a:t>
            </a:r>
          </a:p>
          <a:p>
            <a:pPr marL="171450" indent="-171450">
              <a:buFont typeface="Calibri"/>
              <a:buChar char="-"/>
            </a:pPr>
            <a:r>
              <a:rPr lang="en-US" dirty="0">
                <a:ea typeface="Calibri"/>
                <a:cs typeface="Calibri"/>
              </a:rPr>
              <a:t>Similar modern military technology falls in the same category where it isn't inherently dangerous, its how its used that can determine that</a:t>
            </a:r>
          </a:p>
          <a:p>
            <a:pPr marL="171450" indent="-171450">
              <a:buFont typeface="Calibri"/>
              <a:buChar char="-"/>
            </a:pPr>
            <a:r>
              <a:rPr lang="en-US" dirty="0">
                <a:ea typeface="Calibri"/>
                <a:cs typeface="Calibri"/>
              </a:rPr>
              <a:t>Sources related to military tech that was made with good intention but taken by bad people</a:t>
            </a:r>
          </a:p>
          <a:p>
            <a:pPr marL="171450" indent="-171450">
              <a:buFont typeface="Calibri"/>
              <a:buChar char="-"/>
            </a:pPr>
            <a:r>
              <a:rPr lang="en-US" dirty="0">
                <a:ea typeface="Calibri"/>
                <a:cs typeface="Calibri"/>
              </a:rPr>
              <a:t>Main example: Wright brothers didn't intend for planes to be military, but they were</a:t>
            </a:r>
          </a:p>
          <a:p>
            <a:pPr marL="171450" indent="-171450">
              <a:buFont typeface="Calibri"/>
              <a:buChar char="-"/>
            </a:pPr>
            <a:r>
              <a:rPr lang="en-US" dirty="0">
                <a:hlinkClick r:id="rId3"/>
              </a:rPr>
              <a:t>https://www.aviationquotations.com/results.php?search=Orville+Wright</a:t>
            </a:r>
            <a:r>
              <a:rPr lang="en-US" dirty="0"/>
              <a:t> - First quote important, also one most of the way down </a:t>
            </a:r>
            <a:r>
              <a:rPr lang="en-US" dirty="0" err="1"/>
              <a:t>pg</a:t>
            </a:r>
            <a:r>
              <a:rPr lang="en-US" dirty="0"/>
              <a:t> 1 about it being an invention of peace</a:t>
            </a:r>
            <a:endParaRPr lang="en-US" dirty="0">
              <a:ea typeface="Calibri"/>
              <a:cs typeface="Calibri"/>
            </a:endParaRPr>
          </a:p>
          <a:p>
            <a:r>
              <a:rPr lang="en-US" dirty="0">
                <a:ea typeface="Calibri"/>
                <a:cs typeface="Calibri"/>
              </a:rPr>
              <a:t>Arg 2</a:t>
            </a:r>
          </a:p>
          <a:p>
            <a:pPr marL="171450" indent="-171450">
              <a:buFont typeface="Calibri"/>
              <a:buChar char="-"/>
            </a:pPr>
            <a:r>
              <a:rPr lang="en-US" dirty="0">
                <a:ea typeface="Calibri"/>
                <a:cs typeface="Calibri"/>
              </a:rPr>
              <a:t>Strong minded people, like JJJ, who could see evidence against what they believe will still stick to their claims and make evidence to back them up.</a:t>
            </a:r>
          </a:p>
          <a:p>
            <a:pPr marL="171450" indent="-171450">
              <a:buFont typeface="Calibri"/>
              <a:buChar char="-"/>
            </a:pPr>
            <a:r>
              <a:rPr lang="en-US" dirty="0">
                <a:ea typeface="Calibri"/>
                <a:cs typeface="Calibri"/>
              </a:rPr>
              <a:t>In the movie this is on paper newspaper, but even with online news and social media, people still blindly follow opinions spread through the web</a:t>
            </a:r>
          </a:p>
          <a:p>
            <a:pPr marL="171450" indent="-171450">
              <a:buFont typeface="Calibri"/>
              <a:buChar char="-"/>
            </a:pPr>
            <a:r>
              <a:rPr lang="en-US" dirty="0">
                <a:ea typeface="Calibri"/>
                <a:cs typeface="Calibri"/>
              </a:rPr>
              <a:t>The Bugle spreading misinformation on paper would still spread it to the same people once online news exists</a:t>
            </a:r>
          </a:p>
          <a:p>
            <a:pPr marL="171450" indent="-171450">
              <a:buFont typeface="Calibri"/>
              <a:buChar char="-"/>
            </a:pPr>
            <a:r>
              <a:rPr lang="en-US" dirty="0">
                <a:ea typeface="Calibri"/>
                <a:cs typeface="Calibri"/>
              </a:rPr>
              <a:t>Source on rate of misinformation online, source on rate of people believing said misinformation/opinions. Could also find some for rate of indifference outside of your 'news bubble’</a:t>
            </a:r>
          </a:p>
          <a:p>
            <a:pPr marL="171450" indent="-171450">
              <a:buFont typeface="Calibri"/>
              <a:buChar char="-"/>
            </a:pPr>
            <a:r>
              <a:rPr lang="en-US" dirty="0">
                <a:ea typeface="Calibri"/>
                <a:cs typeface="Calibri"/>
              </a:rPr>
              <a:t>Define news bubble </a:t>
            </a:r>
          </a:p>
          <a:p>
            <a:pPr marL="628650" lvl="1" indent="-171450">
              <a:buFont typeface="Calibri"/>
              <a:buChar char="-"/>
            </a:pP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D4EE627-54E4-4B69-85AD-6BFB33B18D5D}" type="slidenum">
              <a:t>4</a:t>
            </a:fld>
            <a:endParaRPr lang="en-US"/>
          </a:p>
        </p:txBody>
      </p:sp>
    </p:spTree>
    <p:extLst>
      <p:ext uri="{BB962C8B-B14F-4D97-AF65-F5344CB8AC3E}">
        <p14:creationId xmlns:p14="http://schemas.microsoft.com/office/powerpoint/2010/main" val="2461280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A223F-3249-7C11-EEDB-6D9EB9141A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BDAE06-FEDF-9110-9E19-00EB9DDD3A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D04B07-9AC2-C841-E3B5-2A042F108B84}"/>
              </a:ext>
            </a:extLst>
          </p:cNvPr>
          <p:cNvSpPr>
            <a:spLocks noGrp="1"/>
          </p:cNvSpPr>
          <p:nvPr>
            <p:ph type="body" idx="1"/>
          </p:nvPr>
        </p:nvSpPr>
        <p:spPr/>
        <p:txBody>
          <a:bodyPr/>
          <a:lstStyle/>
          <a:p>
            <a:r>
              <a:rPr lang="en-US" dirty="0">
                <a:solidFill>
                  <a:schemeClr val="tx2"/>
                </a:solidFill>
              </a:rPr>
              <a:t>The goblin technology is blamed for Norman's actions, however he chose to misuse the tech, it was not inherently dangerous/wasn't acting autonomously</a:t>
            </a:r>
          </a:p>
          <a:p>
            <a:endParaRPr lang="en-US" dirty="0">
              <a:solidFill>
                <a:schemeClr val="tx2"/>
              </a:solidFill>
            </a:endParaRPr>
          </a:p>
          <a:p>
            <a:r>
              <a:rPr lang="en-US" dirty="0">
                <a:solidFill>
                  <a:schemeClr val="tx2"/>
                </a:solidFill>
              </a:rPr>
              <a:t>Even though the scientist working with Norman warned him about the dangers of the experimental serum, he decided to take it anyways which can be construed as a misuse of this tech because this wasn’t the intended use</a:t>
            </a:r>
            <a:endParaRPr lang="en-US" dirty="0">
              <a:solidFill>
                <a:schemeClr val="tx2"/>
              </a:solidFill>
              <a:ea typeface="Calibri"/>
              <a:cs typeface="Calibri"/>
            </a:endParaRPr>
          </a:p>
          <a:p>
            <a:r>
              <a:rPr lang="en-US" dirty="0">
                <a:solidFill>
                  <a:schemeClr val="tx2"/>
                </a:solidFill>
              </a:rPr>
              <a:t>The use for the serum was to help the person operating the glider become strong enough to do operate it.</a:t>
            </a:r>
            <a:endParaRPr lang="en-US" dirty="0">
              <a:solidFill>
                <a:schemeClr val="tx2"/>
              </a:solidFill>
              <a:ea typeface="Calibri"/>
              <a:cs typeface="Calibri"/>
            </a:endParaRPr>
          </a:p>
          <a:p>
            <a:r>
              <a:rPr lang="en-US" dirty="0">
                <a:solidFill>
                  <a:schemeClr val="tx2"/>
                </a:solidFill>
              </a:rPr>
              <a:t>The glider and the serum were both unstable, experimental tech.</a:t>
            </a:r>
          </a:p>
          <a:p>
            <a:r>
              <a:rPr lang="en-US" dirty="0">
                <a:solidFill>
                  <a:schemeClr val="tx2"/>
                </a:solidFill>
              </a:rPr>
              <a:t>He abuses the glider and other tech for his personal agendas after he is fired from the company and going around terrorizing the board members who fired him, even killing them.</a:t>
            </a:r>
          </a:p>
          <a:p>
            <a:endParaRPr lang="en-US" dirty="0">
              <a:solidFill>
                <a:schemeClr val="tx2"/>
              </a:solidFill>
            </a:endParaRPr>
          </a:p>
          <a:p>
            <a:r>
              <a:rPr lang="en-US" dirty="0">
                <a:solidFill>
                  <a:schemeClr val="tx2"/>
                </a:solidFill>
              </a:rPr>
              <a:t>In the movie, we're made to believe that technology is dangerous because of the harm that can be done with it, but we believe technology is dangerous when the user misuses it. </a:t>
            </a:r>
            <a:endParaRPr lang="en-US" dirty="0"/>
          </a:p>
          <a:p>
            <a:endParaRPr lang="en-US" dirty="0">
              <a:solidFill>
                <a:schemeClr val="tx2"/>
              </a:solidFill>
            </a:endParaRPr>
          </a:p>
          <a:p>
            <a:r>
              <a:rPr lang="en-US" dirty="0">
                <a:solidFill>
                  <a:schemeClr val="tx2"/>
                </a:solidFill>
              </a:rPr>
              <a:t>Green Goblin Image from [14]</a:t>
            </a:r>
          </a:p>
          <a:p>
            <a:endParaRPr lang="en-US" dirty="0">
              <a:solidFill>
                <a:schemeClr val="tx2"/>
              </a:solidFill>
            </a:endParaRPr>
          </a:p>
          <a:p>
            <a:endParaRPr lang="en-US" dirty="0">
              <a:solidFill>
                <a:schemeClr val="tx2"/>
              </a:solidFill>
            </a:endParaRPr>
          </a:p>
          <a:p>
            <a:endParaRPr lang="en-US" dirty="0"/>
          </a:p>
        </p:txBody>
      </p:sp>
      <p:sp>
        <p:nvSpPr>
          <p:cNvPr id="4" name="Slide Number Placeholder 3">
            <a:extLst>
              <a:ext uri="{FF2B5EF4-FFF2-40B4-BE49-F238E27FC236}">
                <a16:creationId xmlns:a16="http://schemas.microsoft.com/office/drawing/2014/main" id="{CE3121C9-83A5-95C3-EB99-669F98ABEA66}"/>
              </a:ext>
            </a:extLst>
          </p:cNvPr>
          <p:cNvSpPr>
            <a:spLocks noGrp="1"/>
          </p:cNvSpPr>
          <p:nvPr>
            <p:ph type="sldNum" sz="quarter" idx="5"/>
          </p:nvPr>
        </p:nvSpPr>
        <p:spPr/>
        <p:txBody>
          <a:bodyPr/>
          <a:lstStyle/>
          <a:p>
            <a:fld id="{3D4EE627-54E4-4B69-85AD-6BFB33B18D5D}" type="slidenum">
              <a:rPr lang="en-US" smtClean="0"/>
              <a:t>5</a:t>
            </a:fld>
            <a:endParaRPr lang="en-US"/>
          </a:p>
        </p:txBody>
      </p:sp>
    </p:spTree>
    <p:extLst>
      <p:ext uri="{BB962C8B-B14F-4D97-AF65-F5344CB8AC3E}">
        <p14:creationId xmlns:p14="http://schemas.microsoft.com/office/powerpoint/2010/main" val="3473406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444444"/>
              </a:solidFill>
            </a:endParaRPr>
          </a:p>
          <a:p>
            <a:r>
              <a:rPr lang="en-US" dirty="0">
                <a:solidFill>
                  <a:srgbClr val="44546A"/>
                </a:solidFill>
              </a:rPr>
              <a:t>In 1903, the Wright Brothers invented the airplane, proving transportation by the air was possible. But commercial flying like we know today was not actually the first application of the airplane. In 1908, the first military airplanes were created for the use of reconnaissance, combat, and bombings during world war 1, and commercial flights would not be seen until 6 years later in 1914. Countries quickly advanced their aircraft technology during WW1, and on June 13, 1917, Germany ran an air raid on London using their new airplane-like aircraft bombers, which caused 162 civilian deaths and injured 426 more. Which was the deadliest raid on </a:t>
            </a:r>
            <a:r>
              <a:rPr lang="en-US" dirty="0" err="1">
                <a:solidFill>
                  <a:srgbClr val="44546A"/>
                </a:solidFill>
              </a:rPr>
              <a:t>br</a:t>
            </a:r>
            <a:r>
              <a:rPr lang="en-US" dirty="0">
                <a:solidFill>
                  <a:srgbClr val="44546A"/>
                </a:solidFill>
              </a:rPr>
              <a:t>itain</a:t>
            </a:r>
            <a:endParaRPr lang="en-US" dirty="0">
              <a:solidFill>
                <a:srgbClr val="44546A"/>
              </a:solidFill>
              <a:ea typeface="Calibri"/>
              <a:cs typeface="Calibri"/>
            </a:endParaRPr>
          </a:p>
          <a:p>
            <a:r>
              <a:rPr lang="en-US" dirty="0">
                <a:solidFill>
                  <a:srgbClr val="44546A"/>
                </a:solidFill>
              </a:rPr>
              <a:t>The wright brothers themselves state that they think of the invention of the airplane like the finding of fire, that they regret all the damage done by fire, but that they're glad humans can find 1000 ways to use fire, even if some of it is destructive.</a:t>
            </a:r>
            <a:endParaRPr lang="en-US" dirty="0"/>
          </a:p>
          <a:p>
            <a:endParaRPr lang="en-US" dirty="0">
              <a:ea typeface="Calibri"/>
              <a:cs typeface="Calibri"/>
            </a:endParaRPr>
          </a:p>
          <a:p>
            <a:r>
              <a:rPr lang="en-US" dirty="0">
                <a:ea typeface="Calibri"/>
                <a:cs typeface="Calibri"/>
              </a:rPr>
              <a:t>References so far:</a:t>
            </a:r>
            <a:endParaRPr lang="en-US" dirty="0"/>
          </a:p>
          <a:p>
            <a:pPr marL="228600" indent="-228600">
              <a:buAutoNum type="arabicPeriod"/>
            </a:pPr>
            <a:r>
              <a:rPr lang="en-US" dirty="0">
                <a:hlinkClick r:id="rId3"/>
              </a:rPr>
              <a:t>https://pubmed.ncbi.nlm.nih.gov/24961713/</a:t>
            </a:r>
            <a:endParaRPr lang="en-US" dirty="0"/>
          </a:p>
          <a:p>
            <a:pPr marL="228600" indent="-228600">
              <a:buAutoNum type="arabicPeriod"/>
            </a:pPr>
            <a:r>
              <a:rPr lang="en-US" dirty="0">
                <a:hlinkClick r:id="rId4"/>
              </a:rPr>
              <a:t>https://encyclopedia.1914-1918-online.net/article/london-bombing-of/#toc_the_switch_to_bomber_aircraft</a:t>
            </a:r>
            <a:endParaRPr lang="en-US" dirty="0">
              <a:ea typeface="Calibri"/>
              <a:cs typeface="Calibri"/>
            </a:endParaRPr>
          </a:p>
          <a:p>
            <a:pPr marL="228600" indent="-228600">
              <a:buAutoNum type="arabicPeriod"/>
            </a:pPr>
            <a:r>
              <a:rPr lang="en-US" dirty="0">
                <a:hlinkClick r:id="rId5"/>
              </a:rPr>
              <a:t>https://airandspace.si.edu/explore/stories/air-mail</a:t>
            </a:r>
            <a:r>
              <a:rPr lang="en-US" dirty="0"/>
              <a:t> (ask professor for quality of source)</a:t>
            </a:r>
            <a:endParaRPr lang="en-US" dirty="0">
              <a:ea typeface="Calibri"/>
              <a:cs typeface="Calibri"/>
            </a:endParaRPr>
          </a:p>
          <a:p>
            <a:pPr marL="228600" indent="-228600">
              <a:buAutoNum type="arabicPeriod"/>
            </a:pPr>
            <a:r>
              <a:rPr lang="en-US" dirty="0"/>
              <a:t>Image source : https://</a:t>
            </a:r>
            <a:r>
              <a:rPr lang="en-US" dirty="0" err="1"/>
              <a:t>www.reddit.com</a:t>
            </a:r>
            <a:r>
              <a:rPr lang="en-US" dirty="0"/>
              <a:t>/r/</a:t>
            </a:r>
            <a:r>
              <a:rPr lang="en-US" dirty="0" err="1"/>
              <a:t>dcsworld</a:t>
            </a:r>
            <a:r>
              <a:rPr lang="en-US" dirty="0"/>
              <a:t>/comments/1n61p7d/</a:t>
            </a:r>
            <a:r>
              <a:rPr lang="en-US" dirty="0" err="1"/>
              <a:t>anyone_ever_been_on_a_commercial_flight_looked</a:t>
            </a:r>
            <a:r>
              <a:rPr lang="en-US" dirty="0"/>
              <a:t>/#lightbox </a:t>
            </a:r>
          </a:p>
          <a:p>
            <a:pPr marL="228600" indent="-228600">
              <a:buAutoNum type="arabicPeriod"/>
            </a:pPr>
            <a:endParaRPr lang="en-US" dirty="0">
              <a:ea typeface="Calibri"/>
              <a:cs typeface="Calibri"/>
            </a:endParaRPr>
          </a:p>
          <a:p>
            <a:pPr marL="0" indent="0">
              <a:buNone/>
            </a:pPr>
            <a:r>
              <a:rPr lang="en-US" dirty="0">
                <a:ea typeface="Calibri"/>
                <a:cs typeface="Calibri"/>
              </a:rPr>
              <a:t>Speaker Notes : </a:t>
            </a:r>
          </a:p>
          <a:p>
            <a:pPr marL="171450" indent="-171450">
              <a:buFontTx/>
              <a:buChar char="-"/>
            </a:pPr>
            <a:r>
              <a:rPr lang="en-US" dirty="0">
                <a:ea typeface="Calibri"/>
                <a:cs typeface="Calibri"/>
              </a:rPr>
              <a:t>1903 wright brothers proved humans could fly with the goal to just take humans into the air and source 1 says they believed this to be a technology that would bring about peace. </a:t>
            </a:r>
          </a:p>
          <a:p>
            <a:pPr marL="171450" indent="-171450">
              <a:buFontTx/>
              <a:buChar char="-"/>
            </a:pPr>
            <a:r>
              <a:rPr lang="en-US" dirty="0" err="1">
                <a:ea typeface="Calibri"/>
                <a:cs typeface="Calibri"/>
              </a:rPr>
              <a:t>Figher</a:t>
            </a:r>
            <a:r>
              <a:rPr lang="en-US" dirty="0">
                <a:ea typeface="Calibri"/>
                <a:cs typeface="Calibri"/>
              </a:rPr>
              <a:t> planes kill a lot of people vs commercial planes has improve global economy (find source)</a:t>
            </a:r>
          </a:p>
          <a:p>
            <a:pPr marL="171450" indent="-171450">
              <a:buFontTx/>
              <a:buChar char="-"/>
            </a:pPr>
            <a:r>
              <a:rPr lang="en-US" dirty="0">
                <a:ea typeface="Calibri"/>
                <a:cs typeface="Calibri"/>
              </a:rPr>
              <a:t>Point out the analogy that guns don’t kill people, people kill people.</a:t>
            </a:r>
          </a:p>
          <a:p>
            <a:pPr marL="171450" indent="-171450">
              <a:buFontTx/>
              <a:buChar char="-"/>
            </a:pPr>
            <a:r>
              <a:rPr lang="en-US" dirty="0">
                <a:ea typeface="Calibri"/>
                <a:cs typeface="Calibri"/>
              </a:rPr>
              <a:t>Segway to next slide based on this point</a:t>
            </a:r>
          </a:p>
          <a:p>
            <a:pPr marL="171450" indent="-171450">
              <a:buFont typeface="Arial"/>
              <a:buChar char="•"/>
            </a:pPr>
            <a:r>
              <a:rPr lang="en-US" dirty="0">
                <a:ea typeface="Calibri"/>
                <a:cs typeface="Calibri"/>
              </a:rPr>
              <a:t>"</a:t>
            </a:r>
            <a:r>
              <a:rPr lang="en-US" dirty="0"/>
              <a:t>I feel about the airplane much as I do in regard to fire. That is, I regret all the terrible damage caused by fire. But I think it is good for the human race that someone discovered how to start fires, and that it is possible to put fire to thousands of important uses. "</a:t>
            </a:r>
          </a:p>
          <a:p>
            <a:pPr marL="171450" indent="-171450">
              <a:buFont typeface="Arial"/>
              <a:buChar char="•"/>
            </a:pPr>
            <a:r>
              <a:rPr lang="en-US" dirty="0">
                <a:solidFill>
                  <a:schemeClr val="tx2"/>
                </a:solidFill>
              </a:rPr>
              <a:t>Air raids changed war because civilians could now be attacked from the air.</a:t>
            </a:r>
            <a:endParaRPr lang="en-US" dirty="0">
              <a:ea typeface="Calibri"/>
              <a:cs typeface="Calibri"/>
            </a:endParaRPr>
          </a:p>
          <a:p>
            <a:pPr marL="171450" indent="-171450">
              <a:buFont typeface="Arial"/>
              <a:buChar char="•"/>
            </a:pPr>
            <a:r>
              <a:rPr lang="en-US" dirty="0">
                <a:ea typeface="Calibri"/>
                <a:cs typeface="Calibri"/>
              </a:rPr>
              <a:t>First commercial plane</a:t>
            </a:r>
          </a:p>
          <a:p>
            <a:endParaRPr lang="en-US" dirty="0">
              <a:solidFill>
                <a:srgbClr val="000000"/>
              </a:solidFill>
              <a:ea typeface="Calibri"/>
              <a:cs typeface="Calibri"/>
            </a:endParaRPr>
          </a:p>
          <a:p>
            <a:endParaRPr lang="en-US" dirty="0">
              <a:solidFill>
                <a:srgbClr val="44546A"/>
              </a:solidFill>
              <a:ea typeface="Calibri"/>
              <a:cs typeface="Calibri"/>
            </a:endParaRPr>
          </a:p>
        </p:txBody>
      </p:sp>
      <p:sp>
        <p:nvSpPr>
          <p:cNvPr id="4" name="Slide Number Placeholder 3"/>
          <p:cNvSpPr>
            <a:spLocks noGrp="1"/>
          </p:cNvSpPr>
          <p:nvPr>
            <p:ph type="sldNum" sz="quarter" idx="5"/>
          </p:nvPr>
        </p:nvSpPr>
        <p:spPr/>
        <p:txBody>
          <a:bodyPr/>
          <a:lstStyle/>
          <a:p>
            <a:fld id="{3D4EE627-54E4-4B69-85AD-6BFB33B18D5D}" type="slidenum">
              <a:rPr lang="en-US"/>
              <a:t>6</a:t>
            </a:fld>
            <a:endParaRPr lang="en-US"/>
          </a:p>
        </p:txBody>
      </p:sp>
    </p:spTree>
    <p:extLst>
      <p:ext uri="{BB962C8B-B14F-4D97-AF65-F5344CB8AC3E}">
        <p14:creationId xmlns:p14="http://schemas.microsoft.com/office/powerpoint/2010/main" val="105560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Nuclear technology is another example of technology that can be helpful or destructive depending on how humans use it. On the positive side, nuclear power can generate large amounts of steady electricity, while producing much lower greenhouse gas emissions than fossil fuels. </a:t>
            </a:r>
            <a:r>
              <a:rPr lang="en-US" dirty="0" err="1"/>
              <a:t>Sovacool’s</a:t>
            </a:r>
            <a:r>
              <a:rPr lang="en-US" dirty="0"/>
              <a:t> review of nuclear power emissions found that nuclear energy has much lower lifecycle emissions than coal and natural gas, showing that nuclear technology can be useful when used responsibly.</a:t>
            </a:r>
          </a:p>
          <a:p>
            <a:r>
              <a:rPr lang="en-US" dirty="0"/>
              <a:t> </a:t>
            </a:r>
            <a:endParaRPr lang="en-US" dirty="0">
              <a:ea typeface="Calibri"/>
              <a:cs typeface="Calibri"/>
            </a:endParaRPr>
          </a:p>
          <a:p>
            <a:r>
              <a:rPr lang="en-US" dirty="0"/>
              <a:t>Nuclear technology is also important in medicine. The National Academies explain that nuclear medicine is used to diagnose, stage, and treat diseases, including cancers, cardiovascular disease, and certain neurological disorders. This shows that nuclear science can directly help save lives when it is used for medical purposes.</a:t>
            </a:r>
          </a:p>
          <a:p>
            <a:r>
              <a:rPr lang="en-US" dirty="0"/>
              <a:t> </a:t>
            </a:r>
            <a:endParaRPr lang="en-US" dirty="0">
              <a:ea typeface="Calibri" panose="020F0502020204030204"/>
              <a:cs typeface="Calibri" panose="020F0502020204030204"/>
            </a:endParaRPr>
          </a:p>
          <a:p>
            <a:r>
              <a:rPr lang="en-US" dirty="0"/>
              <a:t>However, when nuclear technology is weaponized, it becomes catastrophic. Douple and his coauthors explain that researchers have studied the long-term radiation-related health effects of the atomic bombings of Hiroshima and Nagasaki for decades. By the end of 1945, the bombings caused roughly 140,000 deaths in Hiroshima and around 70,000 to 74,000 deaths in Nagasaki.</a:t>
            </a:r>
            <a:endParaRPr lang="en-US" dirty="0">
              <a:ea typeface="Calibri"/>
              <a:cs typeface="Calibri"/>
            </a:endParaRPr>
          </a:p>
          <a:p>
            <a:endParaRPr lang="en-US" dirty="0">
              <a:ea typeface="Calibri"/>
              <a:cs typeface="Calibri"/>
            </a:endParaRPr>
          </a:p>
          <a:p>
            <a:r>
              <a:rPr lang="en-US" dirty="0">
                <a:ea typeface="Calibri"/>
                <a:cs typeface="Calibri"/>
              </a:rPr>
              <a:t>Conclusion:</a:t>
            </a:r>
          </a:p>
          <a:p>
            <a:r>
              <a:rPr lang="en-US" dirty="0">
                <a:ea typeface="Calibri"/>
                <a:cs typeface="Calibri"/>
              </a:rPr>
              <a:t>Both of these examples help prove that while technology may seem dangerous because of its power, the danger actually comes from the misuse of technology.</a:t>
            </a:r>
          </a:p>
          <a:p>
            <a:endParaRPr lang="en-US" dirty="0">
              <a:ea typeface="Calibri"/>
              <a:cs typeface="Calibri"/>
            </a:endParaRPr>
          </a:p>
          <a:p>
            <a:r>
              <a:rPr lang="en-US" dirty="0">
                <a:ea typeface="Calibri"/>
                <a:cs typeface="Calibri"/>
              </a:rPr>
              <a:t>Images sources</a:t>
            </a:r>
          </a:p>
          <a:p>
            <a:r>
              <a:rPr lang="en-US" dirty="0">
                <a:ea typeface="Calibri"/>
                <a:cs typeface="Calibri"/>
              </a:rPr>
              <a:t>Greenhouse Emissions Chart from [6]</a:t>
            </a:r>
          </a:p>
        </p:txBody>
      </p:sp>
      <p:sp>
        <p:nvSpPr>
          <p:cNvPr id="4" name="Slide Number Placeholder 3"/>
          <p:cNvSpPr>
            <a:spLocks noGrp="1"/>
          </p:cNvSpPr>
          <p:nvPr>
            <p:ph type="sldNum" sz="quarter" idx="5"/>
          </p:nvPr>
        </p:nvSpPr>
        <p:spPr/>
        <p:txBody>
          <a:bodyPr/>
          <a:lstStyle/>
          <a:p>
            <a:fld id="{3D4EE627-54E4-4B69-85AD-6BFB33B18D5D}" type="slidenum">
              <a:rPr lang="en-US"/>
              <a:t>7</a:t>
            </a:fld>
            <a:endParaRPr lang="en-US"/>
          </a:p>
        </p:txBody>
      </p:sp>
    </p:spTree>
    <p:extLst>
      <p:ext uri="{BB962C8B-B14F-4D97-AF65-F5344CB8AC3E}">
        <p14:creationId xmlns:p14="http://schemas.microsoft.com/office/powerpoint/2010/main" val="1584709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 editor of the Daily Bugle, J. Jonah Jameson, uses it to publish articles biased against Spider-Man to skew the views of the people of NYC.</a:t>
            </a:r>
          </a:p>
          <a:p>
            <a:pPr marL="171450" indent="-171450">
              <a:buFont typeface="Courier New"/>
              <a:buChar char="o"/>
            </a:pPr>
            <a:r>
              <a:rPr lang="en-US" dirty="0">
                <a:ea typeface="Calibri"/>
                <a:cs typeface="Calibri"/>
              </a:rPr>
              <a:t>Jameson uses misleading titles such as "Spider-Man: Hero or Menace?" (Point at image) to reach New Yorkers and convince them to read his articles. This allows him to spread mass misinformation brandishing Spider-Man as a criminal instead of a hero.</a:t>
            </a:r>
          </a:p>
          <a:p>
            <a:r>
              <a:rPr lang="en-US" dirty="0">
                <a:ea typeface="Calibri"/>
                <a:cs typeface="Calibri"/>
              </a:rPr>
              <a:t>When faced with clear evidence countering his claims, Jameson refuses to back down</a:t>
            </a:r>
          </a:p>
          <a:p>
            <a:pPr marL="171450" indent="-171450">
              <a:buFont typeface="Courier New"/>
              <a:buChar char="o"/>
            </a:pPr>
            <a:r>
              <a:rPr lang="en-US" dirty="0">
                <a:ea typeface="Calibri"/>
                <a:cs typeface="Calibri"/>
              </a:rPr>
              <a:t>When protests the use of his photos in an article about Spider-Man attacking the city, Jameson refuses  to change the paper.</a:t>
            </a:r>
          </a:p>
          <a:p>
            <a:pPr marL="171450" indent="-171450">
              <a:buFont typeface="Courier New"/>
              <a:buChar char="o"/>
            </a:pPr>
            <a:r>
              <a:rPr lang="en-US" dirty="0">
                <a:ea typeface="Calibri"/>
                <a:cs typeface="Calibri"/>
              </a:rPr>
              <a:t>Jameson refuses to redact his claims after being personally saved by Spider-Man when attacked by the Goblin.</a:t>
            </a:r>
          </a:p>
          <a:p>
            <a:pPr marL="171450" indent="-171450">
              <a:buFont typeface="Courier New"/>
              <a:buChar char="o"/>
            </a:pPr>
            <a:r>
              <a:rPr lang="en-US" dirty="0">
                <a:ea typeface="Calibri"/>
                <a:cs typeface="Calibri"/>
              </a:rPr>
              <a:t>The next day, Jameson publishes an article titled "SPIDER-MAN GREEN GOBLIN TERRORIZE BUGLE" claiming how he braved the attack</a:t>
            </a:r>
          </a:p>
          <a:p>
            <a:endParaRPr lang="en-US" dirty="0">
              <a:ea typeface="Calibri"/>
              <a:cs typeface="Calibri"/>
            </a:endParaRPr>
          </a:p>
          <a:p>
            <a:r>
              <a:rPr lang="en-US" dirty="0">
                <a:ea typeface="Calibri"/>
                <a:cs typeface="Calibri"/>
              </a:rPr>
              <a:t>Image Citations</a:t>
            </a:r>
          </a:p>
          <a:p>
            <a:r>
              <a:rPr lang="en-US" dirty="0">
                <a:ea typeface="Calibri"/>
                <a:cs typeface="Calibri"/>
              </a:rPr>
              <a:t>Daily Bugle Headline [13]</a:t>
            </a:r>
          </a:p>
          <a:p>
            <a:pPr marL="171450" lvl="1"/>
            <a:endParaRPr lang="en-US" dirty="0">
              <a:ea typeface="Calibri"/>
              <a:cs typeface="Calibri"/>
            </a:endParaRPr>
          </a:p>
        </p:txBody>
      </p:sp>
      <p:sp>
        <p:nvSpPr>
          <p:cNvPr id="4" name="Slide Number Placeholder 3"/>
          <p:cNvSpPr>
            <a:spLocks noGrp="1"/>
          </p:cNvSpPr>
          <p:nvPr>
            <p:ph type="sldNum" sz="quarter" idx="5"/>
          </p:nvPr>
        </p:nvSpPr>
        <p:spPr/>
        <p:txBody>
          <a:bodyPr/>
          <a:lstStyle/>
          <a:p>
            <a:fld id="{3D4EE627-54E4-4B69-85AD-6BFB33B18D5D}" type="slidenum">
              <a:rPr lang="en-US"/>
              <a:t>8</a:t>
            </a:fld>
            <a:endParaRPr lang="en-US"/>
          </a:p>
        </p:txBody>
      </p:sp>
    </p:spTree>
    <p:extLst>
      <p:ext uri="{BB962C8B-B14F-4D97-AF65-F5344CB8AC3E}">
        <p14:creationId xmlns:p14="http://schemas.microsoft.com/office/powerpoint/2010/main" val="576413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Even though Jameson has seen evidence contradicting his claims, he still publishes articles claiming Spider-Man is a public menace</a:t>
            </a:r>
            <a:endParaRPr lang="en-US"/>
          </a:p>
          <a:p>
            <a:pPr marL="171450" indent="-171450">
              <a:buFont typeface="Arial,Sans-Serif"/>
              <a:buChar char="•"/>
            </a:pPr>
            <a:r>
              <a:rPr lang="en-US"/>
              <a:t>Social media companies ignore misinformation, as false news spreads faster than true news online [2]</a:t>
            </a:r>
            <a:endParaRPr lang="en-US">
              <a:solidFill>
                <a:srgbClr val="444444"/>
              </a:solidFill>
            </a:endParaRPr>
          </a:p>
          <a:p>
            <a:pPr marL="628650" lvl="1" indent="-171450">
              <a:buFont typeface="Courier New,monospace"/>
              <a:buChar char="o"/>
            </a:pPr>
            <a:r>
              <a:rPr lang="en-US"/>
              <a:t>40% of social media users see misinformation as the biggest problem with social media today [3]</a:t>
            </a:r>
            <a:endParaRPr lang="en-US">
              <a:solidFill>
                <a:srgbClr val="444444"/>
              </a:solidFill>
            </a:endParaRPr>
          </a:p>
          <a:p>
            <a:pPr marL="171450" indent="-171450">
              <a:buFont typeface="Arial,Sans-Serif"/>
              <a:buChar char="•"/>
            </a:pPr>
            <a:r>
              <a:rPr lang="en-US"/>
              <a:t>The Daily Bugle, similarly, to social media companies financially benefits from the spread of this misinformation, as it draws more people to their platform.</a:t>
            </a:r>
            <a:endParaRPr lang="en-US">
              <a:solidFill>
                <a:srgbClr val="444444"/>
              </a:solidFill>
            </a:endParaRPr>
          </a:p>
          <a:p>
            <a:pPr marL="628650" lvl="1" indent="-171450">
              <a:buFont typeface="Courier New,monospace"/>
              <a:buChar char="o"/>
            </a:pPr>
            <a:r>
              <a:rPr lang="en-US"/>
              <a:t>Jameson continues to request Peter for photos of Spider-Man, and places him on the front cover, because it has been proven to sell</a:t>
            </a:r>
            <a:endParaRPr lang="en-US">
              <a:solidFill>
                <a:srgbClr val="444444"/>
              </a:solidFill>
            </a:endParaRPr>
          </a:p>
          <a:p>
            <a:pPr marL="628650" lvl="1" indent="-171450">
              <a:buFont typeface="Courier New,monospace"/>
              <a:buChar char="o"/>
            </a:pPr>
            <a:r>
              <a:rPr lang="en-US"/>
              <a:t>Similarly, social media companies are motivated by profit to intentionally design systems for engagement, even if it increases bias, polarization, and misinformation [4].</a:t>
            </a:r>
          </a:p>
          <a:p>
            <a:endParaRPr lang="en-US">
              <a:ea typeface="Calibri"/>
              <a:cs typeface="Calibri"/>
            </a:endParaRPr>
          </a:p>
          <a:p>
            <a:r>
              <a:rPr lang="en-US">
                <a:ea typeface="Calibri"/>
                <a:cs typeface="Calibri"/>
              </a:rPr>
              <a:t>Image Sources</a:t>
            </a:r>
          </a:p>
          <a:p>
            <a:r>
              <a:rPr lang="en-US">
                <a:ea typeface="Calibri"/>
                <a:cs typeface="Calibri"/>
              </a:rPr>
              <a:t>Graph from [3]</a:t>
            </a:r>
          </a:p>
        </p:txBody>
      </p:sp>
      <p:sp>
        <p:nvSpPr>
          <p:cNvPr id="4" name="Slide Number Placeholder 3"/>
          <p:cNvSpPr>
            <a:spLocks noGrp="1"/>
          </p:cNvSpPr>
          <p:nvPr>
            <p:ph type="sldNum" sz="quarter" idx="5"/>
          </p:nvPr>
        </p:nvSpPr>
        <p:spPr/>
        <p:txBody>
          <a:bodyPr/>
          <a:lstStyle/>
          <a:p>
            <a:fld id="{3D4EE627-54E4-4B69-85AD-6BFB33B18D5D}" type="slidenum">
              <a:rPr lang="en-US"/>
              <a:t>9</a:t>
            </a:fld>
            <a:endParaRPr lang="en-US"/>
          </a:p>
        </p:txBody>
      </p:sp>
    </p:spTree>
    <p:extLst>
      <p:ext uri="{BB962C8B-B14F-4D97-AF65-F5344CB8AC3E}">
        <p14:creationId xmlns:p14="http://schemas.microsoft.com/office/powerpoint/2010/main" val="3954882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36F97-0B9F-ADD8-CDAB-FC72554220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D6DF0D-A690-A08A-EA9C-E217E60C4F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2BEEF9-CCB5-A06B-2B56-A80A599BE469}"/>
              </a:ext>
            </a:extLst>
          </p:cNvPr>
          <p:cNvSpPr>
            <a:spLocks noGrp="1"/>
          </p:cNvSpPr>
          <p:nvPr>
            <p:ph type="dt" sz="half" idx="10"/>
          </p:nvPr>
        </p:nvSpPr>
        <p:spPr/>
        <p:txBody>
          <a:bodyPr/>
          <a:lstStyle/>
          <a:p>
            <a:fld id="{FA793ADD-40A4-4365-8645-A091D23E98AB}" type="datetimeFigureOut">
              <a:rPr lang="en-US" smtClean="0"/>
              <a:t>5/8/26</a:t>
            </a:fld>
            <a:endParaRPr lang="en-US"/>
          </a:p>
        </p:txBody>
      </p:sp>
      <p:sp>
        <p:nvSpPr>
          <p:cNvPr id="5" name="Footer Placeholder 4">
            <a:extLst>
              <a:ext uri="{FF2B5EF4-FFF2-40B4-BE49-F238E27FC236}">
                <a16:creationId xmlns:a16="http://schemas.microsoft.com/office/drawing/2014/main" id="{9E4C901A-BD21-E51F-3FDC-71D9B8E147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B31A1D-E7C0-29BE-8091-99EF5282025E}"/>
              </a:ext>
            </a:extLst>
          </p:cNvPr>
          <p:cNvSpPr>
            <a:spLocks noGrp="1"/>
          </p:cNvSpPr>
          <p:nvPr>
            <p:ph type="sldNum" sz="quarter" idx="12"/>
          </p:nvPr>
        </p:nvSpPr>
        <p:spPr/>
        <p:txBody>
          <a:bodyPr/>
          <a:lstStyle/>
          <a:p>
            <a:fld id="{DCF33A24-21A5-47C0-A4FB-8B5B8FE96A8B}" type="slidenum">
              <a:rPr lang="en-US" smtClean="0"/>
              <a:t>‹#›</a:t>
            </a:fld>
            <a:endParaRPr lang="en-US"/>
          </a:p>
        </p:txBody>
      </p:sp>
    </p:spTree>
    <p:extLst>
      <p:ext uri="{BB962C8B-B14F-4D97-AF65-F5344CB8AC3E}">
        <p14:creationId xmlns:p14="http://schemas.microsoft.com/office/powerpoint/2010/main" val="3371144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9728F-81F0-CDF4-424C-828D36C00D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C4395C-BA2C-F125-0A41-AAA4E73DE5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721756-C0A6-72DB-19F1-5DE68F691D7D}"/>
              </a:ext>
            </a:extLst>
          </p:cNvPr>
          <p:cNvSpPr>
            <a:spLocks noGrp="1"/>
          </p:cNvSpPr>
          <p:nvPr>
            <p:ph type="dt" sz="half" idx="10"/>
          </p:nvPr>
        </p:nvSpPr>
        <p:spPr/>
        <p:txBody>
          <a:bodyPr/>
          <a:lstStyle/>
          <a:p>
            <a:fld id="{FA793ADD-40A4-4365-8645-A091D23E98AB}" type="datetimeFigureOut">
              <a:rPr lang="en-US" smtClean="0"/>
              <a:t>5/8/26</a:t>
            </a:fld>
            <a:endParaRPr lang="en-US"/>
          </a:p>
        </p:txBody>
      </p:sp>
      <p:sp>
        <p:nvSpPr>
          <p:cNvPr id="5" name="Footer Placeholder 4">
            <a:extLst>
              <a:ext uri="{FF2B5EF4-FFF2-40B4-BE49-F238E27FC236}">
                <a16:creationId xmlns:a16="http://schemas.microsoft.com/office/drawing/2014/main" id="{C3709E41-3355-014F-9432-18A5ADFF49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0CD6E-7E4D-EF5F-9BEF-5B49985153AF}"/>
              </a:ext>
            </a:extLst>
          </p:cNvPr>
          <p:cNvSpPr>
            <a:spLocks noGrp="1"/>
          </p:cNvSpPr>
          <p:nvPr>
            <p:ph type="sldNum" sz="quarter" idx="12"/>
          </p:nvPr>
        </p:nvSpPr>
        <p:spPr/>
        <p:txBody>
          <a:bodyPr/>
          <a:lstStyle/>
          <a:p>
            <a:fld id="{DCF33A24-21A5-47C0-A4FB-8B5B8FE96A8B}" type="slidenum">
              <a:rPr lang="en-US" smtClean="0"/>
              <a:t>‹#›</a:t>
            </a:fld>
            <a:endParaRPr lang="en-US"/>
          </a:p>
        </p:txBody>
      </p:sp>
    </p:spTree>
    <p:extLst>
      <p:ext uri="{BB962C8B-B14F-4D97-AF65-F5344CB8AC3E}">
        <p14:creationId xmlns:p14="http://schemas.microsoft.com/office/powerpoint/2010/main" val="1119724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EFF035-5A9B-62BE-4561-1CAAF3836A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9CC707-80ED-AA0F-C3FF-1920C49116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60E2F6-5E08-CB4C-A25C-E8FCC8BB6300}"/>
              </a:ext>
            </a:extLst>
          </p:cNvPr>
          <p:cNvSpPr>
            <a:spLocks noGrp="1"/>
          </p:cNvSpPr>
          <p:nvPr>
            <p:ph type="dt" sz="half" idx="10"/>
          </p:nvPr>
        </p:nvSpPr>
        <p:spPr/>
        <p:txBody>
          <a:bodyPr/>
          <a:lstStyle/>
          <a:p>
            <a:fld id="{FA793ADD-40A4-4365-8645-A091D23E98AB}" type="datetimeFigureOut">
              <a:rPr lang="en-US" smtClean="0"/>
              <a:t>5/8/26</a:t>
            </a:fld>
            <a:endParaRPr lang="en-US"/>
          </a:p>
        </p:txBody>
      </p:sp>
      <p:sp>
        <p:nvSpPr>
          <p:cNvPr id="5" name="Footer Placeholder 4">
            <a:extLst>
              <a:ext uri="{FF2B5EF4-FFF2-40B4-BE49-F238E27FC236}">
                <a16:creationId xmlns:a16="http://schemas.microsoft.com/office/drawing/2014/main" id="{4633EEA4-47A8-5E08-FD54-61B29EA53E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7B0EDA-85CE-D791-8233-A4AD7A3CAB3C}"/>
              </a:ext>
            </a:extLst>
          </p:cNvPr>
          <p:cNvSpPr>
            <a:spLocks noGrp="1"/>
          </p:cNvSpPr>
          <p:nvPr>
            <p:ph type="sldNum" sz="quarter" idx="12"/>
          </p:nvPr>
        </p:nvSpPr>
        <p:spPr/>
        <p:txBody>
          <a:bodyPr/>
          <a:lstStyle/>
          <a:p>
            <a:fld id="{DCF33A24-21A5-47C0-A4FB-8B5B8FE96A8B}" type="slidenum">
              <a:rPr lang="en-US" smtClean="0"/>
              <a:t>‹#›</a:t>
            </a:fld>
            <a:endParaRPr lang="en-US"/>
          </a:p>
        </p:txBody>
      </p:sp>
    </p:spTree>
    <p:extLst>
      <p:ext uri="{BB962C8B-B14F-4D97-AF65-F5344CB8AC3E}">
        <p14:creationId xmlns:p14="http://schemas.microsoft.com/office/powerpoint/2010/main" val="3286362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39636-4BC6-1345-15B6-2944E776A6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DF1332-6E75-96DD-FF02-1C8E16C628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872632-13A5-1C08-D2AF-6B19B39A7CC0}"/>
              </a:ext>
            </a:extLst>
          </p:cNvPr>
          <p:cNvSpPr>
            <a:spLocks noGrp="1"/>
          </p:cNvSpPr>
          <p:nvPr>
            <p:ph type="dt" sz="half" idx="10"/>
          </p:nvPr>
        </p:nvSpPr>
        <p:spPr/>
        <p:txBody>
          <a:bodyPr/>
          <a:lstStyle/>
          <a:p>
            <a:fld id="{FA793ADD-40A4-4365-8645-A091D23E98AB}" type="datetimeFigureOut">
              <a:rPr lang="en-US" smtClean="0"/>
              <a:t>5/8/26</a:t>
            </a:fld>
            <a:endParaRPr lang="en-US"/>
          </a:p>
        </p:txBody>
      </p:sp>
      <p:sp>
        <p:nvSpPr>
          <p:cNvPr id="5" name="Footer Placeholder 4">
            <a:extLst>
              <a:ext uri="{FF2B5EF4-FFF2-40B4-BE49-F238E27FC236}">
                <a16:creationId xmlns:a16="http://schemas.microsoft.com/office/drawing/2014/main" id="{E4CACCF6-A74D-B05E-88F4-BB1F8CB2C8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A302D3-DA81-D7D1-330B-779986A76A73}"/>
              </a:ext>
            </a:extLst>
          </p:cNvPr>
          <p:cNvSpPr>
            <a:spLocks noGrp="1"/>
          </p:cNvSpPr>
          <p:nvPr>
            <p:ph type="sldNum" sz="quarter" idx="12"/>
          </p:nvPr>
        </p:nvSpPr>
        <p:spPr/>
        <p:txBody>
          <a:bodyPr/>
          <a:lstStyle/>
          <a:p>
            <a:fld id="{DCF33A24-21A5-47C0-A4FB-8B5B8FE96A8B}" type="slidenum">
              <a:rPr lang="en-US" smtClean="0"/>
              <a:t>‹#›</a:t>
            </a:fld>
            <a:endParaRPr lang="en-US"/>
          </a:p>
        </p:txBody>
      </p:sp>
    </p:spTree>
    <p:extLst>
      <p:ext uri="{BB962C8B-B14F-4D97-AF65-F5344CB8AC3E}">
        <p14:creationId xmlns:p14="http://schemas.microsoft.com/office/powerpoint/2010/main" val="3862330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E6ACB-B5EE-57D7-E4B3-D1C9AAD466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EBA3F6-57F5-F58C-83A3-8ECA28177E3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4BCCF1-1E13-E776-A57E-5F2052B2202E}"/>
              </a:ext>
            </a:extLst>
          </p:cNvPr>
          <p:cNvSpPr>
            <a:spLocks noGrp="1"/>
          </p:cNvSpPr>
          <p:nvPr>
            <p:ph type="dt" sz="half" idx="10"/>
          </p:nvPr>
        </p:nvSpPr>
        <p:spPr/>
        <p:txBody>
          <a:bodyPr/>
          <a:lstStyle/>
          <a:p>
            <a:fld id="{FA793ADD-40A4-4365-8645-A091D23E98AB}" type="datetimeFigureOut">
              <a:rPr lang="en-US" smtClean="0"/>
              <a:t>5/8/26</a:t>
            </a:fld>
            <a:endParaRPr lang="en-US"/>
          </a:p>
        </p:txBody>
      </p:sp>
      <p:sp>
        <p:nvSpPr>
          <p:cNvPr id="5" name="Footer Placeholder 4">
            <a:extLst>
              <a:ext uri="{FF2B5EF4-FFF2-40B4-BE49-F238E27FC236}">
                <a16:creationId xmlns:a16="http://schemas.microsoft.com/office/drawing/2014/main" id="{230D4495-1F32-5021-BA52-327D61BE4A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4550AB-DDA2-40E7-E8F7-3D2DCC8CCC3A}"/>
              </a:ext>
            </a:extLst>
          </p:cNvPr>
          <p:cNvSpPr>
            <a:spLocks noGrp="1"/>
          </p:cNvSpPr>
          <p:nvPr>
            <p:ph type="sldNum" sz="quarter" idx="12"/>
          </p:nvPr>
        </p:nvSpPr>
        <p:spPr/>
        <p:txBody>
          <a:bodyPr/>
          <a:lstStyle/>
          <a:p>
            <a:fld id="{DCF33A24-21A5-47C0-A4FB-8B5B8FE96A8B}" type="slidenum">
              <a:rPr lang="en-US" smtClean="0"/>
              <a:t>‹#›</a:t>
            </a:fld>
            <a:endParaRPr lang="en-US"/>
          </a:p>
        </p:txBody>
      </p:sp>
    </p:spTree>
    <p:extLst>
      <p:ext uri="{BB962C8B-B14F-4D97-AF65-F5344CB8AC3E}">
        <p14:creationId xmlns:p14="http://schemas.microsoft.com/office/powerpoint/2010/main" val="68297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BA0CB-B09E-75A5-E3C2-57EFED1BF5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12CF8B-9820-1C2B-A338-B9434C0F54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848F4A-59FA-560D-20FF-9C560839C3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46C494-9A42-522C-BD1F-F8087221573C}"/>
              </a:ext>
            </a:extLst>
          </p:cNvPr>
          <p:cNvSpPr>
            <a:spLocks noGrp="1"/>
          </p:cNvSpPr>
          <p:nvPr>
            <p:ph type="dt" sz="half" idx="10"/>
          </p:nvPr>
        </p:nvSpPr>
        <p:spPr/>
        <p:txBody>
          <a:bodyPr/>
          <a:lstStyle/>
          <a:p>
            <a:fld id="{FA793ADD-40A4-4365-8645-A091D23E98AB}" type="datetimeFigureOut">
              <a:rPr lang="en-US" smtClean="0"/>
              <a:t>5/8/26</a:t>
            </a:fld>
            <a:endParaRPr lang="en-US"/>
          </a:p>
        </p:txBody>
      </p:sp>
      <p:sp>
        <p:nvSpPr>
          <p:cNvPr id="6" name="Footer Placeholder 5">
            <a:extLst>
              <a:ext uri="{FF2B5EF4-FFF2-40B4-BE49-F238E27FC236}">
                <a16:creationId xmlns:a16="http://schemas.microsoft.com/office/drawing/2014/main" id="{59CEBDB6-FE03-B259-CD61-BAA497211F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F6CF76-79E7-289E-6F41-0DED35FCAD60}"/>
              </a:ext>
            </a:extLst>
          </p:cNvPr>
          <p:cNvSpPr>
            <a:spLocks noGrp="1"/>
          </p:cNvSpPr>
          <p:nvPr>
            <p:ph type="sldNum" sz="quarter" idx="12"/>
          </p:nvPr>
        </p:nvSpPr>
        <p:spPr/>
        <p:txBody>
          <a:bodyPr/>
          <a:lstStyle/>
          <a:p>
            <a:fld id="{DCF33A24-21A5-47C0-A4FB-8B5B8FE96A8B}" type="slidenum">
              <a:rPr lang="en-US" smtClean="0"/>
              <a:t>‹#›</a:t>
            </a:fld>
            <a:endParaRPr lang="en-US"/>
          </a:p>
        </p:txBody>
      </p:sp>
    </p:spTree>
    <p:extLst>
      <p:ext uri="{BB962C8B-B14F-4D97-AF65-F5344CB8AC3E}">
        <p14:creationId xmlns:p14="http://schemas.microsoft.com/office/powerpoint/2010/main" val="4150024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6E5E5-0E3D-DCCA-1440-08A7608CD3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294501-0027-CC74-1A02-E058A61641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F3B7C0-5238-71EA-7F06-4A2C49D1A9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0BC5CA-CACA-697D-B252-F7490B86EC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371895-0E05-A365-6F1C-81554EA544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FBEEA3-1389-89D1-9427-B8175640B59B}"/>
              </a:ext>
            </a:extLst>
          </p:cNvPr>
          <p:cNvSpPr>
            <a:spLocks noGrp="1"/>
          </p:cNvSpPr>
          <p:nvPr>
            <p:ph type="dt" sz="half" idx="10"/>
          </p:nvPr>
        </p:nvSpPr>
        <p:spPr/>
        <p:txBody>
          <a:bodyPr/>
          <a:lstStyle/>
          <a:p>
            <a:fld id="{FA793ADD-40A4-4365-8645-A091D23E98AB}" type="datetimeFigureOut">
              <a:rPr lang="en-US" smtClean="0"/>
              <a:t>5/8/26</a:t>
            </a:fld>
            <a:endParaRPr lang="en-US"/>
          </a:p>
        </p:txBody>
      </p:sp>
      <p:sp>
        <p:nvSpPr>
          <p:cNvPr id="8" name="Footer Placeholder 7">
            <a:extLst>
              <a:ext uri="{FF2B5EF4-FFF2-40B4-BE49-F238E27FC236}">
                <a16:creationId xmlns:a16="http://schemas.microsoft.com/office/drawing/2014/main" id="{514DF2C3-C8B0-0906-915B-01B84DF572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0CFECB-F8F5-66DD-D2A2-61C9FF1CE791}"/>
              </a:ext>
            </a:extLst>
          </p:cNvPr>
          <p:cNvSpPr>
            <a:spLocks noGrp="1"/>
          </p:cNvSpPr>
          <p:nvPr>
            <p:ph type="sldNum" sz="quarter" idx="12"/>
          </p:nvPr>
        </p:nvSpPr>
        <p:spPr/>
        <p:txBody>
          <a:bodyPr/>
          <a:lstStyle/>
          <a:p>
            <a:fld id="{DCF33A24-21A5-47C0-A4FB-8B5B8FE96A8B}" type="slidenum">
              <a:rPr lang="en-US" smtClean="0"/>
              <a:t>‹#›</a:t>
            </a:fld>
            <a:endParaRPr lang="en-US"/>
          </a:p>
        </p:txBody>
      </p:sp>
    </p:spTree>
    <p:extLst>
      <p:ext uri="{BB962C8B-B14F-4D97-AF65-F5344CB8AC3E}">
        <p14:creationId xmlns:p14="http://schemas.microsoft.com/office/powerpoint/2010/main" val="4253704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8F0E8-4C16-DEF2-68FA-7B20F5AAC7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C39EBE-24D7-3252-E542-DC19D1DEF7D1}"/>
              </a:ext>
            </a:extLst>
          </p:cNvPr>
          <p:cNvSpPr>
            <a:spLocks noGrp="1"/>
          </p:cNvSpPr>
          <p:nvPr>
            <p:ph type="dt" sz="half" idx="10"/>
          </p:nvPr>
        </p:nvSpPr>
        <p:spPr/>
        <p:txBody>
          <a:bodyPr/>
          <a:lstStyle/>
          <a:p>
            <a:fld id="{FA793ADD-40A4-4365-8645-A091D23E98AB}" type="datetimeFigureOut">
              <a:rPr lang="en-US" smtClean="0"/>
              <a:t>5/8/26</a:t>
            </a:fld>
            <a:endParaRPr lang="en-US"/>
          </a:p>
        </p:txBody>
      </p:sp>
      <p:sp>
        <p:nvSpPr>
          <p:cNvPr id="4" name="Footer Placeholder 3">
            <a:extLst>
              <a:ext uri="{FF2B5EF4-FFF2-40B4-BE49-F238E27FC236}">
                <a16:creationId xmlns:a16="http://schemas.microsoft.com/office/drawing/2014/main" id="{09950DFF-7C07-0AE2-8554-2C5592B60F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E654DE-AA89-9334-AE9F-28E2212A6EC8}"/>
              </a:ext>
            </a:extLst>
          </p:cNvPr>
          <p:cNvSpPr>
            <a:spLocks noGrp="1"/>
          </p:cNvSpPr>
          <p:nvPr>
            <p:ph type="sldNum" sz="quarter" idx="12"/>
          </p:nvPr>
        </p:nvSpPr>
        <p:spPr/>
        <p:txBody>
          <a:bodyPr/>
          <a:lstStyle/>
          <a:p>
            <a:fld id="{DCF33A24-21A5-47C0-A4FB-8B5B8FE96A8B}" type="slidenum">
              <a:rPr lang="en-US" smtClean="0"/>
              <a:t>‹#›</a:t>
            </a:fld>
            <a:endParaRPr lang="en-US"/>
          </a:p>
        </p:txBody>
      </p:sp>
    </p:spTree>
    <p:extLst>
      <p:ext uri="{BB962C8B-B14F-4D97-AF65-F5344CB8AC3E}">
        <p14:creationId xmlns:p14="http://schemas.microsoft.com/office/powerpoint/2010/main" val="3239785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BE456D-5221-BCD1-BB8D-83146ECC7C52}"/>
              </a:ext>
            </a:extLst>
          </p:cNvPr>
          <p:cNvSpPr>
            <a:spLocks noGrp="1"/>
          </p:cNvSpPr>
          <p:nvPr>
            <p:ph type="dt" sz="half" idx="10"/>
          </p:nvPr>
        </p:nvSpPr>
        <p:spPr/>
        <p:txBody>
          <a:bodyPr/>
          <a:lstStyle/>
          <a:p>
            <a:fld id="{FA793ADD-40A4-4365-8645-A091D23E98AB}" type="datetimeFigureOut">
              <a:rPr lang="en-US" smtClean="0"/>
              <a:t>5/8/26</a:t>
            </a:fld>
            <a:endParaRPr lang="en-US"/>
          </a:p>
        </p:txBody>
      </p:sp>
      <p:sp>
        <p:nvSpPr>
          <p:cNvPr id="3" name="Footer Placeholder 2">
            <a:extLst>
              <a:ext uri="{FF2B5EF4-FFF2-40B4-BE49-F238E27FC236}">
                <a16:creationId xmlns:a16="http://schemas.microsoft.com/office/drawing/2014/main" id="{024D3AC4-DD4B-D360-F8FF-4060398118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FBBD32-6504-694C-E4C0-BA59CCF2D5C1}"/>
              </a:ext>
            </a:extLst>
          </p:cNvPr>
          <p:cNvSpPr>
            <a:spLocks noGrp="1"/>
          </p:cNvSpPr>
          <p:nvPr>
            <p:ph type="sldNum" sz="quarter" idx="12"/>
          </p:nvPr>
        </p:nvSpPr>
        <p:spPr/>
        <p:txBody>
          <a:bodyPr/>
          <a:lstStyle/>
          <a:p>
            <a:fld id="{DCF33A24-21A5-47C0-A4FB-8B5B8FE96A8B}" type="slidenum">
              <a:rPr lang="en-US" smtClean="0"/>
              <a:t>‹#›</a:t>
            </a:fld>
            <a:endParaRPr lang="en-US"/>
          </a:p>
        </p:txBody>
      </p:sp>
    </p:spTree>
    <p:extLst>
      <p:ext uri="{BB962C8B-B14F-4D97-AF65-F5344CB8AC3E}">
        <p14:creationId xmlns:p14="http://schemas.microsoft.com/office/powerpoint/2010/main" val="2890752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DD7CC-CFA6-3F31-E808-FCBB12E6C0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83556A-23CC-256C-48BA-F43354C13A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DE5785-0DFD-62C2-2492-AEE8A4DA97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E3A1B9-D4C4-97A3-642A-4ABC1B1ACCF5}"/>
              </a:ext>
            </a:extLst>
          </p:cNvPr>
          <p:cNvSpPr>
            <a:spLocks noGrp="1"/>
          </p:cNvSpPr>
          <p:nvPr>
            <p:ph type="dt" sz="half" idx="10"/>
          </p:nvPr>
        </p:nvSpPr>
        <p:spPr/>
        <p:txBody>
          <a:bodyPr/>
          <a:lstStyle/>
          <a:p>
            <a:fld id="{FA793ADD-40A4-4365-8645-A091D23E98AB}" type="datetimeFigureOut">
              <a:rPr lang="en-US" smtClean="0"/>
              <a:t>5/8/26</a:t>
            </a:fld>
            <a:endParaRPr lang="en-US"/>
          </a:p>
        </p:txBody>
      </p:sp>
      <p:sp>
        <p:nvSpPr>
          <p:cNvPr id="6" name="Footer Placeholder 5">
            <a:extLst>
              <a:ext uri="{FF2B5EF4-FFF2-40B4-BE49-F238E27FC236}">
                <a16:creationId xmlns:a16="http://schemas.microsoft.com/office/drawing/2014/main" id="{6658BDE6-0985-4B12-1EF5-A9A311015C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DD0DA3-550F-9B75-F930-E5F7CD7AF5A7}"/>
              </a:ext>
            </a:extLst>
          </p:cNvPr>
          <p:cNvSpPr>
            <a:spLocks noGrp="1"/>
          </p:cNvSpPr>
          <p:nvPr>
            <p:ph type="sldNum" sz="quarter" idx="12"/>
          </p:nvPr>
        </p:nvSpPr>
        <p:spPr/>
        <p:txBody>
          <a:bodyPr/>
          <a:lstStyle/>
          <a:p>
            <a:fld id="{DCF33A24-21A5-47C0-A4FB-8B5B8FE96A8B}" type="slidenum">
              <a:rPr lang="en-US" smtClean="0"/>
              <a:t>‹#›</a:t>
            </a:fld>
            <a:endParaRPr lang="en-US"/>
          </a:p>
        </p:txBody>
      </p:sp>
    </p:spTree>
    <p:extLst>
      <p:ext uri="{BB962C8B-B14F-4D97-AF65-F5344CB8AC3E}">
        <p14:creationId xmlns:p14="http://schemas.microsoft.com/office/powerpoint/2010/main" val="3129621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E81AB-C183-936F-DE7B-17A3A5A5B8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45CE2B-6588-A938-4043-904CBCE3BB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1375A1-F916-A1FA-7549-F5BE2F71A6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01AA6E-25FC-E1B7-5392-B705BC9225D7}"/>
              </a:ext>
            </a:extLst>
          </p:cNvPr>
          <p:cNvSpPr>
            <a:spLocks noGrp="1"/>
          </p:cNvSpPr>
          <p:nvPr>
            <p:ph type="dt" sz="half" idx="10"/>
          </p:nvPr>
        </p:nvSpPr>
        <p:spPr/>
        <p:txBody>
          <a:bodyPr/>
          <a:lstStyle/>
          <a:p>
            <a:fld id="{FA793ADD-40A4-4365-8645-A091D23E98AB}" type="datetimeFigureOut">
              <a:rPr lang="en-US" smtClean="0"/>
              <a:t>5/8/26</a:t>
            </a:fld>
            <a:endParaRPr lang="en-US"/>
          </a:p>
        </p:txBody>
      </p:sp>
      <p:sp>
        <p:nvSpPr>
          <p:cNvPr id="6" name="Footer Placeholder 5">
            <a:extLst>
              <a:ext uri="{FF2B5EF4-FFF2-40B4-BE49-F238E27FC236}">
                <a16:creationId xmlns:a16="http://schemas.microsoft.com/office/drawing/2014/main" id="{4F32E7FC-3B2E-6AF4-538D-74883F9AF0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E58A64-0C13-904E-6F5B-3FE93C25F69B}"/>
              </a:ext>
            </a:extLst>
          </p:cNvPr>
          <p:cNvSpPr>
            <a:spLocks noGrp="1"/>
          </p:cNvSpPr>
          <p:nvPr>
            <p:ph type="sldNum" sz="quarter" idx="12"/>
          </p:nvPr>
        </p:nvSpPr>
        <p:spPr/>
        <p:txBody>
          <a:bodyPr/>
          <a:lstStyle/>
          <a:p>
            <a:fld id="{DCF33A24-21A5-47C0-A4FB-8B5B8FE96A8B}" type="slidenum">
              <a:rPr lang="en-US" smtClean="0"/>
              <a:t>‹#›</a:t>
            </a:fld>
            <a:endParaRPr lang="en-US"/>
          </a:p>
        </p:txBody>
      </p:sp>
    </p:spTree>
    <p:extLst>
      <p:ext uri="{BB962C8B-B14F-4D97-AF65-F5344CB8AC3E}">
        <p14:creationId xmlns:p14="http://schemas.microsoft.com/office/powerpoint/2010/main" val="2087200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21D5F7-1B97-2F5A-94E2-D16C1E4908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8475E9-9175-A677-8B1F-E45DC2BC46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1E351E-379A-3AAF-C240-E6281000F9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A793ADD-40A4-4365-8645-A091D23E98AB}" type="datetimeFigureOut">
              <a:rPr lang="en-US" smtClean="0"/>
              <a:t>5/8/26</a:t>
            </a:fld>
            <a:endParaRPr lang="en-US"/>
          </a:p>
        </p:txBody>
      </p:sp>
      <p:sp>
        <p:nvSpPr>
          <p:cNvPr id="5" name="Footer Placeholder 4">
            <a:extLst>
              <a:ext uri="{FF2B5EF4-FFF2-40B4-BE49-F238E27FC236}">
                <a16:creationId xmlns:a16="http://schemas.microsoft.com/office/drawing/2014/main" id="{7EF03362-D6B9-0D1B-0F66-BFB76C02E7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E52E367-02FD-5AEC-E26D-E05F521F3B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CF33A24-21A5-47C0-A4FB-8B5B8FE96A8B}" type="slidenum">
              <a:rPr lang="en-US" smtClean="0"/>
              <a:t>‹#›</a:t>
            </a:fld>
            <a:endParaRPr lang="en-US"/>
          </a:p>
        </p:txBody>
      </p:sp>
    </p:spTree>
    <p:extLst>
      <p:ext uri="{BB962C8B-B14F-4D97-AF65-F5344CB8AC3E}">
        <p14:creationId xmlns:p14="http://schemas.microsoft.com/office/powerpoint/2010/main" val="2405516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doi.org/10.1016/j.enpol.2008.04.017" TargetMode="External"/><Relationship Id="rId13" Type="http://schemas.openxmlformats.org/officeDocument/2006/relationships/hyperlink" Target="https://airandspace.si.edu/explore/stories/air-mail" TargetMode="External"/><Relationship Id="rId18" Type="http://schemas.openxmlformats.org/officeDocument/2006/relationships/hyperlink" Target="https://en.wikipedia.org/wiki/Norman_Osborn_%282002_film_series_character%29" TargetMode="External"/><Relationship Id="rId3" Type="http://schemas.openxmlformats.org/officeDocument/2006/relationships/hyperlink" Target="https://hdqwalls.com/spiderman-2002-4k-wallpaper" TargetMode="External"/><Relationship Id="rId7" Type="http://schemas.openxmlformats.org/officeDocument/2006/relationships/hyperlink" Target="https://www.pnas.org/doi/10.1073/pnas.2023301118" TargetMode="External"/><Relationship Id="rId12" Type="http://schemas.openxmlformats.org/officeDocument/2006/relationships/hyperlink" Target="https://encyclopedia.1914-1918-online.net/article/london-bombing-of/#toc_the_switch_to_bomber_aircraft" TargetMode="External"/><Relationship Id="rId17" Type="http://schemas.openxmlformats.org/officeDocument/2006/relationships/hyperlink" Target="https://www.aviationquotations.com/results.php?search=Orville+Wright" TargetMode="External"/><Relationship Id="rId2" Type="http://schemas.openxmlformats.org/officeDocument/2006/relationships/notesSlide" Target="../notesSlides/notesSlide11.xml"/><Relationship Id="rId16" Type="http://schemas.openxmlformats.org/officeDocument/2006/relationships/hyperlink" Target="https://www.reddit.com/r/Spiderman/comments/1j8fxl4/best_goblin_glider_design_hear_me_outi_dig_the/" TargetMode="External"/><Relationship Id="rId20" Type="http://schemas.openxmlformats.org/officeDocument/2006/relationships/hyperlink" Target="https://www.reddit.com/r/SpidermanPS4/comments/14pzxq2/did_anyone_find_all_those_daily_bugle_newspapers/" TargetMode="External"/><Relationship Id="rId1" Type="http://schemas.openxmlformats.org/officeDocument/2006/relationships/slideLayout" Target="../slideLayouts/slideLayout2.xml"/><Relationship Id="rId6" Type="http://schemas.openxmlformats.org/officeDocument/2006/relationships/hyperlink" Target="https://business.ku.edu/news/article/profit-motivation-of-social-media-companies-may-compel-them-to-inject-bias-and-create-polarization-study-finds" TargetMode="External"/><Relationship Id="rId11" Type="http://schemas.openxmlformats.org/officeDocument/2006/relationships/hyperlink" Target="https://pubmed.ncbi.nlm.nih.gov/24961713/" TargetMode="External"/><Relationship Id="rId5" Type="http://schemas.openxmlformats.org/officeDocument/2006/relationships/hyperlink" Target="https://www.pewresearch.org/short-reads/2024/02/07/many-americans-find-value-in-getting-news-on-social-media-but-concerns-about-inaccuracy-have-risen/" TargetMode="External"/><Relationship Id="rId15" Type="http://schemas.openxmlformats.org/officeDocument/2006/relationships/hyperlink" Target="https://kr.pinterest.com/pin/684969424612878014/" TargetMode="External"/><Relationship Id="rId10" Type="http://schemas.openxmlformats.org/officeDocument/2006/relationships/hyperlink" Target="https://academic.oup.com/carcin/article/46/3/bgaf071/8304051" TargetMode="External"/><Relationship Id="rId19" Type="http://schemas.openxmlformats.org/officeDocument/2006/relationships/hyperlink" Target="https://www.reddit.com/r/MovieDetails/comments/852l2j/in_spiderman_2002_shortly_after_peter_is_bitten/" TargetMode="External"/><Relationship Id="rId4" Type="http://schemas.openxmlformats.org/officeDocument/2006/relationships/hyperlink" Target="https://www.science.org/doi/10.1126/science.aap9559" TargetMode="External"/><Relationship Id="rId9" Type="http://schemas.openxmlformats.org/officeDocument/2006/relationships/hyperlink" Target="https://www.nationalacademies.org/projects/NRSB-O-05-05-A/publication/11985" TargetMode="External"/><Relationship Id="rId14" Type="http://schemas.openxmlformats.org/officeDocument/2006/relationships/hyperlink" Target="https://www.reddit.com/r/dcsworld/comments/1n61p7d/anyone_ever_been_on_a_commercial_flight_looked/#lightbox" TargetMode="Externa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piderman 2002 4k Wallpaper,HD Movies Wallpapers,4k  Wallpapers,Images,Backgrounds,Photos and Pictures">
            <a:extLst>
              <a:ext uri="{FF2B5EF4-FFF2-40B4-BE49-F238E27FC236}">
                <a16:creationId xmlns:a16="http://schemas.microsoft.com/office/drawing/2014/main" id="{5CA18CB3-D88E-1AFD-9075-DA65EC5A365D}"/>
              </a:ext>
            </a:extLst>
          </p:cNvPr>
          <p:cNvPicPr>
            <a:picLocks noChangeAspect="1"/>
          </p:cNvPicPr>
          <p:nvPr/>
        </p:nvPicPr>
        <p:blipFill>
          <a:blip r:embed="rId3"/>
          <a:srcRect t="5645" r="35364" b="3446"/>
          <a:stretch>
            <a:fillRect/>
          </a:stretch>
        </p:blipFill>
        <p:spPr>
          <a:xfrm>
            <a:off x="3523488" y="10"/>
            <a:ext cx="8668512" cy="6857990"/>
          </a:xfrm>
          <a:prstGeom prst="rect">
            <a:avLst/>
          </a:prstGeom>
        </p:spPr>
      </p:pic>
      <p:sp>
        <p:nvSpPr>
          <p:cNvPr id="38" name="Rectangle 37">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FB73E7-59F3-3C1B-79D7-1EC05BF895D7}"/>
              </a:ext>
            </a:extLst>
          </p:cNvPr>
          <p:cNvSpPr>
            <a:spLocks noGrp="1"/>
          </p:cNvSpPr>
          <p:nvPr>
            <p:ph type="ctrTitle"/>
          </p:nvPr>
        </p:nvSpPr>
        <p:spPr>
          <a:xfrm>
            <a:off x="477981" y="1122363"/>
            <a:ext cx="4023360" cy="3204134"/>
          </a:xfrm>
        </p:spPr>
        <p:txBody>
          <a:bodyPr anchor="b">
            <a:normAutofit/>
          </a:bodyPr>
          <a:lstStyle/>
          <a:p>
            <a:pPr algn="l"/>
            <a:r>
              <a:rPr lang="en-US" sz="4800">
                <a:solidFill>
                  <a:schemeClr val="bg1"/>
                </a:solidFill>
              </a:rPr>
              <a:t>Spider-Man (2002)</a:t>
            </a:r>
          </a:p>
        </p:txBody>
      </p:sp>
      <p:sp>
        <p:nvSpPr>
          <p:cNvPr id="3" name="Subtitle 2">
            <a:extLst>
              <a:ext uri="{FF2B5EF4-FFF2-40B4-BE49-F238E27FC236}">
                <a16:creationId xmlns:a16="http://schemas.microsoft.com/office/drawing/2014/main" id="{25CFC62D-E4A6-EA59-C674-CC5324671AF6}"/>
              </a:ext>
            </a:extLst>
          </p:cNvPr>
          <p:cNvSpPr>
            <a:spLocks noGrp="1"/>
          </p:cNvSpPr>
          <p:nvPr>
            <p:ph type="subTitle" idx="1"/>
          </p:nvPr>
        </p:nvSpPr>
        <p:spPr>
          <a:xfrm>
            <a:off x="477980" y="4872922"/>
            <a:ext cx="4023359" cy="1208141"/>
          </a:xfrm>
        </p:spPr>
        <p:txBody>
          <a:bodyPr vert="horz" lIns="91440" tIns="45720" rIns="91440" bIns="45720" rtlCol="0">
            <a:normAutofit/>
          </a:bodyPr>
          <a:lstStyle/>
          <a:p>
            <a:pPr algn="l"/>
            <a:r>
              <a:rPr lang="en-US" sz="2000">
                <a:solidFill>
                  <a:schemeClr val="bg1"/>
                </a:solidFill>
              </a:rPr>
              <a:t>Aditya Manoj Krishna, Raj Goode, Cole Miller, Luigi Cardaropoli, Antonio Neto</a:t>
            </a:r>
          </a:p>
        </p:txBody>
      </p:sp>
      <p:sp>
        <p:nvSpPr>
          <p:cNvPr id="35" name="Rectangle 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7" name="Rectangle 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598DF96-0EEB-BF26-8BA1-73C49E41EFFA}"/>
              </a:ext>
            </a:extLst>
          </p:cNvPr>
          <p:cNvSpPr txBox="1"/>
          <p:nvPr/>
        </p:nvSpPr>
        <p:spPr>
          <a:xfrm>
            <a:off x="11854147" y="6517704"/>
            <a:ext cx="32971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solidFill>
                  <a:schemeClr val="bg1"/>
                </a:solidFill>
              </a:rPr>
              <a:t>1</a:t>
            </a:r>
          </a:p>
        </p:txBody>
      </p:sp>
    </p:spTree>
    <p:extLst>
      <p:ext uri="{BB962C8B-B14F-4D97-AF65-F5344CB8AC3E}">
        <p14:creationId xmlns:p14="http://schemas.microsoft.com/office/powerpoint/2010/main" val="377080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F61F10-B8B7-C621-9218-A987C436D796}"/>
              </a:ext>
            </a:extLst>
          </p:cNvPr>
          <p:cNvSpPr>
            <a:spLocks noGrp="1"/>
          </p:cNvSpPr>
          <p:nvPr>
            <p:ph type="title"/>
          </p:nvPr>
        </p:nvSpPr>
        <p:spPr>
          <a:xfrm>
            <a:off x="612648" y="1078992"/>
            <a:ext cx="6268770" cy="1536192"/>
          </a:xfrm>
        </p:spPr>
        <p:txBody>
          <a:bodyPr anchor="b">
            <a:normAutofit/>
          </a:bodyPr>
          <a:lstStyle/>
          <a:p>
            <a:r>
              <a:rPr lang="en-US" sz="5200"/>
              <a:t>Echo Chambers  </a:t>
            </a:r>
          </a:p>
        </p:txBody>
      </p:sp>
      <p:sp>
        <p:nvSpPr>
          <p:cNvPr id="55" name="Rectangle 54">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6" name="Rectangle 55">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5D636D3C-D9EC-EDE0-DBB6-C88B11630E4C}"/>
              </a:ext>
            </a:extLst>
          </p:cNvPr>
          <p:cNvSpPr>
            <a:spLocks noGrp="1"/>
          </p:cNvSpPr>
          <p:nvPr>
            <p:ph idx="1"/>
          </p:nvPr>
        </p:nvSpPr>
        <p:spPr>
          <a:xfrm>
            <a:off x="612648" y="3355848"/>
            <a:ext cx="6268770" cy="2825496"/>
          </a:xfrm>
        </p:spPr>
        <p:txBody>
          <a:bodyPr vert="horz" lIns="91440" tIns="45720" rIns="91440" bIns="45720" rtlCol="0">
            <a:normAutofit/>
          </a:bodyPr>
          <a:lstStyle/>
          <a:p>
            <a:pPr>
              <a:buFont typeface="Calibri" panose="020B0604020202020204" pitchFamily="34" charset="0"/>
              <a:buChar char="-"/>
            </a:pPr>
            <a:r>
              <a:rPr lang="en-US" sz="2200"/>
              <a:t>The Daily Bugle creates an echo chamber where Spider-Man is portrayed as a criminal</a:t>
            </a:r>
          </a:p>
          <a:p>
            <a:pPr>
              <a:buFont typeface="Calibri" panose="020B0604020202020204" pitchFamily="34" charset="0"/>
              <a:buChar char="-"/>
            </a:pPr>
            <a:r>
              <a:rPr lang="en-US" sz="2200"/>
              <a:t>Social Media algorithms push users into consuming content that reinforces their world views.</a:t>
            </a:r>
          </a:p>
          <a:p>
            <a:pPr lvl="1">
              <a:buFont typeface="Calibri" panose="020B0604020202020204" pitchFamily="34" charset="0"/>
              <a:buChar char="-"/>
            </a:pPr>
            <a:r>
              <a:rPr lang="en-US" sz="2200"/>
              <a:t>This creates echo chambers of people who share the same views [5].</a:t>
            </a:r>
          </a:p>
          <a:p>
            <a:pPr lvl="1">
              <a:buFont typeface="Calibri" panose="020B0604020202020204" pitchFamily="34" charset="0"/>
              <a:buChar char="-"/>
            </a:pPr>
            <a:endParaRPr lang="en-US" sz="2200"/>
          </a:p>
        </p:txBody>
      </p:sp>
      <p:pic>
        <p:nvPicPr>
          <p:cNvPr id="4" name="Picture 3">
            <a:extLst>
              <a:ext uri="{FF2B5EF4-FFF2-40B4-BE49-F238E27FC236}">
                <a16:creationId xmlns:a16="http://schemas.microsoft.com/office/drawing/2014/main" id="{FF678D24-4B2B-2007-22BD-5A4A08417DFA}"/>
              </a:ext>
            </a:extLst>
          </p:cNvPr>
          <p:cNvPicPr>
            <a:picLocks noChangeAspect="1"/>
          </p:cNvPicPr>
          <p:nvPr/>
        </p:nvPicPr>
        <p:blipFill>
          <a:blip r:embed="rId3"/>
          <a:stretch>
            <a:fillRect/>
          </a:stretch>
        </p:blipFill>
        <p:spPr>
          <a:xfrm>
            <a:off x="7494066" y="1112913"/>
            <a:ext cx="4237686" cy="45566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6A7EAE89-01A2-AC1E-7FDF-DB7678E61634}"/>
              </a:ext>
            </a:extLst>
          </p:cNvPr>
          <p:cNvSpPr txBox="1"/>
          <p:nvPr/>
        </p:nvSpPr>
        <p:spPr>
          <a:xfrm>
            <a:off x="11736917" y="6517704"/>
            <a:ext cx="45671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t>10</a:t>
            </a:r>
          </a:p>
        </p:txBody>
      </p:sp>
    </p:spTree>
    <p:extLst>
      <p:ext uri="{BB962C8B-B14F-4D97-AF65-F5344CB8AC3E}">
        <p14:creationId xmlns:p14="http://schemas.microsoft.com/office/powerpoint/2010/main" val="19164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Freeform: Shape 27">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Freeform: Shape 28">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9E2FACD-F09E-2823-8ADB-56F8AB19D853}"/>
              </a:ext>
            </a:extLst>
          </p:cNvPr>
          <p:cNvSpPr>
            <a:spLocks noGrp="1"/>
          </p:cNvSpPr>
          <p:nvPr>
            <p:ph type="title"/>
          </p:nvPr>
        </p:nvSpPr>
        <p:spPr>
          <a:xfrm>
            <a:off x="838200" y="253397"/>
            <a:ext cx="10515600" cy="1273233"/>
          </a:xfrm>
        </p:spPr>
        <p:txBody>
          <a:bodyPr>
            <a:normAutofit/>
          </a:bodyPr>
          <a:lstStyle/>
          <a:p>
            <a:r>
              <a:rPr lang="en-US" sz="4000"/>
              <a:t>References</a:t>
            </a:r>
          </a:p>
        </p:txBody>
      </p:sp>
      <p:sp>
        <p:nvSpPr>
          <p:cNvPr id="30" name="Rectangle 29">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1E3B010-5900-0361-9D28-4EBA7096C1A6}"/>
              </a:ext>
            </a:extLst>
          </p:cNvPr>
          <p:cNvSpPr>
            <a:spLocks noGrp="1"/>
          </p:cNvSpPr>
          <p:nvPr>
            <p:ph idx="1"/>
          </p:nvPr>
        </p:nvSpPr>
        <p:spPr>
          <a:xfrm>
            <a:off x="482600" y="1780027"/>
            <a:ext cx="10515600" cy="3694176"/>
          </a:xfrm>
        </p:spPr>
        <p:txBody>
          <a:bodyPr vert="horz" lIns="91440" tIns="45720" rIns="91440" bIns="45720" rtlCol="0">
            <a:noAutofit/>
          </a:bodyPr>
          <a:lstStyle/>
          <a:p>
            <a:pPr marL="0" indent="0">
              <a:buNone/>
            </a:pPr>
            <a:r>
              <a:rPr lang="en-US" sz="800" dirty="0"/>
              <a:t>[1] </a:t>
            </a:r>
            <a:r>
              <a:rPr lang="en-US" sz="800" dirty="0" err="1"/>
              <a:t>HDQwalls</a:t>
            </a:r>
            <a:r>
              <a:rPr lang="en-US" sz="800" dirty="0"/>
              <a:t>, Spiderman 2002 4k Wallpaper, (December 13, 2020),</a:t>
            </a:r>
            <a:r>
              <a:rPr lang="en-US" sz="800" dirty="0">
                <a:hlinkClick r:id="rId3"/>
              </a:rPr>
              <a:t> </a:t>
            </a:r>
            <a:r>
              <a:rPr lang="en-US" sz="800" u="sng" dirty="0">
                <a:hlinkClick r:id="rId3"/>
              </a:rPr>
              <a:t>https://hdqwalls.com/spiderman-2002-4k-wallpaper</a:t>
            </a:r>
            <a:r>
              <a:rPr lang="en-US" sz="800" dirty="0"/>
              <a:t> (May 3, 2026)</a:t>
            </a:r>
          </a:p>
          <a:p>
            <a:pPr marL="0" indent="0">
              <a:buNone/>
            </a:pPr>
            <a:r>
              <a:rPr lang="en-US" sz="800" dirty="0"/>
              <a:t>[2] Soroush Vosoughi, Deb Roy, and Sinan Aral, The spread of true and false news online, (Science, March 9, 2018),</a:t>
            </a:r>
            <a:r>
              <a:rPr lang="en-US" sz="800" dirty="0">
                <a:hlinkClick r:id="rId4"/>
              </a:rPr>
              <a:t> </a:t>
            </a:r>
            <a:r>
              <a:rPr lang="en-US" sz="800" u="sng" dirty="0">
                <a:hlinkClick r:id="rId4"/>
              </a:rPr>
              <a:t>https://www.science.org/doi/10.1126/science.aap9559</a:t>
            </a:r>
            <a:r>
              <a:rPr lang="en-US" sz="800" dirty="0"/>
              <a:t> (May 3, 2026)</a:t>
            </a:r>
          </a:p>
          <a:p>
            <a:pPr marL="0" indent="0">
              <a:buNone/>
            </a:pPr>
            <a:r>
              <a:rPr lang="en-US" sz="800" dirty="0"/>
              <a:t>[3] Pew Research Center, What Americans like and dislike about getting news on social media, (Pew Research Center, February 7, 2024),</a:t>
            </a:r>
            <a:r>
              <a:rPr lang="en-US" sz="800" dirty="0">
                <a:hlinkClick r:id="rId5"/>
              </a:rPr>
              <a:t> </a:t>
            </a:r>
            <a:r>
              <a:rPr lang="en-US" sz="800" u="sng" dirty="0">
                <a:hlinkClick r:id="rId5"/>
              </a:rPr>
              <a:t>https://www.pewresearch.org/short-reads/2024/02/07/many-americans-find-value-in-getting-news-on-social-media-but-concerns-about-inaccuracy-have-risen/</a:t>
            </a:r>
            <a:r>
              <a:rPr lang="en-US" sz="800" dirty="0"/>
              <a:t> (May 3, 2026)</a:t>
            </a:r>
          </a:p>
          <a:p>
            <a:pPr marL="0" indent="0">
              <a:buNone/>
            </a:pPr>
            <a:r>
              <a:rPr lang="en-US" sz="800" dirty="0"/>
              <a:t>[4] University of Kansas School of Business, Profit motivation of social media companies may compel them to inject bias and create polarization, study finds, (University of Kansas, May 6, 2025),</a:t>
            </a:r>
            <a:r>
              <a:rPr lang="en-US" sz="800" dirty="0">
                <a:hlinkClick r:id="rId6"/>
              </a:rPr>
              <a:t> </a:t>
            </a:r>
            <a:r>
              <a:rPr lang="en-US" sz="800" u="sng" dirty="0">
                <a:hlinkClick r:id="rId6"/>
              </a:rPr>
              <a:t>https://business.ku.edu/news/article/profit-motivation-of-social-media-companies-may-compel-them-to-inject-bias-and-create-polarization-study-finds</a:t>
            </a:r>
            <a:r>
              <a:rPr lang="en-US" sz="800" dirty="0"/>
              <a:t> (May 3, 2026)</a:t>
            </a:r>
          </a:p>
          <a:p>
            <a:pPr marL="0" indent="0">
              <a:buNone/>
            </a:pPr>
            <a:r>
              <a:rPr lang="en-US" sz="800" dirty="0"/>
              <a:t>[5] Matteo Cinelli et al., The echo chamber effect on social media, (Proceedings of the National Academy of Sciences, February 23, 2021),</a:t>
            </a:r>
            <a:r>
              <a:rPr lang="en-US" sz="800" dirty="0">
                <a:hlinkClick r:id="rId7"/>
              </a:rPr>
              <a:t> </a:t>
            </a:r>
            <a:r>
              <a:rPr lang="en-US" sz="800" u="sng" dirty="0">
                <a:hlinkClick r:id="rId7"/>
              </a:rPr>
              <a:t>https://www.pnas.org/doi/10.1073/pnas.2023301118</a:t>
            </a:r>
            <a:r>
              <a:rPr lang="en-US" sz="800" dirty="0"/>
              <a:t> (May 3, 2026)</a:t>
            </a:r>
          </a:p>
          <a:p>
            <a:pPr marL="0" indent="0">
              <a:buNone/>
            </a:pPr>
            <a:r>
              <a:rPr lang="en-US" sz="800" dirty="0"/>
              <a:t>[6] Benjamin K. </a:t>
            </a:r>
            <a:r>
              <a:rPr lang="en-US" sz="800" dirty="0" err="1"/>
              <a:t>Sovacool</a:t>
            </a:r>
            <a:r>
              <a:rPr lang="en-US" sz="800" dirty="0"/>
              <a:t>, Valuing the greenhouse gas emissions from nuclear power: A critical survey, (Elsevier, 2008),</a:t>
            </a:r>
            <a:r>
              <a:rPr lang="en-US" sz="800" dirty="0">
                <a:hlinkClick r:id="rId8"/>
              </a:rPr>
              <a:t> </a:t>
            </a:r>
            <a:r>
              <a:rPr lang="en-US" sz="800" u="sng" dirty="0">
                <a:hlinkClick r:id="rId8"/>
              </a:rPr>
              <a:t>https://doi.org/10.1016/j.enpol.2008.04.017</a:t>
            </a:r>
            <a:r>
              <a:rPr lang="en-US" sz="800" dirty="0"/>
              <a:t> (May 3, 2026)</a:t>
            </a:r>
          </a:p>
          <a:p>
            <a:pPr marL="0" indent="0">
              <a:buNone/>
            </a:pPr>
            <a:r>
              <a:rPr lang="en-US" sz="800" dirty="0"/>
              <a:t>[7] Institute of Medicine and National Research Council, Advancing Nuclear Medicine Through Innovation, (National Academies Press, 2007),</a:t>
            </a:r>
            <a:r>
              <a:rPr lang="en-US" sz="800" dirty="0">
                <a:hlinkClick r:id="rId9"/>
              </a:rPr>
              <a:t> </a:t>
            </a:r>
            <a:r>
              <a:rPr lang="en-US" sz="800" u="sng" dirty="0">
                <a:hlinkClick r:id="rId9"/>
              </a:rPr>
              <a:t>https://www.nationalacademies.org/projects/NRSB-O-05-05-A/publication/11985</a:t>
            </a:r>
            <a:r>
              <a:rPr lang="en-US" sz="800" dirty="0"/>
              <a:t> (May 3, 2026)</a:t>
            </a:r>
          </a:p>
          <a:p>
            <a:pPr marL="0" indent="0">
              <a:buNone/>
            </a:pPr>
            <a:r>
              <a:rPr lang="en-US" sz="800" dirty="0"/>
              <a:t>[8] Jonathan M Samet et al., Eighty years of cancer research after the atomic bombings of Hiroshima and Nagasaki, (Oxford Academic, October 27, 2025),</a:t>
            </a:r>
            <a:r>
              <a:rPr lang="en-US" sz="800" dirty="0">
                <a:hlinkClick r:id="rId10"/>
              </a:rPr>
              <a:t> </a:t>
            </a:r>
            <a:r>
              <a:rPr lang="en-US" sz="800" u="sng" dirty="0">
                <a:hlinkClick r:id="rId10"/>
              </a:rPr>
              <a:t>https://academic.oup.com/carcin/article/46/3/bgaf071/8304051</a:t>
            </a:r>
            <a:r>
              <a:rPr lang="en-US" sz="800" dirty="0"/>
              <a:t> (May 3, 2026)</a:t>
            </a:r>
          </a:p>
          <a:p>
            <a:pPr marL="0" indent="0">
              <a:buNone/>
            </a:pPr>
            <a:r>
              <a:rPr lang="en-US" sz="800" dirty="0"/>
              <a:t>[9] Richard P. Hallion, World War I: an air war of consequence, (PubMed, 2014),</a:t>
            </a:r>
            <a:r>
              <a:rPr lang="en-US" sz="800" dirty="0">
                <a:hlinkClick r:id="rId11"/>
              </a:rPr>
              <a:t> </a:t>
            </a:r>
            <a:r>
              <a:rPr lang="en-US" sz="800" u="sng" dirty="0">
                <a:hlinkClick r:id="rId11"/>
              </a:rPr>
              <a:t>https://pubmed.ncbi.nlm.nih.gov/24961713/</a:t>
            </a:r>
            <a:r>
              <a:rPr lang="en-US" sz="800" dirty="0"/>
              <a:t> (May 3, 2026)</a:t>
            </a:r>
          </a:p>
          <a:p>
            <a:pPr marL="0" indent="0">
              <a:buNone/>
            </a:pPr>
            <a:r>
              <a:rPr lang="en-US" sz="800" dirty="0"/>
              <a:t>[10] Ian Castle, London, Bombing of, (1914-1918-Online International Encyclopedia of the First World War, April 14, 2016),</a:t>
            </a:r>
            <a:r>
              <a:rPr lang="en-US" sz="800" dirty="0">
                <a:hlinkClick r:id="rId12"/>
              </a:rPr>
              <a:t> </a:t>
            </a:r>
            <a:r>
              <a:rPr lang="en-US" sz="800" u="sng" dirty="0">
                <a:hlinkClick r:id="rId12"/>
              </a:rPr>
              <a:t>https://encyclopedia.1914-1918-online.net/article/london-bombing-of/#toc_the_switch_to_bomber_aircraft</a:t>
            </a:r>
            <a:r>
              <a:rPr lang="en-US" sz="800" dirty="0"/>
              <a:t> (May 3, 2026)</a:t>
            </a:r>
          </a:p>
          <a:p>
            <a:pPr marL="0" indent="0">
              <a:buNone/>
            </a:pPr>
            <a:r>
              <a:rPr lang="en-US" sz="800" dirty="0"/>
              <a:t>[11] National Air and Space Museum, Air Mail, (Smithsonian Institution, n.d.),</a:t>
            </a:r>
            <a:r>
              <a:rPr lang="en-US" sz="800" dirty="0">
                <a:hlinkClick r:id="rId13"/>
              </a:rPr>
              <a:t> </a:t>
            </a:r>
            <a:r>
              <a:rPr lang="en-US" sz="800" u="sng" dirty="0">
                <a:hlinkClick r:id="rId13"/>
              </a:rPr>
              <a:t>https://airandspace.si.edu/explore/stories/air-mail</a:t>
            </a:r>
            <a:r>
              <a:rPr lang="en-US" sz="800" dirty="0"/>
              <a:t> (May 3, 2026) </a:t>
            </a:r>
            <a:r>
              <a:rPr lang="en-US" sz="800" i="1" dirty="0"/>
              <a:t>(Note: As requested, ask your professor about the quality of this source—though the Smithsonian is generally considered a highly reputable historical institution).</a:t>
            </a:r>
            <a:endParaRPr lang="en-US" sz="800" dirty="0"/>
          </a:p>
          <a:p>
            <a:pPr marL="0" indent="0">
              <a:buNone/>
            </a:pPr>
            <a:r>
              <a:rPr lang="en-US" sz="800" dirty="0"/>
              <a:t>[12] Reddit Contributor, Anyone ever been on a commercial flight, looked out your window and seen a military aircraft on the wing?, (Reddit, n.d.),</a:t>
            </a:r>
            <a:r>
              <a:rPr lang="en-US" sz="800" dirty="0">
                <a:hlinkClick r:id="rId14"/>
              </a:rPr>
              <a:t> </a:t>
            </a:r>
            <a:r>
              <a:rPr lang="en-US" sz="800" u="sng" dirty="0">
                <a:hlinkClick r:id="rId14"/>
              </a:rPr>
              <a:t>https://www.reddit.com/r/dcsworld/comments/1n61p7d/anyone_ever_been_on_a_commercial_flight_looked/#lightbox</a:t>
            </a:r>
            <a:r>
              <a:rPr lang="en-US" sz="800" dirty="0"/>
              <a:t> (May 3, 2026)</a:t>
            </a:r>
          </a:p>
          <a:p>
            <a:pPr marL="0" indent="0">
              <a:buNone/>
            </a:pPr>
            <a:r>
              <a:rPr lang="en-US" sz="800" dirty="0"/>
              <a:t>[13] Pinterest Contributor, Pinterest Pin 684969424612878014, (Pinterest, n.d.),</a:t>
            </a:r>
            <a:r>
              <a:rPr lang="en-US" sz="800" dirty="0">
                <a:hlinkClick r:id="rId15"/>
              </a:rPr>
              <a:t> </a:t>
            </a:r>
            <a:r>
              <a:rPr lang="en-US" sz="800" u="sng" dirty="0">
                <a:hlinkClick r:id="rId15"/>
              </a:rPr>
              <a:t>https://kr.pinterest.com/pin/684969424612878014/</a:t>
            </a:r>
            <a:r>
              <a:rPr lang="en-US" sz="800" dirty="0"/>
              <a:t> (May 3, 2026)</a:t>
            </a:r>
          </a:p>
          <a:p>
            <a:pPr marL="0" indent="0">
              <a:buNone/>
            </a:pPr>
            <a:r>
              <a:rPr lang="en-US" sz="800" dirty="0"/>
              <a:t>[14] Reddit Contributor, Best Goblin Glider design? Hear me out...I dig the..., (Reddit, n.d.),</a:t>
            </a:r>
            <a:r>
              <a:rPr lang="en-US" sz="800" dirty="0">
                <a:hlinkClick r:id="rId16"/>
              </a:rPr>
              <a:t> </a:t>
            </a:r>
            <a:r>
              <a:rPr lang="en-US" sz="800" u="sng" dirty="0">
                <a:hlinkClick r:id="rId16"/>
              </a:rPr>
              <a:t>https://www.reddit.com/r/Spiderman/comments/1j8fxl4/best_goblin_glider_design_hear_me_outi_dig_the/</a:t>
            </a:r>
            <a:r>
              <a:rPr lang="en-US" sz="800" dirty="0"/>
              <a:t> (May 3, 2026)</a:t>
            </a:r>
          </a:p>
          <a:p>
            <a:pPr marL="0" indent="0">
              <a:buNone/>
            </a:pPr>
            <a:r>
              <a:rPr lang="en-US" sz="800" dirty="0"/>
              <a:t>[15] Aviation Quotations, Orville Wright Quotes, (</a:t>
            </a:r>
            <a:r>
              <a:rPr lang="en-US" sz="800" dirty="0" err="1"/>
              <a:t>AviationQuotations.com</a:t>
            </a:r>
            <a:r>
              <a:rPr lang="en-US" sz="800" dirty="0"/>
              <a:t>, n.d.),</a:t>
            </a:r>
            <a:r>
              <a:rPr lang="en-US" sz="800" dirty="0">
                <a:hlinkClick r:id="rId17"/>
              </a:rPr>
              <a:t> </a:t>
            </a:r>
            <a:r>
              <a:rPr lang="en-US" sz="800" u="sng" dirty="0">
                <a:hlinkClick r:id="rId17"/>
              </a:rPr>
              <a:t>https://www.aviationquotations.com/results.php?search=Orville+Wright</a:t>
            </a:r>
            <a:r>
              <a:rPr lang="en-US" sz="800" dirty="0"/>
              <a:t> (May 3, 2026)</a:t>
            </a:r>
          </a:p>
          <a:p>
            <a:pPr marL="0" indent="0">
              <a:buNone/>
            </a:pPr>
            <a:r>
              <a:rPr lang="en-US" sz="800" dirty="0"/>
              <a:t>[16] Wikipedia Contributors, Norman Osborn (2002 film series character), (Wikipedia, n.d.),</a:t>
            </a:r>
            <a:r>
              <a:rPr lang="en-US" sz="800" dirty="0">
                <a:hlinkClick r:id="rId18"/>
              </a:rPr>
              <a:t> </a:t>
            </a:r>
            <a:r>
              <a:rPr lang="en-US" sz="800" u="sng" dirty="0">
                <a:hlinkClick r:id="rId18"/>
              </a:rPr>
              <a:t>https://en.wikipedia.org/wiki/Norman_Osborn_%282002_film_series_character%29</a:t>
            </a:r>
            <a:r>
              <a:rPr lang="en-US" sz="800" dirty="0"/>
              <a:t> (May 3, 2026)</a:t>
            </a:r>
          </a:p>
          <a:p>
            <a:pPr marL="0" indent="0">
              <a:buNone/>
            </a:pPr>
            <a:r>
              <a:rPr lang="en-US" sz="800" dirty="0"/>
              <a:t>[17] Reddit Contributor, In Spider-Man (2002), shortly after Peter is bitten..., (Reddit, n.d.),</a:t>
            </a:r>
            <a:r>
              <a:rPr lang="en-US" sz="800" dirty="0">
                <a:hlinkClick r:id="rId19"/>
              </a:rPr>
              <a:t> </a:t>
            </a:r>
            <a:r>
              <a:rPr lang="en-US" sz="800" u="sng" dirty="0">
                <a:hlinkClick r:id="rId19"/>
              </a:rPr>
              <a:t>https://www.reddit.com/r/MovieDetails/comments/852l2j/in_spiderman_2002_shortly_after_peter_is_bitten/</a:t>
            </a:r>
            <a:r>
              <a:rPr lang="en-US" sz="800" dirty="0"/>
              <a:t> (May 3, 2026)</a:t>
            </a:r>
          </a:p>
          <a:p>
            <a:pPr marL="0" indent="0">
              <a:buNone/>
            </a:pPr>
            <a:r>
              <a:rPr lang="en-US" sz="800" dirty="0"/>
              <a:t>[18] Reddit Contributor, Did anyone find all those Daily Bugle newspapers..., (Reddit, n.d.),</a:t>
            </a:r>
            <a:r>
              <a:rPr lang="en-US" sz="800" dirty="0">
                <a:hlinkClick r:id="rId20"/>
              </a:rPr>
              <a:t> </a:t>
            </a:r>
            <a:r>
              <a:rPr lang="en-US" sz="800" u="sng" dirty="0">
                <a:hlinkClick r:id="rId20"/>
              </a:rPr>
              <a:t>https://www.reddit.com/r/SpidermanPS4/comments/14pzxq2/did_anyone_find_all_those_daily_bugle_newspapers/</a:t>
            </a:r>
            <a:r>
              <a:rPr lang="en-US" sz="800" dirty="0"/>
              <a:t> (May 3, 2026)</a:t>
            </a:r>
          </a:p>
        </p:txBody>
      </p:sp>
      <p:sp>
        <p:nvSpPr>
          <p:cNvPr id="5" name="TextBox 4">
            <a:extLst>
              <a:ext uri="{FF2B5EF4-FFF2-40B4-BE49-F238E27FC236}">
                <a16:creationId xmlns:a16="http://schemas.microsoft.com/office/drawing/2014/main" id="{08CE66D3-E591-D0C0-C54C-0CEE89D53D4F}"/>
              </a:ext>
            </a:extLst>
          </p:cNvPr>
          <p:cNvSpPr txBox="1"/>
          <p:nvPr/>
        </p:nvSpPr>
        <p:spPr>
          <a:xfrm>
            <a:off x="11736917" y="6517704"/>
            <a:ext cx="45671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t>11</a:t>
            </a:r>
          </a:p>
        </p:txBody>
      </p:sp>
    </p:spTree>
    <p:extLst>
      <p:ext uri="{BB962C8B-B14F-4D97-AF65-F5344CB8AC3E}">
        <p14:creationId xmlns:p14="http://schemas.microsoft.com/office/powerpoint/2010/main" val="283253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9" name="Rectangle 118">
            <a:extLst>
              <a:ext uri="{FF2B5EF4-FFF2-40B4-BE49-F238E27FC236}">
                <a16:creationId xmlns:a16="http://schemas.microsoft.com/office/drawing/2014/main" id="{63F5877B-98C7-49DD-83AB-0F6F57CB6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r/SpidermanPS4 - Did anyone find all those Daily Bugle newspapers in the first game?">
            <a:extLst>
              <a:ext uri="{FF2B5EF4-FFF2-40B4-BE49-F238E27FC236}">
                <a16:creationId xmlns:a16="http://schemas.microsoft.com/office/drawing/2014/main" id="{EACAD9DB-B3FD-2AC0-A903-38A5CCD14E92}"/>
              </a:ext>
            </a:extLst>
          </p:cNvPr>
          <p:cNvPicPr>
            <a:picLocks noChangeAspect="1"/>
          </p:cNvPicPr>
          <p:nvPr/>
        </p:nvPicPr>
        <p:blipFill>
          <a:blip r:embed="rId3"/>
          <a:srcRect l="3109" r="3027"/>
          <a:stretch>
            <a:fillRect/>
          </a:stretch>
        </p:blipFill>
        <p:spPr>
          <a:xfrm>
            <a:off x="7364078" y="-18"/>
            <a:ext cx="4827922" cy="6857999"/>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3" name="Picture 2" descr="r/MovieDetails - In Spider-Man (2002) shortly after Peter is bitten, the screen shows the Spider-Man powers with correlating colors in the DNA sequence">
            <a:extLst>
              <a:ext uri="{FF2B5EF4-FFF2-40B4-BE49-F238E27FC236}">
                <a16:creationId xmlns:a16="http://schemas.microsoft.com/office/drawing/2014/main" id="{0326F098-C019-B403-9F11-AA10752A47CC}"/>
              </a:ext>
            </a:extLst>
          </p:cNvPr>
          <p:cNvPicPr>
            <a:picLocks noChangeAspect="1"/>
          </p:cNvPicPr>
          <p:nvPr/>
        </p:nvPicPr>
        <p:blipFill>
          <a:blip r:embed="rId4"/>
          <a:srcRect l="33453" r="25813"/>
          <a:stretch>
            <a:fillRect/>
          </a:stretch>
        </p:blipFill>
        <p:spPr>
          <a:xfrm>
            <a:off x="3119360" y="18"/>
            <a:ext cx="4966290" cy="6857999"/>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p:spPr>
      </p:pic>
      <p:sp useBgFill="1">
        <p:nvSpPr>
          <p:cNvPr id="120" name="Freeform: Shape 119">
            <a:extLst>
              <a:ext uri="{FF2B5EF4-FFF2-40B4-BE49-F238E27FC236}">
                <a16:creationId xmlns:a16="http://schemas.microsoft.com/office/drawing/2014/main" id="{4EA91930-66BC-4C41-B4F5-C31EB216F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1" name="Freeform: Shape 120">
            <a:extLst>
              <a:ext uri="{FF2B5EF4-FFF2-40B4-BE49-F238E27FC236}">
                <a16:creationId xmlns:a16="http://schemas.microsoft.com/office/drawing/2014/main" id="{6313CF8F-B436-401E-9575-DE0F8E8B5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28E7D6B-65E2-2CA1-0EA2-E4D75DA9B078}"/>
              </a:ext>
            </a:extLst>
          </p:cNvPr>
          <p:cNvSpPr>
            <a:spLocks noGrp="1"/>
          </p:cNvSpPr>
          <p:nvPr>
            <p:ph type="title"/>
          </p:nvPr>
        </p:nvSpPr>
        <p:spPr>
          <a:xfrm>
            <a:off x="448056" y="681038"/>
            <a:ext cx="2804504" cy="1325563"/>
          </a:xfrm>
        </p:spPr>
        <p:txBody>
          <a:bodyPr anchor="ctr">
            <a:normAutofit/>
          </a:bodyPr>
          <a:lstStyle/>
          <a:p>
            <a:r>
              <a:rPr lang="en-US" sz="2800"/>
              <a:t>Notable Technology</a:t>
            </a:r>
          </a:p>
        </p:txBody>
      </p:sp>
      <p:sp>
        <p:nvSpPr>
          <p:cNvPr id="122" name="Rectangle 121">
            <a:extLst>
              <a:ext uri="{FF2B5EF4-FFF2-40B4-BE49-F238E27FC236}">
                <a16:creationId xmlns:a16="http://schemas.microsoft.com/office/drawing/2014/main" id="{2A38CFE9-C30A-4551-ACCB-D5808FBC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3" name="Rectangle 122">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Content Placeholder 2">
            <a:extLst>
              <a:ext uri="{FF2B5EF4-FFF2-40B4-BE49-F238E27FC236}">
                <a16:creationId xmlns:a16="http://schemas.microsoft.com/office/drawing/2014/main" id="{50F612EB-7EB3-09D9-8564-5524E4266DEE}"/>
              </a:ext>
            </a:extLst>
          </p:cNvPr>
          <p:cNvGraphicFramePr>
            <a:graphicFrameLocks noGrp="1"/>
          </p:cNvGraphicFramePr>
          <p:nvPr>
            <p:ph idx="1"/>
            <p:extLst>
              <p:ext uri="{D42A27DB-BD31-4B8C-83A1-F6EECF244321}">
                <p14:modId xmlns:p14="http://schemas.microsoft.com/office/powerpoint/2010/main" val="1794139736"/>
              </p:ext>
            </p:extLst>
          </p:nvPr>
        </p:nvGraphicFramePr>
        <p:xfrm>
          <a:off x="448056" y="2258171"/>
          <a:ext cx="2804504" cy="39187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a:extLst>
              <a:ext uri="{FF2B5EF4-FFF2-40B4-BE49-F238E27FC236}">
                <a16:creationId xmlns:a16="http://schemas.microsoft.com/office/drawing/2014/main" id="{DA35C3E1-CE2C-3992-82B0-0D8F1109E1DD}"/>
              </a:ext>
            </a:extLst>
          </p:cNvPr>
          <p:cNvSpPr txBox="1"/>
          <p:nvPr/>
        </p:nvSpPr>
        <p:spPr>
          <a:xfrm>
            <a:off x="11854147" y="6517704"/>
            <a:ext cx="32971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solidFill>
                  <a:srgbClr val="000000"/>
                </a:solidFill>
              </a:rPr>
              <a:t>2</a:t>
            </a:r>
            <a:endParaRPr lang="en-US" sz="1600" dirty="0">
              <a:solidFill>
                <a:srgbClr val="000000"/>
              </a:solidFill>
            </a:endParaRPr>
          </a:p>
        </p:txBody>
      </p:sp>
    </p:spTree>
    <p:extLst>
      <p:ext uri="{BB962C8B-B14F-4D97-AF65-F5344CB8AC3E}">
        <p14:creationId xmlns:p14="http://schemas.microsoft.com/office/powerpoint/2010/main" val="2938191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2CF081-0464-0B47-FF8D-FB7C6D08FB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036D95-F222-0C07-3E55-28E9FFAE7EE8}"/>
              </a:ext>
            </a:extLst>
          </p:cNvPr>
          <p:cNvSpPr>
            <a:spLocks noGrp="1"/>
          </p:cNvSpPr>
          <p:nvPr>
            <p:ph type="title"/>
          </p:nvPr>
        </p:nvSpPr>
        <p:spPr>
          <a:xfrm>
            <a:off x="838200" y="365125"/>
            <a:ext cx="10515599" cy="1325563"/>
          </a:xfrm>
        </p:spPr>
        <p:txBody>
          <a:bodyPr>
            <a:normAutofit/>
          </a:bodyPr>
          <a:lstStyle/>
          <a:p>
            <a:r>
              <a:rPr lang="en-US"/>
              <a:t>Notable Technology</a:t>
            </a:r>
          </a:p>
        </p:txBody>
      </p:sp>
      <p:graphicFrame>
        <p:nvGraphicFramePr>
          <p:cNvPr id="6" name="Content Placeholder 2">
            <a:extLst>
              <a:ext uri="{FF2B5EF4-FFF2-40B4-BE49-F238E27FC236}">
                <a16:creationId xmlns:a16="http://schemas.microsoft.com/office/drawing/2014/main" id="{879DBDFC-C5B6-52BF-A9E0-D5E0D37C6D49}"/>
              </a:ext>
            </a:extLst>
          </p:cNvPr>
          <p:cNvGraphicFramePr>
            <a:graphicFrameLocks noGrp="1"/>
          </p:cNvGraphicFramePr>
          <p:nvPr>
            <p:ph idx="1"/>
            <p:extLst>
              <p:ext uri="{D42A27DB-BD31-4B8C-83A1-F6EECF244321}">
                <p14:modId xmlns:p14="http://schemas.microsoft.com/office/powerpoint/2010/main" val="3758126654"/>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16" name="Picture 415" descr="Norman Osborn (2002 film series character) - Wikipedia">
            <a:extLst>
              <a:ext uri="{FF2B5EF4-FFF2-40B4-BE49-F238E27FC236}">
                <a16:creationId xmlns:a16="http://schemas.microsoft.com/office/drawing/2014/main" id="{F5C91D1D-A8C6-9155-C73D-073B68D292AF}"/>
              </a:ext>
            </a:extLst>
          </p:cNvPr>
          <p:cNvPicPr>
            <a:picLocks noChangeAspect="1"/>
          </p:cNvPicPr>
          <p:nvPr/>
        </p:nvPicPr>
        <p:blipFill>
          <a:blip r:embed="rId8"/>
          <a:srcRect t="-26" r="17152" b="-184"/>
          <a:stretch>
            <a:fillRect/>
          </a:stretch>
        </p:blipFill>
        <p:spPr>
          <a:xfrm>
            <a:off x="6507553" y="-739"/>
            <a:ext cx="5680385" cy="6858383"/>
          </a:xfrm>
          <a:prstGeom prst="rect">
            <a:avLst/>
          </a:prstGeom>
        </p:spPr>
      </p:pic>
      <p:sp>
        <p:nvSpPr>
          <p:cNvPr id="4" name="TextBox 3">
            <a:extLst>
              <a:ext uri="{FF2B5EF4-FFF2-40B4-BE49-F238E27FC236}">
                <a16:creationId xmlns:a16="http://schemas.microsoft.com/office/drawing/2014/main" id="{E0341BB1-0459-4492-B201-99474CD9B327}"/>
              </a:ext>
            </a:extLst>
          </p:cNvPr>
          <p:cNvSpPr txBox="1"/>
          <p:nvPr/>
        </p:nvSpPr>
        <p:spPr>
          <a:xfrm>
            <a:off x="11854147" y="6517704"/>
            <a:ext cx="32971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solidFill>
                  <a:schemeClr val="bg1"/>
                </a:solidFill>
              </a:rPr>
              <a:t>3</a:t>
            </a:r>
            <a:endParaRPr lang="en-US" sz="1600" dirty="0">
              <a:solidFill>
                <a:schemeClr val="bg1"/>
              </a:solidFill>
            </a:endParaRPr>
          </a:p>
        </p:txBody>
      </p:sp>
    </p:spTree>
    <p:extLst>
      <p:ext uri="{BB962C8B-B14F-4D97-AF65-F5344CB8AC3E}">
        <p14:creationId xmlns:p14="http://schemas.microsoft.com/office/powerpoint/2010/main" val="1800544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81E1224E-6618-482E-BE87-321A7FC1C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2FC539-3544-BC32-9FF0-492FB62F1A58}"/>
              </a:ext>
            </a:extLst>
          </p:cNvPr>
          <p:cNvSpPr>
            <a:spLocks noGrp="1"/>
          </p:cNvSpPr>
          <p:nvPr>
            <p:ph type="title"/>
          </p:nvPr>
        </p:nvSpPr>
        <p:spPr>
          <a:xfrm>
            <a:off x="659234" y="957447"/>
            <a:ext cx="3383280" cy="4943105"/>
          </a:xfrm>
        </p:spPr>
        <p:txBody>
          <a:bodyPr anchor="ctr">
            <a:normAutofit/>
          </a:bodyPr>
          <a:lstStyle/>
          <a:p>
            <a:r>
              <a:rPr lang="en-US" sz="4000"/>
              <a:t>Conclusions</a:t>
            </a:r>
          </a:p>
        </p:txBody>
      </p:sp>
      <p:sp>
        <p:nvSpPr>
          <p:cNvPr id="35" name="Rectangle 34">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8126"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234" y="6163056"/>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BE73596A-5B9A-D17A-4680-943F5FC27C04}"/>
              </a:ext>
            </a:extLst>
          </p:cNvPr>
          <p:cNvGraphicFramePr>
            <a:graphicFrameLocks noGrp="1"/>
          </p:cNvGraphicFramePr>
          <p:nvPr>
            <p:ph idx="1"/>
            <p:extLst>
              <p:ext uri="{D42A27DB-BD31-4B8C-83A1-F6EECF244321}">
                <p14:modId xmlns:p14="http://schemas.microsoft.com/office/powerpoint/2010/main" val="1701204684"/>
              </p:ext>
            </p:extLst>
          </p:nvPr>
        </p:nvGraphicFramePr>
        <p:xfrm>
          <a:off x="4549514" y="621792"/>
          <a:ext cx="6807333" cy="5541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743B1E2A-0820-0BE1-F190-5B36CD6075FF}"/>
              </a:ext>
            </a:extLst>
          </p:cNvPr>
          <p:cNvSpPr txBox="1"/>
          <p:nvPr/>
        </p:nvSpPr>
        <p:spPr>
          <a:xfrm>
            <a:off x="11854147" y="6517704"/>
            <a:ext cx="32971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t>4</a:t>
            </a:r>
          </a:p>
        </p:txBody>
      </p:sp>
    </p:spTree>
    <p:extLst>
      <p:ext uri="{BB962C8B-B14F-4D97-AF65-F5344CB8AC3E}">
        <p14:creationId xmlns:p14="http://schemas.microsoft.com/office/powerpoint/2010/main" val="1704514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F030A6D-41B4-5355-48F9-976CA0A500D3}"/>
            </a:ext>
          </a:extLst>
        </p:cNvPr>
        <p:cNvGrpSpPr/>
        <p:nvPr/>
      </p:nvGrpSpPr>
      <p:grpSpPr>
        <a:xfrm>
          <a:off x="0" y="0"/>
          <a:ext cx="0" cy="0"/>
          <a:chOff x="0" y="0"/>
          <a:chExt cx="0" cy="0"/>
        </a:xfrm>
      </p:grpSpPr>
      <p:sp useBgFill="1">
        <p:nvSpPr>
          <p:cNvPr id="86" name="Rectangle 85">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est Goblin Glider design, hear me out….I Dig the Amazing Spider Man 2  glider : r/Spiderman">
            <a:extLst>
              <a:ext uri="{FF2B5EF4-FFF2-40B4-BE49-F238E27FC236}">
                <a16:creationId xmlns:a16="http://schemas.microsoft.com/office/drawing/2014/main" id="{23BFD9B2-491D-0D7E-37DE-F4DF2D65CB20}"/>
              </a:ext>
            </a:extLst>
          </p:cNvPr>
          <p:cNvPicPr>
            <a:picLocks noChangeAspect="1"/>
          </p:cNvPicPr>
          <p:nvPr/>
        </p:nvPicPr>
        <p:blipFill>
          <a:blip r:embed="rId3"/>
          <a:srcRect t="6566" b="25583"/>
          <a:stretch>
            <a:fillRect/>
          </a:stretch>
        </p:blipFill>
        <p:spPr>
          <a:xfrm>
            <a:off x="-1" y="10"/>
            <a:ext cx="12228129" cy="4666928"/>
          </a:xfrm>
          <a:prstGeom prst="rect">
            <a:avLst/>
          </a:prstGeom>
        </p:spPr>
      </p:pic>
      <p:grpSp>
        <p:nvGrpSpPr>
          <p:cNvPr id="88" name="Group 87">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2987478"/>
            <a:ext cx="12228128" cy="1828800"/>
            <a:chOff x="-305" y="2987478"/>
            <a:chExt cx="12188952" cy="1828800"/>
          </a:xfrm>
        </p:grpSpPr>
        <p:sp>
          <p:nvSpPr>
            <p:cNvPr id="89" name="Freeform: Shape 88">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92" name="Freeform: Shape 91">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47DC18BC-C11A-7531-EE2E-A0E86A27706B}"/>
              </a:ext>
            </a:extLst>
          </p:cNvPr>
          <p:cNvSpPr>
            <a:spLocks noGrp="1"/>
          </p:cNvSpPr>
          <p:nvPr>
            <p:ph type="title"/>
          </p:nvPr>
        </p:nvSpPr>
        <p:spPr>
          <a:xfrm>
            <a:off x="804672" y="4551037"/>
            <a:ext cx="5021782" cy="1509931"/>
          </a:xfrm>
        </p:spPr>
        <p:txBody>
          <a:bodyPr>
            <a:normAutofit/>
          </a:bodyPr>
          <a:lstStyle/>
          <a:p>
            <a:r>
              <a:rPr lang="en-US" sz="3600">
                <a:solidFill>
                  <a:schemeClr val="tx2"/>
                </a:solidFill>
              </a:rPr>
              <a:t>Misuse of Technology in the Movie</a:t>
            </a:r>
          </a:p>
        </p:txBody>
      </p:sp>
      <p:sp>
        <p:nvSpPr>
          <p:cNvPr id="3" name="Content Placeholder 2">
            <a:extLst>
              <a:ext uri="{FF2B5EF4-FFF2-40B4-BE49-F238E27FC236}">
                <a16:creationId xmlns:a16="http://schemas.microsoft.com/office/drawing/2014/main" id="{6C5DDA48-0F31-7FC3-4466-BC0CA591FBBD}"/>
              </a:ext>
            </a:extLst>
          </p:cNvPr>
          <p:cNvSpPr>
            <a:spLocks noGrp="1"/>
          </p:cNvSpPr>
          <p:nvPr>
            <p:ph idx="1"/>
          </p:nvPr>
        </p:nvSpPr>
        <p:spPr>
          <a:xfrm>
            <a:off x="5939624" y="4551037"/>
            <a:ext cx="5836257" cy="1509935"/>
          </a:xfrm>
        </p:spPr>
        <p:txBody>
          <a:bodyPr vert="horz" lIns="91440" tIns="45720" rIns="91440" bIns="45720" rtlCol="0" anchor="ctr">
            <a:noAutofit/>
          </a:bodyPr>
          <a:lstStyle/>
          <a:p>
            <a:pPr marL="0" indent="0">
              <a:buNone/>
            </a:pPr>
            <a:endParaRPr lang="en-US" sz="1600">
              <a:solidFill>
                <a:schemeClr val="tx2"/>
              </a:solidFill>
              <a:ea typeface="Calibri"/>
              <a:cs typeface="Calibri"/>
            </a:endParaRPr>
          </a:p>
          <a:p>
            <a:pPr>
              <a:buFontTx/>
              <a:buChar char="-"/>
            </a:pPr>
            <a:r>
              <a:rPr lang="en-US" sz="1900">
                <a:solidFill>
                  <a:schemeClr val="tx2"/>
                </a:solidFill>
                <a:ea typeface="Calibri"/>
                <a:cs typeface="Calibri"/>
              </a:rPr>
              <a:t>The Goblin  Serum is blamed for Norman's insanity</a:t>
            </a:r>
            <a:r>
              <a:rPr lang="en-US" sz="1800">
                <a:solidFill>
                  <a:schemeClr val="tx2"/>
                </a:solidFill>
                <a:ea typeface="Calibri"/>
                <a:cs typeface="Calibri"/>
              </a:rPr>
              <a:t>.</a:t>
            </a:r>
          </a:p>
          <a:p>
            <a:pPr lvl="1">
              <a:buFontTx/>
              <a:buChar char="-"/>
            </a:pPr>
            <a:r>
              <a:rPr lang="en-US" sz="1600">
                <a:solidFill>
                  <a:schemeClr val="tx2"/>
                </a:solidFill>
              </a:rPr>
              <a:t>Norman chose to take an experimental serum.</a:t>
            </a:r>
          </a:p>
          <a:p>
            <a:pPr>
              <a:buFontTx/>
              <a:buChar char="-"/>
            </a:pPr>
            <a:r>
              <a:rPr lang="en-US" sz="1900">
                <a:solidFill>
                  <a:schemeClr val="tx2"/>
                </a:solidFill>
              </a:rPr>
              <a:t>The Goblin Tech was designed for the military.</a:t>
            </a:r>
          </a:p>
          <a:p>
            <a:pPr lvl="1">
              <a:buFontTx/>
              <a:buChar char="-"/>
            </a:pPr>
            <a:r>
              <a:rPr lang="en-US" sz="1600">
                <a:solidFill>
                  <a:schemeClr val="tx2"/>
                </a:solidFill>
              </a:rPr>
              <a:t>Norman stole this tech and used it for his personal agendas.</a:t>
            </a:r>
          </a:p>
          <a:p>
            <a:pPr>
              <a:buFontTx/>
              <a:buChar char="-"/>
            </a:pPr>
            <a:endParaRPr lang="en-US" sz="1600">
              <a:solidFill>
                <a:schemeClr val="tx2"/>
              </a:solidFill>
            </a:endParaRPr>
          </a:p>
        </p:txBody>
      </p:sp>
      <p:sp>
        <p:nvSpPr>
          <p:cNvPr id="6" name="TextBox 5">
            <a:extLst>
              <a:ext uri="{FF2B5EF4-FFF2-40B4-BE49-F238E27FC236}">
                <a16:creationId xmlns:a16="http://schemas.microsoft.com/office/drawing/2014/main" id="{B113BD3C-4061-DD43-1C8F-5C36E025F694}"/>
              </a:ext>
            </a:extLst>
          </p:cNvPr>
          <p:cNvSpPr txBox="1"/>
          <p:nvPr/>
        </p:nvSpPr>
        <p:spPr>
          <a:xfrm>
            <a:off x="11854147" y="6517704"/>
            <a:ext cx="32971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t>5</a:t>
            </a:r>
          </a:p>
        </p:txBody>
      </p:sp>
    </p:spTree>
    <p:extLst>
      <p:ext uri="{BB962C8B-B14F-4D97-AF65-F5344CB8AC3E}">
        <p14:creationId xmlns:p14="http://schemas.microsoft.com/office/powerpoint/2010/main" val="3389990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r/dcsworld - Anyone ever been on a commercial flight, looked out your window and seen a military aircraft on the wing?">
            <a:extLst>
              <a:ext uri="{FF2B5EF4-FFF2-40B4-BE49-F238E27FC236}">
                <a16:creationId xmlns:a16="http://schemas.microsoft.com/office/drawing/2014/main" id="{12CEEB9F-D35A-1B48-0029-9A45DE7BE308}"/>
              </a:ext>
            </a:extLst>
          </p:cNvPr>
          <p:cNvPicPr>
            <a:picLocks noChangeAspect="1"/>
          </p:cNvPicPr>
          <p:nvPr/>
        </p:nvPicPr>
        <p:blipFill>
          <a:blip r:embed="rId3"/>
          <a:srcRect r="-1" b="8585"/>
          <a:stretch>
            <a:fillRect/>
          </a:stretch>
        </p:blipFill>
        <p:spPr>
          <a:xfrm>
            <a:off x="-1" y="10"/>
            <a:ext cx="12228129" cy="4666928"/>
          </a:xfrm>
          <a:prstGeom prst="rect">
            <a:avLst/>
          </a:prstGeom>
        </p:spPr>
      </p:pic>
      <p:grpSp>
        <p:nvGrpSpPr>
          <p:cNvPr id="51" name="Group 50">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2987478"/>
            <a:ext cx="12228128" cy="1828800"/>
            <a:chOff x="-305" y="2987478"/>
            <a:chExt cx="12188952" cy="1828800"/>
          </a:xfrm>
        </p:grpSpPr>
        <p:sp>
          <p:nvSpPr>
            <p:cNvPr id="52" name="Freeform: Shape 51">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55" name="Freeform: Shape 54">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23DE16C8-A605-574F-56F1-60240E7E7A1B}"/>
              </a:ext>
            </a:extLst>
          </p:cNvPr>
          <p:cNvSpPr>
            <a:spLocks noGrp="1"/>
          </p:cNvSpPr>
          <p:nvPr>
            <p:ph type="title"/>
          </p:nvPr>
        </p:nvSpPr>
        <p:spPr>
          <a:xfrm>
            <a:off x="804672" y="4551037"/>
            <a:ext cx="5021782" cy="1509931"/>
          </a:xfrm>
        </p:spPr>
        <p:txBody>
          <a:bodyPr>
            <a:normAutofit/>
          </a:bodyPr>
          <a:lstStyle/>
          <a:p>
            <a:r>
              <a:rPr lang="en-US" sz="3600">
                <a:solidFill>
                  <a:schemeClr val="tx2"/>
                </a:solidFill>
              </a:rPr>
              <a:t>Misuse of Technology: Airplanes</a:t>
            </a:r>
          </a:p>
        </p:txBody>
      </p:sp>
      <p:sp>
        <p:nvSpPr>
          <p:cNvPr id="3" name="Content Placeholder 2">
            <a:extLst>
              <a:ext uri="{FF2B5EF4-FFF2-40B4-BE49-F238E27FC236}">
                <a16:creationId xmlns:a16="http://schemas.microsoft.com/office/drawing/2014/main" id="{780977AF-298A-E1D2-6997-EF09A48A2FF8}"/>
              </a:ext>
            </a:extLst>
          </p:cNvPr>
          <p:cNvSpPr>
            <a:spLocks noGrp="1"/>
          </p:cNvSpPr>
          <p:nvPr>
            <p:ph idx="1"/>
          </p:nvPr>
        </p:nvSpPr>
        <p:spPr>
          <a:xfrm>
            <a:off x="5743417" y="4816278"/>
            <a:ext cx="5747026" cy="1509935"/>
          </a:xfrm>
        </p:spPr>
        <p:txBody>
          <a:bodyPr vert="horz" lIns="91440" tIns="45720" rIns="91440" bIns="45720" rtlCol="0" anchor="ctr">
            <a:noAutofit/>
          </a:bodyPr>
          <a:lstStyle/>
          <a:p>
            <a:pPr>
              <a:buFont typeface="Calibri"/>
              <a:buChar char="-"/>
            </a:pPr>
            <a:r>
              <a:rPr lang="en-US" sz="1600" dirty="0">
                <a:solidFill>
                  <a:schemeClr val="tx2"/>
                </a:solidFill>
              </a:rPr>
              <a:t>In 1903, Wright brothers proved airplanes as a method of transportation was possible.</a:t>
            </a:r>
          </a:p>
          <a:p>
            <a:pPr>
              <a:buFont typeface="Calibri"/>
              <a:buChar char="-"/>
            </a:pPr>
            <a:r>
              <a:rPr lang="en-US" sz="1600" dirty="0">
                <a:solidFill>
                  <a:schemeClr val="tx2"/>
                </a:solidFill>
              </a:rPr>
              <a:t> In 1908, military airplanes were created for the use of </a:t>
            </a:r>
            <a:r>
              <a:rPr lang="en-US" sz="1600" dirty="0">
                <a:solidFill>
                  <a:schemeClr val="tx2"/>
                </a:solidFill>
                <a:ea typeface="+mn-lt"/>
                <a:cs typeface="+mn-lt"/>
              </a:rPr>
              <a:t>reconnaissance</a:t>
            </a:r>
            <a:r>
              <a:rPr lang="en-US" sz="1600" dirty="0">
                <a:solidFill>
                  <a:schemeClr val="tx2"/>
                </a:solidFill>
              </a:rPr>
              <a:t>, combat, and bombings in WW1 [9].</a:t>
            </a:r>
          </a:p>
          <a:p>
            <a:pPr>
              <a:buFont typeface="Calibri"/>
              <a:buChar char="-"/>
            </a:pPr>
            <a:r>
              <a:rPr lang="en-US" sz="1600" dirty="0">
                <a:solidFill>
                  <a:schemeClr val="tx2"/>
                </a:solidFill>
              </a:rPr>
              <a:t>On June 13, 1917, German bombings on London caused </a:t>
            </a:r>
            <a:r>
              <a:rPr lang="en-US" sz="1600" dirty="0">
                <a:solidFill>
                  <a:schemeClr val="tx2"/>
                </a:solidFill>
                <a:ea typeface="+mn-lt"/>
                <a:cs typeface="+mn-lt"/>
              </a:rPr>
              <a:t>162 civilian deaths and 426 injuries, the deadliest air raid on Britain [10].</a:t>
            </a:r>
          </a:p>
          <a:p>
            <a:pPr>
              <a:buFont typeface="Calibri"/>
              <a:buChar char="-"/>
            </a:pPr>
            <a:r>
              <a:rPr lang="en-US" sz="1600" dirty="0">
                <a:solidFill>
                  <a:schemeClr val="tx2"/>
                </a:solidFill>
              </a:rPr>
              <a:t>The first commercial passenger carrying airline was in 1914 [11].</a:t>
            </a:r>
          </a:p>
          <a:p>
            <a:pPr>
              <a:buFont typeface="Calibri"/>
              <a:buChar char="-"/>
            </a:pPr>
            <a:endParaRPr lang="en-US" sz="1600" dirty="0">
              <a:solidFill>
                <a:schemeClr val="tx2"/>
              </a:solidFill>
            </a:endParaRPr>
          </a:p>
        </p:txBody>
      </p:sp>
      <p:sp>
        <p:nvSpPr>
          <p:cNvPr id="6" name="TextBox 5">
            <a:extLst>
              <a:ext uri="{FF2B5EF4-FFF2-40B4-BE49-F238E27FC236}">
                <a16:creationId xmlns:a16="http://schemas.microsoft.com/office/drawing/2014/main" id="{71921AEA-CCBC-F47E-E55D-A9C573F9CC4C}"/>
              </a:ext>
            </a:extLst>
          </p:cNvPr>
          <p:cNvSpPr txBox="1"/>
          <p:nvPr/>
        </p:nvSpPr>
        <p:spPr>
          <a:xfrm>
            <a:off x="11854147" y="6517704"/>
            <a:ext cx="32971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t>6</a:t>
            </a:r>
          </a:p>
        </p:txBody>
      </p:sp>
    </p:spTree>
    <p:extLst>
      <p:ext uri="{BB962C8B-B14F-4D97-AF65-F5344CB8AC3E}">
        <p14:creationId xmlns:p14="http://schemas.microsoft.com/office/powerpoint/2010/main" val="4290785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1" name="Rectangle 130">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AD6E54-EC51-0026-4D62-BD13E1FA2555}"/>
              </a:ext>
            </a:extLst>
          </p:cNvPr>
          <p:cNvSpPr>
            <a:spLocks noGrp="1"/>
          </p:cNvSpPr>
          <p:nvPr>
            <p:ph type="title"/>
          </p:nvPr>
        </p:nvSpPr>
        <p:spPr>
          <a:xfrm>
            <a:off x="630936" y="640823"/>
            <a:ext cx="3419856" cy="5583148"/>
          </a:xfrm>
        </p:spPr>
        <p:txBody>
          <a:bodyPr anchor="ctr">
            <a:normAutofit/>
          </a:bodyPr>
          <a:lstStyle/>
          <a:p>
            <a:r>
              <a:rPr lang="en-US" sz="5400"/>
              <a:t>Misuse of Technology: Nuclear Tech</a:t>
            </a:r>
          </a:p>
        </p:txBody>
      </p:sp>
      <p:sp>
        <p:nvSpPr>
          <p:cNvPr id="133"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sX0" fmla="*/ 0 w 18288"/>
              <a:gd name="csY0" fmla="*/ 0 h 5590381"/>
              <a:gd name="csX1" fmla="*/ 18288 w 18288"/>
              <a:gd name="csY1" fmla="*/ 0 h 5590381"/>
              <a:gd name="csX2" fmla="*/ 18288 w 18288"/>
              <a:gd name="csY2" fmla="*/ 754701 h 5590381"/>
              <a:gd name="csX3" fmla="*/ 18288 w 18288"/>
              <a:gd name="csY3" fmla="*/ 1565307 h 5590381"/>
              <a:gd name="csX4" fmla="*/ 18288 w 18288"/>
              <a:gd name="csY4" fmla="*/ 2152297 h 5590381"/>
              <a:gd name="csX5" fmla="*/ 18288 w 18288"/>
              <a:gd name="csY5" fmla="*/ 2906998 h 5590381"/>
              <a:gd name="csX6" fmla="*/ 18288 w 18288"/>
              <a:gd name="csY6" fmla="*/ 3549892 h 5590381"/>
              <a:gd name="csX7" fmla="*/ 18288 w 18288"/>
              <a:gd name="csY7" fmla="*/ 4080978 h 5590381"/>
              <a:gd name="csX8" fmla="*/ 18288 w 18288"/>
              <a:gd name="csY8" fmla="*/ 4835680 h 5590381"/>
              <a:gd name="csX9" fmla="*/ 18288 w 18288"/>
              <a:gd name="csY9" fmla="*/ 5590381 h 5590381"/>
              <a:gd name="csX10" fmla="*/ 0 w 18288"/>
              <a:gd name="csY10" fmla="*/ 5590381 h 5590381"/>
              <a:gd name="csX11" fmla="*/ 0 w 18288"/>
              <a:gd name="csY11" fmla="*/ 4835680 h 5590381"/>
              <a:gd name="csX12" fmla="*/ 0 w 18288"/>
              <a:gd name="csY12" fmla="*/ 4304593 h 5590381"/>
              <a:gd name="csX13" fmla="*/ 0 w 18288"/>
              <a:gd name="csY13" fmla="*/ 3773507 h 5590381"/>
              <a:gd name="csX14" fmla="*/ 0 w 18288"/>
              <a:gd name="csY14" fmla="*/ 3186517 h 5590381"/>
              <a:gd name="csX15" fmla="*/ 0 w 18288"/>
              <a:gd name="csY15" fmla="*/ 2487720 h 5590381"/>
              <a:gd name="csX16" fmla="*/ 0 w 18288"/>
              <a:gd name="csY16" fmla="*/ 1956633 h 5590381"/>
              <a:gd name="csX17" fmla="*/ 0 w 18288"/>
              <a:gd name="csY17" fmla="*/ 1425547 h 5590381"/>
              <a:gd name="csX18" fmla="*/ 0 w 18288"/>
              <a:gd name="csY18" fmla="*/ 614942 h 5590381"/>
              <a:gd name="csX19" fmla="*/ 0 w 18288"/>
              <a:gd name="csY19" fmla="*/ 0 h 559038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creenshot of a graph&#10;&#10;AI-generated content may be incorrect.">
            <a:extLst>
              <a:ext uri="{FF2B5EF4-FFF2-40B4-BE49-F238E27FC236}">
                <a16:creationId xmlns:a16="http://schemas.microsoft.com/office/drawing/2014/main" id="{9663FFF1-F5F5-7E9C-FE7B-E6F4D639693B}"/>
              </a:ext>
            </a:extLst>
          </p:cNvPr>
          <p:cNvPicPr>
            <a:picLocks noChangeAspect="1"/>
          </p:cNvPicPr>
          <p:nvPr/>
        </p:nvPicPr>
        <p:blipFill>
          <a:blip r:embed="rId3"/>
          <a:stretch>
            <a:fillRect/>
          </a:stretch>
        </p:blipFill>
        <p:spPr>
          <a:xfrm>
            <a:off x="4654296" y="881345"/>
            <a:ext cx="6894576" cy="3412814"/>
          </a:xfrm>
          <a:prstGeom prst="rect">
            <a:avLst/>
          </a:prstGeom>
        </p:spPr>
      </p:pic>
      <p:sp>
        <p:nvSpPr>
          <p:cNvPr id="3" name="Content Placeholder 2">
            <a:extLst>
              <a:ext uri="{FF2B5EF4-FFF2-40B4-BE49-F238E27FC236}">
                <a16:creationId xmlns:a16="http://schemas.microsoft.com/office/drawing/2014/main" id="{94F5B09D-E7B9-A3E4-1DB9-4A8D26FD39E9}"/>
              </a:ext>
            </a:extLst>
          </p:cNvPr>
          <p:cNvSpPr>
            <a:spLocks noGrp="1"/>
          </p:cNvSpPr>
          <p:nvPr>
            <p:ph idx="1"/>
          </p:nvPr>
        </p:nvSpPr>
        <p:spPr>
          <a:xfrm>
            <a:off x="4654296" y="4798577"/>
            <a:ext cx="6894576" cy="1428487"/>
          </a:xfrm>
        </p:spPr>
        <p:txBody>
          <a:bodyPr vert="horz" lIns="91440" tIns="45720" rIns="91440" bIns="45720" rtlCol="0" anchor="t">
            <a:normAutofit/>
          </a:bodyPr>
          <a:lstStyle/>
          <a:p>
            <a:pPr>
              <a:buFont typeface="Calibri" panose="020B0604020202020204" pitchFamily="34" charset="0"/>
              <a:buChar char="-"/>
            </a:pPr>
            <a:r>
              <a:rPr lang="en-US" sz="1500"/>
              <a:t>Nuclear technology can be used peacefully for low carbon electricity [6].</a:t>
            </a:r>
          </a:p>
          <a:p>
            <a:pPr>
              <a:buFont typeface="Calibri" panose="020B0604020202020204" pitchFamily="34" charset="0"/>
              <a:buChar char="-"/>
            </a:pPr>
            <a:r>
              <a:rPr lang="en-US" sz="1500"/>
              <a:t>Nuclear technology can be used for medical diagnoses [7].</a:t>
            </a:r>
          </a:p>
          <a:p>
            <a:pPr>
              <a:buFont typeface="Calibri" panose="020B0604020202020204" pitchFamily="34" charset="0"/>
              <a:buChar char="-"/>
            </a:pPr>
            <a:r>
              <a:rPr lang="en-US" sz="1500"/>
              <a:t>When weaponized, nuclear technology becomes extremely dangerous, as shown in both nuclear bombings of Hiroshima and Nagasaki. 214,000 civilian deaths [8].</a:t>
            </a:r>
          </a:p>
        </p:txBody>
      </p:sp>
      <p:sp>
        <p:nvSpPr>
          <p:cNvPr id="5" name="TextBox 4">
            <a:extLst>
              <a:ext uri="{FF2B5EF4-FFF2-40B4-BE49-F238E27FC236}">
                <a16:creationId xmlns:a16="http://schemas.microsoft.com/office/drawing/2014/main" id="{A6CDDDA3-94F2-1318-1B27-D180338441DA}"/>
              </a:ext>
            </a:extLst>
          </p:cNvPr>
          <p:cNvSpPr txBox="1"/>
          <p:nvPr/>
        </p:nvSpPr>
        <p:spPr>
          <a:xfrm>
            <a:off x="11854147" y="6517704"/>
            <a:ext cx="32971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t>7</a:t>
            </a:r>
          </a:p>
        </p:txBody>
      </p:sp>
    </p:spTree>
    <p:extLst>
      <p:ext uri="{BB962C8B-B14F-4D97-AF65-F5344CB8AC3E}">
        <p14:creationId xmlns:p14="http://schemas.microsoft.com/office/powerpoint/2010/main" val="1693553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9" name="Rectangle 168">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47ADFD-F815-83E0-2657-3BADBC637A04}"/>
              </a:ext>
            </a:extLst>
          </p:cNvPr>
          <p:cNvSpPr>
            <a:spLocks noGrp="1"/>
          </p:cNvSpPr>
          <p:nvPr>
            <p:ph type="title"/>
          </p:nvPr>
        </p:nvSpPr>
        <p:spPr>
          <a:xfrm>
            <a:off x="411480" y="987552"/>
            <a:ext cx="4485861" cy="1088136"/>
          </a:xfrm>
        </p:spPr>
        <p:txBody>
          <a:bodyPr anchor="b">
            <a:noAutofit/>
          </a:bodyPr>
          <a:lstStyle/>
          <a:p>
            <a:r>
              <a:rPr lang="en-US" sz="4000"/>
              <a:t>Misinformation in Spider-Man</a:t>
            </a:r>
          </a:p>
        </p:txBody>
      </p:sp>
      <p:sp>
        <p:nvSpPr>
          <p:cNvPr id="170" name="Rectangle 169">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1" name="Rectangle 170">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469FB88E-B9F9-9F72-922F-A0EED6C5AF20}"/>
              </a:ext>
            </a:extLst>
          </p:cNvPr>
          <p:cNvSpPr>
            <a:spLocks noGrp="1"/>
          </p:cNvSpPr>
          <p:nvPr>
            <p:ph idx="1"/>
          </p:nvPr>
        </p:nvSpPr>
        <p:spPr>
          <a:xfrm>
            <a:off x="404602" y="3273552"/>
            <a:ext cx="4498848" cy="3584448"/>
          </a:xfrm>
        </p:spPr>
        <p:txBody>
          <a:bodyPr vert="horz" lIns="91440" tIns="45720" rIns="91440" bIns="45720" rtlCol="0" anchor="t">
            <a:normAutofit/>
          </a:bodyPr>
          <a:lstStyle/>
          <a:p>
            <a:pPr>
              <a:buFont typeface="Aptos" panose="020B0004020202020204" pitchFamily="34" charset="0"/>
              <a:buChar char="-"/>
            </a:pPr>
            <a:r>
              <a:rPr lang="en-US" sz="2000">
                <a:ea typeface="+mn-lt"/>
                <a:cs typeface="+mn-lt"/>
              </a:rPr>
              <a:t>The Daily Bugle publishes misinformation on Spider-Man</a:t>
            </a:r>
            <a:endParaRPr lang="en-US" sz="2000"/>
          </a:p>
          <a:p>
            <a:pPr>
              <a:buFont typeface="Aptos" panose="020B0004020202020204" pitchFamily="34" charset="0"/>
              <a:buChar char="-"/>
            </a:pPr>
            <a:r>
              <a:rPr lang="en-US" sz="2000"/>
              <a:t>Jameson refuses to change his claims, even after Spider-Man saves him</a:t>
            </a:r>
          </a:p>
          <a:p>
            <a:pPr marL="0" indent="0">
              <a:buNone/>
            </a:pPr>
            <a:endParaRPr lang="en-US" sz="2000"/>
          </a:p>
        </p:txBody>
      </p:sp>
      <p:pic>
        <p:nvPicPr>
          <p:cNvPr id="5" name="Picture 4" descr="SpiderMan 2002 - Hero or Menace">
            <a:extLst>
              <a:ext uri="{FF2B5EF4-FFF2-40B4-BE49-F238E27FC236}">
                <a16:creationId xmlns:a16="http://schemas.microsoft.com/office/drawing/2014/main" id="{A48D5C0D-6C9A-1BDB-B3CC-1D4C9DEB6B1F}"/>
              </a:ext>
            </a:extLst>
          </p:cNvPr>
          <p:cNvPicPr>
            <a:picLocks noChangeAspect="1"/>
          </p:cNvPicPr>
          <p:nvPr/>
        </p:nvPicPr>
        <p:blipFill>
          <a:blip r:embed="rId3"/>
          <a:srcRect t="9705" r="-1" b="13336"/>
          <a:stretch>
            <a:fillRect/>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6" name="TextBox 5">
            <a:extLst>
              <a:ext uri="{FF2B5EF4-FFF2-40B4-BE49-F238E27FC236}">
                <a16:creationId xmlns:a16="http://schemas.microsoft.com/office/drawing/2014/main" id="{876A1A9C-E357-6636-C4DC-5D7A1F7389CA}"/>
              </a:ext>
            </a:extLst>
          </p:cNvPr>
          <p:cNvSpPr txBox="1"/>
          <p:nvPr/>
        </p:nvSpPr>
        <p:spPr>
          <a:xfrm>
            <a:off x="11854147" y="6517704"/>
            <a:ext cx="32971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solidFill>
                  <a:schemeClr val="bg1"/>
                </a:solidFill>
              </a:rPr>
              <a:t>8</a:t>
            </a:r>
          </a:p>
        </p:txBody>
      </p:sp>
    </p:spTree>
    <p:extLst>
      <p:ext uri="{BB962C8B-B14F-4D97-AF65-F5344CB8AC3E}">
        <p14:creationId xmlns:p14="http://schemas.microsoft.com/office/powerpoint/2010/main" val="1425659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64232F-753A-5A2E-76F9-8F55413A6395}"/>
              </a:ext>
            </a:extLst>
          </p:cNvPr>
          <p:cNvSpPr>
            <a:spLocks noGrp="1"/>
          </p:cNvSpPr>
          <p:nvPr>
            <p:ph type="title"/>
          </p:nvPr>
        </p:nvSpPr>
        <p:spPr>
          <a:xfrm>
            <a:off x="612648" y="1078992"/>
            <a:ext cx="6268770" cy="1536192"/>
          </a:xfrm>
        </p:spPr>
        <p:txBody>
          <a:bodyPr anchor="b">
            <a:normAutofit/>
          </a:bodyPr>
          <a:lstStyle/>
          <a:p>
            <a:r>
              <a:rPr lang="en-US" sz="4000"/>
              <a:t>Misinformation in the Real World</a:t>
            </a:r>
          </a:p>
        </p:txBody>
      </p:sp>
      <p:sp>
        <p:nvSpPr>
          <p:cNvPr id="62" name="Rectangle 61">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3" name="Rectangle 62">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44C291E-D774-4891-879B-7C598DA93917}"/>
              </a:ext>
            </a:extLst>
          </p:cNvPr>
          <p:cNvSpPr>
            <a:spLocks noGrp="1"/>
          </p:cNvSpPr>
          <p:nvPr>
            <p:ph idx="1"/>
          </p:nvPr>
        </p:nvSpPr>
        <p:spPr>
          <a:xfrm>
            <a:off x="612648" y="3355848"/>
            <a:ext cx="6268770" cy="2825496"/>
          </a:xfrm>
        </p:spPr>
        <p:txBody>
          <a:bodyPr vert="horz" lIns="91440" tIns="45720" rIns="91440" bIns="45720" rtlCol="0">
            <a:normAutofit/>
          </a:bodyPr>
          <a:lstStyle/>
          <a:p>
            <a:r>
              <a:rPr lang="en-US" sz="2000"/>
              <a:t>Jameson knows Spider-Man is a good guy, he decides to hide this truth and spread misinformation. </a:t>
            </a:r>
            <a:endParaRPr lang="en-US" sz="2000">
              <a:ea typeface="+mn-lt"/>
              <a:cs typeface="+mn-lt"/>
            </a:endParaRPr>
          </a:p>
          <a:p>
            <a:pPr lvl="1">
              <a:buFont typeface="Courier New" panose="020B0604020202020204" pitchFamily="34" charset="0"/>
              <a:buChar char="o"/>
            </a:pPr>
            <a:r>
              <a:rPr lang="en-US" sz="2000">
                <a:ea typeface="+mn-lt"/>
                <a:cs typeface="+mn-lt"/>
              </a:rPr>
              <a:t>False news spreads faster than true news online [2]. </a:t>
            </a:r>
          </a:p>
          <a:p>
            <a:pPr lvl="1">
              <a:buFont typeface="Courier New" panose="020B0604020202020204" pitchFamily="34" charset="0"/>
              <a:buChar char="o"/>
            </a:pPr>
            <a:r>
              <a:rPr lang="en-US" sz="2000">
                <a:ea typeface="+mn-lt"/>
                <a:cs typeface="+mn-lt"/>
              </a:rPr>
              <a:t>40% of social media users report false information as the biggest problem with social media [3]. </a:t>
            </a:r>
            <a:endParaRPr lang="en-US" sz="2000"/>
          </a:p>
          <a:p>
            <a:r>
              <a:rPr lang="en-US" sz="2000"/>
              <a:t>Companies financially benefit from the spread of misinformation.           </a:t>
            </a:r>
          </a:p>
        </p:txBody>
      </p:sp>
      <p:pic>
        <p:nvPicPr>
          <p:cNvPr id="4" name="Picture 3" descr="A dot plot showing the increased share of Americans who get news from social media say inaccuracy is what they dislike most.">
            <a:extLst>
              <a:ext uri="{FF2B5EF4-FFF2-40B4-BE49-F238E27FC236}">
                <a16:creationId xmlns:a16="http://schemas.microsoft.com/office/drawing/2014/main" id="{2CF06472-1ED1-1AE4-B884-DB2949ACC20C}"/>
              </a:ext>
            </a:extLst>
          </p:cNvPr>
          <p:cNvPicPr>
            <a:picLocks noChangeAspect="1"/>
          </p:cNvPicPr>
          <p:nvPr/>
        </p:nvPicPr>
        <p:blipFill>
          <a:blip r:embed="rId3"/>
          <a:srcRect l="-775" t="3307" b="17136"/>
          <a:stretch>
            <a:fillRect/>
          </a:stretch>
        </p:blipFill>
        <p:spPr>
          <a:xfrm>
            <a:off x="7494066" y="1091242"/>
            <a:ext cx="4237686" cy="4599992"/>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65A1A45D-FE3A-F0F6-A042-7D885DB7E9AF}"/>
              </a:ext>
            </a:extLst>
          </p:cNvPr>
          <p:cNvSpPr txBox="1"/>
          <p:nvPr/>
        </p:nvSpPr>
        <p:spPr>
          <a:xfrm>
            <a:off x="11854147" y="6517704"/>
            <a:ext cx="32971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t>9</a:t>
            </a:r>
          </a:p>
        </p:txBody>
      </p:sp>
    </p:spTree>
    <p:extLst>
      <p:ext uri="{BB962C8B-B14F-4D97-AF65-F5344CB8AC3E}">
        <p14:creationId xmlns:p14="http://schemas.microsoft.com/office/powerpoint/2010/main" val="22116676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00371d71-cb2d-420d-9223-b6acce62536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FB17711B699A341B10A94860DC4C306" ma:contentTypeVersion="13" ma:contentTypeDescription="Create a new document." ma:contentTypeScope="" ma:versionID="641d668846244ade0fcccc894159b767">
  <xsd:schema xmlns:xsd="http://www.w3.org/2001/XMLSchema" xmlns:xs="http://www.w3.org/2001/XMLSchema" xmlns:p="http://schemas.microsoft.com/office/2006/metadata/properties" xmlns:ns3="00371d71-cb2d-420d-9223-b6acce625365" xmlns:ns4="78f810b9-8c5a-4a6e-9742-82a6aa6761be" targetNamespace="http://schemas.microsoft.com/office/2006/metadata/properties" ma:root="true" ma:fieldsID="d39fef3fca736fbd9f54457865413cec" ns3:_="" ns4:_="">
    <xsd:import namespace="00371d71-cb2d-420d-9223-b6acce625365"/>
    <xsd:import namespace="78f810b9-8c5a-4a6e-9742-82a6aa6761be"/>
    <xsd:element name="properties">
      <xsd:complexType>
        <xsd:sequence>
          <xsd:element name="documentManagement">
            <xsd:complexType>
              <xsd:all>
                <xsd:element ref="ns3:_activity" minOccurs="0"/>
                <xsd:element ref="ns3:MediaServiceMetadata" minOccurs="0"/>
                <xsd:element ref="ns3:MediaServiceFastMetadata" minOccurs="0"/>
                <xsd:element ref="ns3:MediaServiceObjectDetectorVersions" minOccurs="0"/>
                <xsd:element ref="ns4:SharedWithUsers" minOccurs="0"/>
                <xsd:element ref="ns4:SharedWithDetails" minOccurs="0"/>
                <xsd:element ref="ns4:SharingHintHash" minOccurs="0"/>
                <xsd:element ref="ns3:MediaServiceDateTaken" minOccurs="0"/>
                <xsd:element ref="ns3:MediaServiceSearchProperties" minOccurs="0"/>
                <xsd:element ref="ns3:MediaServiceSystemTag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371d71-cb2d-420d-9223-b6acce625365"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8f810b9-8c5a-4a6e-9742-82a6aa6761b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C4EA80-CDCE-4E09-B5FB-7D103F8196D6}">
  <ds:schemaRefs>
    <ds:schemaRef ds:uri="00371d71-cb2d-420d-9223-b6acce625365"/>
    <ds:schemaRef ds:uri="78f810b9-8c5a-4a6e-9742-82a6aa6761b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A2C3FAD-DCCE-4002-8053-A4306E3816A3}">
  <ds:schemaRefs>
    <ds:schemaRef ds:uri="00371d71-cb2d-420d-9223-b6acce625365"/>
    <ds:schemaRef ds:uri="78f810b9-8c5a-4a6e-9742-82a6aa6761b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80FFA587-B63D-417D-A240-D4EC3570D0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3012</Words>
  <Application>Microsoft Macintosh PowerPoint</Application>
  <PresentationFormat>Widescreen</PresentationFormat>
  <Paragraphs>177</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Aptos</vt:lpstr>
      <vt:lpstr>Aptos Display</vt:lpstr>
      <vt:lpstr>Arial</vt:lpstr>
      <vt:lpstr>Arial,Sans-Serif</vt:lpstr>
      <vt:lpstr>Calibri</vt:lpstr>
      <vt:lpstr>Courier New</vt:lpstr>
      <vt:lpstr>Courier New,monospace</vt:lpstr>
      <vt:lpstr>Office Theme</vt:lpstr>
      <vt:lpstr>Spider-Man (2002)</vt:lpstr>
      <vt:lpstr>Notable Technology</vt:lpstr>
      <vt:lpstr>Notable Technology</vt:lpstr>
      <vt:lpstr>Conclusions</vt:lpstr>
      <vt:lpstr>Misuse of Technology in the Movie</vt:lpstr>
      <vt:lpstr>Misuse of Technology: Airplanes</vt:lpstr>
      <vt:lpstr>Misuse of Technology: Nuclear Tech</vt:lpstr>
      <vt:lpstr>Misinformation in Spider-Man</vt:lpstr>
      <vt:lpstr>Misinformation in the Real World</vt:lpstr>
      <vt:lpstr>Echo Chambers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Spider-Man (2002)</dc:title>
  <dc:creator>Krishna, Aditya</dc:creator>
  <cp:lastModifiedBy>Keith A. Pray</cp:lastModifiedBy>
  <cp:revision>35</cp:revision>
  <cp:lastPrinted>2026-05-08T22:40:34Z</cp:lastPrinted>
  <dcterms:created xsi:type="dcterms:W3CDTF">2026-05-01T18:09:43Z</dcterms:created>
  <dcterms:modified xsi:type="dcterms:W3CDTF">2026-05-08T23:08:50Z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0x010100FFB17711B699A341B10A94860DC4C306</vt:lpwstr>
  </property>
</Properties>
</file>