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2"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Montserrat" pitchFamily="2" charset="77"/>
      <p:regular r:id="rId21"/>
      <p:bold r:id="rId22"/>
      <p:italic r:id="rId23"/>
      <p:boldItalic r:id="rId24"/>
    </p:embeddedFont>
    <p:embeddedFont>
      <p:font typeface="Montserrat ExtraBold" pitchFamily="2" charset="77"/>
      <p:bold r:id="rId25"/>
      <p:italic r:id="rId26"/>
      <p:boldItalic r:id="rId27"/>
    </p:embeddedFont>
    <p:embeddedFont>
      <p:font typeface="Montserrat ExtraLight" pitchFamily="2" charset="77"/>
      <p:regular r:id="rId28"/>
      <p:bold r:id="rId29"/>
      <p:italic r:id="rId30"/>
      <p:boldItalic r:id="rId31"/>
    </p:embeddedFont>
    <p:embeddedFont>
      <p:font typeface="Montserrat Medium" pitchFamily="2" charset="77"/>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2177"/>
  </p:normalViewPr>
  <p:slideViewPr>
    <p:cSldViewPr snapToGrid="0">
      <p:cViewPr varScale="1">
        <p:scale>
          <a:sx n="139" d="100"/>
          <a:sy n="139" d="100"/>
        </p:scale>
        <p:origin x="13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ritannica.com/topic/equality-human-right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HkaQQISSMF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nk.springer.com/article/10.1007/s10676-017-9442-4"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researchgate.net/publication/250333956_Robots_Should_Be_Slav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direct.com/science/article/pii/S2213846314000066"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citeseerx.ist.psu.edu/viewdoc/download?doi=10.1.1.307.5273&amp;rep=rep1&amp;type=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7f9262ee2f_0_26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7f9262ee2f_0_26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L3-37 is one of the best examples of a sentient, opinionated droid in the entire Star Wars franchise, and it allows the film to make strong emotional connections between droids and humanoids.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It’s clear that there’s a group identity among droids; throughout world history, marginalized populations formed strong communities based on shared experiences (for example, the women’s rights movement, the civil rights movement, the LGBT rights movement, and so on); these communities empower their members to overcome shared emotional anguish and turn a weakness into a strength. L3 in particular states “equal rights”, a phrase used by the aforementioned movements.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Moreover, droids such as L3 have a keen awareness of human interactions that depend heavily on reading emotions. L3 calls out flirting, and jokingly refers to her human companions as “organic overlords”, a reversal of the “</a:t>
            </a:r>
            <a:r>
              <a:rPr lang="en" dirty="0" err="1"/>
              <a:t>omnic</a:t>
            </a:r>
            <a:r>
              <a:rPr lang="en" dirty="0"/>
              <a:t> overlords” trope, which references groups of robots that control society in other dystopias.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Therefore, since droids both face an existential and emotional struggle, and can react to nuanced human emotional displays, it’s clear that droids are capable of expressing emotions just like organic beings.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[1] Howard, R (Director), Kasdan, J (Writer), Kasdan, L (Writer), George Lucas (based on characters created by). (2018) Solo: A Star Wars Story [Film] Lucasfilm</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[SOURCE1] “Equality, human rights” (Britannica, February 20 2009), </a:t>
            </a:r>
            <a:r>
              <a:rPr lang="en" u="sng" dirty="0">
                <a:solidFill>
                  <a:schemeClr val="hlink"/>
                </a:solidFill>
                <a:hlinkClick r:id="rId3"/>
              </a:rPr>
              <a:t>https://www.britannica.com/topic/equality-human-rights</a:t>
            </a:r>
            <a:r>
              <a:rPr lang="en" dirty="0">
                <a:solidFill>
                  <a:schemeClr val="dk1"/>
                </a:solidFill>
              </a:rPr>
              <a:t> (Accessed May 9 2021)</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[SOURCE2] Gerald Blaise, “Creating L3-37 for Solo: A Star Wars Story” (Industrial Lights and Magic, January 4 2019), </a:t>
            </a:r>
            <a:r>
              <a:rPr lang="en" u="sng" dirty="0">
                <a:solidFill>
                  <a:schemeClr val="hlink"/>
                </a:solidFill>
                <a:hlinkClick r:id="rId4"/>
              </a:rPr>
              <a:t>https://www.youtube.com/watch?v=HkaQQISSMFA</a:t>
            </a:r>
            <a:r>
              <a:rPr lang="en" dirty="0">
                <a:solidFill>
                  <a:schemeClr val="dk1"/>
                </a:solidFill>
              </a:rPr>
              <a:t> (Accessed May 9 2021)</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4bdb098d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4bdb098d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Jared Poulos </a:t>
            </a: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Given that droids feel, do viewers empathize with them? A 2011 study found that viewers of films portraying intelligent robots (regardless of whether they were heroes or villains) resulted in a more positive view of AI in real life.[11] The franchise this film is a part of has prominently featured droids from the beginning, and it is immensely popular. Disney’s 2016 quarterly reports attributed an 86% increase in entertainment media income and a 23% in consumer products income to the release of a one Star Wars film.[12] All the people watching those films and buying the media are exposed to AI in the form of droids, and thus are likely to develop a more positive opinion of them.</a:t>
            </a:r>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7f9262ee2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7f9262ee2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Counter argument: droids are not moral persons</a:t>
            </a:r>
            <a:endParaRPr dirty="0"/>
          </a:p>
          <a:p>
            <a:pPr marL="457200" lvl="0" indent="-298450" algn="l" rtl="0">
              <a:spcBef>
                <a:spcPts val="0"/>
              </a:spcBef>
              <a:spcAft>
                <a:spcPts val="0"/>
              </a:spcAft>
              <a:buSzPts val="1100"/>
              <a:buChar char="-"/>
            </a:pPr>
            <a:r>
              <a:rPr lang="en" dirty="0"/>
              <a:t>Robots are not moral persons, so they are not able to have rights</a:t>
            </a:r>
            <a:endParaRPr dirty="0"/>
          </a:p>
          <a:p>
            <a:pPr marL="914400" lvl="0" indent="-298450" algn="l" rtl="0">
              <a:spcBef>
                <a:spcPts val="0"/>
              </a:spcBef>
              <a:spcAft>
                <a:spcPts val="0"/>
              </a:spcAft>
              <a:buSzPts val="1100"/>
              <a:buChar char="-"/>
            </a:pPr>
            <a:r>
              <a:rPr lang="en" dirty="0"/>
              <a:t>Instrumental theory and humans’ use of technology [1]</a:t>
            </a:r>
            <a:endParaRPr dirty="0"/>
          </a:p>
          <a:p>
            <a:pPr marL="1371600" lvl="1" indent="-298450" algn="l" rtl="0">
              <a:spcBef>
                <a:spcPts val="0"/>
              </a:spcBef>
              <a:spcAft>
                <a:spcPts val="0"/>
              </a:spcAft>
              <a:buSzPts val="1100"/>
              <a:buChar char="-"/>
            </a:pPr>
            <a:r>
              <a:rPr lang="en" dirty="0"/>
              <a:t>Robots’ goals, behavior, and intelligence are determined entirely by humans [1, 2]</a:t>
            </a:r>
            <a:endParaRPr dirty="0"/>
          </a:p>
          <a:p>
            <a:pPr marL="1371600" lvl="1" indent="-298450" algn="l" rtl="0">
              <a:spcBef>
                <a:spcPts val="0"/>
              </a:spcBef>
              <a:spcAft>
                <a:spcPts val="0"/>
              </a:spcAft>
              <a:buSzPts val="1100"/>
              <a:buChar char="-"/>
            </a:pPr>
            <a:r>
              <a:rPr lang="en" dirty="0"/>
              <a:t>Humans use technology as a means to an end [1]</a:t>
            </a:r>
            <a:endParaRPr dirty="0"/>
          </a:p>
          <a:p>
            <a:pPr marL="1371600" lvl="1" indent="-298450" algn="l" rtl="0">
              <a:spcBef>
                <a:spcPts val="0"/>
              </a:spcBef>
              <a:spcAft>
                <a:spcPts val="0"/>
              </a:spcAft>
              <a:buSzPts val="1100"/>
              <a:buChar char="-"/>
            </a:pPr>
            <a:r>
              <a:rPr lang="en" dirty="0"/>
              <a:t>These tools are regarded as neutral and they are evaluated with respect to their utility to users as opposed to their value in themselves [1]</a:t>
            </a:r>
            <a:endParaRPr dirty="0"/>
          </a:p>
          <a:p>
            <a:pPr marL="1371600" lvl="1" indent="-298450" algn="l" rtl="0">
              <a:spcBef>
                <a:spcPts val="0"/>
              </a:spcBef>
              <a:spcAft>
                <a:spcPts val="0"/>
              </a:spcAft>
              <a:buSzPts val="1100"/>
              <a:buChar char="-"/>
            </a:pPr>
            <a:r>
              <a:rPr lang="en" dirty="0"/>
              <a:t>This theory applies to simple tools and complex AI [1]</a:t>
            </a:r>
            <a:endParaRPr dirty="0"/>
          </a:p>
          <a:p>
            <a:pPr marL="1371600" lvl="1" indent="-298450" algn="l" rtl="0">
              <a:spcBef>
                <a:spcPts val="0"/>
              </a:spcBef>
              <a:spcAft>
                <a:spcPts val="0"/>
              </a:spcAft>
              <a:buSzPts val="1100"/>
              <a:buChar char="-"/>
            </a:pPr>
            <a:r>
              <a:rPr lang="en" dirty="0"/>
              <a:t>Ultimately, robots are a technology that are created by humans with the intention that they will be used by humans as a tool for accomplishing their goals</a:t>
            </a:r>
            <a:endParaRPr dirty="0"/>
          </a:p>
          <a:p>
            <a:pPr marL="457200" lvl="0" indent="-298450" algn="l" rtl="0">
              <a:spcBef>
                <a:spcPts val="0"/>
              </a:spcBef>
              <a:spcAft>
                <a:spcPts val="0"/>
              </a:spcAft>
              <a:buSzPts val="1100"/>
              <a:buChar char="-"/>
            </a:pPr>
            <a:r>
              <a:rPr lang="en" strike="sngStrike" dirty="0"/>
              <a:t>Negative impact on humans</a:t>
            </a:r>
            <a:endParaRPr strike="sngStrike" dirty="0"/>
          </a:p>
          <a:p>
            <a:pPr marL="914400" lvl="0" indent="-298450" algn="l" rtl="0">
              <a:spcBef>
                <a:spcPts val="0"/>
              </a:spcBef>
              <a:spcAft>
                <a:spcPts val="0"/>
              </a:spcAft>
              <a:buSzPts val="1100"/>
              <a:buChar char="-"/>
            </a:pPr>
            <a:r>
              <a:rPr lang="en" strike="sngStrike" dirty="0"/>
              <a:t>Poor decision-making regarding human interaction and resources allocated to humans [2]</a:t>
            </a:r>
            <a:endParaRPr strike="sngStrike" dirty="0"/>
          </a:p>
          <a:p>
            <a:pPr marL="1371600" lvl="1" indent="-298450" algn="l" rtl="0">
              <a:spcBef>
                <a:spcPts val="0"/>
              </a:spcBef>
              <a:spcAft>
                <a:spcPts val="0"/>
              </a:spcAft>
              <a:buSzPts val="1100"/>
              <a:buChar char="-"/>
            </a:pPr>
            <a:r>
              <a:rPr lang="en" strike="sngStrike" dirty="0"/>
              <a:t>Time and attention are limited and should not be spent on something that is of no consequence [2]</a:t>
            </a:r>
            <a:endParaRPr strike="sngStrike" dirty="0"/>
          </a:p>
          <a:p>
            <a:pPr marL="1371600" lvl="1" indent="-298450" algn="l" rtl="0">
              <a:spcBef>
                <a:spcPts val="0"/>
              </a:spcBef>
              <a:spcAft>
                <a:spcPts val="0"/>
              </a:spcAft>
              <a:buSzPts val="1100"/>
              <a:buChar char="-"/>
            </a:pPr>
            <a:r>
              <a:rPr lang="en" strike="sngStrike" dirty="0"/>
              <a:t>The more time humans spend interacting with robots, the less time they will have for interacting with other humans [2]</a:t>
            </a:r>
            <a:endParaRPr strike="sngStrike" dirty="0"/>
          </a:p>
          <a:p>
            <a:pPr marL="1371600" lvl="1" indent="-298450" algn="l" rtl="0">
              <a:spcBef>
                <a:spcPts val="0"/>
              </a:spcBef>
              <a:spcAft>
                <a:spcPts val="0"/>
              </a:spcAft>
              <a:buSzPts val="1100"/>
              <a:buChar char="-"/>
            </a:pPr>
            <a:r>
              <a:rPr lang="en" strike="sngStrike" dirty="0"/>
              <a:t>The more resources (time, money) humans use for developing this technology for AI interactions, the less they will be able to spend directly on humans and human interactions [2]</a:t>
            </a:r>
            <a:endParaRPr strike="sngStrike" dirty="0"/>
          </a:p>
          <a:p>
            <a:pPr marL="1371600" lvl="1" indent="-298450" algn="l" rtl="0">
              <a:spcBef>
                <a:spcPts val="0"/>
              </a:spcBef>
              <a:spcAft>
                <a:spcPts val="0"/>
              </a:spcAft>
              <a:buSzPts val="1100"/>
              <a:buChar char="-"/>
            </a:pPr>
            <a:r>
              <a:rPr lang="en" strike="sngStrike" dirty="0"/>
              <a:t>Evidently, the creation of robots and AI to interact with humans would be detrimental to humans’ interaction with each other by reducing the amount and quality of the interactions</a:t>
            </a:r>
            <a:endParaRPr strike="sngStrike"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Sources</a:t>
            </a:r>
            <a:endParaRPr dirty="0"/>
          </a:p>
          <a:p>
            <a:pPr marL="457200" lvl="0" indent="-298450" algn="l" rtl="0">
              <a:spcBef>
                <a:spcPts val="0"/>
              </a:spcBef>
              <a:spcAft>
                <a:spcPts val="0"/>
              </a:spcAft>
              <a:buSzPts val="1100"/>
              <a:buAutoNum type="arabicPeriod"/>
            </a:pPr>
            <a:r>
              <a:rPr lang="en" dirty="0"/>
              <a:t>David J. Gunkel, The other question: can and should robots have rights? (Ethics and Information Technology, 17 Oct. 2017), </a:t>
            </a:r>
            <a:r>
              <a:rPr lang="en" u="sng" dirty="0">
                <a:solidFill>
                  <a:schemeClr val="hlink"/>
                </a:solidFill>
                <a:hlinkClick r:id="rId3"/>
              </a:rPr>
              <a:t>https://link.springer.com/article/10.1007/s10676-017-9442-4</a:t>
            </a:r>
            <a:r>
              <a:rPr lang="en" dirty="0"/>
              <a:t> (01 May 2021)</a:t>
            </a:r>
            <a:endParaRPr dirty="0"/>
          </a:p>
          <a:p>
            <a:pPr marL="457200" lvl="0" indent="-298450" algn="l" rtl="0">
              <a:spcBef>
                <a:spcPts val="0"/>
              </a:spcBef>
              <a:spcAft>
                <a:spcPts val="0"/>
              </a:spcAft>
              <a:buSzPts val="1100"/>
              <a:buAutoNum type="arabicPeriod"/>
            </a:pPr>
            <a:r>
              <a:rPr lang="en" dirty="0"/>
              <a:t>Joanna J. Bryson, Robots Should Be Slaves (21 May 2009), </a:t>
            </a:r>
            <a:r>
              <a:rPr lang="en" u="sng" dirty="0">
                <a:solidFill>
                  <a:schemeClr val="hlink"/>
                </a:solidFill>
                <a:hlinkClick r:id="rId4"/>
              </a:rPr>
              <a:t>https://www.researchgate.net/publication/250333956_Robots_Should_Be_Slaves</a:t>
            </a:r>
            <a:r>
              <a:rPr lang="en" dirty="0"/>
              <a:t> (01 May 2021)</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6acd7c802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d6acd7c802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Jared Poulos </a:t>
            </a:r>
            <a:endParaRPr dirty="0"/>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We can apply our real world ethics when discussing if droids deserve their treatment. Firstly, we need to determine their moral personhood,  which we can through the rationality autonomy argument: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rPr>
              <a:t>          </a:t>
            </a:r>
            <a:r>
              <a:rPr lang="en" dirty="0">
                <a:solidFill>
                  <a:schemeClr val="dk1"/>
                </a:solidFill>
              </a:rPr>
              <a:t>Droids have the ability to consider morality when deciding to act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rPr>
              <a:t>          </a:t>
            </a:r>
            <a:r>
              <a:rPr lang="en" dirty="0">
                <a:solidFill>
                  <a:schemeClr val="dk1"/>
                </a:solidFill>
              </a:rPr>
              <a:t>They can act autonomously in a moral or immoral manner</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rPr>
              <a:t>          </a:t>
            </a:r>
            <a:r>
              <a:rPr lang="en" dirty="0">
                <a:solidFill>
                  <a:schemeClr val="dk1"/>
                </a:solidFill>
              </a:rPr>
              <a:t>They are then morally responsible for actions, and therefore they should be considered people [4JP]</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We can thus apply moral philosophies to droids, including Kantian ethics where they must be treated as an end and not a means (so not as slaves) and information ethics, under which the memory wipes that destroy information would be considered wrong. We can also examine the social contract.</a:t>
            </a:r>
            <a:endParaRPr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dirty="0">
                <a:solidFill>
                  <a:schemeClr val="dk1"/>
                </a:solidFill>
              </a:rPr>
              <a:t>Both before and after the Empire ruled the galaxy, Star Wars had a republic governed by a constitution. It outlawed slavery and guaranteed the rights of all sentients (a word which here means human-level of intelligent beings) would be equal. Under those rights, droids should not be kept as slaves and to not be memory wiped as humans and aliens are not subject to that treatment. It should be noted that when this film takes place, these laws are not in effect, but that is uniformly represented as wrong across Star Wars media [5JP]</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f9262ee2f_0_26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f9262ee2f_0_26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world of Star Wars explored in the movie Solo has many strange features, but its technology is grounded in what people thought was possible in the 70s. When juxtaposed against our understanding of technology today, it provides a picture of how things could have been or could become different. In a world where few connections are wireless, hacking is left almost exclusively to droids, and results in more security as those who may wish to access your information need to journey across the galaxy to use their SCOMP links or steal your hard drives. In our world, wireless technology is more vulnerable to unauthorized access.</a:t>
            </a:r>
            <a:endParaRPr dirty="0"/>
          </a:p>
          <a:p>
            <a:pPr marL="0" lvl="0" indent="0" algn="l" rtl="0">
              <a:spcBef>
                <a:spcPts val="0"/>
              </a:spcBef>
              <a:spcAft>
                <a:spcPts val="0"/>
              </a:spcAft>
              <a:buNone/>
            </a:pPr>
            <a:r>
              <a:rPr lang="en" dirty="0"/>
              <a:t>Far more interesting, however, is the presence of inorganic life, droids. AI today is not sapient as far as we know, and exists to fulfill our wants and desires. If we do bring about droid-like beings, it would only make sense for them to have rights, as they share characteristics with other groups of sapient and sentient individuals, including emotion. Using what we know about ethics and morality, continued enslavement of droids would go against our values as individuals and as a society. It is only reasonable that sentient droids should have rights.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Thank you for taking the time to listen to our presentation.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d8870c1ff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d8870c1ff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d50504231e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d50504231e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d50504231e_6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d50504231e_6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7f9262ee2f_0_26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7f9262ee2f_0_26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7f9262ee2f_0_26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7f9262ee2f_0_26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is a brief overview of the presentation starting with a plot summary for those who may not be familiar with the movie. Then we will talk about the relevant computing technologies before diving into our conclusions. We will present our conclusion, then the supporting materials and counter argument before moving onto the last conclusion and then follow the same order, and then we will summarize what we found.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Tyler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is a main theme throughout the movie of stealing valuable goods, in this case faster than light speed fuel called </a:t>
            </a:r>
            <a:r>
              <a:rPr lang="en" dirty="0" err="1"/>
              <a:t>coaxium</a:t>
            </a:r>
            <a:r>
              <a:rPr lang="en" dirty="0"/>
              <a:t>. At the beginning of the movie Han and his partner </a:t>
            </a:r>
            <a:r>
              <a:rPr lang="en" dirty="0" err="1"/>
              <a:t>Qi’Ra</a:t>
            </a:r>
            <a:r>
              <a:rPr lang="en" dirty="0"/>
              <a:t> try to use </a:t>
            </a:r>
            <a:r>
              <a:rPr lang="en" dirty="0" err="1"/>
              <a:t>coaxium</a:t>
            </a:r>
            <a:r>
              <a:rPr lang="en" dirty="0"/>
              <a:t> as a way to bribe the emigration officer to get away from the crime syndicate they are apart.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After Han escapes Corellia, he finds himself imprisoned with Chewbacca. The two of them are able to escape and end up joining a band of smugglers. Han and Chewbacca then decide to go on a heist with this group to steal more </a:t>
            </a:r>
            <a:r>
              <a:rPr lang="en" dirty="0" err="1"/>
              <a:t>coaxium</a:t>
            </a:r>
            <a:r>
              <a:rPr lang="en" dirty="0"/>
              <a:t> for a criminal organization, Crimson Dawn. This heist goes south when a rival pirate gang fights them over the </a:t>
            </a:r>
            <a:r>
              <a:rPr lang="en" dirty="0" err="1"/>
              <a:t>coaxium</a:t>
            </a:r>
            <a:r>
              <a:rPr lang="en" dirty="0"/>
              <a:t> and no one ends up with it.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Crimson dawn will kill the group if they can’t find a way to repay their debt so they rope in Lando Calrissian and the sentient droid L3 and their ship the Millenium Falcon because of their navigation and speed.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Finally Han, makes a decision to help the pirate gang keep the </a:t>
            </a:r>
            <a:r>
              <a:rPr lang="en" dirty="0" err="1">
                <a:solidFill>
                  <a:schemeClr val="dk1"/>
                </a:solidFill>
              </a:rPr>
              <a:t>coaxium</a:t>
            </a:r>
            <a:r>
              <a:rPr lang="en" dirty="0">
                <a:solidFill>
                  <a:schemeClr val="dk1"/>
                </a:solidFill>
              </a:rPr>
              <a:t> out of the hands of Crimson Dawn.</a:t>
            </a:r>
            <a:endParaRPr dirty="0"/>
          </a:p>
          <a:p>
            <a:pPr marL="0" lvl="0" indent="0" algn="l" rtl="0">
              <a:spcBef>
                <a:spcPts val="0"/>
              </a:spcBef>
              <a:spcAft>
                <a:spcPts val="0"/>
              </a:spcAft>
              <a:buNone/>
            </a:pPr>
            <a:r>
              <a:rPr lang="en" dirty="0"/>
              <a:t>Throughout their journey however, they showcase several computing technologies that are essential to this Universe as well as invoke interesting discussions about how our world could be affected by advancements such as the ones in the movie.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[1] Howard, R (Director), Kasdan, J (Writer), Kasdan, L (Writer), George Lucas (based on characters created by). (2018) Solo: A Star Wars Story [Film] Lucasfilm</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f9262ee2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Jared Poulos</a:t>
            </a:r>
            <a:endParaRPr/>
          </a:p>
          <a:p>
            <a:pPr marL="0" lvl="0" indent="0" algn="l" rtl="0">
              <a:spcBef>
                <a:spcPts val="0"/>
              </a:spcBef>
              <a:spcAft>
                <a:spcPts val="0"/>
              </a:spcAft>
              <a:buNone/>
            </a:pPr>
            <a:r>
              <a:rPr lang="en">
                <a:solidFill>
                  <a:schemeClr val="dk1"/>
                </a:solidFill>
              </a:rPr>
              <a:t>This film takes place in the star wars galaxy, in which technology followed a different path from our own, with some aspects of it being advanced but other technologies we have in the real world missing or underdeveloped. Here are a few of the ones most important to our presentation. Droids are sapient and self-aware robots who are built for a specific set of functions and almost universally seen as a servant class. They are forced to undergo memory wipes periodically to prevent them from forming a personality. To help control droids, restraining bolts are attached to them, which allow their masters to shut them down remotely or limit them from performing certain actions. Finally there are scomp links, universal connectors and ports that allow a machine (mostly but not all droids) to interface with a local computer network. They are present in places such as control rooms and require physical interaction to use, they do not appear to have wireless functionality.</a:t>
            </a:r>
            <a:r>
              <a:rPr lang="en"/>
              <a:t>[1JP]</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7f9262ee2f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Liam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After analyzing the film under the lens of this course, we came to two conclusions.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First, the emphasis on wired technology indicates that wireless communications are more vulnerable to unauthorized access. Second, the sentient droids portrayed in Solo deserve rights.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[1] Howard, R (Director), Kasdan, J (Writer), Kasdan, L (Writer), George Lucas (based on characters created by). (2018) Solo: A Star Wars Story [Film] Lucasfilm</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7f9262ee2f_0_26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7f9262ee2f_0_26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With the explosion brought about by the internet, more and more companies and consumers desire the ability to harness the information and services available on the web.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This is true not just for laptop and desktop computers, but cellphones, tablets, and a plethora of other devices. </a:t>
            </a:r>
            <a:endParaRPr dirty="0">
              <a:solidFill>
                <a:schemeClr val="dk1"/>
              </a:solidFill>
            </a:endParaRPr>
          </a:p>
          <a:p>
            <a:pPr marL="0" lvl="0" indent="0" algn="l" rtl="0">
              <a:spcBef>
                <a:spcPts val="0"/>
              </a:spcBef>
              <a:spcAft>
                <a:spcPts val="0"/>
              </a:spcAft>
              <a:buNone/>
            </a:pPr>
            <a:r>
              <a:rPr lang="en" dirty="0">
                <a:solidFill>
                  <a:schemeClr val="dk1"/>
                </a:solidFill>
              </a:rPr>
              <a:t>Rather than relying on wired connections for all these devices, the technology that has really enabled this lies in wireless connection, something that is rarely mentioned in the Star Wars movies. In fact, Solo follows the trend of many of the Star Wars movies where the protagonists must enlist the help of droids to establish a wired connection, through SCOMP links, with enemy networks to gather information or exploit their capabilities.</a:t>
            </a:r>
            <a:endParaRPr dirty="0">
              <a:solidFill>
                <a:schemeClr val="dk1"/>
              </a:solidFill>
            </a:endParaRPr>
          </a:p>
          <a:p>
            <a:pPr marL="0" lvl="0" indent="0" algn="l" rtl="0">
              <a:spcBef>
                <a:spcPts val="0"/>
              </a:spcBef>
              <a:spcAft>
                <a:spcPts val="0"/>
              </a:spcAft>
              <a:buNone/>
            </a:pPr>
            <a:r>
              <a:rPr lang="en" dirty="0">
                <a:solidFill>
                  <a:schemeClr val="dk1"/>
                </a:solidFill>
              </a:rPr>
              <a:t>In our world, wireless networks are frequently the target of cyber crime for a variety of reasons. Often times, people fail to establish passwords for their networks or other security features which leave them particularly vulnerable to attacks.</a:t>
            </a:r>
            <a:endParaRPr dirty="0">
              <a:solidFill>
                <a:schemeClr val="dk1"/>
              </a:solidFill>
            </a:endParaRPr>
          </a:p>
          <a:p>
            <a:pPr marL="0" lvl="0" indent="0" algn="l" rtl="0">
              <a:spcBef>
                <a:spcPts val="0"/>
              </a:spcBef>
              <a:spcAft>
                <a:spcPts val="0"/>
              </a:spcAft>
              <a:buNone/>
            </a:pPr>
            <a:r>
              <a:rPr lang="en" dirty="0">
                <a:solidFill>
                  <a:schemeClr val="dk1"/>
                </a:solidFill>
              </a:rPr>
              <a:t>On top of this, any device on the network can represent an avenue of attack, or is sometimes a reason to attack the network, as some devices are left unprotected against individuals with access to their network.</a:t>
            </a:r>
            <a:endParaRPr dirty="0">
              <a:solidFill>
                <a:schemeClr val="dk1"/>
              </a:solidFill>
            </a:endParaRPr>
          </a:p>
          <a:p>
            <a:pPr marL="0" lvl="0" indent="0" algn="l" rtl="0">
              <a:spcBef>
                <a:spcPts val="0"/>
              </a:spcBef>
              <a:spcAft>
                <a:spcPts val="0"/>
              </a:spcAft>
              <a:buNone/>
            </a:pPr>
            <a:r>
              <a:rPr lang="en" dirty="0">
                <a:solidFill>
                  <a:schemeClr val="dk1"/>
                </a:solidFill>
              </a:rPr>
              <a:t>Another typical pitfall to security in the age of wireless connectivity is the existence of public networks alongside bad actors who can easily impersonate them to gain access to the information of those who connect to the network.</a:t>
            </a:r>
            <a:endParaRPr dirty="0">
              <a:solidFill>
                <a:schemeClr val="dk1"/>
              </a:solidFill>
            </a:endParaRPr>
          </a:p>
          <a:p>
            <a:pPr marL="0" lvl="0" indent="0" algn="l" rtl="0">
              <a:spcBef>
                <a:spcPts val="0"/>
              </a:spcBef>
              <a:spcAft>
                <a:spcPts val="0"/>
              </a:spcAft>
              <a:buNone/>
            </a:pPr>
            <a:r>
              <a:rPr lang="en" dirty="0">
                <a:solidFill>
                  <a:schemeClr val="dk1"/>
                </a:solidFill>
              </a:rPr>
              <a:t>It would have made for a pretty short movie if Han and his buddies had hacked their way into the spice mines and simply registered an order for </a:t>
            </a:r>
            <a:r>
              <a:rPr lang="en" dirty="0" err="1">
                <a:solidFill>
                  <a:schemeClr val="dk1"/>
                </a:solidFill>
              </a:rPr>
              <a:t>coaxium</a:t>
            </a:r>
            <a:r>
              <a:rPr lang="en" dirty="0">
                <a:solidFill>
                  <a:schemeClr val="dk1"/>
                </a:solidFill>
              </a:rPr>
              <a:t>, or if the space pirates had their identities exposed when they fell prey to a fake imperial network at some local cantina.</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Exacerbating these issues is this drive to create a so-called internet of things, as we enable even analog or mechanical devices with digital capabilities and the means of connecting to the internet. These devices usually connect to a network and can be used to gain access as the owner of the technology mistakenly believes that the security measures on a device such as a fish tank thermometer matter less. It can be significantly more difficult to secure a network when you have many many devices to manage, most of which are not connected by a wire.</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[1JS] CISA, “Securing Wireless Networks | CISA,” </a:t>
            </a:r>
            <a:r>
              <a:rPr lang="en" sz="1200" i="1" dirty="0">
                <a:solidFill>
                  <a:schemeClr val="dk1"/>
                </a:solidFill>
                <a:latin typeface="Times New Roman"/>
                <a:ea typeface="Times New Roman"/>
                <a:cs typeface="Times New Roman"/>
                <a:sym typeface="Times New Roman"/>
              </a:rPr>
              <a:t>us-</a:t>
            </a:r>
            <a:r>
              <a:rPr lang="en" sz="1200" i="1" dirty="0" err="1">
                <a:solidFill>
                  <a:schemeClr val="dk1"/>
                </a:solidFill>
                <a:latin typeface="Times New Roman"/>
                <a:ea typeface="Times New Roman"/>
                <a:cs typeface="Times New Roman"/>
                <a:sym typeface="Times New Roman"/>
              </a:rPr>
              <a:t>cert.cisa.gov</a:t>
            </a:r>
            <a:r>
              <a:rPr lang="en" sz="1200" dirty="0">
                <a:solidFill>
                  <a:schemeClr val="dk1"/>
                </a:solidFill>
                <a:latin typeface="Times New Roman"/>
                <a:ea typeface="Times New Roman"/>
                <a:cs typeface="Times New Roman"/>
                <a:sym typeface="Times New Roman"/>
              </a:rPr>
              <a:t>, May 08, 2020. https://us-</a:t>
            </a:r>
            <a:r>
              <a:rPr lang="en" sz="1200" dirty="0" err="1">
                <a:solidFill>
                  <a:schemeClr val="dk1"/>
                </a:solidFill>
                <a:latin typeface="Times New Roman"/>
                <a:ea typeface="Times New Roman"/>
                <a:cs typeface="Times New Roman"/>
                <a:sym typeface="Times New Roman"/>
              </a:rPr>
              <a:t>cert.cisa.gov</a:t>
            </a:r>
            <a:r>
              <a:rPr lang="en" sz="1200" dirty="0">
                <a:solidFill>
                  <a:schemeClr val="dk1"/>
                </a:solidFill>
                <a:latin typeface="Times New Roman"/>
                <a:ea typeface="Times New Roman"/>
                <a:cs typeface="Times New Roman"/>
                <a:sym typeface="Times New Roman"/>
              </a:rPr>
              <a:t>/</a:t>
            </a:r>
            <a:r>
              <a:rPr lang="en" sz="1200" dirty="0" err="1">
                <a:solidFill>
                  <a:schemeClr val="dk1"/>
                </a:solidFill>
                <a:latin typeface="Times New Roman"/>
                <a:ea typeface="Times New Roman"/>
                <a:cs typeface="Times New Roman"/>
                <a:sym typeface="Times New Roman"/>
              </a:rPr>
              <a:t>ncas</a:t>
            </a:r>
            <a:r>
              <a:rPr lang="en" sz="1200" dirty="0">
                <a:solidFill>
                  <a:schemeClr val="dk1"/>
                </a:solidFill>
                <a:latin typeface="Times New Roman"/>
                <a:ea typeface="Times New Roman"/>
                <a:cs typeface="Times New Roman"/>
                <a:sym typeface="Times New Roman"/>
              </a:rPr>
              <a:t>/tips/ST05-003.</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[2JS] H. Wang, Z. Chen, J. Zhao, X. Di, and D. Liu, “A Vulnerability Assessment Method in Industrial Internet of Things Based on Attack Graph and Maximum Flow,” </a:t>
            </a:r>
            <a:r>
              <a:rPr lang="en" sz="1200" i="1" dirty="0">
                <a:solidFill>
                  <a:schemeClr val="dk1"/>
                </a:solidFill>
                <a:latin typeface="Times New Roman"/>
                <a:ea typeface="Times New Roman"/>
                <a:cs typeface="Times New Roman"/>
                <a:sym typeface="Times New Roman"/>
              </a:rPr>
              <a:t>IEEE Access</a:t>
            </a:r>
            <a:r>
              <a:rPr lang="en" sz="1200" dirty="0">
                <a:solidFill>
                  <a:schemeClr val="dk1"/>
                </a:solidFill>
                <a:latin typeface="Times New Roman"/>
                <a:ea typeface="Times New Roman"/>
                <a:cs typeface="Times New Roman"/>
                <a:sym typeface="Times New Roman"/>
              </a:rPr>
              <a:t>, vol. 6, no. , pp. 8599–8609, 2018, </a:t>
            </a:r>
            <a:r>
              <a:rPr lang="en" sz="1200" dirty="0" err="1">
                <a:solidFill>
                  <a:schemeClr val="dk1"/>
                </a:solidFill>
                <a:latin typeface="Times New Roman"/>
                <a:ea typeface="Times New Roman"/>
                <a:cs typeface="Times New Roman"/>
                <a:sym typeface="Times New Roman"/>
              </a:rPr>
              <a:t>doi</a:t>
            </a:r>
            <a:r>
              <a:rPr lang="en" sz="1200" dirty="0">
                <a:solidFill>
                  <a:schemeClr val="dk1"/>
                </a:solidFill>
                <a:latin typeface="Times New Roman"/>
                <a:ea typeface="Times New Roman"/>
                <a:cs typeface="Times New Roman"/>
                <a:sym typeface="Times New Roman"/>
              </a:rPr>
              <a:t>: 10.1109/access.2018.2805690.</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d50504231e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d50504231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Counter argument: more security exists for wireless technology</a:t>
            </a:r>
            <a:endParaRPr dirty="0"/>
          </a:p>
          <a:p>
            <a:pPr marL="457200" lvl="0" indent="-298450" algn="l" rtl="0">
              <a:lnSpc>
                <a:spcPct val="115000"/>
              </a:lnSpc>
              <a:spcBef>
                <a:spcPts val="0"/>
              </a:spcBef>
              <a:spcAft>
                <a:spcPts val="0"/>
              </a:spcAft>
              <a:buSzPts val="1100"/>
              <a:buChar char="-"/>
            </a:pPr>
            <a:r>
              <a:rPr lang="en" dirty="0"/>
              <a:t>Wireless technology has many effective countermeasures against vulnerabilities  (I’ll go into some specific examples here) [2]</a:t>
            </a:r>
            <a:endParaRPr dirty="0"/>
          </a:p>
          <a:p>
            <a:pPr marL="914400" lvl="0" indent="-298450" algn="l" rtl="0">
              <a:lnSpc>
                <a:spcPct val="115000"/>
              </a:lnSpc>
              <a:spcBef>
                <a:spcPts val="0"/>
              </a:spcBef>
              <a:spcAft>
                <a:spcPts val="0"/>
              </a:spcAft>
              <a:buSzPts val="1100"/>
              <a:buChar char="-"/>
            </a:pPr>
            <a:r>
              <a:rPr lang="en" dirty="0"/>
              <a:t>Wireless communication security</a:t>
            </a:r>
            <a:endParaRPr dirty="0"/>
          </a:p>
          <a:p>
            <a:pPr marL="1371600" lvl="1" indent="-298450" algn="l" rtl="0">
              <a:lnSpc>
                <a:spcPct val="115000"/>
              </a:lnSpc>
              <a:spcBef>
                <a:spcPts val="0"/>
              </a:spcBef>
              <a:spcAft>
                <a:spcPts val="0"/>
              </a:spcAft>
              <a:buSzPts val="1100"/>
              <a:buChar char="-"/>
            </a:pPr>
            <a:r>
              <a:rPr lang="en" dirty="0"/>
              <a:t>Signal hiding</a:t>
            </a:r>
            <a:endParaRPr dirty="0"/>
          </a:p>
          <a:p>
            <a:pPr marL="1371600" lvl="1" indent="-298450" algn="l" rtl="0">
              <a:lnSpc>
                <a:spcPct val="115000"/>
              </a:lnSpc>
              <a:spcBef>
                <a:spcPts val="0"/>
              </a:spcBef>
              <a:spcAft>
                <a:spcPts val="0"/>
              </a:spcAft>
              <a:buSzPts val="1100"/>
              <a:buChar char="-"/>
            </a:pPr>
            <a:r>
              <a:rPr lang="en" dirty="0"/>
              <a:t>Encryption</a:t>
            </a:r>
            <a:endParaRPr dirty="0"/>
          </a:p>
          <a:p>
            <a:pPr marL="1371600" lvl="1" indent="-298450" algn="l" rtl="0">
              <a:lnSpc>
                <a:spcPct val="115000"/>
              </a:lnSpc>
              <a:spcBef>
                <a:spcPts val="0"/>
              </a:spcBef>
              <a:spcAft>
                <a:spcPts val="0"/>
              </a:spcAft>
              <a:buSzPts val="1100"/>
              <a:buChar char="-"/>
            </a:pPr>
            <a:r>
              <a:rPr lang="en" dirty="0"/>
              <a:t>Authentication</a:t>
            </a:r>
            <a:endParaRPr dirty="0"/>
          </a:p>
          <a:p>
            <a:pPr marL="914400" lvl="0" indent="-298450" algn="l" rtl="0">
              <a:lnSpc>
                <a:spcPct val="115000"/>
              </a:lnSpc>
              <a:spcBef>
                <a:spcPts val="0"/>
              </a:spcBef>
              <a:spcAft>
                <a:spcPts val="0"/>
              </a:spcAft>
              <a:buSzPts val="1100"/>
              <a:buChar char="-"/>
            </a:pPr>
            <a:r>
              <a:rPr lang="en" dirty="0"/>
              <a:t>Wireless access point security</a:t>
            </a:r>
            <a:endParaRPr dirty="0"/>
          </a:p>
          <a:p>
            <a:pPr marL="1371600" lvl="1" indent="-298450" algn="l" rtl="0">
              <a:lnSpc>
                <a:spcPct val="115000"/>
              </a:lnSpc>
              <a:spcBef>
                <a:spcPts val="0"/>
              </a:spcBef>
              <a:spcAft>
                <a:spcPts val="0"/>
              </a:spcAft>
              <a:buSzPts val="1100"/>
              <a:buChar char="-"/>
            </a:pPr>
            <a:r>
              <a:rPr lang="en" dirty="0"/>
              <a:t>802.1x authentication</a:t>
            </a:r>
            <a:endParaRPr dirty="0"/>
          </a:p>
          <a:p>
            <a:pPr marL="1371600" lvl="1" indent="-298450" algn="l" rtl="0">
              <a:lnSpc>
                <a:spcPct val="115000"/>
              </a:lnSpc>
              <a:spcBef>
                <a:spcPts val="0"/>
              </a:spcBef>
              <a:spcAft>
                <a:spcPts val="0"/>
              </a:spcAft>
              <a:buSzPts val="1100"/>
              <a:buChar char="-"/>
            </a:pPr>
            <a:r>
              <a:rPr lang="en" dirty="0"/>
              <a:t>Securely configure authorized access points after changing default settings (hackers already know them)</a:t>
            </a:r>
            <a:endParaRPr dirty="0"/>
          </a:p>
          <a:p>
            <a:pPr marL="914400" lvl="0" indent="-298450" algn="l" rtl="0">
              <a:lnSpc>
                <a:spcPct val="115000"/>
              </a:lnSpc>
              <a:spcBef>
                <a:spcPts val="0"/>
              </a:spcBef>
              <a:spcAft>
                <a:spcPts val="0"/>
              </a:spcAft>
              <a:buSzPts val="1100"/>
              <a:buChar char="-"/>
            </a:pPr>
            <a:r>
              <a:rPr lang="en" dirty="0"/>
              <a:t>Wireless network security</a:t>
            </a:r>
            <a:endParaRPr dirty="0"/>
          </a:p>
          <a:p>
            <a:pPr marL="1371600" lvl="1" indent="-298450" algn="l" rtl="0">
              <a:lnSpc>
                <a:spcPct val="115000"/>
              </a:lnSpc>
              <a:spcBef>
                <a:spcPts val="0"/>
              </a:spcBef>
              <a:spcAft>
                <a:spcPts val="0"/>
              </a:spcAft>
              <a:buSzPts val="1100"/>
              <a:buChar char="-"/>
            </a:pPr>
            <a:r>
              <a:rPr lang="en" dirty="0"/>
              <a:t>Again encryption</a:t>
            </a:r>
            <a:endParaRPr dirty="0"/>
          </a:p>
          <a:p>
            <a:pPr marL="1371600" lvl="1" indent="-298450" algn="l" rtl="0">
              <a:lnSpc>
                <a:spcPct val="115000"/>
              </a:lnSpc>
              <a:spcBef>
                <a:spcPts val="0"/>
              </a:spcBef>
              <a:spcAft>
                <a:spcPts val="0"/>
              </a:spcAft>
              <a:buSzPts val="1100"/>
              <a:buChar char="-"/>
            </a:pPr>
            <a:r>
              <a:rPr lang="en" dirty="0"/>
              <a:t>Anti-virus</a:t>
            </a:r>
            <a:endParaRPr dirty="0"/>
          </a:p>
          <a:p>
            <a:pPr marL="1371600" lvl="1" indent="-298450" algn="l" rtl="0">
              <a:lnSpc>
                <a:spcPct val="115000"/>
              </a:lnSpc>
              <a:spcBef>
                <a:spcPts val="0"/>
              </a:spcBef>
              <a:spcAft>
                <a:spcPts val="0"/>
              </a:spcAft>
              <a:buSzPts val="1100"/>
              <a:buChar char="-"/>
            </a:pPr>
            <a:r>
              <a:rPr lang="en" dirty="0"/>
              <a:t>Anti-spyware</a:t>
            </a:r>
            <a:endParaRPr dirty="0"/>
          </a:p>
          <a:p>
            <a:pPr marL="1371600" lvl="1" indent="-298450" algn="l" rtl="0">
              <a:lnSpc>
                <a:spcPct val="115000"/>
              </a:lnSpc>
              <a:spcBef>
                <a:spcPts val="0"/>
              </a:spcBef>
              <a:spcAft>
                <a:spcPts val="0"/>
              </a:spcAft>
              <a:buSzPts val="1100"/>
              <a:buChar char="-"/>
            </a:pPr>
            <a:r>
              <a:rPr lang="en" dirty="0"/>
              <a:t>Firewall</a:t>
            </a:r>
            <a:endParaRPr dirty="0"/>
          </a:p>
          <a:p>
            <a:pPr marL="1371600" lvl="1" indent="-298450" algn="l" rtl="0">
              <a:lnSpc>
                <a:spcPct val="115000"/>
              </a:lnSpc>
              <a:spcBef>
                <a:spcPts val="0"/>
              </a:spcBef>
              <a:spcAft>
                <a:spcPts val="0"/>
              </a:spcAft>
              <a:buSzPts val="1100"/>
              <a:buChar char="-"/>
            </a:pPr>
            <a:r>
              <a:rPr lang="en" dirty="0"/>
              <a:t>Turning off identifier broadcasting</a:t>
            </a:r>
            <a:endParaRPr dirty="0"/>
          </a:p>
          <a:p>
            <a:pPr marL="1371600" lvl="1" indent="-298450" algn="l" rtl="0">
              <a:lnSpc>
                <a:spcPct val="115000"/>
              </a:lnSpc>
              <a:spcBef>
                <a:spcPts val="0"/>
              </a:spcBef>
              <a:spcAft>
                <a:spcPts val="0"/>
              </a:spcAft>
              <a:buSzPts val="1100"/>
              <a:buChar char="-"/>
            </a:pPr>
            <a:r>
              <a:rPr lang="en" dirty="0"/>
              <a:t>Changing the identifier and password so they are not the default (again, hackers)</a:t>
            </a:r>
            <a:endParaRPr dirty="0"/>
          </a:p>
          <a:p>
            <a:pPr marL="1371600" lvl="1" indent="-298450" algn="l" rtl="0">
              <a:lnSpc>
                <a:spcPct val="115000"/>
              </a:lnSpc>
              <a:spcBef>
                <a:spcPts val="0"/>
              </a:spcBef>
              <a:spcAft>
                <a:spcPts val="0"/>
              </a:spcAft>
              <a:buSzPts val="1100"/>
              <a:buChar char="-"/>
            </a:pPr>
            <a:r>
              <a:rPr lang="en" dirty="0"/>
              <a:t>Turning off network router when not in use</a:t>
            </a:r>
            <a:endParaRPr dirty="0"/>
          </a:p>
          <a:p>
            <a:pPr marL="1371600" lvl="1" indent="-298450" algn="l" rtl="0">
              <a:lnSpc>
                <a:spcPct val="115000"/>
              </a:lnSpc>
              <a:spcBef>
                <a:spcPts val="0"/>
              </a:spcBef>
              <a:spcAft>
                <a:spcPts val="0"/>
              </a:spcAft>
              <a:buSzPts val="1100"/>
              <a:buChar char="-"/>
            </a:pPr>
            <a:r>
              <a:rPr lang="en" dirty="0"/>
              <a:t>Avoiding using public networks</a:t>
            </a:r>
            <a:endParaRPr dirty="0"/>
          </a:p>
          <a:p>
            <a:pPr marL="457200" lvl="0" indent="-298450" algn="l" rtl="0">
              <a:lnSpc>
                <a:spcPct val="115000"/>
              </a:lnSpc>
              <a:spcBef>
                <a:spcPts val="0"/>
              </a:spcBef>
              <a:spcAft>
                <a:spcPts val="0"/>
              </a:spcAft>
              <a:buSzPts val="1100"/>
              <a:buChar char="-"/>
            </a:pPr>
            <a:r>
              <a:rPr lang="en" dirty="0"/>
              <a:t>Wired technology does not have many effective countermeasures against vulnerabilities [1]</a:t>
            </a:r>
            <a:endParaRPr dirty="0"/>
          </a:p>
          <a:p>
            <a:pPr marL="914400" lvl="0" indent="-298450" algn="l" rtl="0">
              <a:lnSpc>
                <a:spcPct val="115000"/>
              </a:lnSpc>
              <a:spcBef>
                <a:spcPts val="0"/>
              </a:spcBef>
              <a:spcAft>
                <a:spcPts val="0"/>
              </a:spcAft>
              <a:buSzPts val="1100"/>
              <a:buChar char="-"/>
            </a:pPr>
            <a:r>
              <a:rPr lang="en" dirty="0"/>
              <a:t>Cyber-physical systems</a:t>
            </a:r>
            <a:endParaRPr dirty="0"/>
          </a:p>
          <a:p>
            <a:pPr marL="914400" lvl="0" indent="-298450" algn="l" rtl="0">
              <a:lnSpc>
                <a:spcPct val="115000"/>
              </a:lnSpc>
              <a:spcBef>
                <a:spcPts val="0"/>
              </a:spcBef>
              <a:spcAft>
                <a:spcPts val="0"/>
              </a:spcAft>
              <a:buSzPts val="1100"/>
              <a:buChar char="-"/>
            </a:pPr>
            <a:r>
              <a:rPr lang="en" dirty="0"/>
              <a:t>Manufacturing in the real world</a:t>
            </a:r>
            <a:endParaRPr dirty="0"/>
          </a:p>
          <a:p>
            <a:pPr marL="1371600" lvl="1" indent="-298450" algn="l" rtl="0">
              <a:lnSpc>
                <a:spcPct val="115000"/>
              </a:lnSpc>
              <a:spcBef>
                <a:spcPts val="0"/>
              </a:spcBef>
              <a:spcAft>
                <a:spcPts val="0"/>
              </a:spcAft>
              <a:buSzPts val="1100"/>
              <a:buChar char="-"/>
            </a:pPr>
            <a:r>
              <a:rPr lang="en" dirty="0"/>
              <a:t>Use of the Internet of Things in manufacturing makes cyber-physical attacks easier</a:t>
            </a:r>
            <a:endParaRPr dirty="0"/>
          </a:p>
          <a:p>
            <a:pPr marL="1371600" lvl="1" indent="-298450" algn="l" rtl="0">
              <a:lnSpc>
                <a:spcPct val="115000"/>
              </a:lnSpc>
              <a:spcBef>
                <a:spcPts val="0"/>
              </a:spcBef>
              <a:spcAft>
                <a:spcPts val="0"/>
              </a:spcAft>
              <a:buSzPts val="1100"/>
              <a:buChar char="-"/>
            </a:pPr>
            <a:r>
              <a:rPr lang="en" dirty="0"/>
              <a:t>Computer aided engineering software developers sell their software saying it is completely protected and encrypted, when they are still vulnerable</a:t>
            </a:r>
            <a:endParaRPr dirty="0"/>
          </a:p>
          <a:p>
            <a:pPr marL="1371600" lvl="1" indent="-298450" algn="l" rtl="0">
              <a:lnSpc>
                <a:spcPct val="115000"/>
              </a:lnSpc>
              <a:spcBef>
                <a:spcPts val="0"/>
              </a:spcBef>
              <a:spcAft>
                <a:spcPts val="0"/>
              </a:spcAft>
              <a:buSzPts val="1100"/>
              <a:buChar char="-"/>
            </a:pPr>
            <a:r>
              <a:rPr lang="en" dirty="0"/>
              <a:t>Cyber-physical attacks can be done at any point in the process (a critical one is quality control)</a:t>
            </a:r>
            <a:endParaRPr dirty="0"/>
          </a:p>
          <a:p>
            <a:pPr marL="1371600" lvl="1" indent="-298450" algn="l" rtl="0">
              <a:lnSpc>
                <a:spcPct val="115000"/>
              </a:lnSpc>
              <a:spcBef>
                <a:spcPts val="0"/>
              </a:spcBef>
              <a:spcAft>
                <a:spcPts val="0"/>
              </a:spcAft>
              <a:buSzPts val="1100"/>
              <a:buChar char="-"/>
            </a:pPr>
            <a:r>
              <a:rPr lang="en" dirty="0"/>
              <a:t>Current quality control approaches are not able to discern cyber-physical attacks because they rely on assumptions such as feature-based monitoring which do not hold up under attack</a:t>
            </a:r>
            <a:endParaRPr dirty="0"/>
          </a:p>
          <a:p>
            <a:pPr marL="1371600" lvl="1" indent="-298450" algn="l" rtl="0">
              <a:lnSpc>
                <a:spcPct val="115000"/>
              </a:lnSpc>
              <a:spcBef>
                <a:spcPts val="0"/>
              </a:spcBef>
              <a:spcAft>
                <a:spcPts val="0"/>
              </a:spcAft>
              <a:buSzPts val="1100"/>
              <a:buChar char="-"/>
            </a:pPr>
            <a:r>
              <a:rPr lang="en" dirty="0"/>
              <a:t>Current quality control diagnostics focuses more on recovery and doesn’t consider a cyber-physical attack as a possible cause of process disturbance</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 dirty="0"/>
              <a:t>Sources</a:t>
            </a:r>
            <a:endParaRPr dirty="0"/>
          </a:p>
          <a:p>
            <a:pPr marL="457200" lvl="0" indent="-298450" algn="l" rtl="0">
              <a:lnSpc>
                <a:spcPct val="115000"/>
              </a:lnSpc>
              <a:spcBef>
                <a:spcPts val="0"/>
              </a:spcBef>
              <a:spcAft>
                <a:spcPts val="0"/>
              </a:spcAft>
              <a:buSzPts val="1100"/>
              <a:buAutoNum type="arabicPeriod"/>
            </a:pPr>
            <a:r>
              <a:rPr lang="en" dirty="0"/>
              <a:t>Lee J. Wells, Cyber-physical security challenges in manufacturing systems, (Manufacturing Letters, Apr. 2014) </a:t>
            </a:r>
            <a:r>
              <a:rPr lang="en" u="sng" dirty="0">
                <a:hlinkClick r:id="rId3"/>
              </a:rPr>
              <a:t>https://www.sciencedirect.com/science/article/pii/S2213846314000066</a:t>
            </a:r>
            <a:r>
              <a:rPr lang="en" dirty="0"/>
              <a:t> (09 May 2021)</a:t>
            </a:r>
            <a:endParaRPr dirty="0"/>
          </a:p>
          <a:p>
            <a:pPr marL="457200" lvl="0" indent="-298450" algn="l" rtl="0">
              <a:lnSpc>
                <a:spcPct val="115000"/>
              </a:lnSpc>
              <a:spcBef>
                <a:spcPts val="0"/>
              </a:spcBef>
              <a:spcAft>
                <a:spcPts val="0"/>
              </a:spcAft>
              <a:buSzPts val="1100"/>
              <a:buAutoNum type="arabicPeriod"/>
            </a:pPr>
            <a:r>
              <a:rPr lang="en" dirty="0"/>
              <a:t>Min-kyu Choi, Wireless Network Security: Vulnerabilities, Threats and Countermeasures, (International Journal of Multimedia and Ubiquitous Engineering, Jul. 2008) </a:t>
            </a:r>
            <a:r>
              <a:rPr lang="en" u="sng" dirty="0">
                <a:solidFill>
                  <a:schemeClr val="hlink"/>
                </a:solidFill>
                <a:hlinkClick r:id="rId4"/>
              </a:rPr>
              <a:t>http://citeseerx.ist.psu.edu/viewdoc/download?doi=10.1.1.307.5273&amp;rep=rep1&amp;type=pdf</a:t>
            </a:r>
            <a:r>
              <a:rPr lang="en" dirty="0"/>
              <a:t> (09 May 2021)</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d4fecb8d44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d4fecb8d4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Part of the reason why there are many ways to protect oneself from wireless attacks is because there are many ways to perform such an attack, including Piggybacking, Wardriving, and Wireless Sniffing, just to name a few. In 2019, the most common form of cyber attack experienced by companies in the US was phishing, representing 38% of attacks.</a:t>
            </a:r>
            <a:endParaRPr dirty="0"/>
          </a:p>
          <a:p>
            <a:pPr marL="0" lvl="0" indent="0" algn="l" rtl="0">
              <a:spcBef>
                <a:spcPts val="0"/>
              </a:spcBef>
              <a:spcAft>
                <a:spcPts val="0"/>
              </a:spcAft>
              <a:buNone/>
            </a:pPr>
            <a:r>
              <a:rPr lang="en" dirty="0"/>
              <a:t>As you may know, phishing takes place over email and </a:t>
            </a:r>
            <a:r>
              <a:rPr lang="en" dirty="0" err="1"/>
              <a:t>en</a:t>
            </a:r>
            <a:r>
              <a:rPr lang="en" dirty="0"/>
              <a:t>-masse, and happens when an individual poses as a reputable company to trick you into revealing personal information. The scope and reach of phishing would not be possible without the use of wireless technology, present today in most companies and homes in the US.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From all we’ve mentioned, it is only logical that cyber crime should be increasing. A trend we have found to be true. Over the past decade the number of data breaches has been increasing significantly according to many sources. Not only did they increase in number, but also in costs to resolve. </a:t>
            </a:r>
            <a:endParaRPr dirty="0"/>
          </a:p>
          <a:p>
            <a:pPr marL="0" lvl="0" indent="0" algn="l" rtl="0">
              <a:spcBef>
                <a:spcPts val="0"/>
              </a:spcBef>
              <a:spcAft>
                <a:spcPts val="0"/>
              </a:spcAft>
              <a:buNone/>
            </a:pPr>
            <a:endParaRPr dirty="0"/>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[3JS] Statista, “U.S. Data Breaches and Exposed Records 2018 | Statistic,” </a:t>
            </a:r>
            <a:r>
              <a:rPr lang="en" sz="1200" i="1" dirty="0">
                <a:solidFill>
                  <a:schemeClr val="dk1"/>
                </a:solidFill>
                <a:latin typeface="Times New Roman"/>
                <a:ea typeface="Times New Roman"/>
                <a:cs typeface="Times New Roman"/>
                <a:sym typeface="Times New Roman"/>
              </a:rPr>
              <a:t>Statista</a:t>
            </a:r>
            <a:r>
              <a:rPr lang="en" sz="1200" dirty="0">
                <a:solidFill>
                  <a:schemeClr val="dk1"/>
                </a:solidFill>
                <a:latin typeface="Times New Roman"/>
                <a:ea typeface="Times New Roman"/>
                <a:cs typeface="Times New Roman"/>
                <a:sym typeface="Times New Roman"/>
              </a:rPr>
              <a:t>, 2018. https://</a:t>
            </a:r>
            <a:r>
              <a:rPr lang="en" sz="1200" dirty="0" err="1">
                <a:solidFill>
                  <a:schemeClr val="dk1"/>
                </a:solidFill>
                <a:latin typeface="Times New Roman"/>
                <a:ea typeface="Times New Roman"/>
                <a:cs typeface="Times New Roman"/>
                <a:sym typeface="Times New Roman"/>
              </a:rPr>
              <a:t>www.statista.com</a:t>
            </a:r>
            <a:r>
              <a:rPr lang="en" sz="1200" dirty="0">
                <a:solidFill>
                  <a:schemeClr val="dk1"/>
                </a:solidFill>
                <a:latin typeface="Times New Roman"/>
                <a:ea typeface="Times New Roman"/>
                <a:cs typeface="Times New Roman"/>
                <a:sym typeface="Times New Roman"/>
              </a:rPr>
              <a:t>/statistics/273550/data-breaches-recorded-in-the-united-states-by-number-of-breaches-and-records-exposed/.</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[4JS] Statista Research Department, “Cyber crime: Attacks Experienced by U.S. Companies 2019,” </a:t>
            </a:r>
            <a:r>
              <a:rPr lang="en" sz="1200" i="1" dirty="0">
                <a:solidFill>
                  <a:schemeClr val="dk1"/>
                </a:solidFill>
                <a:latin typeface="Times New Roman"/>
                <a:ea typeface="Times New Roman"/>
                <a:cs typeface="Times New Roman"/>
                <a:sym typeface="Times New Roman"/>
              </a:rPr>
              <a:t>Statista</a:t>
            </a:r>
            <a:r>
              <a:rPr lang="en" sz="1200" dirty="0">
                <a:solidFill>
                  <a:schemeClr val="dk1"/>
                </a:solidFill>
                <a:latin typeface="Times New Roman"/>
                <a:ea typeface="Times New Roman"/>
                <a:cs typeface="Times New Roman"/>
                <a:sym typeface="Times New Roman"/>
              </a:rPr>
              <a:t>, Jan. 25, 2021. https://</a:t>
            </a:r>
            <a:r>
              <a:rPr lang="en" sz="1200" dirty="0" err="1">
                <a:solidFill>
                  <a:schemeClr val="dk1"/>
                </a:solidFill>
                <a:latin typeface="Times New Roman"/>
                <a:ea typeface="Times New Roman"/>
                <a:cs typeface="Times New Roman"/>
                <a:sym typeface="Times New Roman"/>
              </a:rPr>
              <a:t>www.statista.com</a:t>
            </a:r>
            <a:r>
              <a:rPr lang="en" sz="1200" dirty="0">
                <a:solidFill>
                  <a:schemeClr val="dk1"/>
                </a:solidFill>
                <a:latin typeface="Times New Roman"/>
                <a:ea typeface="Times New Roman"/>
                <a:cs typeface="Times New Roman"/>
                <a:sym typeface="Times New Roman"/>
              </a:rPr>
              <a:t>/statistics/293256/cyber-crime-attacks-experienced-by-us-companies/ (accessed May 09, 2021).</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50504231e_1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50504231e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Liam</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75900" y="1950100"/>
            <a:ext cx="4792200" cy="644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Clr>
                <a:schemeClr val="lt1"/>
              </a:buClr>
              <a:buSzPts val="3600"/>
              <a:buNone/>
              <a:defRPr sz="3600" b="1">
                <a:solidFill>
                  <a:schemeClr val="lt1"/>
                </a:solidFill>
              </a:defRPr>
            </a:lvl2pPr>
            <a:lvl3pPr lvl="2" algn="ctr">
              <a:spcBef>
                <a:spcPts val="0"/>
              </a:spcBef>
              <a:spcAft>
                <a:spcPts val="0"/>
              </a:spcAft>
              <a:buClr>
                <a:schemeClr val="lt1"/>
              </a:buClr>
              <a:buSzPts val="3600"/>
              <a:buNone/>
              <a:defRPr sz="3600" b="1">
                <a:solidFill>
                  <a:schemeClr val="lt1"/>
                </a:solidFill>
              </a:defRPr>
            </a:lvl3pPr>
            <a:lvl4pPr lvl="3" algn="ctr">
              <a:spcBef>
                <a:spcPts val="0"/>
              </a:spcBef>
              <a:spcAft>
                <a:spcPts val="0"/>
              </a:spcAft>
              <a:buClr>
                <a:schemeClr val="lt1"/>
              </a:buClr>
              <a:buSzPts val="3600"/>
              <a:buNone/>
              <a:defRPr sz="3600" b="1">
                <a:solidFill>
                  <a:schemeClr val="lt1"/>
                </a:solidFill>
              </a:defRPr>
            </a:lvl4pPr>
            <a:lvl5pPr lvl="4" algn="ctr">
              <a:spcBef>
                <a:spcPts val="0"/>
              </a:spcBef>
              <a:spcAft>
                <a:spcPts val="0"/>
              </a:spcAft>
              <a:buClr>
                <a:schemeClr val="lt1"/>
              </a:buClr>
              <a:buSzPts val="3600"/>
              <a:buNone/>
              <a:defRPr sz="3600" b="1">
                <a:solidFill>
                  <a:schemeClr val="lt1"/>
                </a:solidFill>
              </a:defRPr>
            </a:lvl5pPr>
            <a:lvl6pPr lvl="5" algn="ctr">
              <a:spcBef>
                <a:spcPts val="0"/>
              </a:spcBef>
              <a:spcAft>
                <a:spcPts val="0"/>
              </a:spcAft>
              <a:buClr>
                <a:schemeClr val="lt1"/>
              </a:buClr>
              <a:buSzPts val="3600"/>
              <a:buNone/>
              <a:defRPr sz="3600" b="1">
                <a:solidFill>
                  <a:schemeClr val="lt1"/>
                </a:solidFill>
              </a:defRPr>
            </a:lvl6pPr>
            <a:lvl7pPr lvl="6" algn="ctr">
              <a:spcBef>
                <a:spcPts val="0"/>
              </a:spcBef>
              <a:spcAft>
                <a:spcPts val="0"/>
              </a:spcAft>
              <a:buClr>
                <a:schemeClr val="lt1"/>
              </a:buClr>
              <a:buSzPts val="3600"/>
              <a:buNone/>
              <a:defRPr sz="3600" b="1">
                <a:solidFill>
                  <a:schemeClr val="lt1"/>
                </a:solidFill>
              </a:defRPr>
            </a:lvl7pPr>
            <a:lvl8pPr lvl="7" algn="ctr">
              <a:spcBef>
                <a:spcPts val="0"/>
              </a:spcBef>
              <a:spcAft>
                <a:spcPts val="0"/>
              </a:spcAft>
              <a:buClr>
                <a:schemeClr val="lt1"/>
              </a:buClr>
              <a:buSzPts val="3600"/>
              <a:buNone/>
              <a:defRPr sz="3600" b="1">
                <a:solidFill>
                  <a:schemeClr val="lt1"/>
                </a:solidFill>
              </a:defRPr>
            </a:lvl8pPr>
            <a:lvl9pPr lvl="8" algn="ctr">
              <a:spcBef>
                <a:spcPts val="0"/>
              </a:spcBef>
              <a:spcAft>
                <a:spcPts val="0"/>
              </a:spcAft>
              <a:buClr>
                <a:schemeClr val="lt1"/>
              </a:buClr>
              <a:buSzPts val="3600"/>
              <a:buNone/>
              <a:defRPr sz="3600" b="1">
                <a:solidFill>
                  <a:schemeClr val="lt1"/>
                </a:solidFill>
              </a:defRPr>
            </a:lvl9pPr>
          </a:lstStyle>
          <a:p>
            <a:endParaRPr/>
          </a:p>
        </p:txBody>
      </p:sp>
      <p:sp>
        <p:nvSpPr>
          <p:cNvPr id="11" name="Google Shape;11;p2"/>
          <p:cNvSpPr txBox="1">
            <a:spLocks noGrp="1"/>
          </p:cNvSpPr>
          <p:nvPr>
            <p:ph type="subTitle" idx="1"/>
          </p:nvPr>
        </p:nvSpPr>
        <p:spPr>
          <a:xfrm>
            <a:off x="2044200" y="3704650"/>
            <a:ext cx="5055600" cy="46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1920750" y="1634425"/>
            <a:ext cx="5302500" cy="1116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200"/>
              <a:buNone/>
              <a:defRPr sz="7200">
                <a:solidFill>
                  <a:schemeClr val="lt1"/>
                </a:solidFill>
              </a:defRPr>
            </a:lvl1pPr>
            <a:lvl2pPr lvl="1" algn="ctr">
              <a:spcBef>
                <a:spcPts val="0"/>
              </a:spcBef>
              <a:spcAft>
                <a:spcPts val="0"/>
              </a:spcAft>
              <a:buClr>
                <a:schemeClr val="lt1"/>
              </a:buClr>
              <a:buSzPts val="7200"/>
              <a:buNone/>
              <a:defRPr sz="7200">
                <a:solidFill>
                  <a:schemeClr val="lt1"/>
                </a:solidFill>
              </a:defRPr>
            </a:lvl2pPr>
            <a:lvl3pPr lvl="2" algn="ctr">
              <a:spcBef>
                <a:spcPts val="0"/>
              </a:spcBef>
              <a:spcAft>
                <a:spcPts val="0"/>
              </a:spcAft>
              <a:buClr>
                <a:schemeClr val="lt1"/>
              </a:buClr>
              <a:buSzPts val="7200"/>
              <a:buNone/>
              <a:defRPr sz="7200">
                <a:solidFill>
                  <a:schemeClr val="lt1"/>
                </a:solidFill>
              </a:defRPr>
            </a:lvl3pPr>
            <a:lvl4pPr lvl="3" algn="ctr">
              <a:spcBef>
                <a:spcPts val="0"/>
              </a:spcBef>
              <a:spcAft>
                <a:spcPts val="0"/>
              </a:spcAft>
              <a:buClr>
                <a:schemeClr val="lt1"/>
              </a:buClr>
              <a:buSzPts val="7200"/>
              <a:buNone/>
              <a:defRPr sz="7200">
                <a:solidFill>
                  <a:schemeClr val="lt1"/>
                </a:solidFill>
              </a:defRPr>
            </a:lvl4pPr>
            <a:lvl5pPr lvl="4" algn="ctr">
              <a:spcBef>
                <a:spcPts val="0"/>
              </a:spcBef>
              <a:spcAft>
                <a:spcPts val="0"/>
              </a:spcAft>
              <a:buClr>
                <a:schemeClr val="lt1"/>
              </a:buClr>
              <a:buSzPts val="7200"/>
              <a:buNone/>
              <a:defRPr sz="7200">
                <a:solidFill>
                  <a:schemeClr val="lt1"/>
                </a:solidFill>
              </a:defRPr>
            </a:lvl5pPr>
            <a:lvl6pPr lvl="5" algn="ctr">
              <a:spcBef>
                <a:spcPts val="0"/>
              </a:spcBef>
              <a:spcAft>
                <a:spcPts val="0"/>
              </a:spcAft>
              <a:buClr>
                <a:schemeClr val="lt1"/>
              </a:buClr>
              <a:buSzPts val="7200"/>
              <a:buNone/>
              <a:defRPr sz="7200">
                <a:solidFill>
                  <a:schemeClr val="lt1"/>
                </a:solidFill>
              </a:defRPr>
            </a:lvl6pPr>
            <a:lvl7pPr lvl="6" algn="ctr">
              <a:spcBef>
                <a:spcPts val="0"/>
              </a:spcBef>
              <a:spcAft>
                <a:spcPts val="0"/>
              </a:spcAft>
              <a:buClr>
                <a:schemeClr val="lt1"/>
              </a:buClr>
              <a:buSzPts val="7200"/>
              <a:buNone/>
              <a:defRPr sz="7200">
                <a:solidFill>
                  <a:schemeClr val="lt1"/>
                </a:solidFill>
              </a:defRPr>
            </a:lvl7pPr>
            <a:lvl8pPr lvl="7" algn="ctr">
              <a:spcBef>
                <a:spcPts val="0"/>
              </a:spcBef>
              <a:spcAft>
                <a:spcPts val="0"/>
              </a:spcAft>
              <a:buClr>
                <a:schemeClr val="lt1"/>
              </a:buClr>
              <a:buSzPts val="7200"/>
              <a:buNone/>
              <a:defRPr sz="7200">
                <a:solidFill>
                  <a:schemeClr val="lt1"/>
                </a:solidFill>
              </a:defRPr>
            </a:lvl8pPr>
            <a:lvl9pPr lvl="8" algn="ctr">
              <a:spcBef>
                <a:spcPts val="0"/>
              </a:spcBef>
              <a:spcAft>
                <a:spcPts val="0"/>
              </a:spcAft>
              <a:buClr>
                <a:schemeClr val="lt1"/>
              </a:buClr>
              <a:buSzPts val="7200"/>
              <a:buNone/>
              <a:defRPr sz="7200">
                <a:solidFill>
                  <a:schemeClr val="lt1"/>
                </a:solidFill>
              </a:defRPr>
            </a:lvl9pPr>
          </a:lstStyle>
          <a:p>
            <a:r>
              <a:t>xx%</a:t>
            </a:r>
          </a:p>
        </p:txBody>
      </p:sp>
      <p:sp>
        <p:nvSpPr>
          <p:cNvPr id="48" name="Google Shape;48;p11"/>
          <p:cNvSpPr txBox="1">
            <a:spLocks noGrp="1"/>
          </p:cNvSpPr>
          <p:nvPr>
            <p:ph type="body" idx="1"/>
          </p:nvPr>
        </p:nvSpPr>
        <p:spPr>
          <a:xfrm>
            <a:off x="2786550" y="3094475"/>
            <a:ext cx="3570900" cy="5670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defRPr>
            </a:lvl1pPr>
            <a:lvl2pPr marL="914400" lvl="1" indent="-342900" algn="ctr">
              <a:spcBef>
                <a:spcPts val="1600"/>
              </a:spcBef>
              <a:spcAft>
                <a:spcPts val="0"/>
              </a:spcAft>
              <a:buClr>
                <a:schemeClr val="accent1"/>
              </a:buClr>
              <a:buSzPts val="1800"/>
              <a:buChar char="○"/>
              <a:defRPr sz="1800">
                <a:solidFill>
                  <a:schemeClr val="accent1"/>
                </a:solidFill>
              </a:defRPr>
            </a:lvl2pPr>
            <a:lvl3pPr marL="1371600" lvl="2" indent="-342900" algn="ctr">
              <a:spcBef>
                <a:spcPts val="1600"/>
              </a:spcBef>
              <a:spcAft>
                <a:spcPts val="0"/>
              </a:spcAft>
              <a:buClr>
                <a:schemeClr val="accent1"/>
              </a:buClr>
              <a:buSzPts val="1800"/>
              <a:buChar char="■"/>
              <a:defRPr sz="1800">
                <a:solidFill>
                  <a:schemeClr val="accent1"/>
                </a:solidFill>
              </a:defRPr>
            </a:lvl3pPr>
            <a:lvl4pPr marL="1828800" lvl="3" indent="-342900" algn="ctr">
              <a:spcBef>
                <a:spcPts val="1600"/>
              </a:spcBef>
              <a:spcAft>
                <a:spcPts val="0"/>
              </a:spcAft>
              <a:buClr>
                <a:schemeClr val="accent1"/>
              </a:buClr>
              <a:buSzPts val="1800"/>
              <a:buChar char="●"/>
              <a:defRPr sz="1800">
                <a:solidFill>
                  <a:schemeClr val="accent1"/>
                </a:solidFill>
              </a:defRPr>
            </a:lvl4pPr>
            <a:lvl5pPr marL="2286000" lvl="4" indent="-342900" algn="ctr">
              <a:spcBef>
                <a:spcPts val="1600"/>
              </a:spcBef>
              <a:spcAft>
                <a:spcPts val="0"/>
              </a:spcAft>
              <a:buClr>
                <a:schemeClr val="accent1"/>
              </a:buClr>
              <a:buSzPts val="1800"/>
              <a:buChar char="○"/>
              <a:defRPr sz="1800">
                <a:solidFill>
                  <a:schemeClr val="accent1"/>
                </a:solidFill>
              </a:defRPr>
            </a:lvl5pPr>
            <a:lvl6pPr marL="2743200" lvl="5" indent="-342900" algn="ctr">
              <a:spcBef>
                <a:spcPts val="1600"/>
              </a:spcBef>
              <a:spcAft>
                <a:spcPts val="0"/>
              </a:spcAft>
              <a:buClr>
                <a:schemeClr val="accent1"/>
              </a:buClr>
              <a:buSzPts val="1800"/>
              <a:buChar char="■"/>
              <a:defRPr sz="1800">
                <a:solidFill>
                  <a:schemeClr val="accent1"/>
                </a:solidFill>
              </a:defRPr>
            </a:lvl6pPr>
            <a:lvl7pPr marL="3200400" lvl="6" indent="-342900" algn="ctr">
              <a:spcBef>
                <a:spcPts val="1600"/>
              </a:spcBef>
              <a:spcAft>
                <a:spcPts val="0"/>
              </a:spcAft>
              <a:buClr>
                <a:schemeClr val="accent1"/>
              </a:buClr>
              <a:buSzPts val="1800"/>
              <a:buChar char="●"/>
              <a:defRPr sz="1800">
                <a:solidFill>
                  <a:schemeClr val="accent1"/>
                </a:solidFill>
              </a:defRPr>
            </a:lvl7pPr>
            <a:lvl8pPr marL="3657600" lvl="7" indent="-342900" algn="ctr">
              <a:spcBef>
                <a:spcPts val="1600"/>
              </a:spcBef>
              <a:spcAft>
                <a:spcPts val="0"/>
              </a:spcAft>
              <a:buClr>
                <a:schemeClr val="accent1"/>
              </a:buClr>
              <a:buSzPts val="1800"/>
              <a:buChar char="○"/>
              <a:defRPr sz="1800">
                <a:solidFill>
                  <a:schemeClr val="accent1"/>
                </a:solidFill>
              </a:defRPr>
            </a:lvl8pPr>
            <a:lvl9pPr marL="4114800" lvl="8" indent="-342900" algn="ctr">
              <a:spcBef>
                <a:spcPts val="1600"/>
              </a:spcBef>
              <a:spcAft>
                <a:spcPts val="1600"/>
              </a:spcAft>
              <a:buClr>
                <a:schemeClr val="accent1"/>
              </a:buClr>
              <a:buSzPts val="1800"/>
              <a:buChar char="■"/>
              <a:defRPr sz="1800">
                <a:solidFill>
                  <a:schemeClr val="accent1"/>
                </a:solidFill>
              </a:defRPr>
            </a:lvl9pPr>
          </a:lstStyle>
          <a:p>
            <a:endParaRPr/>
          </a:p>
        </p:txBody>
      </p:sp>
      <p:sp>
        <p:nvSpPr>
          <p:cNvPr id="49" name="Google Shape;49;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4" name="Google Shape;54;p13"/>
          <p:cNvSpPr txBox="1">
            <a:spLocks noGrp="1"/>
          </p:cNvSpPr>
          <p:nvPr>
            <p:ph type="body" idx="1"/>
          </p:nvPr>
        </p:nvSpPr>
        <p:spPr>
          <a:xfrm>
            <a:off x="938500" y="1246025"/>
            <a:ext cx="7172100" cy="3039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chemeClr val="lt1"/>
              </a:buClr>
              <a:buSzPts val="1150"/>
              <a:buChar char="●"/>
              <a:defRPr sz="1150">
                <a:solidFill>
                  <a:schemeClr val="lt1"/>
                </a:solidFill>
              </a:defRPr>
            </a:lvl1pPr>
            <a:lvl2pPr marL="914400" lvl="1" indent="-301625" rtl="0">
              <a:spcBef>
                <a:spcPts val="1600"/>
              </a:spcBef>
              <a:spcAft>
                <a:spcPts val="0"/>
              </a:spcAft>
              <a:buClr>
                <a:schemeClr val="lt1"/>
              </a:buClr>
              <a:buSzPts val="1150"/>
              <a:buChar char="○"/>
              <a:defRPr sz="1150">
                <a:solidFill>
                  <a:schemeClr val="lt1"/>
                </a:solidFill>
              </a:defRPr>
            </a:lvl2pPr>
            <a:lvl3pPr marL="1371600" lvl="2" indent="-301625" rtl="0">
              <a:spcBef>
                <a:spcPts val="1600"/>
              </a:spcBef>
              <a:spcAft>
                <a:spcPts val="0"/>
              </a:spcAft>
              <a:buClr>
                <a:schemeClr val="lt1"/>
              </a:buClr>
              <a:buSzPts val="1150"/>
              <a:buChar char="■"/>
              <a:defRPr sz="1150">
                <a:solidFill>
                  <a:schemeClr val="lt1"/>
                </a:solidFill>
              </a:defRPr>
            </a:lvl3pPr>
            <a:lvl4pPr marL="1828800" lvl="3" indent="-301625" rtl="0">
              <a:spcBef>
                <a:spcPts val="1600"/>
              </a:spcBef>
              <a:spcAft>
                <a:spcPts val="0"/>
              </a:spcAft>
              <a:buClr>
                <a:schemeClr val="lt1"/>
              </a:buClr>
              <a:buSzPts val="1150"/>
              <a:buChar char="●"/>
              <a:defRPr sz="1150">
                <a:solidFill>
                  <a:schemeClr val="lt1"/>
                </a:solidFill>
              </a:defRPr>
            </a:lvl4pPr>
            <a:lvl5pPr marL="2286000" lvl="4" indent="-301625" rtl="0">
              <a:spcBef>
                <a:spcPts val="1600"/>
              </a:spcBef>
              <a:spcAft>
                <a:spcPts val="0"/>
              </a:spcAft>
              <a:buClr>
                <a:schemeClr val="lt1"/>
              </a:buClr>
              <a:buSzPts val="1150"/>
              <a:buChar char="○"/>
              <a:defRPr sz="1150">
                <a:solidFill>
                  <a:schemeClr val="lt1"/>
                </a:solidFill>
              </a:defRPr>
            </a:lvl5pPr>
            <a:lvl6pPr marL="2743200" lvl="5" indent="-301625" rtl="0">
              <a:spcBef>
                <a:spcPts val="1600"/>
              </a:spcBef>
              <a:spcAft>
                <a:spcPts val="0"/>
              </a:spcAft>
              <a:buClr>
                <a:schemeClr val="lt1"/>
              </a:buClr>
              <a:buSzPts val="1150"/>
              <a:buChar char="■"/>
              <a:defRPr sz="1150">
                <a:solidFill>
                  <a:schemeClr val="lt1"/>
                </a:solidFill>
              </a:defRPr>
            </a:lvl6pPr>
            <a:lvl7pPr marL="3200400" lvl="6" indent="-301625" rtl="0">
              <a:spcBef>
                <a:spcPts val="1600"/>
              </a:spcBef>
              <a:spcAft>
                <a:spcPts val="0"/>
              </a:spcAft>
              <a:buClr>
                <a:schemeClr val="lt1"/>
              </a:buClr>
              <a:buSzPts val="1150"/>
              <a:buChar char="●"/>
              <a:defRPr sz="1150">
                <a:solidFill>
                  <a:schemeClr val="lt1"/>
                </a:solidFill>
              </a:defRPr>
            </a:lvl7pPr>
            <a:lvl8pPr marL="3657600" lvl="7" indent="-301625" rtl="0">
              <a:spcBef>
                <a:spcPts val="1600"/>
              </a:spcBef>
              <a:spcAft>
                <a:spcPts val="0"/>
              </a:spcAft>
              <a:buClr>
                <a:schemeClr val="lt1"/>
              </a:buClr>
              <a:buSzPts val="1150"/>
              <a:buChar char="○"/>
              <a:defRPr sz="1150">
                <a:solidFill>
                  <a:schemeClr val="lt1"/>
                </a:solidFill>
              </a:defRPr>
            </a:lvl8pPr>
            <a:lvl9pPr marL="4114800" lvl="8" indent="-301625" rtl="0">
              <a:spcBef>
                <a:spcPts val="1600"/>
              </a:spcBef>
              <a:spcAft>
                <a:spcPts val="1600"/>
              </a:spcAft>
              <a:buClr>
                <a:schemeClr val="lt1"/>
              </a:buClr>
              <a:buSzPts val="1150"/>
              <a:buChar char="■"/>
              <a:defRPr sz="1150">
                <a:solidFill>
                  <a:schemeClr val="lt1"/>
                </a:solidFill>
              </a:defRPr>
            </a:lvl9pPr>
          </a:lstStyle>
          <a:p>
            <a:endParaRPr/>
          </a:p>
        </p:txBody>
      </p:sp>
      <p:sp>
        <p:nvSpPr>
          <p:cNvPr id="55" name="Google Shape;55;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_1_3">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53849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58" name="Google Shape;58;p14"/>
          <p:cNvSpPr txBox="1">
            <a:spLocks noGrp="1"/>
          </p:cNvSpPr>
          <p:nvPr>
            <p:ph type="subTitle" idx="1"/>
          </p:nvPr>
        </p:nvSpPr>
        <p:spPr>
          <a:xfrm>
            <a:off x="353849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59" name="Google Shape;59;p14"/>
          <p:cNvSpPr txBox="1">
            <a:spLocks noGrp="1"/>
          </p:cNvSpPr>
          <p:nvPr>
            <p:ph type="title" idx="2"/>
          </p:nvPr>
        </p:nvSpPr>
        <p:spPr>
          <a:xfrm>
            <a:off x="6028553"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0" name="Google Shape;60;p14"/>
          <p:cNvSpPr txBox="1">
            <a:spLocks noGrp="1"/>
          </p:cNvSpPr>
          <p:nvPr>
            <p:ph type="subTitle" idx="3"/>
          </p:nvPr>
        </p:nvSpPr>
        <p:spPr>
          <a:xfrm>
            <a:off x="6028553"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1" name="Google Shape;61;p14"/>
          <p:cNvSpPr txBox="1">
            <a:spLocks noGrp="1"/>
          </p:cNvSpPr>
          <p:nvPr>
            <p:ph type="title" idx="4"/>
          </p:nvPr>
        </p:nvSpPr>
        <p:spPr>
          <a:xfrm>
            <a:off x="104844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2" name="Google Shape;62;p14"/>
          <p:cNvSpPr txBox="1">
            <a:spLocks noGrp="1"/>
          </p:cNvSpPr>
          <p:nvPr>
            <p:ph type="subTitle" idx="5"/>
          </p:nvPr>
        </p:nvSpPr>
        <p:spPr>
          <a:xfrm>
            <a:off x="104844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3" name="Google Shape;63;p14"/>
          <p:cNvSpPr txBox="1">
            <a:spLocks noGrp="1"/>
          </p:cNvSpPr>
          <p:nvPr>
            <p:ph type="title" idx="6" hasCustomPrompt="1"/>
          </p:nvPr>
        </p:nvSpPr>
        <p:spPr>
          <a:xfrm>
            <a:off x="10484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64" name="Google Shape;64;p14"/>
          <p:cNvSpPr txBox="1">
            <a:spLocks noGrp="1"/>
          </p:cNvSpPr>
          <p:nvPr>
            <p:ph type="title" idx="7" hasCustomPrompt="1"/>
          </p:nvPr>
        </p:nvSpPr>
        <p:spPr>
          <a:xfrm>
            <a:off x="353850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65" name="Google Shape;65;p14"/>
          <p:cNvSpPr txBox="1">
            <a:spLocks noGrp="1"/>
          </p:cNvSpPr>
          <p:nvPr>
            <p:ph type="title" idx="8" hasCustomPrompt="1"/>
          </p:nvPr>
        </p:nvSpPr>
        <p:spPr>
          <a:xfrm>
            <a:off x="60285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66" name="Google Shape;6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p:cSld name="TITLE_1">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ctrTitle"/>
          </p:nvPr>
        </p:nvSpPr>
        <p:spPr>
          <a:xfrm>
            <a:off x="4285500" y="2832875"/>
            <a:ext cx="3657300" cy="644700"/>
          </a:xfrm>
          <a:prstGeom prst="rect">
            <a:avLst/>
          </a:prstGeom>
          <a:effectLst>
            <a:outerShdw blurRad="57150" dist="19050" dir="5400000" algn="bl" rotWithShape="0">
              <a:srgbClr val="76A5AF">
                <a:alpha val="88000"/>
              </a:srgbClr>
            </a:outerShdw>
          </a:effectLst>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69" name="Google Shape;69;p15"/>
          <p:cNvSpPr txBox="1">
            <a:spLocks noGrp="1"/>
          </p:cNvSpPr>
          <p:nvPr>
            <p:ph type="subTitle" idx="1"/>
          </p:nvPr>
        </p:nvSpPr>
        <p:spPr>
          <a:xfrm>
            <a:off x="4144050" y="3549850"/>
            <a:ext cx="394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70" name="Google Shape;70;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1850525" y="1157925"/>
            <a:ext cx="5442900" cy="260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3000" b="1">
                <a:solidFill>
                  <a:schemeClr val="lt1"/>
                </a:solidFill>
              </a:defRPr>
            </a:lvl1pPr>
            <a:lvl2pPr lvl="1" algn="ctr" rtl="0">
              <a:spcBef>
                <a:spcPts val="0"/>
              </a:spcBef>
              <a:spcAft>
                <a:spcPts val="0"/>
              </a:spcAft>
              <a:buClr>
                <a:schemeClr val="lt1"/>
              </a:buClr>
              <a:buSzPts val="3000"/>
              <a:buNone/>
              <a:defRPr sz="3000" b="1">
                <a:solidFill>
                  <a:schemeClr val="lt1"/>
                </a:solidFill>
              </a:defRPr>
            </a:lvl2pPr>
            <a:lvl3pPr lvl="2" algn="ctr" rtl="0">
              <a:spcBef>
                <a:spcPts val="0"/>
              </a:spcBef>
              <a:spcAft>
                <a:spcPts val="0"/>
              </a:spcAft>
              <a:buClr>
                <a:schemeClr val="lt1"/>
              </a:buClr>
              <a:buSzPts val="3000"/>
              <a:buNone/>
              <a:defRPr sz="3000" b="1">
                <a:solidFill>
                  <a:schemeClr val="lt1"/>
                </a:solidFill>
              </a:defRPr>
            </a:lvl3pPr>
            <a:lvl4pPr lvl="3" algn="ctr" rtl="0">
              <a:spcBef>
                <a:spcPts val="0"/>
              </a:spcBef>
              <a:spcAft>
                <a:spcPts val="0"/>
              </a:spcAft>
              <a:buClr>
                <a:schemeClr val="lt1"/>
              </a:buClr>
              <a:buSzPts val="3000"/>
              <a:buNone/>
              <a:defRPr sz="3000" b="1">
                <a:solidFill>
                  <a:schemeClr val="lt1"/>
                </a:solidFill>
              </a:defRPr>
            </a:lvl4pPr>
            <a:lvl5pPr lvl="4" algn="ctr" rtl="0">
              <a:spcBef>
                <a:spcPts val="0"/>
              </a:spcBef>
              <a:spcAft>
                <a:spcPts val="0"/>
              </a:spcAft>
              <a:buClr>
                <a:schemeClr val="lt1"/>
              </a:buClr>
              <a:buSzPts val="3000"/>
              <a:buNone/>
              <a:defRPr sz="3000" b="1">
                <a:solidFill>
                  <a:schemeClr val="lt1"/>
                </a:solidFill>
              </a:defRPr>
            </a:lvl5pPr>
            <a:lvl6pPr lvl="5" algn="ctr" rtl="0">
              <a:spcBef>
                <a:spcPts val="0"/>
              </a:spcBef>
              <a:spcAft>
                <a:spcPts val="0"/>
              </a:spcAft>
              <a:buClr>
                <a:schemeClr val="lt1"/>
              </a:buClr>
              <a:buSzPts val="3000"/>
              <a:buNone/>
              <a:defRPr sz="3000" b="1">
                <a:solidFill>
                  <a:schemeClr val="lt1"/>
                </a:solidFill>
              </a:defRPr>
            </a:lvl6pPr>
            <a:lvl7pPr lvl="6" algn="ctr" rtl="0">
              <a:spcBef>
                <a:spcPts val="0"/>
              </a:spcBef>
              <a:spcAft>
                <a:spcPts val="0"/>
              </a:spcAft>
              <a:buClr>
                <a:schemeClr val="lt1"/>
              </a:buClr>
              <a:buSzPts val="3000"/>
              <a:buNone/>
              <a:defRPr sz="3000" b="1">
                <a:solidFill>
                  <a:schemeClr val="lt1"/>
                </a:solidFill>
              </a:defRPr>
            </a:lvl7pPr>
            <a:lvl8pPr lvl="7" algn="ctr" rtl="0">
              <a:spcBef>
                <a:spcPts val="0"/>
              </a:spcBef>
              <a:spcAft>
                <a:spcPts val="0"/>
              </a:spcAft>
              <a:buClr>
                <a:schemeClr val="lt1"/>
              </a:buClr>
              <a:buSzPts val="3000"/>
              <a:buNone/>
              <a:defRPr sz="3000" b="1">
                <a:solidFill>
                  <a:schemeClr val="lt1"/>
                </a:solidFill>
              </a:defRPr>
            </a:lvl8pPr>
            <a:lvl9pPr lvl="8" algn="ctr" rtl="0">
              <a:spcBef>
                <a:spcPts val="0"/>
              </a:spcBef>
              <a:spcAft>
                <a:spcPts val="0"/>
              </a:spcAft>
              <a:buClr>
                <a:schemeClr val="lt1"/>
              </a:buClr>
              <a:buSzPts val="3000"/>
              <a:buNone/>
              <a:defRPr sz="3000" b="1">
                <a:solidFill>
                  <a:schemeClr val="lt1"/>
                </a:solidFill>
              </a:defRPr>
            </a:lvl9pPr>
          </a:lstStyle>
          <a:p>
            <a:endParaRPr/>
          </a:p>
        </p:txBody>
      </p:sp>
      <p:sp>
        <p:nvSpPr>
          <p:cNvPr id="73" name="Google Shape;73;p16"/>
          <p:cNvSpPr txBox="1">
            <a:spLocks noGrp="1"/>
          </p:cNvSpPr>
          <p:nvPr>
            <p:ph type="subTitle" idx="1"/>
          </p:nvPr>
        </p:nvSpPr>
        <p:spPr>
          <a:xfrm>
            <a:off x="2481900" y="3945600"/>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74" name="Google Shape;74;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1937338"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7" name="Google Shape;77;p17"/>
          <p:cNvSpPr txBox="1">
            <a:spLocks noGrp="1"/>
          </p:cNvSpPr>
          <p:nvPr>
            <p:ph type="subTitle" idx="1"/>
          </p:nvPr>
        </p:nvSpPr>
        <p:spPr>
          <a:xfrm>
            <a:off x="1937338"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78" name="Google Shape;78;p17"/>
          <p:cNvSpPr txBox="1">
            <a:spLocks noGrp="1"/>
          </p:cNvSpPr>
          <p:nvPr>
            <p:ph type="title" idx="2"/>
          </p:nvPr>
        </p:nvSpPr>
        <p:spPr>
          <a:xfrm>
            <a:off x="4816563"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9" name="Google Shape;79;p17"/>
          <p:cNvSpPr txBox="1">
            <a:spLocks noGrp="1"/>
          </p:cNvSpPr>
          <p:nvPr>
            <p:ph type="subTitle" idx="3"/>
          </p:nvPr>
        </p:nvSpPr>
        <p:spPr>
          <a:xfrm>
            <a:off x="4816563"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80" name="Google Shape;80;p1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1" name="Google Shape;81;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hree Columns ">
  <p:cSld name="SECTION_TITLE_AND_DESCRIPTION_1_1">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353849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84" name="Google Shape;84;p18"/>
          <p:cNvSpPr txBox="1">
            <a:spLocks noGrp="1"/>
          </p:cNvSpPr>
          <p:nvPr>
            <p:ph type="subTitle" idx="1"/>
          </p:nvPr>
        </p:nvSpPr>
        <p:spPr>
          <a:xfrm>
            <a:off x="353849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85" name="Google Shape;85;p18"/>
          <p:cNvSpPr txBox="1">
            <a:spLocks noGrp="1"/>
          </p:cNvSpPr>
          <p:nvPr>
            <p:ph type="title" idx="2"/>
          </p:nvPr>
        </p:nvSpPr>
        <p:spPr>
          <a:xfrm>
            <a:off x="6028553"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86" name="Google Shape;86;p18"/>
          <p:cNvSpPr txBox="1">
            <a:spLocks noGrp="1"/>
          </p:cNvSpPr>
          <p:nvPr>
            <p:ph type="subTitle" idx="3"/>
          </p:nvPr>
        </p:nvSpPr>
        <p:spPr>
          <a:xfrm>
            <a:off x="6028553"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87" name="Google Shape;87;p18"/>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8" name="Google Shape;88;p18"/>
          <p:cNvSpPr txBox="1">
            <a:spLocks noGrp="1"/>
          </p:cNvSpPr>
          <p:nvPr>
            <p:ph type="title" idx="5"/>
          </p:nvPr>
        </p:nvSpPr>
        <p:spPr>
          <a:xfrm>
            <a:off x="104844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89" name="Google Shape;89;p18"/>
          <p:cNvSpPr txBox="1">
            <a:spLocks noGrp="1"/>
          </p:cNvSpPr>
          <p:nvPr>
            <p:ph type="subTitle" idx="6"/>
          </p:nvPr>
        </p:nvSpPr>
        <p:spPr>
          <a:xfrm>
            <a:off x="104844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0" name="Google Shape;90;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ext">
  <p:cSld name="TITLE_1_1_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19"/>
          <p:cNvSpPr txBox="1">
            <a:spLocks noGrp="1"/>
          </p:cNvSpPr>
          <p:nvPr>
            <p:ph type="ctrTitle"/>
          </p:nvPr>
        </p:nvSpPr>
        <p:spPr>
          <a:xfrm>
            <a:off x="1273500" y="1369000"/>
            <a:ext cx="6597000" cy="210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45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93" name="Google Shape;93;p19"/>
          <p:cNvSpPr txBox="1">
            <a:spLocks noGrp="1"/>
          </p:cNvSpPr>
          <p:nvPr>
            <p:ph type="subTitle" idx="1"/>
          </p:nvPr>
        </p:nvSpPr>
        <p:spPr>
          <a:xfrm>
            <a:off x="2481900" y="2519525"/>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94" name="Google Shape;94;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Design">
  <p:cSld name="CAPTION_ONLY_1">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7" name="Google Shape;97;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762670" y="3177750"/>
            <a:ext cx="3068700" cy="59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4" name="Google Shape;14;p3"/>
          <p:cNvSpPr txBox="1">
            <a:spLocks noGrp="1"/>
          </p:cNvSpPr>
          <p:nvPr>
            <p:ph type="title" idx="2" hasCustomPrompt="1"/>
          </p:nvPr>
        </p:nvSpPr>
        <p:spPr>
          <a:xfrm>
            <a:off x="1048270" y="3287500"/>
            <a:ext cx="2412900" cy="9315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7200"/>
              <a:buNone/>
              <a:defRPr sz="7200">
                <a:solidFill>
                  <a:schemeClr val="lt1"/>
                </a:solidFill>
              </a:defRPr>
            </a:lvl2pPr>
            <a:lvl3pPr lvl="2" algn="ctr" rtl="0">
              <a:spcBef>
                <a:spcPts val="0"/>
              </a:spcBef>
              <a:spcAft>
                <a:spcPts val="0"/>
              </a:spcAft>
              <a:buClr>
                <a:schemeClr val="lt1"/>
              </a:buClr>
              <a:buSzPts val="7200"/>
              <a:buNone/>
              <a:defRPr sz="7200">
                <a:solidFill>
                  <a:schemeClr val="lt1"/>
                </a:solidFill>
              </a:defRPr>
            </a:lvl3pPr>
            <a:lvl4pPr lvl="3" algn="ctr" rtl="0">
              <a:spcBef>
                <a:spcPts val="0"/>
              </a:spcBef>
              <a:spcAft>
                <a:spcPts val="0"/>
              </a:spcAft>
              <a:buClr>
                <a:schemeClr val="lt1"/>
              </a:buClr>
              <a:buSzPts val="7200"/>
              <a:buNone/>
              <a:defRPr sz="7200">
                <a:solidFill>
                  <a:schemeClr val="lt1"/>
                </a:solidFill>
              </a:defRPr>
            </a:lvl4pPr>
            <a:lvl5pPr lvl="4" algn="ctr" rtl="0">
              <a:spcBef>
                <a:spcPts val="0"/>
              </a:spcBef>
              <a:spcAft>
                <a:spcPts val="0"/>
              </a:spcAft>
              <a:buClr>
                <a:schemeClr val="lt1"/>
              </a:buClr>
              <a:buSzPts val="7200"/>
              <a:buNone/>
              <a:defRPr sz="7200">
                <a:solidFill>
                  <a:schemeClr val="lt1"/>
                </a:solidFill>
              </a:defRPr>
            </a:lvl5pPr>
            <a:lvl6pPr lvl="5" algn="ctr" rtl="0">
              <a:spcBef>
                <a:spcPts val="0"/>
              </a:spcBef>
              <a:spcAft>
                <a:spcPts val="0"/>
              </a:spcAft>
              <a:buClr>
                <a:schemeClr val="lt1"/>
              </a:buClr>
              <a:buSzPts val="7200"/>
              <a:buNone/>
              <a:defRPr sz="7200">
                <a:solidFill>
                  <a:schemeClr val="lt1"/>
                </a:solidFill>
              </a:defRPr>
            </a:lvl6pPr>
            <a:lvl7pPr lvl="6" algn="ctr" rtl="0">
              <a:spcBef>
                <a:spcPts val="0"/>
              </a:spcBef>
              <a:spcAft>
                <a:spcPts val="0"/>
              </a:spcAft>
              <a:buClr>
                <a:schemeClr val="lt1"/>
              </a:buClr>
              <a:buSzPts val="7200"/>
              <a:buNone/>
              <a:defRPr sz="7200">
                <a:solidFill>
                  <a:schemeClr val="lt1"/>
                </a:solidFill>
              </a:defRPr>
            </a:lvl7pPr>
            <a:lvl8pPr lvl="7" algn="ctr" rtl="0">
              <a:spcBef>
                <a:spcPts val="0"/>
              </a:spcBef>
              <a:spcAft>
                <a:spcPts val="0"/>
              </a:spcAft>
              <a:buClr>
                <a:schemeClr val="lt1"/>
              </a:buClr>
              <a:buSzPts val="7200"/>
              <a:buNone/>
              <a:defRPr sz="7200">
                <a:solidFill>
                  <a:schemeClr val="lt1"/>
                </a:solidFill>
              </a:defRPr>
            </a:lvl8pPr>
            <a:lvl9pPr lvl="8" algn="ctr" rtl="0">
              <a:spcBef>
                <a:spcPts val="0"/>
              </a:spcBef>
              <a:spcAft>
                <a:spcPts val="0"/>
              </a:spcAft>
              <a:buClr>
                <a:schemeClr val="lt1"/>
              </a:buClr>
              <a:buSzPts val="7200"/>
              <a:buNone/>
              <a:defRPr sz="7200">
                <a:solidFill>
                  <a:schemeClr val="lt1"/>
                </a:solidFill>
              </a:defRPr>
            </a:lvl9pPr>
          </a:lstStyle>
          <a:p>
            <a:r>
              <a:t>xx%</a:t>
            </a:r>
          </a:p>
        </p:txBody>
      </p:sp>
      <p:sp>
        <p:nvSpPr>
          <p:cNvPr id="15" name="Google Shape;15;p3"/>
          <p:cNvSpPr txBox="1">
            <a:spLocks noGrp="1"/>
          </p:cNvSpPr>
          <p:nvPr>
            <p:ph type="subTitle" idx="1"/>
          </p:nvPr>
        </p:nvSpPr>
        <p:spPr>
          <a:xfrm>
            <a:off x="3762670" y="3720650"/>
            <a:ext cx="3068700" cy="46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6" name="Google Shape;16;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1">
  <p:cSld name="CAPTION_ONLY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0" name="Google Shape;100;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2">
  <p:cSld name="CAPTION_ONLY_1_1_1">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2"/>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3" name="Google Shape;103;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3">
  <p:cSld name="CAPTION_ONLY_1_1_1_2">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3"/>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6" name="Google Shape;1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wo Lists">
  <p:cSld name="SECTION_TITLE_AND_DESCRIPTION_1_3">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4"/>
          <p:cNvSpPr txBox="1">
            <a:spLocks noGrp="1"/>
          </p:cNvSpPr>
          <p:nvPr>
            <p:ph type="title"/>
          </p:nvPr>
        </p:nvSpPr>
        <p:spPr>
          <a:xfrm>
            <a:off x="938500" y="445025"/>
            <a:ext cx="4964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9" name="Google Shape;109;p24"/>
          <p:cNvSpPr txBox="1">
            <a:spLocks noGrp="1"/>
          </p:cNvSpPr>
          <p:nvPr>
            <p:ph type="body" idx="1"/>
          </p:nvPr>
        </p:nvSpPr>
        <p:spPr>
          <a:xfrm>
            <a:off x="1067241" y="2651775"/>
            <a:ext cx="3258900" cy="17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0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10" name="Google Shape;110;p24"/>
          <p:cNvSpPr txBox="1">
            <a:spLocks noGrp="1"/>
          </p:cNvSpPr>
          <p:nvPr>
            <p:ph type="body" idx="2"/>
          </p:nvPr>
        </p:nvSpPr>
        <p:spPr>
          <a:xfrm>
            <a:off x="4673852" y="2651775"/>
            <a:ext cx="3258900" cy="17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0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11" name="Google Shape;111;p24"/>
          <p:cNvSpPr txBox="1">
            <a:spLocks noGrp="1"/>
          </p:cNvSpPr>
          <p:nvPr>
            <p:ph type="title" idx="3"/>
          </p:nvPr>
        </p:nvSpPr>
        <p:spPr>
          <a:xfrm>
            <a:off x="1213499"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12" name="Google Shape;112;p24"/>
          <p:cNvSpPr txBox="1">
            <a:spLocks noGrp="1"/>
          </p:cNvSpPr>
          <p:nvPr>
            <p:ph type="title" idx="4"/>
          </p:nvPr>
        </p:nvSpPr>
        <p:spPr>
          <a:xfrm>
            <a:off x="4820099"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13" name="Google Shape;113;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Four Columns">
  <p:cSld name="TITLE_1_1_2">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6" name="Google Shape;116;p25"/>
          <p:cNvSpPr txBox="1">
            <a:spLocks noGrp="1"/>
          </p:cNvSpPr>
          <p:nvPr>
            <p:ph type="title" idx="2"/>
          </p:nvPr>
        </p:nvSpPr>
        <p:spPr>
          <a:xfrm>
            <a:off x="89838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7" name="Google Shape;117;p25"/>
          <p:cNvSpPr txBox="1">
            <a:spLocks noGrp="1"/>
          </p:cNvSpPr>
          <p:nvPr>
            <p:ph type="subTitle" idx="1"/>
          </p:nvPr>
        </p:nvSpPr>
        <p:spPr>
          <a:xfrm>
            <a:off x="89838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8" name="Google Shape;118;p25"/>
          <p:cNvSpPr txBox="1">
            <a:spLocks noGrp="1"/>
          </p:cNvSpPr>
          <p:nvPr>
            <p:ph type="title" idx="3"/>
          </p:nvPr>
        </p:nvSpPr>
        <p:spPr>
          <a:xfrm>
            <a:off x="279026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9" name="Google Shape;119;p25"/>
          <p:cNvSpPr txBox="1">
            <a:spLocks noGrp="1"/>
          </p:cNvSpPr>
          <p:nvPr>
            <p:ph type="subTitle" idx="4"/>
          </p:nvPr>
        </p:nvSpPr>
        <p:spPr>
          <a:xfrm>
            <a:off x="279026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0" name="Google Shape;120;p25"/>
          <p:cNvSpPr txBox="1">
            <a:spLocks noGrp="1"/>
          </p:cNvSpPr>
          <p:nvPr>
            <p:ph type="title" idx="5"/>
          </p:nvPr>
        </p:nvSpPr>
        <p:spPr>
          <a:xfrm>
            <a:off x="468213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21" name="Google Shape;121;p25"/>
          <p:cNvSpPr txBox="1">
            <a:spLocks noGrp="1"/>
          </p:cNvSpPr>
          <p:nvPr>
            <p:ph type="subTitle" idx="6"/>
          </p:nvPr>
        </p:nvSpPr>
        <p:spPr>
          <a:xfrm>
            <a:off x="468213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2" name="Google Shape;122;p25"/>
          <p:cNvSpPr txBox="1">
            <a:spLocks noGrp="1"/>
          </p:cNvSpPr>
          <p:nvPr>
            <p:ph type="title" idx="7"/>
          </p:nvPr>
        </p:nvSpPr>
        <p:spPr>
          <a:xfrm>
            <a:off x="657401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23" name="Google Shape;123;p25"/>
          <p:cNvSpPr txBox="1">
            <a:spLocks noGrp="1"/>
          </p:cNvSpPr>
          <p:nvPr>
            <p:ph type="subTitle" idx="8"/>
          </p:nvPr>
        </p:nvSpPr>
        <p:spPr>
          <a:xfrm>
            <a:off x="657401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4" name="Google Shape;124;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Numbers">
  <p:cSld name="CAPTION_ONLY_1_1_1_1">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6"/>
          <p:cNvSpPr txBox="1">
            <a:spLocks noGrp="1"/>
          </p:cNvSpPr>
          <p:nvPr>
            <p:ph type="title" hasCustomPrompt="1"/>
          </p:nvPr>
        </p:nvSpPr>
        <p:spPr>
          <a:xfrm>
            <a:off x="4996800" y="6618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7" name="Google Shape;127;p26"/>
          <p:cNvSpPr txBox="1">
            <a:spLocks noGrp="1"/>
          </p:cNvSpPr>
          <p:nvPr>
            <p:ph type="subTitle" idx="1"/>
          </p:nvPr>
        </p:nvSpPr>
        <p:spPr>
          <a:xfrm>
            <a:off x="4911000" y="12658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28" name="Google Shape;128;p26"/>
          <p:cNvSpPr txBox="1">
            <a:spLocks noGrp="1"/>
          </p:cNvSpPr>
          <p:nvPr>
            <p:ph type="title" idx="2" hasCustomPrompt="1"/>
          </p:nvPr>
        </p:nvSpPr>
        <p:spPr>
          <a:xfrm>
            <a:off x="4996800" y="209919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9" name="Google Shape;129;p26"/>
          <p:cNvSpPr txBox="1">
            <a:spLocks noGrp="1"/>
          </p:cNvSpPr>
          <p:nvPr>
            <p:ph type="subTitle" idx="3"/>
          </p:nvPr>
        </p:nvSpPr>
        <p:spPr>
          <a:xfrm>
            <a:off x="4911000" y="270320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30" name="Google Shape;130;p26"/>
          <p:cNvSpPr txBox="1">
            <a:spLocks noGrp="1"/>
          </p:cNvSpPr>
          <p:nvPr>
            <p:ph type="title" idx="4" hasCustomPrompt="1"/>
          </p:nvPr>
        </p:nvSpPr>
        <p:spPr>
          <a:xfrm>
            <a:off x="4996800" y="35365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1" name="Google Shape;131;p26"/>
          <p:cNvSpPr txBox="1">
            <a:spLocks noGrp="1"/>
          </p:cNvSpPr>
          <p:nvPr>
            <p:ph type="subTitle" idx="5"/>
          </p:nvPr>
        </p:nvSpPr>
        <p:spPr>
          <a:xfrm>
            <a:off x="4911000" y="41405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32" name="Google Shape;132;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ix Columns  ">
  <p:cSld name="SECTION_TITLE_AND_DESCRIPTION_1_1_1">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353849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35" name="Google Shape;135;p27"/>
          <p:cNvSpPr txBox="1">
            <a:spLocks noGrp="1"/>
          </p:cNvSpPr>
          <p:nvPr>
            <p:ph type="subTitle" idx="1"/>
          </p:nvPr>
        </p:nvSpPr>
        <p:spPr>
          <a:xfrm>
            <a:off x="3538498"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36" name="Google Shape;136;p27"/>
          <p:cNvSpPr txBox="1">
            <a:spLocks noGrp="1"/>
          </p:cNvSpPr>
          <p:nvPr>
            <p:ph type="title" idx="2"/>
          </p:nvPr>
        </p:nvSpPr>
        <p:spPr>
          <a:xfrm>
            <a:off x="6028553"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37" name="Google Shape;137;p27"/>
          <p:cNvSpPr txBox="1">
            <a:spLocks noGrp="1"/>
          </p:cNvSpPr>
          <p:nvPr>
            <p:ph type="subTitle" idx="3"/>
          </p:nvPr>
        </p:nvSpPr>
        <p:spPr>
          <a:xfrm>
            <a:off x="6028552"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38" name="Google Shape;138;p2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9" name="Google Shape;139;p27"/>
          <p:cNvSpPr txBox="1">
            <a:spLocks noGrp="1"/>
          </p:cNvSpPr>
          <p:nvPr>
            <p:ph type="title" idx="5"/>
          </p:nvPr>
        </p:nvSpPr>
        <p:spPr>
          <a:xfrm>
            <a:off x="104844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40" name="Google Shape;140;p27"/>
          <p:cNvSpPr txBox="1">
            <a:spLocks noGrp="1"/>
          </p:cNvSpPr>
          <p:nvPr>
            <p:ph type="subTitle" idx="6"/>
          </p:nvPr>
        </p:nvSpPr>
        <p:spPr>
          <a:xfrm>
            <a:off x="1048450"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41" name="Google Shape;141;p27"/>
          <p:cNvSpPr txBox="1">
            <a:spLocks noGrp="1"/>
          </p:cNvSpPr>
          <p:nvPr>
            <p:ph type="title" idx="7"/>
          </p:nvPr>
        </p:nvSpPr>
        <p:spPr>
          <a:xfrm>
            <a:off x="353849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42" name="Google Shape;142;p27"/>
          <p:cNvSpPr txBox="1">
            <a:spLocks noGrp="1"/>
          </p:cNvSpPr>
          <p:nvPr>
            <p:ph type="subTitle" idx="8"/>
          </p:nvPr>
        </p:nvSpPr>
        <p:spPr>
          <a:xfrm>
            <a:off x="3538498"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43" name="Google Shape;143;p27"/>
          <p:cNvSpPr txBox="1">
            <a:spLocks noGrp="1"/>
          </p:cNvSpPr>
          <p:nvPr>
            <p:ph type="title" idx="9"/>
          </p:nvPr>
        </p:nvSpPr>
        <p:spPr>
          <a:xfrm>
            <a:off x="6028553"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44" name="Google Shape;144;p27"/>
          <p:cNvSpPr txBox="1">
            <a:spLocks noGrp="1"/>
          </p:cNvSpPr>
          <p:nvPr>
            <p:ph type="subTitle" idx="13"/>
          </p:nvPr>
        </p:nvSpPr>
        <p:spPr>
          <a:xfrm>
            <a:off x="6028552"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45" name="Google Shape;145;p27"/>
          <p:cNvSpPr txBox="1">
            <a:spLocks noGrp="1"/>
          </p:cNvSpPr>
          <p:nvPr>
            <p:ph type="title" idx="14"/>
          </p:nvPr>
        </p:nvSpPr>
        <p:spPr>
          <a:xfrm>
            <a:off x="104844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46" name="Google Shape;146;p27"/>
          <p:cNvSpPr txBox="1">
            <a:spLocks noGrp="1"/>
          </p:cNvSpPr>
          <p:nvPr>
            <p:ph type="subTitle" idx="15"/>
          </p:nvPr>
        </p:nvSpPr>
        <p:spPr>
          <a:xfrm>
            <a:off x="1048450"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47" name="Google Shape;147;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Four Columns 1">
  <p:cSld name="TITLE_1_1_2_1">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938500" y="445025"/>
            <a:ext cx="50436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0" name="Google Shape;150;p28"/>
          <p:cNvSpPr txBox="1">
            <a:spLocks noGrp="1"/>
          </p:cNvSpPr>
          <p:nvPr>
            <p:ph type="title" idx="2"/>
          </p:nvPr>
        </p:nvSpPr>
        <p:spPr>
          <a:xfrm>
            <a:off x="1338238" y="2359825"/>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51" name="Google Shape;151;p28"/>
          <p:cNvSpPr txBox="1">
            <a:spLocks noGrp="1"/>
          </p:cNvSpPr>
          <p:nvPr>
            <p:ph type="subTitle" idx="1"/>
          </p:nvPr>
        </p:nvSpPr>
        <p:spPr>
          <a:xfrm>
            <a:off x="1338238" y="1713051"/>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52" name="Google Shape;152;p28"/>
          <p:cNvSpPr txBox="1">
            <a:spLocks noGrp="1"/>
          </p:cNvSpPr>
          <p:nvPr>
            <p:ph type="title" idx="3"/>
          </p:nvPr>
        </p:nvSpPr>
        <p:spPr>
          <a:xfrm>
            <a:off x="1338238" y="3988950"/>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53" name="Google Shape;153;p28"/>
          <p:cNvSpPr txBox="1">
            <a:spLocks noGrp="1"/>
          </p:cNvSpPr>
          <p:nvPr>
            <p:ph type="subTitle" idx="4"/>
          </p:nvPr>
        </p:nvSpPr>
        <p:spPr>
          <a:xfrm>
            <a:off x="1338238" y="3342176"/>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54" name="Google Shape;154;p28"/>
          <p:cNvSpPr txBox="1">
            <a:spLocks noGrp="1"/>
          </p:cNvSpPr>
          <p:nvPr>
            <p:ph type="title" idx="5"/>
          </p:nvPr>
        </p:nvSpPr>
        <p:spPr>
          <a:xfrm>
            <a:off x="5078163" y="2359825"/>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55" name="Google Shape;155;p28"/>
          <p:cNvSpPr txBox="1">
            <a:spLocks noGrp="1"/>
          </p:cNvSpPr>
          <p:nvPr>
            <p:ph type="subTitle" idx="6"/>
          </p:nvPr>
        </p:nvSpPr>
        <p:spPr>
          <a:xfrm>
            <a:off x="5078163" y="1713051"/>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56" name="Google Shape;156;p28"/>
          <p:cNvSpPr txBox="1">
            <a:spLocks noGrp="1"/>
          </p:cNvSpPr>
          <p:nvPr>
            <p:ph type="title" idx="7"/>
          </p:nvPr>
        </p:nvSpPr>
        <p:spPr>
          <a:xfrm>
            <a:off x="5078163" y="3988950"/>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57" name="Google Shape;157;p28"/>
          <p:cNvSpPr txBox="1">
            <a:spLocks noGrp="1"/>
          </p:cNvSpPr>
          <p:nvPr>
            <p:ph type="subTitle" idx="8"/>
          </p:nvPr>
        </p:nvSpPr>
        <p:spPr>
          <a:xfrm>
            <a:off x="5078163" y="3342176"/>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58" name="Google Shape;158;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p:cSld name="SECTION_TITLE_AND_DESCRIPTION_1_2">
    <p:bg>
      <p:bgPr>
        <a:blipFill>
          <a:blip r:embed="rId2">
            <a:alphaModFix/>
          </a:blip>
          <a:stretch>
            <a:fillRect/>
          </a:stretch>
        </a:blipFill>
        <a:effectLst/>
      </p:bgPr>
    </p:bg>
    <p:spTree>
      <p:nvGrpSpPr>
        <p:cNvPr id="1" name="Shape 159"/>
        <p:cNvGrpSpPr/>
        <p:nvPr/>
      </p:nvGrpSpPr>
      <p:grpSpPr>
        <a:xfrm>
          <a:off x="0" y="0"/>
          <a:ext cx="0" cy="0"/>
          <a:chOff x="0" y="0"/>
          <a:chExt cx="0" cy="0"/>
        </a:xfrm>
      </p:grpSpPr>
      <p:sp>
        <p:nvSpPr>
          <p:cNvPr id="160" name="Google Shape;160;p29"/>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61" name="Google Shape;161;p29"/>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62" name="Google Shape;162;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ext 1">
  <p:cSld name="TITLE_ONLY_1">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30"/>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65" name="Google Shape;165;p30"/>
          <p:cNvSpPr txBox="1">
            <a:spLocks noGrp="1"/>
          </p:cNvSpPr>
          <p:nvPr>
            <p:ph type="subTitle" idx="1"/>
          </p:nvPr>
        </p:nvSpPr>
        <p:spPr>
          <a:xfrm>
            <a:off x="93850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66" name="Google Shape;166;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9" name="Google Shape;19;p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20" name="Google Shape;20;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ext 2">
  <p:cSld name="CAPTION_ONLY_2">
    <p:bg>
      <p:bgPr>
        <a:blipFill>
          <a:blip r:embed="rId2">
            <a:alphaModFix/>
          </a:blip>
          <a:stretch>
            <a:fillRect/>
          </a:stretch>
        </a:blipFill>
        <a:effectLst/>
      </p:bgPr>
    </p:bg>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69" name="Google Shape;169;p31"/>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70" name="Google Shape;170;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p:cSld name="SECTION_HEADER_2">
    <p:bg>
      <p:bgPr>
        <a:blipFill>
          <a:blip r:embed="rId2">
            <a:alphaModFix/>
          </a:blip>
          <a:stretch>
            <a:fillRect/>
          </a:stretch>
        </a:blipFill>
        <a:effectLst/>
      </p:bgPr>
    </p:bg>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2062800" y="2442050"/>
            <a:ext cx="5018400" cy="598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73" name="Google Shape;173;p32"/>
          <p:cNvSpPr txBox="1">
            <a:spLocks noGrp="1"/>
          </p:cNvSpPr>
          <p:nvPr>
            <p:ph type="subTitle" idx="1"/>
          </p:nvPr>
        </p:nvSpPr>
        <p:spPr>
          <a:xfrm>
            <a:off x="2896500" y="3391325"/>
            <a:ext cx="33510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74" name="Google Shape;174;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 Credits">
  <p:cSld name="SECTION_HEADER_1">
    <p:bg>
      <p:bgPr>
        <a:blipFill>
          <a:blip r:embed="rId2">
            <a:alphaModFix/>
          </a:blip>
          <a:stretch>
            <a:fillRect/>
          </a:stretch>
        </a:blipFill>
        <a:effectLst/>
      </p:bgPr>
    </p:bg>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924870" y="760375"/>
            <a:ext cx="3068700" cy="59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77" name="Google Shape;177;p33"/>
          <p:cNvSpPr txBox="1">
            <a:spLocks noGrp="1"/>
          </p:cNvSpPr>
          <p:nvPr>
            <p:ph type="subTitle" idx="1"/>
          </p:nvPr>
        </p:nvSpPr>
        <p:spPr>
          <a:xfrm>
            <a:off x="924875" y="1684275"/>
            <a:ext cx="3305400" cy="10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78" name="Google Shape;178;p33"/>
          <p:cNvSpPr txBox="1"/>
          <p:nvPr/>
        </p:nvSpPr>
        <p:spPr>
          <a:xfrm>
            <a:off x="924875" y="3570000"/>
            <a:ext cx="3305400" cy="6669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accent1"/>
                </a:solidFill>
                <a:latin typeface="Montserrat Medium"/>
                <a:ea typeface="Montserrat Medium"/>
                <a:cs typeface="Montserrat Medium"/>
                <a:sym typeface="Montserrat Medium"/>
              </a:rPr>
              <a:t>CREDITS: This presentation template was created by </a:t>
            </a:r>
            <a:r>
              <a:rPr lang="en" sz="1000">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 sz="1000">
                <a:solidFill>
                  <a:schemeClr val="accent1"/>
                </a:solidFill>
                <a:latin typeface="Montserrat Medium"/>
                <a:ea typeface="Montserrat Medium"/>
                <a:cs typeface="Montserrat Medium"/>
                <a:sym typeface="Montserrat Medium"/>
              </a:rPr>
              <a:t>, including icons by </a:t>
            </a:r>
            <a:r>
              <a:rPr lang="en" sz="1000">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 sz="1000">
                <a:solidFill>
                  <a:schemeClr val="accent1"/>
                </a:solidFill>
                <a:latin typeface="Montserrat Medium"/>
                <a:ea typeface="Montserrat Medium"/>
                <a:cs typeface="Montserrat Medium"/>
                <a:sym typeface="Montserrat Medium"/>
              </a:rPr>
              <a:t>, and infographics &amp; images by </a:t>
            </a:r>
            <a:r>
              <a:rPr lang="en" sz="1000">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 sz="1000">
                <a:solidFill>
                  <a:schemeClr val="accent1"/>
                </a:solidFill>
                <a:latin typeface="Montserrat Medium"/>
                <a:ea typeface="Montserrat Medium"/>
                <a:cs typeface="Montserrat Medium"/>
                <a:sym typeface="Montserrat Medium"/>
              </a:rPr>
              <a:t>. </a:t>
            </a:r>
            <a:endParaRPr sz="1000">
              <a:solidFill>
                <a:schemeClr val="accent1"/>
              </a:solidFill>
              <a:latin typeface="Montserrat Medium"/>
              <a:ea typeface="Montserrat Medium"/>
              <a:cs typeface="Montserrat Medium"/>
              <a:sym typeface="Montserrat Medium"/>
            </a:endParaRPr>
          </a:p>
          <a:p>
            <a:pPr marL="0" lvl="0" indent="0" algn="l" rtl="0">
              <a:spcBef>
                <a:spcPts val="300"/>
              </a:spcBef>
              <a:spcAft>
                <a:spcPts val="0"/>
              </a:spcAft>
              <a:buNone/>
            </a:pPr>
            <a:endParaRPr sz="1000">
              <a:solidFill>
                <a:schemeClr val="accent1"/>
              </a:solidFill>
              <a:latin typeface="Montserrat Medium"/>
              <a:ea typeface="Montserrat Medium"/>
              <a:cs typeface="Montserrat Medium"/>
              <a:sym typeface="Montserrat Medium"/>
            </a:endParaRPr>
          </a:p>
        </p:txBody>
      </p:sp>
      <p:sp>
        <p:nvSpPr>
          <p:cNvPr id="179" name="Google Shape;179;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ullet points 1">
  <p:cSld name="SECTION_TITLE_AND_DESCRIPTION_1_1_2">
    <p:bg>
      <p:bgPr>
        <a:blipFill>
          <a:blip r:embed="rId2">
            <a:alphaModFix/>
          </a:blip>
          <a:stretch>
            <a:fillRect/>
          </a:stretch>
        </a:blipFill>
        <a:effectLst/>
      </p:bgPr>
    </p:bg>
    <p:spTree>
      <p:nvGrpSpPr>
        <p:cNvPr id="1" name="Shape 180"/>
        <p:cNvGrpSpPr/>
        <p:nvPr/>
      </p:nvGrpSpPr>
      <p:grpSpPr>
        <a:xfrm>
          <a:off x="0" y="0"/>
          <a:ext cx="0" cy="0"/>
          <a:chOff x="0" y="0"/>
          <a:chExt cx="0" cy="0"/>
        </a:xfrm>
      </p:grpSpPr>
      <p:sp>
        <p:nvSpPr>
          <p:cNvPr id="181" name="Google Shape;181;p3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82" name="Google Shape;182;p3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83" name="Google Shape;183;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list">
  <p:cSld name="TITLE_AND_TWO_COLUMNS_1">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3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86" name="Google Shape;186;p35"/>
          <p:cNvSpPr txBox="1">
            <a:spLocks noGrp="1"/>
          </p:cNvSpPr>
          <p:nvPr>
            <p:ph type="body" idx="1"/>
          </p:nvPr>
        </p:nvSpPr>
        <p:spPr>
          <a:xfrm>
            <a:off x="5037525"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87" name="Google Shape;187;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3" name="Google Shape;23;p5"/>
          <p:cNvSpPr txBox="1">
            <a:spLocks noGrp="1"/>
          </p:cNvSpPr>
          <p:nvPr>
            <p:ph type="body" idx="1"/>
          </p:nvPr>
        </p:nvSpPr>
        <p:spPr>
          <a:xfrm>
            <a:off x="938500"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4" name="Google Shape;24;p5"/>
          <p:cNvSpPr txBox="1">
            <a:spLocks noGrp="1"/>
          </p:cNvSpPr>
          <p:nvPr>
            <p:ph type="body" idx="2"/>
          </p:nvPr>
        </p:nvSpPr>
        <p:spPr>
          <a:xfrm>
            <a:off x="5037525"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8" name="Google Shape;28;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5337175" y="1297125"/>
            <a:ext cx="2837400" cy="125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1" name="Google Shape;31;p7"/>
          <p:cNvSpPr txBox="1">
            <a:spLocks noGrp="1"/>
          </p:cNvSpPr>
          <p:nvPr>
            <p:ph type="body" idx="1"/>
          </p:nvPr>
        </p:nvSpPr>
        <p:spPr>
          <a:xfrm>
            <a:off x="5337175" y="2593875"/>
            <a:ext cx="2837400" cy="12525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1600"/>
              </a:spcBef>
              <a:spcAft>
                <a:spcPts val="0"/>
              </a:spcAft>
              <a:buClr>
                <a:schemeClr val="lt1"/>
              </a:buClr>
              <a:buSzPts val="1600"/>
              <a:buChar char="○"/>
              <a:defRPr sz="1600">
                <a:solidFill>
                  <a:schemeClr val="lt1"/>
                </a:solidFill>
              </a:defRPr>
            </a:lvl2pPr>
            <a:lvl3pPr marL="1371600" lvl="2" indent="-330200" rtl="0">
              <a:spcBef>
                <a:spcPts val="1600"/>
              </a:spcBef>
              <a:spcAft>
                <a:spcPts val="0"/>
              </a:spcAft>
              <a:buClr>
                <a:schemeClr val="lt1"/>
              </a:buClr>
              <a:buSzPts val="1600"/>
              <a:buChar char="■"/>
              <a:defRPr sz="1600">
                <a:solidFill>
                  <a:schemeClr val="lt1"/>
                </a:solidFill>
              </a:defRPr>
            </a:lvl3pPr>
            <a:lvl4pPr marL="1828800" lvl="3" indent="-330200" rtl="0">
              <a:spcBef>
                <a:spcPts val="1600"/>
              </a:spcBef>
              <a:spcAft>
                <a:spcPts val="0"/>
              </a:spcAft>
              <a:buClr>
                <a:schemeClr val="lt1"/>
              </a:buClr>
              <a:buSzPts val="1600"/>
              <a:buChar char="●"/>
              <a:defRPr sz="1600">
                <a:solidFill>
                  <a:schemeClr val="lt1"/>
                </a:solidFill>
              </a:defRPr>
            </a:lvl4pPr>
            <a:lvl5pPr marL="2286000" lvl="4" indent="-330200" rtl="0">
              <a:spcBef>
                <a:spcPts val="1600"/>
              </a:spcBef>
              <a:spcAft>
                <a:spcPts val="0"/>
              </a:spcAft>
              <a:buClr>
                <a:schemeClr val="lt1"/>
              </a:buClr>
              <a:buSzPts val="1600"/>
              <a:buChar char="○"/>
              <a:defRPr sz="1600">
                <a:solidFill>
                  <a:schemeClr val="lt1"/>
                </a:solidFill>
              </a:defRPr>
            </a:lvl5pPr>
            <a:lvl6pPr marL="2743200" lvl="5" indent="-330200" rtl="0">
              <a:spcBef>
                <a:spcPts val="1600"/>
              </a:spcBef>
              <a:spcAft>
                <a:spcPts val="0"/>
              </a:spcAft>
              <a:buClr>
                <a:schemeClr val="lt1"/>
              </a:buClr>
              <a:buSzPts val="1600"/>
              <a:buChar char="■"/>
              <a:defRPr sz="1600">
                <a:solidFill>
                  <a:schemeClr val="lt1"/>
                </a:solidFill>
              </a:defRPr>
            </a:lvl6pPr>
            <a:lvl7pPr marL="3200400" lvl="6" indent="-330200" rtl="0">
              <a:spcBef>
                <a:spcPts val="1600"/>
              </a:spcBef>
              <a:spcAft>
                <a:spcPts val="0"/>
              </a:spcAft>
              <a:buClr>
                <a:schemeClr val="lt1"/>
              </a:buClr>
              <a:buSzPts val="1600"/>
              <a:buChar char="●"/>
              <a:defRPr sz="1600">
                <a:solidFill>
                  <a:schemeClr val="lt1"/>
                </a:solidFill>
              </a:defRPr>
            </a:lvl7pPr>
            <a:lvl8pPr marL="3657600" lvl="7" indent="-330200" rtl="0">
              <a:spcBef>
                <a:spcPts val="1600"/>
              </a:spcBef>
              <a:spcAft>
                <a:spcPts val="0"/>
              </a:spcAft>
              <a:buClr>
                <a:schemeClr val="lt1"/>
              </a:buClr>
              <a:buSzPts val="1600"/>
              <a:buChar char="○"/>
              <a:defRPr sz="1600">
                <a:solidFill>
                  <a:schemeClr val="lt1"/>
                </a:solidFill>
              </a:defRPr>
            </a:lvl8pPr>
            <a:lvl9pPr marL="4114800" lvl="8" indent="-330200" rtl="0">
              <a:spcBef>
                <a:spcPts val="1600"/>
              </a:spcBef>
              <a:spcAft>
                <a:spcPts val="1600"/>
              </a:spcAft>
              <a:buClr>
                <a:schemeClr val="lt1"/>
              </a:buClr>
              <a:buSzPts val="1600"/>
              <a:buChar char="■"/>
              <a:defRPr sz="1600">
                <a:solidFill>
                  <a:schemeClr val="lt1"/>
                </a:solidFill>
              </a:defRPr>
            </a:lvl9pPr>
          </a:lstStyle>
          <a:p>
            <a:endParaRPr/>
          </a:p>
        </p:txBody>
      </p:sp>
      <p:sp>
        <p:nvSpPr>
          <p:cNvPr id="32" name="Google Shape;32;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929477" y="436183"/>
            <a:ext cx="2746500" cy="4090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3000">
                <a:solidFill>
                  <a:schemeClr val="accent1"/>
                </a:solidFill>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pic>
        <p:nvPicPr>
          <p:cNvPr id="35" name="Google Shape;35;p8"/>
          <p:cNvPicPr preferRelativeResize="0"/>
          <p:nvPr/>
        </p:nvPicPr>
        <p:blipFill>
          <a:blip r:embed="rId3">
            <a:alphaModFix/>
          </a:blip>
          <a:stretch>
            <a:fillRect/>
          </a:stretch>
        </p:blipFill>
        <p:spPr>
          <a:xfrm rot="5400000">
            <a:off x="3278924" y="414050"/>
            <a:ext cx="7626551" cy="2883799"/>
          </a:xfrm>
          <a:prstGeom prst="rect">
            <a:avLst/>
          </a:prstGeom>
          <a:noFill/>
          <a:ln>
            <a:noFill/>
          </a:ln>
        </p:spPr>
      </p:pic>
      <p:pic>
        <p:nvPicPr>
          <p:cNvPr id="36" name="Google Shape;36;p8"/>
          <p:cNvPicPr preferRelativeResize="0"/>
          <p:nvPr/>
        </p:nvPicPr>
        <p:blipFill>
          <a:blip r:embed="rId3">
            <a:alphaModFix/>
          </a:blip>
          <a:stretch>
            <a:fillRect/>
          </a:stretch>
        </p:blipFill>
        <p:spPr>
          <a:xfrm rot="5400000" flipH="1">
            <a:off x="4822414" y="-351911"/>
            <a:ext cx="9309797" cy="3520275"/>
          </a:xfrm>
          <a:prstGeom prst="rect">
            <a:avLst/>
          </a:prstGeom>
          <a:noFill/>
          <a:ln>
            <a:noFill/>
          </a:ln>
        </p:spPr>
      </p:pic>
      <p:sp>
        <p:nvSpPr>
          <p:cNvPr id="37" name="Google Shape;3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938500" y="1769575"/>
            <a:ext cx="28716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40" name="Google Shape;40;p9"/>
          <p:cNvSpPr txBox="1">
            <a:spLocks noGrp="1"/>
          </p:cNvSpPr>
          <p:nvPr>
            <p:ph type="body" idx="2"/>
          </p:nvPr>
        </p:nvSpPr>
        <p:spPr>
          <a:xfrm>
            <a:off x="4703375" y="909600"/>
            <a:ext cx="3468900" cy="3324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1" name="Google Shape;41;p9"/>
          <p:cNvSpPr txBox="1">
            <a:spLocks noGrp="1"/>
          </p:cNvSpPr>
          <p:nvPr>
            <p:ph type="title"/>
          </p:nvPr>
        </p:nvSpPr>
        <p:spPr>
          <a:xfrm>
            <a:off x="938500" y="445025"/>
            <a:ext cx="32238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2" name="Google Shape;4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5" name="Google Shape;45;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Montserrat"/>
                <a:ea typeface="Montserrat"/>
                <a:cs typeface="Montserrat"/>
                <a:sym typeface="Montserrat"/>
              </a:defRPr>
            </a:lvl1pPr>
            <a:lvl2pPr lvl="1" algn="r">
              <a:buNone/>
              <a:defRPr sz="1300">
                <a:solidFill>
                  <a:schemeClr val="dk2"/>
                </a:solidFill>
                <a:latin typeface="Montserrat"/>
                <a:ea typeface="Montserrat"/>
                <a:cs typeface="Montserrat"/>
                <a:sym typeface="Montserrat"/>
              </a:defRPr>
            </a:lvl2pPr>
            <a:lvl3pPr lvl="2" algn="r">
              <a:buNone/>
              <a:defRPr sz="1300">
                <a:solidFill>
                  <a:schemeClr val="dk2"/>
                </a:solidFill>
                <a:latin typeface="Montserrat"/>
                <a:ea typeface="Montserrat"/>
                <a:cs typeface="Montserrat"/>
                <a:sym typeface="Montserrat"/>
              </a:defRPr>
            </a:lvl3pPr>
            <a:lvl4pPr lvl="3" algn="r">
              <a:buNone/>
              <a:defRPr sz="1300">
                <a:solidFill>
                  <a:schemeClr val="dk2"/>
                </a:solidFill>
                <a:latin typeface="Montserrat"/>
                <a:ea typeface="Montserrat"/>
                <a:cs typeface="Montserrat"/>
                <a:sym typeface="Montserrat"/>
              </a:defRPr>
            </a:lvl4pPr>
            <a:lvl5pPr lvl="4" algn="r">
              <a:buNone/>
              <a:defRPr sz="1300">
                <a:solidFill>
                  <a:schemeClr val="dk2"/>
                </a:solidFill>
                <a:latin typeface="Montserrat"/>
                <a:ea typeface="Montserrat"/>
                <a:cs typeface="Montserrat"/>
                <a:sym typeface="Montserrat"/>
              </a:defRPr>
            </a:lvl5pPr>
            <a:lvl6pPr lvl="5" algn="r">
              <a:buNone/>
              <a:defRPr sz="1300">
                <a:solidFill>
                  <a:schemeClr val="dk2"/>
                </a:solidFill>
                <a:latin typeface="Montserrat"/>
                <a:ea typeface="Montserrat"/>
                <a:cs typeface="Montserrat"/>
                <a:sym typeface="Montserrat"/>
              </a:defRPr>
            </a:lvl6pPr>
            <a:lvl7pPr lvl="6" algn="r">
              <a:buNone/>
              <a:defRPr sz="1300">
                <a:solidFill>
                  <a:schemeClr val="dk2"/>
                </a:solidFill>
                <a:latin typeface="Montserrat"/>
                <a:ea typeface="Montserrat"/>
                <a:cs typeface="Montserrat"/>
                <a:sym typeface="Montserrat"/>
              </a:defRPr>
            </a:lvl7pPr>
            <a:lvl8pPr lvl="7" algn="r">
              <a:buNone/>
              <a:defRPr sz="1300">
                <a:solidFill>
                  <a:schemeClr val="dk2"/>
                </a:solidFill>
                <a:latin typeface="Montserrat"/>
                <a:ea typeface="Montserrat"/>
                <a:cs typeface="Montserrat"/>
                <a:sym typeface="Montserrat"/>
              </a:defRPr>
            </a:lvl8pPr>
            <a:lvl9pPr lvl="8" algn="r">
              <a:buNone/>
              <a:defRPr sz="1300">
                <a:solidFill>
                  <a:schemeClr val="dk2"/>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sciencedirect.com/science/article/pii/S2213846314000066" TargetMode="External"/><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http://citeseerx.ist.psu.edu/viewdoc/download?doi=10.1.1.307.5273&amp;rep=rep1&amp;type=pdf" TargetMode="External"/><Relationship Id="rId7" Type="http://schemas.openxmlformats.org/officeDocument/2006/relationships/hyperlink" Target="https://www.cl.cam.ac.uk/~pr10/publications/hri11.pdf" TargetMode="External"/><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hyperlink" Target="https://www.youtube.com/watch?v=HkaQQISSMFA" TargetMode="External"/><Relationship Id="rId5" Type="http://schemas.openxmlformats.org/officeDocument/2006/relationships/hyperlink" Target="https://www.britannica.com/topic/equality-human-rights" TargetMode="External"/><Relationship Id="rId4" Type="http://schemas.openxmlformats.org/officeDocument/2006/relationships/hyperlink" Target="https://www.statista.com/statistics/273550/data-breaches-recorded-in-the-united-states-by-number-of-breaches-and-records-exposed/"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hewaltdisneycompany.com/app/uploads/q1-fy16-earnings.pdf" TargetMode="External"/><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hyperlink" Target="https://link.springer.com/article/10.1007/s00146-020-01063-2" TargetMode="External"/><Relationship Id="rId5" Type="http://schemas.openxmlformats.org/officeDocument/2006/relationships/hyperlink" Target="https://www.researchgate.net/publication/250333956_Robots_Should_Be_Slaves" TargetMode="External"/><Relationship Id="rId4" Type="http://schemas.openxmlformats.org/officeDocument/2006/relationships/hyperlink" Target="https://link.springer.com/article/10.1007/s10676-017-9442-4"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6"/>
          <p:cNvSpPr txBox="1">
            <a:spLocks noGrp="1"/>
          </p:cNvSpPr>
          <p:nvPr>
            <p:ph type="ctrTitle"/>
          </p:nvPr>
        </p:nvSpPr>
        <p:spPr>
          <a:xfrm>
            <a:off x="2175900" y="1950100"/>
            <a:ext cx="4792200" cy="644700"/>
          </a:xfrm>
          <a:prstGeom prst="rect">
            <a:avLst/>
          </a:prstGeom>
          <a:effectLst>
            <a:outerShdw blurRad="142875" dist="19050" dir="8760000" algn="bl" rotWithShape="0">
              <a:srgbClr val="76A5AF">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a:t>SOLO</a:t>
            </a:r>
            <a:endParaRPr/>
          </a:p>
        </p:txBody>
      </p:sp>
      <p:sp>
        <p:nvSpPr>
          <p:cNvPr id="193" name="Google Shape;193;p36"/>
          <p:cNvSpPr txBox="1">
            <a:spLocks noGrp="1"/>
          </p:cNvSpPr>
          <p:nvPr>
            <p:ph type="subTitle" idx="1"/>
          </p:nvPr>
        </p:nvSpPr>
        <p:spPr>
          <a:xfrm>
            <a:off x="2423550" y="3723050"/>
            <a:ext cx="4296900" cy="46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Joan Albert, Tyler Looney, Jared Poulos, Liam Rathke, Javier Salido</a:t>
            </a:r>
            <a:endParaRPr/>
          </a:p>
        </p:txBody>
      </p:sp>
      <p:sp>
        <p:nvSpPr>
          <p:cNvPr id="194" name="Google Shape;194;p36"/>
          <p:cNvSpPr txBox="1">
            <a:spLocks noGrp="1"/>
          </p:cNvSpPr>
          <p:nvPr>
            <p:ph type="ctrTitle"/>
          </p:nvPr>
        </p:nvSpPr>
        <p:spPr>
          <a:xfrm>
            <a:off x="2941650" y="2624375"/>
            <a:ext cx="3260700" cy="464700"/>
          </a:xfrm>
          <a:prstGeom prst="rect">
            <a:avLst/>
          </a:prstGeom>
          <a:effectLst>
            <a:outerShdw blurRad="100013" dist="19050" dir="8460000" algn="bl" rotWithShape="0">
              <a:srgbClr val="76A5AF">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2200" b="0">
                <a:latin typeface="Montserrat ExtraLight"/>
                <a:ea typeface="Montserrat ExtraLight"/>
                <a:cs typeface="Montserrat ExtraLight"/>
                <a:sym typeface="Montserrat ExtraLight"/>
              </a:rPr>
              <a:t>A Star Wars Story</a:t>
            </a:r>
            <a:endParaRPr sz="2200" b="0">
              <a:latin typeface="Montserrat ExtraLight"/>
              <a:ea typeface="Montserrat ExtraLight"/>
              <a:cs typeface="Montserrat ExtraLight"/>
              <a:sym typeface="Montserrat ExtraLight"/>
            </a:endParaRPr>
          </a:p>
        </p:txBody>
      </p:sp>
      <p:cxnSp>
        <p:nvCxnSpPr>
          <p:cNvPr id="195" name="Google Shape;195;p36"/>
          <p:cNvCxnSpPr/>
          <p:nvPr/>
        </p:nvCxnSpPr>
        <p:spPr>
          <a:xfrm>
            <a:off x="3190500" y="256517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txBox="1">
            <a:spLocks noGrp="1"/>
          </p:cNvSpPr>
          <p:nvPr>
            <p:ph type="title"/>
          </p:nvPr>
        </p:nvSpPr>
        <p:spPr>
          <a:xfrm>
            <a:off x="938500" y="445025"/>
            <a:ext cx="49647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Droids express emotions just like organic beings</a:t>
            </a:r>
            <a:endParaRPr/>
          </a:p>
        </p:txBody>
      </p:sp>
      <p:sp>
        <p:nvSpPr>
          <p:cNvPr id="314" name="Google Shape;314;p45"/>
          <p:cNvSpPr txBox="1">
            <a:spLocks noGrp="1"/>
          </p:cNvSpPr>
          <p:nvPr>
            <p:ph type="body" idx="1"/>
          </p:nvPr>
        </p:nvSpPr>
        <p:spPr>
          <a:xfrm>
            <a:off x="4926700" y="2306725"/>
            <a:ext cx="3975300" cy="2267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L3-37 demands "equal rights", equating droid struggles with oppressed minorities [9]</a:t>
            </a:r>
            <a:endParaRPr/>
          </a:p>
          <a:p>
            <a:pPr marL="457200" lvl="0" indent="-317500" algn="l" rtl="0">
              <a:spcBef>
                <a:spcPts val="1000"/>
              </a:spcBef>
              <a:spcAft>
                <a:spcPts val="0"/>
              </a:spcAft>
              <a:buSzPts val="1400"/>
              <a:buChar char="●"/>
            </a:pPr>
            <a:r>
              <a:rPr lang="en"/>
              <a:t>Droids free each other of restraining bolts (liberation)</a:t>
            </a:r>
            <a:endParaRPr/>
          </a:p>
          <a:p>
            <a:pPr marL="457200" lvl="0" indent="-317500" algn="l" rtl="0">
              <a:spcBef>
                <a:spcPts val="1000"/>
              </a:spcBef>
              <a:spcAft>
                <a:spcPts val="0"/>
              </a:spcAft>
              <a:buSzPts val="1400"/>
              <a:buChar char="●"/>
            </a:pPr>
            <a:r>
              <a:rPr lang="en"/>
              <a:t>Keenly aware of emotional human actions (e.g. flirting, sarcasm) [10]</a:t>
            </a:r>
            <a:endParaRPr/>
          </a:p>
          <a:p>
            <a:pPr marL="914400" lvl="1" indent="-317500" algn="l" rtl="0">
              <a:spcBef>
                <a:spcPts val="1000"/>
              </a:spcBef>
              <a:spcAft>
                <a:spcPts val="1600"/>
              </a:spcAft>
              <a:buSzPts val="1400"/>
              <a:buChar char="○"/>
            </a:pPr>
            <a:r>
              <a:rPr lang="en"/>
              <a:t>Droids can replicate/respond</a:t>
            </a:r>
            <a:endParaRPr/>
          </a:p>
        </p:txBody>
      </p:sp>
      <p:sp>
        <p:nvSpPr>
          <p:cNvPr id="315" name="Google Shape;315;p45"/>
          <p:cNvSpPr txBox="1">
            <a:spLocks noGrp="1"/>
          </p:cNvSpPr>
          <p:nvPr>
            <p:ph type="title" idx="3"/>
          </p:nvPr>
        </p:nvSpPr>
        <p:spPr>
          <a:xfrm>
            <a:off x="5903200" y="1830525"/>
            <a:ext cx="2022300" cy="41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Group identity</a:t>
            </a:r>
            <a:endParaRPr/>
          </a:p>
        </p:txBody>
      </p:sp>
      <p:pic>
        <p:nvPicPr>
          <p:cNvPr id="316" name="Google Shape;316;p45"/>
          <p:cNvPicPr preferRelativeResize="0"/>
          <p:nvPr/>
        </p:nvPicPr>
        <p:blipFill>
          <a:blip r:embed="rId3">
            <a:alphaModFix/>
          </a:blip>
          <a:stretch>
            <a:fillRect/>
          </a:stretch>
        </p:blipFill>
        <p:spPr>
          <a:xfrm>
            <a:off x="1124451" y="1796900"/>
            <a:ext cx="3804574" cy="3101750"/>
          </a:xfrm>
          <a:prstGeom prst="rect">
            <a:avLst/>
          </a:prstGeom>
          <a:noFill/>
          <a:ln>
            <a:noFill/>
          </a:ln>
        </p:spPr>
      </p:pic>
      <p:sp>
        <p:nvSpPr>
          <p:cNvPr id="317" name="Google Shape;317;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318" name="Google Shape;318;p45"/>
          <p:cNvSpPr txBox="1"/>
          <p:nvPr/>
        </p:nvSpPr>
        <p:spPr>
          <a:xfrm>
            <a:off x="168950" y="4649850"/>
            <a:ext cx="95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[1][9][10]</a:t>
            </a:r>
            <a:endParaRPr>
              <a:solidFill>
                <a:schemeClr val="lt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6"/>
          <p:cNvSpPr txBox="1">
            <a:spLocks noGrp="1"/>
          </p:cNvSpPr>
          <p:nvPr>
            <p:ph type="title"/>
          </p:nvPr>
        </p:nvSpPr>
        <p:spPr>
          <a:xfrm>
            <a:off x="938500" y="445025"/>
            <a:ext cx="60870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Public and Droids</a:t>
            </a:r>
            <a:endParaRPr/>
          </a:p>
          <a:p>
            <a:pPr marL="0" lvl="0" indent="0" algn="l" rtl="0">
              <a:spcBef>
                <a:spcPts val="0"/>
              </a:spcBef>
              <a:spcAft>
                <a:spcPts val="0"/>
              </a:spcAft>
              <a:buNone/>
            </a:pPr>
            <a:endParaRPr/>
          </a:p>
        </p:txBody>
      </p:sp>
      <p:sp>
        <p:nvSpPr>
          <p:cNvPr id="324" name="Google Shape;324;p46"/>
          <p:cNvSpPr txBox="1">
            <a:spLocks noGrp="1"/>
          </p:cNvSpPr>
          <p:nvPr>
            <p:ph type="body" idx="1"/>
          </p:nvPr>
        </p:nvSpPr>
        <p:spPr>
          <a:xfrm>
            <a:off x="742875" y="1417425"/>
            <a:ext cx="3997500" cy="24279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Exposure to robots in films improve opinions [11]</a:t>
            </a:r>
            <a:endParaRPr sz="1600"/>
          </a:p>
          <a:p>
            <a:pPr marL="457200" lvl="0" indent="-330200" algn="l" rtl="0">
              <a:spcBef>
                <a:spcPts val="1000"/>
              </a:spcBef>
              <a:spcAft>
                <a:spcPts val="0"/>
              </a:spcAft>
              <a:buSzPts val="1600"/>
              <a:buChar char="●"/>
            </a:pPr>
            <a:r>
              <a:rPr lang="en" sz="1600"/>
              <a:t>Franchise Popularity[12]</a:t>
            </a:r>
            <a:endParaRPr sz="1600"/>
          </a:p>
          <a:p>
            <a:pPr marL="914400" lvl="1" indent="-330200" algn="l" rtl="0">
              <a:spcBef>
                <a:spcPts val="1000"/>
              </a:spcBef>
              <a:spcAft>
                <a:spcPts val="0"/>
              </a:spcAft>
              <a:buSzPts val="1600"/>
              <a:buChar char="○"/>
            </a:pPr>
            <a:r>
              <a:rPr lang="en" sz="1600"/>
              <a:t>Studio Entertainment Income increased 86%</a:t>
            </a:r>
            <a:endParaRPr sz="1600"/>
          </a:p>
          <a:p>
            <a:pPr marL="914400" lvl="1" indent="-330200" algn="l" rtl="0">
              <a:spcBef>
                <a:spcPts val="1600"/>
              </a:spcBef>
              <a:spcAft>
                <a:spcPts val="1600"/>
              </a:spcAft>
              <a:buSzPts val="1600"/>
              <a:buChar char="○"/>
            </a:pPr>
            <a:r>
              <a:rPr lang="en" sz="1600"/>
              <a:t>Consumer Products Income increased 23%</a:t>
            </a:r>
            <a:endParaRPr sz="1600"/>
          </a:p>
        </p:txBody>
      </p:sp>
      <p:cxnSp>
        <p:nvCxnSpPr>
          <p:cNvPr id="325" name="Google Shape;325;p46"/>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26" name="Google Shape;326;p46"/>
          <p:cNvPicPr preferRelativeResize="0"/>
          <p:nvPr/>
        </p:nvPicPr>
        <p:blipFill>
          <a:blip r:embed="rId3">
            <a:alphaModFix/>
          </a:blip>
          <a:stretch>
            <a:fillRect/>
          </a:stretch>
        </p:blipFill>
        <p:spPr>
          <a:xfrm>
            <a:off x="4882184" y="941800"/>
            <a:ext cx="3945340" cy="3321525"/>
          </a:xfrm>
          <a:prstGeom prst="rect">
            <a:avLst/>
          </a:prstGeom>
          <a:noFill/>
          <a:ln>
            <a:noFill/>
          </a:ln>
        </p:spPr>
      </p:pic>
      <p:sp>
        <p:nvSpPr>
          <p:cNvPr id="327" name="Google Shape;327;p46"/>
          <p:cNvSpPr txBox="1">
            <a:spLocks noGrp="1"/>
          </p:cNvSpPr>
          <p:nvPr>
            <p:ph type="body" idx="1"/>
          </p:nvPr>
        </p:nvSpPr>
        <p:spPr>
          <a:xfrm>
            <a:off x="4882175" y="4297000"/>
            <a:ext cx="3997500" cy="11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Watching films with robots reduces negative attitudes toward them [11]</a:t>
            </a:r>
            <a:endParaRPr sz="1100"/>
          </a:p>
          <a:p>
            <a:pPr marL="457200" lvl="0" indent="0" algn="l" rtl="0">
              <a:spcBef>
                <a:spcPts val="1000"/>
              </a:spcBef>
              <a:spcAft>
                <a:spcPts val="1000"/>
              </a:spcAft>
              <a:buNone/>
            </a:pPr>
            <a:endParaRPr sz="1600"/>
          </a:p>
        </p:txBody>
      </p:sp>
      <p:sp>
        <p:nvSpPr>
          <p:cNvPr id="328" name="Google Shape;328;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329" name="Google Shape;329;p46"/>
          <p:cNvSpPr txBox="1"/>
          <p:nvPr/>
        </p:nvSpPr>
        <p:spPr>
          <a:xfrm>
            <a:off x="414025" y="4602075"/>
            <a:ext cx="87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[11][12]</a:t>
            </a:r>
            <a:endParaRPr>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7"/>
          <p:cNvSpPr txBox="1">
            <a:spLocks noGrp="1"/>
          </p:cNvSpPr>
          <p:nvPr>
            <p:ph type="subTitle" idx="1"/>
          </p:nvPr>
        </p:nvSpPr>
        <p:spPr>
          <a:xfrm>
            <a:off x="1026209" y="2187200"/>
            <a:ext cx="4067700" cy="12351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a:t>The instrumental theory</a:t>
            </a:r>
            <a:endParaRPr/>
          </a:p>
          <a:p>
            <a:pPr marL="457200" lvl="0" indent="-317500" algn="l" rtl="0">
              <a:lnSpc>
                <a:spcPct val="150000"/>
              </a:lnSpc>
              <a:spcBef>
                <a:spcPts val="0"/>
              </a:spcBef>
              <a:spcAft>
                <a:spcPts val="0"/>
              </a:spcAft>
              <a:buSzPts val="1400"/>
              <a:buChar char="-"/>
            </a:pPr>
            <a:r>
              <a:rPr lang="en"/>
              <a:t>The use of technology</a:t>
            </a:r>
            <a:endParaRPr/>
          </a:p>
        </p:txBody>
      </p:sp>
      <p:sp>
        <p:nvSpPr>
          <p:cNvPr id="335" name="Google Shape;335;p4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Counter Argument: Droids Are Not Moral Persons</a:t>
            </a:r>
            <a:endParaRPr/>
          </a:p>
        </p:txBody>
      </p:sp>
      <p:cxnSp>
        <p:nvCxnSpPr>
          <p:cNvPr id="336" name="Google Shape;336;p47"/>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37" name="Google Shape;337;p47"/>
          <p:cNvSpPr txBox="1">
            <a:spLocks noGrp="1"/>
          </p:cNvSpPr>
          <p:nvPr>
            <p:ph type="title"/>
          </p:nvPr>
        </p:nvSpPr>
        <p:spPr>
          <a:xfrm>
            <a:off x="725809" y="1638788"/>
            <a:ext cx="40677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Robots cannot have rights</a:t>
            </a:r>
            <a:endParaRPr/>
          </a:p>
        </p:txBody>
      </p:sp>
      <p:cxnSp>
        <p:nvCxnSpPr>
          <p:cNvPr id="338" name="Google Shape;338;p47"/>
          <p:cNvCxnSpPr/>
          <p:nvPr/>
        </p:nvCxnSpPr>
        <p:spPr>
          <a:xfrm>
            <a:off x="2355891" y="2245471"/>
            <a:ext cx="2718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39" name="Google Shape;339;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340" name="Google Shape;340;p47"/>
          <p:cNvSpPr txBox="1"/>
          <p:nvPr/>
        </p:nvSpPr>
        <p:spPr>
          <a:xfrm>
            <a:off x="207025" y="4602075"/>
            <a:ext cx="95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[1][13][14]</a:t>
            </a:r>
            <a:endParaRPr>
              <a:solidFill>
                <a:schemeClr val="lt1"/>
              </a:solidFill>
              <a:latin typeface="Montserrat"/>
              <a:ea typeface="Montserrat"/>
              <a:cs typeface="Montserrat"/>
              <a:sym typeface="Montserrat"/>
            </a:endParaRPr>
          </a:p>
        </p:txBody>
      </p:sp>
      <p:pic>
        <p:nvPicPr>
          <p:cNvPr id="341" name="Google Shape;341;p47"/>
          <p:cNvPicPr preferRelativeResize="0"/>
          <p:nvPr/>
        </p:nvPicPr>
        <p:blipFill rotWithShape="1">
          <a:blip r:embed="rId3">
            <a:alphaModFix/>
          </a:blip>
          <a:srcRect t="14335" r="59115" b="8048"/>
          <a:stretch/>
        </p:blipFill>
        <p:spPr>
          <a:xfrm>
            <a:off x="5700900" y="1272563"/>
            <a:ext cx="2149700" cy="3064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938500" y="445025"/>
            <a:ext cx="60870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Ethics of Droid Rights</a:t>
            </a:r>
            <a:endParaRPr/>
          </a:p>
          <a:p>
            <a:pPr marL="0" lvl="0" indent="0" algn="l" rtl="0">
              <a:spcBef>
                <a:spcPts val="0"/>
              </a:spcBef>
              <a:spcAft>
                <a:spcPts val="0"/>
              </a:spcAft>
              <a:buNone/>
            </a:pPr>
            <a:endParaRPr/>
          </a:p>
        </p:txBody>
      </p:sp>
      <p:sp>
        <p:nvSpPr>
          <p:cNvPr id="347" name="Google Shape;347;p48"/>
          <p:cNvSpPr txBox="1">
            <a:spLocks noGrp="1"/>
          </p:cNvSpPr>
          <p:nvPr>
            <p:ph type="body" idx="1"/>
          </p:nvPr>
        </p:nvSpPr>
        <p:spPr>
          <a:xfrm>
            <a:off x="1067241" y="2651775"/>
            <a:ext cx="3258900" cy="1795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Rationality/Autonomy Approach[11]</a:t>
            </a:r>
            <a:endParaRPr/>
          </a:p>
          <a:p>
            <a:pPr marL="457200" lvl="0" indent="-317500" algn="l" rtl="0">
              <a:spcBef>
                <a:spcPts val="1000"/>
              </a:spcBef>
              <a:spcAft>
                <a:spcPts val="0"/>
              </a:spcAft>
              <a:buSzPts val="1400"/>
              <a:buChar char="●"/>
            </a:pPr>
            <a:r>
              <a:rPr lang="en"/>
              <a:t>Kantian Ethics</a:t>
            </a:r>
            <a:endParaRPr/>
          </a:p>
          <a:p>
            <a:pPr marL="457200" lvl="0" indent="-317500" algn="l" rtl="0">
              <a:spcBef>
                <a:spcPts val="1000"/>
              </a:spcBef>
              <a:spcAft>
                <a:spcPts val="1000"/>
              </a:spcAft>
              <a:buSzPts val="1400"/>
              <a:buChar char="●"/>
            </a:pPr>
            <a:r>
              <a:rPr lang="en"/>
              <a:t>Information Ethics</a:t>
            </a:r>
            <a:endParaRPr/>
          </a:p>
        </p:txBody>
      </p:sp>
      <p:sp>
        <p:nvSpPr>
          <p:cNvPr id="348" name="Google Shape;348;p48"/>
          <p:cNvSpPr txBox="1">
            <a:spLocks noGrp="1"/>
          </p:cNvSpPr>
          <p:nvPr>
            <p:ph type="body" idx="2"/>
          </p:nvPr>
        </p:nvSpPr>
        <p:spPr>
          <a:xfrm>
            <a:off x="4673850" y="2651775"/>
            <a:ext cx="3258900" cy="2053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Galactic Constitution[12]</a:t>
            </a:r>
            <a:endParaRPr/>
          </a:p>
          <a:p>
            <a:pPr marL="457200" lvl="0" indent="-317500" algn="l" rtl="0">
              <a:spcBef>
                <a:spcPts val="1000"/>
              </a:spcBef>
              <a:spcAft>
                <a:spcPts val="0"/>
              </a:spcAft>
              <a:buSzPts val="1400"/>
              <a:buChar char="●"/>
            </a:pPr>
            <a:r>
              <a:rPr lang="en"/>
              <a:t>Treated similarly to organics</a:t>
            </a:r>
            <a:endParaRPr/>
          </a:p>
          <a:p>
            <a:pPr marL="914400" lvl="1" indent="-317500" algn="l" rtl="0">
              <a:spcBef>
                <a:spcPts val="1000"/>
              </a:spcBef>
              <a:spcAft>
                <a:spcPts val="0"/>
              </a:spcAft>
              <a:buSzPts val="1400"/>
              <a:buChar char="○"/>
            </a:pPr>
            <a:r>
              <a:rPr lang="en"/>
              <a:t>Not servant class</a:t>
            </a:r>
            <a:endParaRPr/>
          </a:p>
          <a:p>
            <a:pPr marL="914400" lvl="1" indent="-317500" algn="l" rtl="0">
              <a:spcBef>
                <a:spcPts val="1600"/>
              </a:spcBef>
              <a:spcAft>
                <a:spcPts val="1600"/>
              </a:spcAft>
              <a:buSzPts val="1400"/>
              <a:buChar char="○"/>
            </a:pPr>
            <a:r>
              <a:rPr lang="en"/>
              <a:t>No more memory wipes</a:t>
            </a:r>
            <a:endParaRPr/>
          </a:p>
        </p:txBody>
      </p:sp>
      <p:sp>
        <p:nvSpPr>
          <p:cNvPr id="349" name="Google Shape;349;p48"/>
          <p:cNvSpPr txBox="1">
            <a:spLocks noGrp="1"/>
          </p:cNvSpPr>
          <p:nvPr>
            <p:ph type="title" idx="3"/>
          </p:nvPr>
        </p:nvSpPr>
        <p:spPr>
          <a:xfrm>
            <a:off x="1213499" y="1955125"/>
            <a:ext cx="3258900" cy="548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REAL WORLD</a:t>
            </a:r>
            <a:endParaRPr/>
          </a:p>
        </p:txBody>
      </p:sp>
      <p:sp>
        <p:nvSpPr>
          <p:cNvPr id="350" name="Google Shape;350;p48"/>
          <p:cNvSpPr txBox="1">
            <a:spLocks noGrp="1"/>
          </p:cNvSpPr>
          <p:nvPr>
            <p:ph type="title" idx="4"/>
          </p:nvPr>
        </p:nvSpPr>
        <p:spPr>
          <a:xfrm>
            <a:off x="4820099" y="1955125"/>
            <a:ext cx="3258900" cy="548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 UNIVERSE</a:t>
            </a:r>
            <a:endParaRPr/>
          </a:p>
        </p:txBody>
      </p:sp>
      <p:cxnSp>
        <p:nvCxnSpPr>
          <p:cNvPr id="351" name="Google Shape;351;p48"/>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52" name="Google Shape;352;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353" name="Google Shape;353;p48"/>
          <p:cNvSpPr txBox="1"/>
          <p:nvPr/>
        </p:nvSpPr>
        <p:spPr>
          <a:xfrm>
            <a:off x="302550" y="4586150"/>
            <a:ext cx="103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[15][16]</a:t>
            </a:r>
            <a:endParaRPr>
              <a:solidFill>
                <a:schemeClr val="lt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9"/>
          <p:cNvSpPr txBox="1">
            <a:spLocks noGrp="1"/>
          </p:cNvSpPr>
          <p:nvPr>
            <p:ph type="subTitle" idx="1"/>
          </p:nvPr>
        </p:nvSpPr>
        <p:spPr>
          <a:xfrm>
            <a:off x="1714650" y="1769575"/>
            <a:ext cx="5714700" cy="146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Wireless technology is more vulnerable to unauthorized access.</a:t>
            </a:r>
            <a:endParaRPr sz="1800"/>
          </a:p>
          <a:p>
            <a:pPr marL="0" lvl="0" indent="0" algn="ctr" rtl="0">
              <a:spcBef>
                <a:spcPts val="0"/>
              </a:spcBef>
              <a:spcAft>
                <a:spcPts val="0"/>
              </a:spcAft>
              <a:buNone/>
            </a:pPr>
            <a:endParaRPr sz="1800"/>
          </a:p>
          <a:p>
            <a:pPr marL="0" lvl="0" indent="0" algn="ctr" rtl="0">
              <a:spcBef>
                <a:spcPts val="0"/>
              </a:spcBef>
              <a:spcAft>
                <a:spcPts val="1600"/>
              </a:spcAft>
              <a:buNone/>
            </a:pPr>
            <a:r>
              <a:rPr lang="en" sz="1800"/>
              <a:t>Sentient droids should have rights. </a:t>
            </a:r>
            <a:endParaRPr sz="1800"/>
          </a:p>
        </p:txBody>
      </p:sp>
      <p:sp>
        <p:nvSpPr>
          <p:cNvPr id="359" name="Google Shape;359;p49"/>
          <p:cNvSpPr txBox="1">
            <a:spLocks noGrp="1"/>
          </p:cNvSpPr>
          <p:nvPr>
            <p:ph type="title"/>
          </p:nvPr>
        </p:nvSpPr>
        <p:spPr>
          <a:xfrm>
            <a:off x="938500" y="445025"/>
            <a:ext cx="32238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a:t>
            </a:r>
            <a:endParaRPr/>
          </a:p>
        </p:txBody>
      </p:sp>
      <p:cxnSp>
        <p:nvCxnSpPr>
          <p:cNvPr id="360" name="Google Shape;360;p49"/>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61" name="Google Shape;361;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367" name="Google Shape;367;p50"/>
          <p:cNvSpPr txBox="1">
            <a:spLocks noGrp="1"/>
          </p:cNvSpPr>
          <p:nvPr>
            <p:ph type="body" idx="1"/>
          </p:nvPr>
        </p:nvSpPr>
        <p:spPr>
          <a:xfrm>
            <a:off x="460775" y="1019575"/>
            <a:ext cx="7788000" cy="3352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dirty="0">
                <a:latin typeface="Times New Roman"/>
                <a:ea typeface="Times New Roman"/>
                <a:cs typeface="Times New Roman"/>
                <a:sym typeface="Times New Roman"/>
              </a:rPr>
              <a:t>[1] Howard, R (Director), Kasdan, J (Writer), Kasdan, L (Writer), George Lucas (based on characters created by). (2018) Solo: A Star Wars Story [Film] Lucasfilm</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[2] Ryder Windham et al, </a:t>
            </a:r>
            <a:r>
              <a:rPr lang="en" sz="1200" i="1" dirty="0">
                <a:latin typeface="Times New Roman"/>
                <a:ea typeface="Times New Roman"/>
                <a:cs typeface="Times New Roman"/>
                <a:sym typeface="Times New Roman"/>
              </a:rPr>
              <a:t>Ultimate Star Wars</a:t>
            </a:r>
            <a:r>
              <a:rPr lang="en" sz="1200" dirty="0">
                <a:latin typeface="Times New Roman"/>
                <a:ea typeface="Times New Roman"/>
                <a:cs typeface="Times New Roman"/>
                <a:sym typeface="Times New Roman"/>
              </a:rPr>
              <a:t>, (DK Publishing ,2015)</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[3] CISA, “Securing Wireless Networks | CISA,” </a:t>
            </a:r>
            <a:r>
              <a:rPr lang="en" sz="1200" i="1" dirty="0">
                <a:latin typeface="Times New Roman"/>
                <a:ea typeface="Times New Roman"/>
                <a:cs typeface="Times New Roman"/>
                <a:sym typeface="Times New Roman"/>
              </a:rPr>
              <a:t>us-cert.cisa.gov</a:t>
            </a:r>
            <a:r>
              <a:rPr lang="en" sz="1200" dirty="0">
                <a:latin typeface="Times New Roman"/>
                <a:ea typeface="Times New Roman"/>
                <a:cs typeface="Times New Roman"/>
                <a:sym typeface="Times New Roman"/>
              </a:rPr>
              <a:t>, May 08, 2020. https://us-cert.cisa.gov/ncas/tips/ST05-003.</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[4] H. Wang, Z. Chen, J. Zhao, X. Di, and D. Liu, “A Vulnerability Assessment Method in Industrial Internet of Things Based on Attack Graph and Maximum Flow,” </a:t>
            </a:r>
            <a:r>
              <a:rPr lang="en" sz="1200" i="1" dirty="0">
                <a:latin typeface="Times New Roman"/>
                <a:ea typeface="Times New Roman"/>
                <a:cs typeface="Times New Roman"/>
                <a:sym typeface="Times New Roman"/>
              </a:rPr>
              <a:t>IEEE Access</a:t>
            </a:r>
            <a:r>
              <a:rPr lang="en" sz="1200" dirty="0">
                <a:latin typeface="Times New Roman"/>
                <a:ea typeface="Times New Roman"/>
                <a:cs typeface="Times New Roman"/>
                <a:sym typeface="Times New Roman"/>
              </a:rPr>
              <a:t>, vol. 6, no. , pp. 8599–8609, 2018, doi: 10.1109/access.2018.2805690.</a:t>
            </a:r>
            <a:endParaRPr sz="1200" dirty="0">
              <a:latin typeface="Times New Roman"/>
              <a:ea typeface="Times New Roman"/>
              <a:cs typeface="Times New Roman"/>
              <a:sym typeface="Times New Roman"/>
            </a:endParaRPr>
          </a:p>
          <a:p>
            <a:pPr marL="457200" lvl="0" indent="0" algn="l" rtl="0">
              <a:spcBef>
                <a:spcPts val="1600"/>
              </a:spcBef>
              <a:spcAft>
                <a:spcPts val="1600"/>
              </a:spcAft>
              <a:buNone/>
            </a:pPr>
            <a:r>
              <a:rPr lang="en" sz="1200" dirty="0">
                <a:latin typeface="Times New Roman"/>
                <a:ea typeface="Times New Roman"/>
                <a:cs typeface="Times New Roman"/>
                <a:sym typeface="Times New Roman"/>
              </a:rPr>
              <a:t>[5] Lee J. Wells, Cyber-physical security challenges in manufacturing systems, (Manufacturing Letters, Apr. 2014) </a:t>
            </a:r>
            <a:r>
              <a:rPr lang="en" sz="1200" u="sng" dirty="0">
                <a:latin typeface="Times New Roman"/>
                <a:ea typeface="Times New Roman"/>
                <a:cs typeface="Times New Roman"/>
                <a:sym typeface="Times New Roman"/>
                <a:hlinkClick r:id="rId3"/>
              </a:rPr>
              <a:t>https://www.sciencedirect.com/science/article/pii/S2213846314000066</a:t>
            </a:r>
            <a:r>
              <a:rPr lang="en" sz="1200" dirty="0">
                <a:latin typeface="Times New Roman"/>
                <a:ea typeface="Times New Roman"/>
                <a:cs typeface="Times New Roman"/>
                <a:sym typeface="Times New Roman"/>
              </a:rPr>
              <a:t> (09 May 2021)</a:t>
            </a:r>
            <a:endParaRPr sz="1200" dirty="0">
              <a:latin typeface="Times New Roman"/>
              <a:ea typeface="Times New Roman"/>
              <a:cs typeface="Times New Roman"/>
              <a:sym typeface="Times New Roman"/>
            </a:endParaRPr>
          </a:p>
        </p:txBody>
      </p:sp>
      <p:cxnSp>
        <p:nvCxnSpPr>
          <p:cNvPr id="368" name="Google Shape;368;p50"/>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69" name="Google Shape;369;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1"/>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375" name="Google Shape;375;p51"/>
          <p:cNvSpPr txBox="1">
            <a:spLocks noGrp="1"/>
          </p:cNvSpPr>
          <p:nvPr>
            <p:ph type="body" idx="1"/>
          </p:nvPr>
        </p:nvSpPr>
        <p:spPr>
          <a:xfrm>
            <a:off x="460775" y="1019575"/>
            <a:ext cx="8297400" cy="4123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dirty="0">
                <a:latin typeface="Times New Roman"/>
                <a:ea typeface="Times New Roman"/>
                <a:cs typeface="Times New Roman"/>
                <a:sym typeface="Times New Roman"/>
              </a:rPr>
              <a:t>[6] Min-kyu Choi, Wireless Network Security: Vulnerabilities, Threats and Countermeasures, (International Journal of Multimedia and Ubiquitous Engineering, Jul. 2008) </a:t>
            </a:r>
            <a:r>
              <a:rPr lang="en" sz="1200" u="sng" dirty="0">
                <a:latin typeface="Times New Roman"/>
                <a:ea typeface="Times New Roman"/>
                <a:cs typeface="Times New Roman"/>
                <a:sym typeface="Times New Roman"/>
                <a:hlinkClick r:id="rId3"/>
              </a:rPr>
              <a:t>http://citeseerx.ist.psu.edu/viewdoc/download?doi=10.1.1.307.5273&amp;rep=rep1&amp;type=pdf</a:t>
            </a:r>
            <a:r>
              <a:rPr lang="en" sz="1200" dirty="0">
                <a:latin typeface="Times New Roman"/>
                <a:ea typeface="Times New Roman"/>
                <a:cs typeface="Times New Roman"/>
                <a:sym typeface="Times New Roman"/>
              </a:rPr>
              <a:t> (09 May 2021)</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[7] Statista, “U.S. Data Breaches and Exposed Records 2018 | Statistic,” </a:t>
            </a:r>
            <a:r>
              <a:rPr lang="en" sz="1200" i="1" dirty="0">
                <a:latin typeface="Times New Roman"/>
                <a:ea typeface="Times New Roman"/>
                <a:cs typeface="Times New Roman"/>
                <a:sym typeface="Times New Roman"/>
              </a:rPr>
              <a:t>Statista</a:t>
            </a:r>
            <a:r>
              <a:rPr lang="en" sz="1200" dirty="0">
                <a:latin typeface="Times New Roman"/>
                <a:ea typeface="Times New Roman"/>
                <a:cs typeface="Times New Roman"/>
                <a:sym typeface="Times New Roman"/>
              </a:rPr>
              <a:t>, 2018. </a:t>
            </a:r>
            <a:r>
              <a:rPr lang="en" sz="1200" u="sng" dirty="0">
                <a:latin typeface="Times New Roman"/>
                <a:ea typeface="Times New Roman"/>
                <a:cs typeface="Times New Roman"/>
                <a:sym typeface="Times New Roman"/>
                <a:hlinkClick r:id="rId4"/>
              </a:rPr>
              <a:t>https://www.statista.com/statistics/273550/data-breaches-recorded-in-the-united-states-by-number-of-breaches-and-records-exposed/</a:t>
            </a:r>
            <a:r>
              <a:rPr lang="en" sz="1200" dirty="0">
                <a:latin typeface="Times New Roman"/>
                <a:ea typeface="Times New Roman"/>
                <a:cs typeface="Times New Roman"/>
                <a:sym typeface="Times New Roman"/>
              </a:rPr>
              <a:t>.</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[8] Statista Research Department, “Cyber crime: Attacks Experienced by U.S. Companies 2019,” </a:t>
            </a:r>
            <a:r>
              <a:rPr lang="en" sz="1200" i="1" dirty="0">
                <a:latin typeface="Times New Roman"/>
                <a:ea typeface="Times New Roman"/>
                <a:cs typeface="Times New Roman"/>
                <a:sym typeface="Times New Roman"/>
              </a:rPr>
              <a:t>Statista</a:t>
            </a:r>
            <a:r>
              <a:rPr lang="en" sz="1200" dirty="0">
                <a:latin typeface="Times New Roman"/>
                <a:ea typeface="Times New Roman"/>
                <a:cs typeface="Times New Roman"/>
                <a:sym typeface="Times New Roman"/>
              </a:rPr>
              <a:t>, Jan. 25, 2021. https://www.statista.com/statistics/293256/cyber-crime-attacks-experienced-by-us-companies/ (accessed May 09, 2021).</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[9] “Equality, human rights” (Britannica, February 20 2009), </a:t>
            </a:r>
            <a:r>
              <a:rPr lang="en" sz="1200" u="sng" dirty="0">
                <a:latin typeface="Times New Roman"/>
                <a:ea typeface="Times New Roman"/>
                <a:cs typeface="Times New Roman"/>
                <a:sym typeface="Times New Roman"/>
                <a:hlinkClick r:id="rId5"/>
              </a:rPr>
              <a:t>https://www.britannica.com/topic/equality-human-rights</a:t>
            </a:r>
            <a:r>
              <a:rPr lang="en" sz="1200" dirty="0">
                <a:latin typeface="Times New Roman"/>
                <a:ea typeface="Times New Roman"/>
                <a:cs typeface="Times New Roman"/>
                <a:sym typeface="Times New Roman"/>
              </a:rPr>
              <a:t> (Accessed May 9 2021)</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[10] Gerald Blaise, “Creating L3-37 for Solo: A Star Wars Story” (Industrial Lights and Magic, January 4 2019), </a:t>
            </a:r>
            <a:r>
              <a:rPr lang="en" sz="1200" u="sng" dirty="0">
                <a:latin typeface="Times New Roman"/>
                <a:ea typeface="Times New Roman"/>
                <a:cs typeface="Times New Roman"/>
                <a:sym typeface="Times New Roman"/>
                <a:hlinkClick r:id="rId6"/>
              </a:rPr>
              <a:t>https://www.youtube.com/watch?v=HkaQQISSMFA</a:t>
            </a:r>
            <a:r>
              <a:rPr lang="en" sz="1200" dirty="0">
                <a:latin typeface="Times New Roman"/>
                <a:ea typeface="Times New Roman"/>
                <a:cs typeface="Times New Roman"/>
                <a:sym typeface="Times New Roman"/>
              </a:rPr>
              <a:t> (Accessed May 9 2021)</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[11] Laurel Reik et al, </a:t>
            </a:r>
            <a:r>
              <a:rPr lang="en" sz="1200" i="1" dirty="0">
                <a:latin typeface="Times New Roman"/>
                <a:ea typeface="Times New Roman"/>
                <a:cs typeface="Times New Roman"/>
                <a:sym typeface="Times New Roman"/>
              </a:rPr>
              <a:t>Exposure to Cinematic Depictions of Robots and Attitudes Towards Them</a:t>
            </a:r>
            <a:r>
              <a:rPr lang="en" sz="1200" dirty="0">
                <a:latin typeface="Times New Roman"/>
                <a:ea typeface="Times New Roman"/>
                <a:cs typeface="Times New Roman"/>
                <a:sym typeface="Times New Roman"/>
              </a:rPr>
              <a:t>, (University of Cambridge, 2011), </a:t>
            </a:r>
            <a:r>
              <a:rPr lang="en" sz="1200" u="sng" dirty="0">
                <a:latin typeface="Times New Roman"/>
                <a:ea typeface="Times New Roman"/>
                <a:cs typeface="Times New Roman"/>
                <a:sym typeface="Times New Roman"/>
                <a:hlinkClick r:id="rId7"/>
              </a:rPr>
              <a:t>https://www.cl.cam.ac.uk/~pr10/publications/hri11.pdf</a:t>
            </a:r>
            <a:r>
              <a:rPr lang="en" sz="1200" dirty="0">
                <a:latin typeface="Times New Roman"/>
                <a:ea typeface="Times New Roman"/>
                <a:cs typeface="Times New Roman"/>
                <a:sym typeface="Times New Roman"/>
              </a:rPr>
              <a:t> (Accessed 5/8/2021)</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endParaRPr sz="1200" dirty="0">
              <a:latin typeface="Times New Roman"/>
              <a:ea typeface="Times New Roman"/>
              <a:cs typeface="Times New Roman"/>
              <a:sym typeface="Times New Roman"/>
            </a:endParaRPr>
          </a:p>
          <a:p>
            <a:pPr marL="457200" lvl="0" indent="0" algn="l" rtl="0">
              <a:spcBef>
                <a:spcPts val="1600"/>
              </a:spcBef>
              <a:spcAft>
                <a:spcPts val="0"/>
              </a:spcAft>
              <a:buNone/>
            </a:pPr>
            <a:endParaRPr sz="1200" dirty="0">
              <a:latin typeface="Times New Roman"/>
              <a:ea typeface="Times New Roman"/>
              <a:cs typeface="Times New Roman"/>
              <a:sym typeface="Times New Roman"/>
            </a:endParaRPr>
          </a:p>
          <a:p>
            <a:pPr marL="0" lvl="0" indent="0" algn="l" rtl="0">
              <a:spcBef>
                <a:spcPts val="1600"/>
              </a:spcBef>
              <a:spcAft>
                <a:spcPts val="1600"/>
              </a:spcAft>
              <a:buNone/>
            </a:pPr>
            <a:endParaRPr sz="1200" dirty="0">
              <a:latin typeface="Times New Roman"/>
              <a:ea typeface="Times New Roman"/>
              <a:cs typeface="Times New Roman"/>
              <a:sym typeface="Times New Roman"/>
            </a:endParaRPr>
          </a:p>
        </p:txBody>
      </p:sp>
      <p:cxnSp>
        <p:nvCxnSpPr>
          <p:cNvPr id="376" name="Google Shape;376;p51"/>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77" name="Google Shape;377;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2"/>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383" name="Google Shape;383;p52"/>
          <p:cNvSpPr txBox="1">
            <a:spLocks noGrp="1"/>
          </p:cNvSpPr>
          <p:nvPr>
            <p:ph type="body" idx="1"/>
          </p:nvPr>
        </p:nvSpPr>
        <p:spPr>
          <a:xfrm>
            <a:off x="460775" y="1019575"/>
            <a:ext cx="8297400" cy="3352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200" dirty="0">
                <a:latin typeface="Times New Roman"/>
                <a:ea typeface="Times New Roman"/>
                <a:cs typeface="Times New Roman"/>
                <a:sym typeface="Times New Roman"/>
              </a:rPr>
              <a:t>[12] The Walt Disney Company, </a:t>
            </a:r>
            <a:r>
              <a:rPr lang="en" sz="1200" i="1" dirty="0">
                <a:latin typeface="Times New Roman"/>
                <a:ea typeface="Times New Roman"/>
                <a:cs typeface="Times New Roman"/>
                <a:sym typeface="Times New Roman"/>
              </a:rPr>
              <a:t>THE WALT DISNEY COMPANY REPORTS FIRST QUARTER EARNINGS FOR FISCAL 2016</a:t>
            </a:r>
            <a:r>
              <a:rPr lang="en" sz="1200" dirty="0">
                <a:latin typeface="Times New Roman"/>
                <a:ea typeface="Times New Roman"/>
                <a:cs typeface="Times New Roman"/>
                <a:sym typeface="Times New Roman"/>
              </a:rPr>
              <a:t>, (Disney, 2/9/2016), </a:t>
            </a:r>
            <a:r>
              <a:rPr lang="en" sz="1200" u="sng" dirty="0">
                <a:latin typeface="Times New Roman"/>
                <a:ea typeface="Times New Roman"/>
                <a:cs typeface="Times New Roman"/>
                <a:sym typeface="Times New Roman"/>
                <a:hlinkClick r:id="rId3"/>
              </a:rPr>
              <a:t>https://thewaltdisneycompany.com/app/uploads/q1-fy16-earnings.pdf</a:t>
            </a:r>
            <a:r>
              <a:rPr lang="en" sz="1200" dirty="0">
                <a:latin typeface="Times New Roman"/>
                <a:ea typeface="Times New Roman"/>
                <a:cs typeface="Times New Roman"/>
                <a:sym typeface="Times New Roman"/>
              </a:rPr>
              <a:t> (Accessed 5/8/2021)</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[13] H. David J. Gunkel, The other question: can and should robots have rights? (Ethics and Information Technology, 17 Oct. 2017), </a:t>
            </a:r>
            <a:r>
              <a:rPr lang="en" sz="1200" u="sng" dirty="0">
                <a:latin typeface="Times New Roman"/>
                <a:ea typeface="Times New Roman"/>
                <a:cs typeface="Times New Roman"/>
                <a:sym typeface="Times New Roman"/>
                <a:hlinkClick r:id="rId4"/>
              </a:rPr>
              <a:t>https://link.springer.com/article/10.1007/s10676-017-9442-4</a:t>
            </a:r>
            <a:r>
              <a:rPr lang="en" sz="1200" dirty="0">
                <a:latin typeface="Times New Roman"/>
                <a:ea typeface="Times New Roman"/>
                <a:cs typeface="Times New Roman"/>
                <a:sym typeface="Times New Roman"/>
              </a:rPr>
              <a:t> (01 May 2021)</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[14] Joanna J. Bryson, Robots Should Be Slaves (21 May 2009), </a:t>
            </a:r>
            <a:r>
              <a:rPr lang="en" sz="1200" u="sng" dirty="0">
                <a:latin typeface="Times New Roman"/>
                <a:ea typeface="Times New Roman"/>
                <a:cs typeface="Times New Roman"/>
                <a:sym typeface="Times New Roman"/>
                <a:hlinkClick r:id="rId5"/>
              </a:rPr>
              <a:t>https://www.researchgate.net/publication/250333956_Robots_Should_Be_Slaves</a:t>
            </a:r>
            <a:r>
              <a:rPr lang="en" sz="1200" dirty="0">
                <a:latin typeface="Times New Roman"/>
                <a:ea typeface="Times New Roman"/>
                <a:cs typeface="Times New Roman"/>
                <a:sym typeface="Times New Roman"/>
              </a:rPr>
              <a:t> (01 May 2021)</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[15] John-Stewart Gordon, Artificial moral and legal personhood, (Springer, 9/9/20), </a:t>
            </a:r>
            <a:r>
              <a:rPr lang="en" sz="1200" u="sng" dirty="0">
                <a:latin typeface="Times New Roman"/>
                <a:ea typeface="Times New Roman"/>
                <a:cs typeface="Times New Roman"/>
                <a:sym typeface="Times New Roman"/>
                <a:hlinkClick r:id="rId6"/>
              </a:rPr>
              <a:t>https://link.springer.com/article/10.1007/s00146-020-01063-2</a:t>
            </a:r>
            <a:r>
              <a:rPr lang="en" sz="1200" dirty="0">
                <a:latin typeface="Times New Roman"/>
                <a:ea typeface="Times New Roman"/>
                <a:cs typeface="Times New Roman"/>
                <a:sym typeface="Times New Roman"/>
              </a:rPr>
              <a:t> (Accessed 5/8/21)</a:t>
            </a:r>
            <a:endParaRPr sz="1200" dirty="0">
              <a:latin typeface="Times New Roman"/>
              <a:ea typeface="Times New Roman"/>
              <a:cs typeface="Times New Roman"/>
              <a:sym typeface="Times New Roman"/>
            </a:endParaRPr>
          </a:p>
          <a:p>
            <a:pPr marL="457200" lvl="0" indent="0" algn="l" rtl="0">
              <a:spcBef>
                <a:spcPts val="1600"/>
              </a:spcBef>
              <a:spcAft>
                <a:spcPts val="0"/>
              </a:spcAft>
              <a:buNone/>
            </a:pPr>
            <a:r>
              <a:rPr lang="en" sz="1200" dirty="0">
                <a:latin typeface="Times New Roman"/>
                <a:ea typeface="Times New Roman"/>
                <a:cs typeface="Times New Roman"/>
                <a:sym typeface="Times New Roman"/>
              </a:rPr>
              <a:t>[16] Jason Fry, </a:t>
            </a:r>
            <a:r>
              <a:rPr lang="en" sz="1200" i="1" dirty="0">
                <a:latin typeface="Times New Roman"/>
                <a:ea typeface="Times New Roman"/>
                <a:cs typeface="Times New Roman"/>
                <a:sym typeface="Times New Roman"/>
              </a:rPr>
              <a:t>Tales from Vandor</a:t>
            </a:r>
            <a:r>
              <a:rPr lang="en" sz="1200" dirty="0">
                <a:latin typeface="Times New Roman"/>
                <a:ea typeface="Times New Roman"/>
                <a:cs typeface="Times New Roman"/>
                <a:sym typeface="Times New Roman"/>
              </a:rPr>
              <a:t>, (Studio Fun International, 9/11/2018)</a:t>
            </a:r>
            <a:endParaRPr sz="1200" dirty="0">
              <a:latin typeface="Times New Roman"/>
              <a:ea typeface="Times New Roman"/>
              <a:cs typeface="Times New Roman"/>
              <a:sym typeface="Times New Roman"/>
            </a:endParaRPr>
          </a:p>
          <a:p>
            <a:pPr marL="457200" lvl="0" indent="0" algn="l" rtl="0">
              <a:spcBef>
                <a:spcPts val="1600"/>
              </a:spcBef>
              <a:spcAft>
                <a:spcPts val="1600"/>
              </a:spcAft>
              <a:buNone/>
            </a:pPr>
            <a:endParaRPr sz="1200" dirty="0">
              <a:latin typeface="Times New Roman"/>
              <a:ea typeface="Times New Roman"/>
              <a:cs typeface="Times New Roman"/>
              <a:sym typeface="Times New Roman"/>
            </a:endParaRPr>
          </a:p>
        </p:txBody>
      </p:sp>
      <p:cxnSp>
        <p:nvCxnSpPr>
          <p:cNvPr id="384" name="Google Shape;384;p52"/>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85" name="Google Shape;385;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3"/>
          <p:cNvSpPr txBox="1">
            <a:spLocks noGrp="1"/>
          </p:cNvSpPr>
          <p:nvPr>
            <p:ph type="title"/>
          </p:nvPr>
        </p:nvSpPr>
        <p:spPr>
          <a:xfrm>
            <a:off x="924870" y="760375"/>
            <a:ext cx="3068700" cy="59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Questions?</a:t>
            </a:r>
            <a:endParaRPr/>
          </a:p>
        </p:txBody>
      </p:sp>
      <p:sp>
        <p:nvSpPr>
          <p:cNvPr id="391" name="Google Shape;391;p53"/>
          <p:cNvSpPr txBox="1">
            <a:spLocks noGrp="1"/>
          </p:cNvSpPr>
          <p:nvPr>
            <p:ph type="subTitle" idx="1"/>
          </p:nvPr>
        </p:nvSpPr>
        <p:spPr>
          <a:xfrm>
            <a:off x="924875" y="1684275"/>
            <a:ext cx="3305400" cy="109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have any questions?</a:t>
            </a:r>
            <a:endParaRPr/>
          </a:p>
          <a:p>
            <a:pPr marL="0" lvl="0" indent="0" algn="l" rtl="0">
              <a:spcBef>
                <a:spcPts val="0"/>
              </a:spcBef>
              <a:spcAft>
                <a:spcPts val="0"/>
              </a:spcAft>
              <a:buNone/>
            </a:pPr>
            <a:r>
              <a:rPr lang="en"/>
              <a:t>addyouremail@freepik.com</a:t>
            </a:r>
            <a:endParaRPr/>
          </a:p>
          <a:p>
            <a:pPr marL="0" lvl="0" indent="0" algn="l" rtl="0">
              <a:spcBef>
                <a:spcPts val="0"/>
              </a:spcBef>
              <a:spcAft>
                <a:spcPts val="0"/>
              </a:spcAft>
              <a:buNone/>
            </a:pPr>
            <a:r>
              <a:rPr lang="en"/>
              <a:t>+91 620 421 838</a:t>
            </a:r>
            <a:endParaRPr/>
          </a:p>
          <a:p>
            <a:pPr marL="0" lvl="0" indent="0" algn="l" rtl="0">
              <a:spcBef>
                <a:spcPts val="0"/>
              </a:spcBef>
              <a:spcAft>
                <a:spcPts val="0"/>
              </a:spcAft>
              <a:buNone/>
            </a:pPr>
            <a:r>
              <a:rPr lang="en"/>
              <a:t>yourcompany.com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392" name="Google Shape;392;p53"/>
          <p:cNvCxnSpPr/>
          <p:nvPr/>
        </p:nvCxnSpPr>
        <p:spPr>
          <a:xfrm>
            <a:off x="1013400" y="1488797"/>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93" name="Google Shape;393;p53"/>
          <p:cNvSpPr txBox="1"/>
          <p:nvPr/>
        </p:nvSpPr>
        <p:spPr>
          <a:xfrm>
            <a:off x="894900" y="4196425"/>
            <a:ext cx="3000000" cy="352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a:solidFill>
                  <a:schemeClr val="accent1"/>
                </a:solidFill>
                <a:latin typeface="Montserrat ExtraBold"/>
                <a:ea typeface="Montserrat ExtraBold"/>
                <a:cs typeface="Montserrat ExtraBold"/>
                <a:sym typeface="Montserrat ExtraBold"/>
              </a:rPr>
              <a:t>Please keep this slide for attribution.</a:t>
            </a:r>
            <a:endParaRPr sz="1100">
              <a:solidFill>
                <a:schemeClr val="accent1"/>
              </a:solidFill>
              <a:latin typeface="Montserrat ExtraBold"/>
              <a:ea typeface="Montserrat ExtraBold"/>
              <a:cs typeface="Montserrat ExtraBold"/>
              <a:sym typeface="Montserrat ExtraBold"/>
            </a:endParaRPr>
          </a:p>
        </p:txBody>
      </p:sp>
      <p:cxnSp>
        <p:nvCxnSpPr>
          <p:cNvPr id="394" name="Google Shape;394;p53"/>
          <p:cNvCxnSpPr/>
          <p:nvPr/>
        </p:nvCxnSpPr>
        <p:spPr>
          <a:xfrm>
            <a:off x="1013400" y="345807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95" name="Google Shape;395;p53"/>
          <p:cNvSpPr/>
          <p:nvPr/>
        </p:nvSpPr>
        <p:spPr>
          <a:xfrm>
            <a:off x="1013409" y="2776274"/>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53"/>
          <p:cNvGrpSpPr/>
          <p:nvPr/>
        </p:nvGrpSpPr>
        <p:grpSpPr>
          <a:xfrm>
            <a:off x="1462881" y="2776274"/>
            <a:ext cx="346056" cy="345674"/>
            <a:chOff x="3303268" y="3817349"/>
            <a:chExt cx="346056" cy="345674"/>
          </a:xfrm>
        </p:grpSpPr>
        <p:sp>
          <p:nvSpPr>
            <p:cNvPr id="397" name="Google Shape;397;p53"/>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3"/>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3"/>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3"/>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53"/>
          <p:cNvGrpSpPr/>
          <p:nvPr/>
        </p:nvGrpSpPr>
        <p:grpSpPr>
          <a:xfrm>
            <a:off x="1911970" y="2776274"/>
            <a:ext cx="346056" cy="345674"/>
            <a:chOff x="3752358" y="3817349"/>
            <a:chExt cx="346056" cy="345674"/>
          </a:xfrm>
        </p:grpSpPr>
        <p:sp>
          <p:nvSpPr>
            <p:cNvPr id="402" name="Google Shape;402;p53"/>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3"/>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3"/>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3"/>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idx="6"/>
          </p:nvPr>
        </p:nvSpPr>
        <p:spPr>
          <a:xfrm>
            <a:off x="1839040" y="1562825"/>
            <a:ext cx="1322400" cy="36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sp>
        <p:nvSpPr>
          <p:cNvPr id="201" name="Google Shape;201;p37"/>
          <p:cNvSpPr txBox="1">
            <a:spLocks noGrp="1"/>
          </p:cNvSpPr>
          <p:nvPr>
            <p:ph type="title"/>
          </p:nvPr>
        </p:nvSpPr>
        <p:spPr>
          <a:xfrm>
            <a:off x="3670349" y="1939225"/>
            <a:ext cx="1924285" cy="76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Computing Technologies</a:t>
            </a:r>
            <a:endParaRPr dirty="0"/>
          </a:p>
        </p:txBody>
      </p:sp>
      <p:sp>
        <p:nvSpPr>
          <p:cNvPr id="202" name="Google Shape;202;p37"/>
          <p:cNvSpPr txBox="1">
            <a:spLocks noGrp="1"/>
          </p:cNvSpPr>
          <p:nvPr>
            <p:ph type="title" idx="2"/>
          </p:nvPr>
        </p:nvSpPr>
        <p:spPr>
          <a:xfrm>
            <a:off x="5756699" y="1939225"/>
            <a:ext cx="1756309" cy="58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Conclusions</a:t>
            </a:r>
            <a:endParaRPr dirty="0"/>
          </a:p>
        </p:txBody>
      </p:sp>
      <p:sp>
        <p:nvSpPr>
          <p:cNvPr id="203" name="Google Shape;203;p37"/>
          <p:cNvSpPr txBox="1">
            <a:spLocks noGrp="1"/>
          </p:cNvSpPr>
          <p:nvPr>
            <p:ph type="title" idx="4"/>
          </p:nvPr>
        </p:nvSpPr>
        <p:spPr>
          <a:xfrm>
            <a:off x="1743050" y="2043100"/>
            <a:ext cx="1514400" cy="70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Plot Summary</a:t>
            </a:r>
            <a:endParaRPr/>
          </a:p>
        </p:txBody>
      </p:sp>
      <p:sp>
        <p:nvSpPr>
          <p:cNvPr id="204" name="Google Shape;204;p37"/>
          <p:cNvSpPr txBox="1">
            <a:spLocks noGrp="1"/>
          </p:cNvSpPr>
          <p:nvPr>
            <p:ph type="title" idx="8"/>
          </p:nvPr>
        </p:nvSpPr>
        <p:spPr>
          <a:xfrm>
            <a:off x="5927392" y="1562825"/>
            <a:ext cx="1322400" cy="36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cxnSp>
        <p:nvCxnSpPr>
          <p:cNvPr id="205" name="Google Shape;205;p37"/>
          <p:cNvCxnSpPr/>
          <p:nvPr/>
        </p:nvCxnSpPr>
        <p:spPr>
          <a:xfrm>
            <a:off x="2373260" y="1891237"/>
            <a:ext cx="2541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206" name="Google Shape;206;p37"/>
          <p:cNvCxnSpPr/>
          <p:nvPr/>
        </p:nvCxnSpPr>
        <p:spPr>
          <a:xfrm>
            <a:off x="4445024" y="1893187"/>
            <a:ext cx="2541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207" name="Google Shape;207;p37"/>
          <p:cNvCxnSpPr/>
          <p:nvPr/>
        </p:nvCxnSpPr>
        <p:spPr>
          <a:xfrm>
            <a:off x="6461588" y="1891237"/>
            <a:ext cx="2541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08" name="Google Shape;208;p37"/>
          <p:cNvSpPr txBox="1">
            <a:spLocks noGrp="1"/>
          </p:cNvSpPr>
          <p:nvPr>
            <p:ph type="title" idx="6"/>
          </p:nvPr>
        </p:nvSpPr>
        <p:spPr>
          <a:xfrm>
            <a:off x="1704225" y="53500"/>
            <a:ext cx="5735700" cy="94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t>Overview</a:t>
            </a:r>
            <a:endParaRPr sz="2400"/>
          </a:p>
        </p:txBody>
      </p:sp>
      <p:sp>
        <p:nvSpPr>
          <p:cNvPr id="209" name="Google Shape;209;p37"/>
          <p:cNvSpPr txBox="1">
            <a:spLocks noGrp="1"/>
          </p:cNvSpPr>
          <p:nvPr>
            <p:ph type="title" idx="6"/>
          </p:nvPr>
        </p:nvSpPr>
        <p:spPr>
          <a:xfrm>
            <a:off x="1839102" y="3283138"/>
            <a:ext cx="1322400" cy="36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04</a:t>
            </a:r>
            <a:endParaRPr/>
          </a:p>
        </p:txBody>
      </p:sp>
      <p:sp>
        <p:nvSpPr>
          <p:cNvPr id="210" name="Google Shape;210;p37"/>
          <p:cNvSpPr txBox="1">
            <a:spLocks noGrp="1"/>
          </p:cNvSpPr>
          <p:nvPr>
            <p:ph type="title"/>
          </p:nvPr>
        </p:nvSpPr>
        <p:spPr>
          <a:xfrm>
            <a:off x="3775425" y="3698500"/>
            <a:ext cx="1593300" cy="70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Counter Argument</a:t>
            </a:r>
            <a:endParaRPr/>
          </a:p>
        </p:txBody>
      </p:sp>
      <p:sp>
        <p:nvSpPr>
          <p:cNvPr id="211" name="Google Shape;211;p37"/>
          <p:cNvSpPr txBox="1">
            <a:spLocks noGrp="1"/>
          </p:cNvSpPr>
          <p:nvPr>
            <p:ph type="title" idx="2"/>
          </p:nvPr>
        </p:nvSpPr>
        <p:spPr>
          <a:xfrm>
            <a:off x="5792000" y="3737225"/>
            <a:ext cx="1593300" cy="42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Summary</a:t>
            </a:r>
            <a:endParaRPr/>
          </a:p>
        </p:txBody>
      </p:sp>
      <p:sp>
        <p:nvSpPr>
          <p:cNvPr id="212" name="Google Shape;212;p37"/>
          <p:cNvSpPr txBox="1">
            <a:spLocks noGrp="1"/>
          </p:cNvSpPr>
          <p:nvPr>
            <p:ph type="title" idx="4"/>
          </p:nvPr>
        </p:nvSpPr>
        <p:spPr>
          <a:xfrm>
            <a:off x="1598600" y="3698500"/>
            <a:ext cx="1803300" cy="70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Supporting Materials</a:t>
            </a:r>
            <a:endParaRPr/>
          </a:p>
        </p:txBody>
      </p:sp>
      <p:sp>
        <p:nvSpPr>
          <p:cNvPr id="213" name="Google Shape;213;p37"/>
          <p:cNvSpPr txBox="1">
            <a:spLocks noGrp="1"/>
          </p:cNvSpPr>
          <p:nvPr>
            <p:ph type="title" idx="7"/>
          </p:nvPr>
        </p:nvSpPr>
        <p:spPr>
          <a:xfrm>
            <a:off x="3883216" y="1562825"/>
            <a:ext cx="1322400" cy="36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214" name="Google Shape;214;p37"/>
          <p:cNvSpPr txBox="1">
            <a:spLocks noGrp="1"/>
          </p:cNvSpPr>
          <p:nvPr>
            <p:ph type="title" idx="8"/>
          </p:nvPr>
        </p:nvSpPr>
        <p:spPr>
          <a:xfrm>
            <a:off x="5927342" y="3283150"/>
            <a:ext cx="1322400" cy="36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06</a:t>
            </a:r>
            <a:endParaRPr/>
          </a:p>
        </p:txBody>
      </p:sp>
      <p:cxnSp>
        <p:nvCxnSpPr>
          <p:cNvPr id="215" name="Google Shape;215;p37"/>
          <p:cNvCxnSpPr/>
          <p:nvPr/>
        </p:nvCxnSpPr>
        <p:spPr>
          <a:xfrm>
            <a:off x="2373323" y="3672475"/>
            <a:ext cx="2541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216" name="Google Shape;216;p37"/>
          <p:cNvCxnSpPr/>
          <p:nvPr/>
        </p:nvCxnSpPr>
        <p:spPr>
          <a:xfrm>
            <a:off x="4417374" y="3646462"/>
            <a:ext cx="2541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217" name="Google Shape;217;p37"/>
          <p:cNvCxnSpPr/>
          <p:nvPr/>
        </p:nvCxnSpPr>
        <p:spPr>
          <a:xfrm>
            <a:off x="6461488" y="3646462"/>
            <a:ext cx="2541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18" name="Google Shape;218;p37"/>
          <p:cNvSpPr txBox="1">
            <a:spLocks noGrp="1"/>
          </p:cNvSpPr>
          <p:nvPr>
            <p:ph type="title" idx="7"/>
          </p:nvPr>
        </p:nvSpPr>
        <p:spPr>
          <a:xfrm>
            <a:off x="3883228" y="3283138"/>
            <a:ext cx="1322400" cy="36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05</a:t>
            </a:r>
            <a:endParaRPr/>
          </a:p>
        </p:txBody>
      </p:sp>
      <p:sp>
        <p:nvSpPr>
          <p:cNvPr id="219" name="Google Shape;219;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Plot Summary</a:t>
            </a:r>
            <a:endParaRPr>
              <a:solidFill>
                <a:schemeClr val="accent1"/>
              </a:solidFill>
            </a:endParaRPr>
          </a:p>
        </p:txBody>
      </p:sp>
      <p:cxnSp>
        <p:nvCxnSpPr>
          <p:cNvPr id="225" name="Google Shape;225;p38"/>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26" name="Google Shape;226;p38"/>
          <p:cNvSpPr txBox="1"/>
          <p:nvPr/>
        </p:nvSpPr>
        <p:spPr>
          <a:xfrm>
            <a:off x="460713" y="3554425"/>
            <a:ext cx="1435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Montserrat"/>
                <a:ea typeface="Montserrat"/>
                <a:cs typeface="Montserrat"/>
                <a:sym typeface="Montserrat"/>
              </a:rPr>
              <a:t>Escaping Corellia</a:t>
            </a:r>
            <a:endParaRPr>
              <a:solidFill>
                <a:schemeClr val="lt1"/>
              </a:solidFill>
              <a:latin typeface="Montserrat"/>
              <a:ea typeface="Montserrat"/>
              <a:cs typeface="Montserrat"/>
              <a:sym typeface="Montserrat"/>
            </a:endParaRPr>
          </a:p>
        </p:txBody>
      </p:sp>
      <p:sp>
        <p:nvSpPr>
          <p:cNvPr id="227" name="Google Shape;227;p38"/>
          <p:cNvSpPr txBox="1"/>
          <p:nvPr/>
        </p:nvSpPr>
        <p:spPr>
          <a:xfrm>
            <a:off x="2723075" y="1709575"/>
            <a:ext cx="1435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Montserrat"/>
                <a:ea typeface="Montserrat"/>
                <a:cs typeface="Montserrat"/>
                <a:sym typeface="Montserrat"/>
              </a:rPr>
              <a:t>The First Heist</a:t>
            </a:r>
            <a:endParaRPr>
              <a:solidFill>
                <a:schemeClr val="lt1"/>
              </a:solidFill>
              <a:latin typeface="Montserrat"/>
              <a:ea typeface="Montserrat"/>
              <a:cs typeface="Montserrat"/>
              <a:sym typeface="Montserrat"/>
            </a:endParaRPr>
          </a:p>
        </p:txBody>
      </p:sp>
      <p:sp>
        <p:nvSpPr>
          <p:cNvPr id="228" name="Google Shape;228;p38"/>
          <p:cNvSpPr txBox="1"/>
          <p:nvPr/>
        </p:nvSpPr>
        <p:spPr>
          <a:xfrm>
            <a:off x="4985438" y="3554425"/>
            <a:ext cx="1435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Montserrat"/>
                <a:ea typeface="Montserrat"/>
                <a:cs typeface="Montserrat"/>
                <a:sym typeface="Montserrat"/>
              </a:rPr>
              <a:t>Repaying A Debt</a:t>
            </a:r>
            <a:endParaRPr>
              <a:solidFill>
                <a:schemeClr val="lt1"/>
              </a:solidFill>
              <a:latin typeface="Montserrat"/>
              <a:ea typeface="Montserrat"/>
              <a:cs typeface="Montserrat"/>
              <a:sym typeface="Montserrat"/>
            </a:endParaRPr>
          </a:p>
        </p:txBody>
      </p:sp>
      <p:sp>
        <p:nvSpPr>
          <p:cNvPr id="229" name="Google Shape;229;p38"/>
          <p:cNvSpPr txBox="1"/>
          <p:nvPr/>
        </p:nvSpPr>
        <p:spPr>
          <a:xfrm>
            <a:off x="7247825" y="1709575"/>
            <a:ext cx="1435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Montserrat"/>
                <a:ea typeface="Montserrat"/>
                <a:cs typeface="Montserrat"/>
                <a:sym typeface="Montserrat"/>
              </a:rPr>
              <a:t>Doing The Right Thing</a:t>
            </a:r>
            <a:endParaRPr>
              <a:solidFill>
                <a:schemeClr val="lt1"/>
              </a:solidFill>
              <a:latin typeface="Montserrat"/>
              <a:ea typeface="Montserrat"/>
              <a:cs typeface="Montserrat"/>
              <a:sym typeface="Montserrat"/>
            </a:endParaRPr>
          </a:p>
        </p:txBody>
      </p:sp>
      <p:pic>
        <p:nvPicPr>
          <p:cNvPr id="230" name="Google Shape;230;p38"/>
          <p:cNvPicPr preferRelativeResize="0"/>
          <p:nvPr/>
        </p:nvPicPr>
        <p:blipFill>
          <a:blip r:embed="rId3">
            <a:alphaModFix/>
          </a:blip>
          <a:stretch>
            <a:fillRect/>
          </a:stretch>
        </p:blipFill>
        <p:spPr>
          <a:xfrm>
            <a:off x="4572013" y="1373635"/>
            <a:ext cx="2262359" cy="1689558"/>
          </a:xfrm>
          <a:prstGeom prst="rect">
            <a:avLst/>
          </a:prstGeom>
          <a:noFill/>
          <a:ln>
            <a:noFill/>
          </a:ln>
        </p:spPr>
      </p:pic>
      <p:pic>
        <p:nvPicPr>
          <p:cNvPr id="231" name="Google Shape;231;p38"/>
          <p:cNvPicPr preferRelativeResize="0"/>
          <p:nvPr/>
        </p:nvPicPr>
        <p:blipFill>
          <a:blip r:embed="rId4">
            <a:alphaModFix/>
          </a:blip>
          <a:stretch>
            <a:fillRect/>
          </a:stretch>
        </p:blipFill>
        <p:spPr>
          <a:xfrm>
            <a:off x="2309644" y="3063194"/>
            <a:ext cx="2262374" cy="1689558"/>
          </a:xfrm>
          <a:prstGeom prst="rect">
            <a:avLst/>
          </a:prstGeom>
          <a:noFill/>
          <a:ln>
            <a:noFill/>
          </a:ln>
        </p:spPr>
      </p:pic>
      <p:pic>
        <p:nvPicPr>
          <p:cNvPr id="232" name="Google Shape;232;p38"/>
          <p:cNvPicPr preferRelativeResize="0"/>
          <p:nvPr/>
        </p:nvPicPr>
        <p:blipFill>
          <a:blip r:embed="rId5">
            <a:alphaModFix/>
          </a:blip>
          <a:stretch>
            <a:fillRect/>
          </a:stretch>
        </p:blipFill>
        <p:spPr>
          <a:xfrm>
            <a:off x="6834358" y="3060301"/>
            <a:ext cx="2262364" cy="1689550"/>
          </a:xfrm>
          <a:prstGeom prst="rect">
            <a:avLst/>
          </a:prstGeom>
          <a:noFill/>
          <a:ln>
            <a:noFill/>
          </a:ln>
        </p:spPr>
      </p:pic>
      <p:pic>
        <p:nvPicPr>
          <p:cNvPr id="233" name="Google Shape;233;p38"/>
          <p:cNvPicPr preferRelativeResize="0"/>
          <p:nvPr/>
        </p:nvPicPr>
        <p:blipFill>
          <a:blip r:embed="rId6">
            <a:alphaModFix/>
          </a:blip>
          <a:stretch>
            <a:fillRect/>
          </a:stretch>
        </p:blipFill>
        <p:spPr>
          <a:xfrm>
            <a:off x="47275" y="1343375"/>
            <a:ext cx="2262364" cy="1689558"/>
          </a:xfrm>
          <a:prstGeom prst="rect">
            <a:avLst/>
          </a:prstGeom>
          <a:noFill/>
          <a:ln>
            <a:noFill/>
          </a:ln>
        </p:spPr>
      </p:pic>
      <p:sp>
        <p:nvSpPr>
          <p:cNvPr id="234" name="Google Shape;234;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235" name="Google Shape;235;p38"/>
          <p:cNvSpPr txBox="1"/>
          <p:nvPr/>
        </p:nvSpPr>
        <p:spPr>
          <a:xfrm>
            <a:off x="246700" y="4618000"/>
            <a:ext cx="69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[1]</a:t>
            </a:r>
            <a:endParaRPr sz="1700">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Computing Technologies</a:t>
            </a:r>
            <a:endParaRPr/>
          </a:p>
        </p:txBody>
      </p:sp>
      <p:cxnSp>
        <p:nvCxnSpPr>
          <p:cNvPr id="241" name="Google Shape;241;p39"/>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42" name="Google Shape;242;p39"/>
          <p:cNvSpPr txBox="1">
            <a:spLocks noGrp="1"/>
          </p:cNvSpPr>
          <p:nvPr>
            <p:ph type="title"/>
          </p:nvPr>
        </p:nvSpPr>
        <p:spPr>
          <a:xfrm>
            <a:off x="3538497" y="2767975"/>
            <a:ext cx="20670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Restraining Bolts</a:t>
            </a:r>
            <a:endParaRPr/>
          </a:p>
        </p:txBody>
      </p:sp>
      <p:sp>
        <p:nvSpPr>
          <p:cNvPr id="243" name="Google Shape;243;p39"/>
          <p:cNvSpPr txBox="1">
            <a:spLocks noGrp="1"/>
          </p:cNvSpPr>
          <p:nvPr>
            <p:ph type="subTitle" idx="1"/>
          </p:nvPr>
        </p:nvSpPr>
        <p:spPr>
          <a:xfrm>
            <a:off x="3538497" y="3452875"/>
            <a:ext cx="20670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Hardware that is attached to droids to inhibit their free will and allows the owner to remotely disable them  </a:t>
            </a:r>
            <a:endParaRPr/>
          </a:p>
        </p:txBody>
      </p:sp>
      <p:sp>
        <p:nvSpPr>
          <p:cNvPr id="244" name="Google Shape;244;p39"/>
          <p:cNvSpPr txBox="1">
            <a:spLocks noGrp="1"/>
          </p:cNvSpPr>
          <p:nvPr>
            <p:ph type="title" idx="2"/>
          </p:nvPr>
        </p:nvSpPr>
        <p:spPr>
          <a:xfrm>
            <a:off x="6028553" y="2767975"/>
            <a:ext cx="20670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Scomp Links</a:t>
            </a:r>
            <a:endParaRPr/>
          </a:p>
        </p:txBody>
      </p:sp>
      <p:sp>
        <p:nvSpPr>
          <p:cNvPr id="245" name="Google Shape;245;p39"/>
          <p:cNvSpPr txBox="1">
            <a:spLocks noGrp="1"/>
          </p:cNvSpPr>
          <p:nvPr>
            <p:ph type="subTitle" idx="3"/>
          </p:nvPr>
        </p:nvSpPr>
        <p:spPr>
          <a:xfrm>
            <a:off x="6028550" y="3452875"/>
            <a:ext cx="2067000" cy="154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Technology that allows droids and other machines to interface with local computers through a universal port. </a:t>
            </a:r>
            <a:endParaRPr/>
          </a:p>
        </p:txBody>
      </p:sp>
      <p:sp>
        <p:nvSpPr>
          <p:cNvPr id="246" name="Google Shape;246;p39"/>
          <p:cNvSpPr txBox="1">
            <a:spLocks noGrp="1"/>
          </p:cNvSpPr>
          <p:nvPr>
            <p:ph type="title" idx="5"/>
          </p:nvPr>
        </p:nvSpPr>
        <p:spPr>
          <a:xfrm>
            <a:off x="1048447" y="2767975"/>
            <a:ext cx="20670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Droids</a:t>
            </a:r>
            <a:endParaRPr/>
          </a:p>
        </p:txBody>
      </p:sp>
      <p:sp>
        <p:nvSpPr>
          <p:cNvPr id="247" name="Google Shape;247;p39"/>
          <p:cNvSpPr txBox="1">
            <a:spLocks noGrp="1"/>
          </p:cNvSpPr>
          <p:nvPr>
            <p:ph type="subTitle" idx="6"/>
          </p:nvPr>
        </p:nvSpPr>
        <p:spPr>
          <a:xfrm>
            <a:off x="1048450" y="3452875"/>
            <a:ext cx="2067000" cy="137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Artificially intelligent robots intended to serve a specific purpose, but created with self awareness and emotions</a:t>
            </a:r>
            <a:endParaRPr/>
          </a:p>
        </p:txBody>
      </p:sp>
      <p:cxnSp>
        <p:nvCxnSpPr>
          <p:cNvPr id="248" name="Google Shape;248;p39"/>
          <p:cNvCxnSpPr/>
          <p:nvPr/>
        </p:nvCxnSpPr>
        <p:spPr>
          <a:xfrm>
            <a:off x="4436097" y="3388898"/>
            <a:ext cx="2718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249" name="Google Shape;249;p39"/>
          <p:cNvCxnSpPr/>
          <p:nvPr/>
        </p:nvCxnSpPr>
        <p:spPr>
          <a:xfrm>
            <a:off x="6926150" y="3388898"/>
            <a:ext cx="2718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250" name="Google Shape;250;p39"/>
          <p:cNvCxnSpPr/>
          <p:nvPr/>
        </p:nvCxnSpPr>
        <p:spPr>
          <a:xfrm>
            <a:off x="1946050" y="3388898"/>
            <a:ext cx="2718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51" name="Google Shape;251;p39"/>
          <p:cNvSpPr/>
          <p:nvPr/>
        </p:nvSpPr>
        <p:spPr>
          <a:xfrm>
            <a:off x="6850102" y="2024450"/>
            <a:ext cx="423884" cy="409986"/>
          </a:xfrm>
          <a:custGeom>
            <a:avLst/>
            <a:gdLst/>
            <a:ahLst/>
            <a:cxnLst/>
            <a:rect l="l" t="t" r="r" b="b"/>
            <a:pathLst>
              <a:path w="11407" h="11033" extrusionOk="0">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39"/>
          <p:cNvPicPr preferRelativeResize="0"/>
          <p:nvPr/>
        </p:nvPicPr>
        <p:blipFill rotWithShape="1">
          <a:blip r:embed="rId3">
            <a:alphaModFix/>
          </a:blip>
          <a:srcRect l="62562" t="39715" r="16672" b="29469"/>
          <a:stretch/>
        </p:blipFill>
        <p:spPr>
          <a:xfrm>
            <a:off x="3855850" y="1422075"/>
            <a:ext cx="1323324" cy="1104627"/>
          </a:xfrm>
          <a:prstGeom prst="rect">
            <a:avLst/>
          </a:prstGeom>
          <a:noFill/>
          <a:ln>
            <a:noFill/>
          </a:ln>
        </p:spPr>
      </p:pic>
      <p:pic>
        <p:nvPicPr>
          <p:cNvPr id="253" name="Google Shape;253;p39"/>
          <p:cNvPicPr preferRelativeResize="0"/>
          <p:nvPr/>
        </p:nvPicPr>
        <p:blipFill>
          <a:blip r:embed="rId4">
            <a:alphaModFix/>
          </a:blip>
          <a:stretch>
            <a:fillRect/>
          </a:stretch>
        </p:blipFill>
        <p:spPr>
          <a:xfrm>
            <a:off x="1347875" y="1415538"/>
            <a:ext cx="1323326" cy="1323326"/>
          </a:xfrm>
          <a:prstGeom prst="rect">
            <a:avLst/>
          </a:prstGeom>
          <a:noFill/>
          <a:ln>
            <a:noFill/>
          </a:ln>
        </p:spPr>
      </p:pic>
      <p:pic>
        <p:nvPicPr>
          <p:cNvPr id="254" name="Google Shape;254;p39"/>
          <p:cNvPicPr preferRelativeResize="0"/>
          <p:nvPr/>
        </p:nvPicPr>
        <p:blipFill>
          <a:blip r:embed="rId5">
            <a:alphaModFix/>
          </a:blip>
          <a:stretch>
            <a:fillRect/>
          </a:stretch>
        </p:blipFill>
        <p:spPr>
          <a:xfrm>
            <a:off x="6135625" y="1117850"/>
            <a:ext cx="1818725" cy="1513625"/>
          </a:xfrm>
          <a:prstGeom prst="rect">
            <a:avLst/>
          </a:prstGeom>
          <a:noFill/>
          <a:ln>
            <a:noFill/>
          </a:ln>
        </p:spPr>
      </p:pic>
      <p:sp>
        <p:nvSpPr>
          <p:cNvPr id="255" name="Google Shape;255;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256" name="Google Shape;256;p39"/>
          <p:cNvSpPr txBox="1"/>
          <p:nvPr/>
        </p:nvSpPr>
        <p:spPr>
          <a:xfrm>
            <a:off x="350325" y="4649850"/>
            <a:ext cx="60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[2]</a:t>
            </a:r>
            <a:endParaRPr>
              <a:solidFill>
                <a:schemeClr val="lt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0"/>
          <p:cNvSpPr txBox="1">
            <a:spLocks noGrp="1"/>
          </p:cNvSpPr>
          <p:nvPr>
            <p:ph type="title"/>
          </p:nvPr>
        </p:nvSpPr>
        <p:spPr>
          <a:xfrm>
            <a:off x="4226325" y="1033875"/>
            <a:ext cx="2837400" cy="125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Main Conclusions</a:t>
            </a:r>
            <a:endParaRPr/>
          </a:p>
        </p:txBody>
      </p:sp>
      <p:sp>
        <p:nvSpPr>
          <p:cNvPr id="262" name="Google Shape;262;p40"/>
          <p:cNvSpPr txBox="1">
            <a:spLocks noGrp="1"/>
          </p:cNvSpPr>
          <p:nvPr>
            <p:ph type="body" idx="1"/>
          </p:nvPr>
        </p:nvSpPr>
        <p:spPr>
          <a:xfrm>
            <a:off x="4226325" y="2330625"/>
            <a:ext cx="3336300" cy="1779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Wireless technology is more vulnerable to unauthorized access.</a:t>
            </a:r>
            <a:endParaRPr/>
          </a:p>
          <a:p>
            <a:pPr marL="457200" lvl="0" indent="-330200" algn="l" rtl="0">
              <a:spcBef>
                <a:spcPts val="0"/>
              </a:spcBef>
              <a:spcAft>
                <a:spcPts val="0"/>
              </a:spcAft>
              <a:buSzPts val="1600"/>
              <a:buChar char="●"/>
            </a:pPr>
            <a:r>
              <a:rPr lang="en"/>
              <a:t>Sentient droids should have rights. </a:t>
            </a:r>
            <a:endParaRPr/>
          </a:p>
          <a:p>
            <a:pPr marL="0" lvl="0" indent="0" algn="l" rtl="0">
              <a:spcBef>
                <a:spcPts val="1600"/>
              </a:spcBef>
              <a:spcAft>
                <a:spcPts val="1600"/>
              </a:spcAft>
              <a:buNone/>
            </a:pPr>
            <a:endParaRPr/>
          </a:p>
        </p:txBody>
      </p:sp>
      <p:cxnSp>
        <p:nvCxnSpPr>
          <p:cNvPr id="263" name="Google Shape;263;p40"/>
          <p:cNvCxnSpPr/>
          <p:nvPr/>
        </p:nvCxnSpPr>
        <p:spPr>
          <a:xfrm>
            <a:off x="4114300" y="1200852"/>
            <a:ext cx="0" cy="21897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64" name="Google Shape;264;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265" name="Google Shape;265;p40" descr="undefined"/>
          <p:cNvPicPr preferRelativeResize="0"/>
          <p:nvPr/>
        </p:nvPicPr>
        <p:blipFill>
          <a:blip r:embed="rId3">
            <a:alphaModFix/>
          </a:blip>
          <a:stretch>
            <a:fillRect/>
          </a:stretch>
        </p:blipFill>
        <p:spPr>
          <a:xfrm>
            <a:off x="0" y="0"/>
            <a:ext cx="3476625" cy="5143500"/>
          </a:xfrm>
          <a:prstGeom prst="rect">
            <a:avLst/>
          </a:prstGeom>
          <a:noFill/>
          <a:ln>
            <a:noFill/>
          </a:ln>
        </p:spPr>
      </p:pic>
      <p:sp>
        <p:nvSpPr>
          <p:cNvPr id="266" name="Google Shape;266;p40"/>
          <p:cNvSpPr txBox="1"/>
          <p:nvPr/>
        </p:nvSpPr>
        <p:spPr>
          <a:xfrm>
            <a:off x="3774025" y="4681700"/>
            <a:ext cx="38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a:t>
            </a:r>
            <a:endParaRPr>
              <a:solidFill>
                <a:schemeClr val="lt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1"/>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Interconnectivity and Cyber Security</a:t>
            </a:r>
            <a:endParaRPr/>
          </a:p>
        </p:txBody>
      </p:sp>
      <p:cxnSp>
        <p:nvCxnSpPr>
          <p:cNvPr id="272" name="Google Shape;272;p41"/>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73" name="Google Shape;273;p41"/>
          <p:cNvSpPr txBox="1"/>
          <p:nvPr/>
        </p:nvSpPr>
        <p:spPr>
          <a:xfrm>
            <a:off x="792050" y="1662325"/>
            <a:ext cx="5456100" cy="29862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Wireless Networks</a:t>
            </a:r>
            <a:endParaRPr>
              <a:solidFill>
                <a:schemeClr val="lt1"/>
              </a:solidFill>
              <a:latin typeface="Montserrat"/>
              <a:ea typeface="Montserrat"/>
              <a:cs typeface="Montserrat"/>
              <a:sym typeface="Montserrat"/>
            </a:endParaRPr>
          </a:p>
          <a:p>
            <a:pPr marL="914400" lvl="1"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Many avenues to attack wireless networks  </a:t>
            </a:r>
            <a:endParaRPr>
              <a:solidFill>
                <a:schemeClr val="lt1"/>
              </a:solidFill>
              <a:latin typeface="Montserrat"/>
              <a:ea typeface="Montserrat"/>
              <a:cs typeface="Montserrat"/>
              <a:sym typeface="Montserrat"/>
            </a:endParaRPr>
          </a:p>
          <a:p>
            <a:pPr marL="914400" lvl="1"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Devices on the network vulnerable </a:t>
            </a:r>
            <a:endParaRPr>
              <a:solidFill>
                <a:schemeClr val="lt1"/>
              </a:solidFill>
              <a:latin typeface="Montserrat"/>
              <a:ea typeface="Montserrat"/>
              <a:cs typeface="Montserrat"/>
              <a:sym typeface="Montserrat"/>
            </a:endParaRPr>
          </a:p>
          <a:p>
            <a:pPr marL="914400" lvl="1"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Public networks are common and easily impersonated </a:t>
            </a:r>
            <a:endParaRPr>
              <a:solidFill>
                <a:schemeClr val="lt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Internet of Things</a:t>
            </a:r>
            <a:endParaRPr>
              <a:solidFill>
                <a:schemeClr val="lt1"/>
              </a:solidFill>
              <a:latin typeface="Montserrat"/>
              <a:ea typeface="Montserrat"/>
              <a:cs typeface="Montserrat"/>
              <a:sym typeface="Montserrat"/>
            </a:endParaRPr>
          </a:p>
          <a:p>
            <a:pPr marL="914400" lvl="1"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Increased number of network nodes </a:t>
            </a:r>
            <a:endParaRPr>
              <a:solidFill>
                <a:schemeClr val="lt1"/>
              </a:solidFill>
              <a:latin typeface="Montserrat"/>
              <a:ea typeface="Montserrat"/>
              <a:cs typeface="Montserrat"/>
              <a:sym typeface="Montserrat"/>
            </a:endParaRPr>
          </a:p>
          <a:p>
            <a:pPr marL="914400" lvl="1"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Poorly protected network nodes </a:t>
            </a:r>
            <a:endParaRPr>
              <a:solidFill>
                <a:schemeClr val="lt1"/>
              </a:solidFill>
              <a:latin typeface="Montserrat"/>
              <a:ea typeface="Montserrat"/>
              <a:cs typeface="Montserrat"/>
              <a:sym typeface="Montserrat"/>
            </a:endParaRPr>
          </a:p>
          <a:p>
            <a:pPr marL="0" lvl="0" indent="0" algn="l" rtl="0">
              <a:spcBef>
                <a:spcPts val="0"/>
              </a:spcBef>
              <a:spcAft>
                <a:spcPts val="0"/>
              </a:spcAft>
              <a:buNone/>
            </a:pPr>
            <a:r>
              <a:rPr lang="en">
                <a:solidFill>
                  <a:schemeClr val="lt1"/>
                </a:solidFill>
                <a:latin typeface="Montserrat"/>
                <a:ea typeface="Montserrat"/>
                <a:cs typeface="Montserrat"/>
                <a:sym typeface="Montserrat"/>
              </a:rPr>
              <a:t>	</a:t>
            </a:r>
            <a:endParaRPr>
              <a:solidFill>
                <a:schemeClr val="lt1"/>
              </a:solidFill>
              <a:latin typeface="Montserrat"/>
              <a:ea typeface="Montserrat"/>
              <a:cs typeface="Montserrat"/>
              <a:sym typeface="Montserrat"/>
            </a:endParaRPr>
          </a:p>
        </p:txBody>
      </p:sp>
      <p:sp>
        <p:nvSpPr>
          <p:cNvPr id="274" name="Google Shape;274;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275" name="Google Shape;275;p41"/>
          <p:cNvSpPr txBox="1"/>
          <p:nvPr/>
        </p:nvSpPr>
        <p:spPr>
          <a:xfrm>
            <a:off x="302550" y="4633925"/>
            <a:ext cx="76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[3][4]</a:t>
            </a:r>
            <a:endParaRPr>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2"/>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Counter Argument: More Security Exists for Wireless Technology</a:t>
            </a:r>
            <a:endParaRPr/>
          </a:p>
        </p:txBody>
      </p:sp>
      <p:sp>
        <p:nvSpPr>
          <p:cNvPr id="281" name="Google Shape;281;p42"/>
          <p:cNvSpPr txBox="1">
            <a:spLocks noGrp="1"/>
          </p:cNvSpPr>
          <p:nvPr>
            <p:ph type="subTitle" idx="1"/>
          </p:nvPr>
        </p:nvSpPr>
        <p:spPr>
          <a:xfrm>
            <a:off x="1937338" y="3148075"/>
            <a:ext cx="2390100" cy="1235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Wireless communication security</a:t>
            </a:r>
            <a:endParaRPr/>
          </a:p>
          <a:p>
            <a:pPr marL="457200" lvl="0" indent="-317500" algn="l" rtl="0">
              <a:spcBef>
                <a:spcPts val="0"/>
              </a:spcBef>
              <a:spcAft>
                <a:spcPts val="0"/>
              </a:spcAft>
              <a:buSzPts val="1400"/>
              <a:buChar char="-"/>
            </a:pPr>
            <a:r>
              <a:rPr lang="en"/>
              <a:t>Wireless access point security</a:t>
            </a:r>
            <a:endParaRPr/>
          </a:p>
          <a:p>
            <a:pPr marL="457200" lvl="0" indent="-317500" algn="l" rtl="0">
              <a:spcBef>
                <a:spcPts val="0"/>
              </a:spcBef>
              <a:spcAft>
                <a:spcPts val="0"/>
              </a:spcAft>
              <a:buSzPts val="1400"/>
              <a:buChar char="-"/>
            </a:pPr>
            <a:r>
              <a:rPr lang="en"/>
              <a:t>Wireless network security</a:t>
            </a:r>
            <a:endParaRPr/>
          </a:p>
        </p:txBody>
      </p:sp>
      <p:cxnSp>
        <p:nvCxnSpPr>
          <p:cNvPr id="282" name="Google Shape;282;p42"/>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83" name="Google Shape;283;p42"/>
          <p:cNvSpPr txBox="1">
            <a:spLocks noGrp="1"/>
          </p:cNvSpPr>
          <p:nvPr>
            <p:ph type="title"/>
          </p:nvPr>
        </p:nvSpPr>
        <p:spPr>
          <a:xfrm>
            <a:off x="1937338" y="2463175"/>
            <a:ext cx="23901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Security of wireless technology</a:t>
            </a:r>
            <a:endParaRPr/>
          </a:p>
        </p:txBody>
      </p:sp>
      <p:sp>
        <p:nvSpPr>
          <p:cNvPr id="284" name="Google Shape;284;p42"/>
          <p:cNvSpPr txBox="1">
            <a:spLocks noGrp="1"/>
          </p:cNvSpPr>
          <p:nvPr>
            <p:ph type="title" idx="2"/>
          </p:nvPr>
        </p:nvSpPr>
        <p:spPr>
          <a:xfrm>
            <a:off x="4816563" y="2463175"/>
            <a:ext cx="23901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Lack of security of wired technology</a:t>
            </a:r>
            <a:endParaRPr/>
          </a:p>
        </p:txBody>
      </p:sp>
      <p:sp>
        <p:nvSpPr>
          <p:cNvPr id="285" name="Google Shape;285;p42"/>
          <p:cNvSpPr txBox="1">
            <a:spLocks noGrp="1"/>
          </p:cNvSpPr>
          <p:nvPr>
            <p:ph type="subTitle" idx="3"/>
          </p:nvPr>
        </p:nvSpPr>
        <p:spPr>
          <a:xfrm>
            <a:off x="4816563" y="3148075"/>
            <a:ext cx="2390100" cy="1235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Cyber-physical systems</a:t>
            </a:r>
            <a:endParaRPr/>
          </a:p>
          <a:p>
            <a:pPr marL="457200" lvl="0" indent="-317500" algn="l" rtl="0">
              <a:spcBef>
                <a:spcPts val="0"/>
              </a:spcBef>
              <a:spcAft>
                <a:spcPts val="0"/>
              </a:spcAft>
              <a:buSzPts val="1400"/>
              <a:buChar char="-"/>
            </a:pPr>
            <a:r>
              <a:rPr lang="en"/>
              <a:t>Manufacturing in the real world</a:t>
            </a:r>
            <a:endParaRPr/>
          </a:p>
        </p:txBody>
      </p:sp>
      <p:cxnSp>
        <p:nvCxnSpPr>
          <p:cNvPr id="286" name="Google Shape;286;p42"/>
          <p:cNvCxnSpPr/>
          <p:nvPr/>
        </p:nvCxnSpPr>
        <p:spPr>
          <a:xfrm>
            <a:off x="2996488" y="3084098"/>
            <a:ext cx="2718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287" name="Google Shape;287;p42"/>
          <p:cNvCxnSpPr/>
          <p:nvPr/>
        </p:nvCxnSpPr>
        <p:spPr>
          <a:xfrm>
            <a:off x="5875713" y="3084098"/>
            <a:ext cx="2718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88" name="Google Shape;288;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289" name="Google Shape;289;p42"/>
          <p:cNvSpPr txBox="1"/>
          <p:nvPr/>
        </p:nvSpPr>
        <p:spPr>
          <a:xfrm>
            <a:off x="198200" y="4586150"/>
            <a:ext cx="82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[5][6]</a:t>
            </a:r>
            <a:endParaRPr>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3"/>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Cyber Crime</a:t>
            </a:r>
            <a:endParaRPr/>
          </a:p>
        </p:txBody>
      </p:sp>
      <p:cxnSp>
        <p:nvCxnSpPr>
          <p:cNvPr id="295" name="Google Shape;295;p43"/>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96" name="Google Shape;296;p43"/>
          <p:cNvSpPr txBox="1"/>
          <p:nvPr/>
        </p:nvSpPr>
        <p:spPr>
          <a:xfrm>
            <a:off x="792050" y="1417425"/>
            <a:ext cx="3393300" cy="20163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Most common types of cyber attacks are wireless</a:t>
            </a:r>
            <a:endParaRPr>
              <a:solidFill>
                <a:schemeClr val="lt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Cyber crime has been increasing over the last decade</a:t>
            </a:r>
            <a:endParaRPr>
              <a:solidFill>
                <a:schemeClr val="lt1"/>
              </a:solidFill>
              <a:latin typeface="Montserrat"/>
              <a:ea typeface="Montserrat"/>
              <a:cs typeface="Montserrat"/>
              <a:sym typeface="Montserrat"/>
            </a:endParaRPr>
          </a:p>
          <a:p>
            <a:pPr marL="0" lvl="0" indent="0" algn="l" rtl="0">
              <a:spcBef>
                <a:spcPts val="0"/>
              </a:spcBef>
              <a:spcAft>
                <a:spcPts val="0"/>
              </a:spcAft>
              <a:buNone/>
            </a:pPr>
            <a:r>
              <a:rPr lang="en">
                <a:solidFill>
                  <a:schemeClr val="lt1"/>
                </a:solidFill>
                <a:latin typeface="Montserrat"/>
                <a:ea typeface="Montserrat"/>
                <a:cs typeface="Montserrat"/>
                <a:sym typeface="Montserrat"/>
              </a:rPr>
              <a:t>	</a:t>
            </a:r>
            <a:endParaRPr>
              <a:solidFill>
                <a:schemeClr val="lt1"/>
              </a:solidFill>
              <a:latin typeface="Montserrat"/>
              <a:ea typeface="Montserrat"/>
              <a:cs typeface="Montserrat"/>
              <a:sym typeface="Montserrat"/>
            </a:endParaRPr>
          </a:p>
        </p:txBody>
      </p:sp>
      <p:pic>
        <p:nvPicPr>
          <p:cNvPr id="297" name="Google Shape;297;p43"/>
          <p:cNvPicPr preferRelativeResize="0"/>
          <p:nvPr/>
        </p:nvPicPr>
        <p:blipFill>
          <a:blip r:embed="rId3">
            <a:alphaModFix/>
          </a:blip>
          <a:stretch>
            <a:fillRect/>
          </a:stretch>
        </p:blipFill>
        <p:spPr>
          <a:xfrm>
            <a:off x="4185350" y="1386425"/>
            <a:ext cx="4249025" cy="3170426"/>
          </a:xfrm>
          <a:prstGeom prst="rect">
            <a:avLst/>
          </a:prstGeom>
          <a:noFill/>
          <a:ln>
            <a:noFill/>
          </a:ln>
        </p:spPr>
      </p:pic>
      <p:sp>
        <p:nvSpPr>
          <p:cNvPr id="298" name="Google Shape;298;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299" name="Google Shape;299;p43"/>
          <p:cNvSpPr txBox="1"/>
          <p:nvPr/>
        </p:nvSpPr>
        <p:spPr>
          <a:xfrm>
            <a:off x="334400" y="4697625"/>
            <a:ext cx="78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[7][8]</a:t>
            </a:r>
            <a:endParaRPr>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4"/>
          <p:cNvSpPr txBox="1">
            <a:spLocks noGrp="1"/>
          </p:cNvSpPr>
          <p:nvPr>
            <p:ph type="title"/>
          </p:nvPr>
        </p:nvSpPr>
        <p:spPr>
          <a:xfrm>
            <a:off x="5337175" y="1373325"/>
            <a:ext cx="2837400" cy="125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Second Conclusion</a:t>
            </a:r>
            <a:endParaRPr/>
          </a:p>
        </p:txBody>
      </p:sp>
      <p:cxnSp>
        <p:nvCxnSpPr>
          <p:cNvPr id="305" name="Google Shape;305;p44"/>
          <p:cNvCxnSpPr/>
          <p:nvPr/>
        </p:nvCxnSpPr>
        <p:spPr>
          <a:xfrm>
            <a:off x="5225150" y="1540302"/>
            <a:ext cx="0" cy="21897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06" name="Google Shape;306;p44"/>
          <p:cNvPicPr preferRelativeResize="0"/>
          <p:nvPr/>
        </p:nvPicPr>
        <p:blipFill rotWithShape="1">
          <a:blip r:embed="rId3">
            <a:alphaModFix/>
          </a:blip>
          <a:srcRect l="18080" t="-2202" r="23480" b="-2192"/>
          <a:stretch/>
        </p:blipFill>
        <p:spPr>
          <a:xfrm>
            <a:off x="-422250" y="-236700"/>
            <a:ext cx="4714800" cy="5616900"/>
          </a:xfrm>
          <a:prstGeom prst="flowChartDelay">
            <a:avLst/>
          </a:prstGeom>
          <a:noFill/>
          <a:ln>
            <a:noFill/>
          </a:ln>
        </p:spPr>
      </p:pic>
      <p:sp>
        <p:nvSpPr>
          <p:cNvPr id="307" name="Google Shape;307;p44"/>
          <p:cNvSpPr txBox="1">
            <a:spLocks noGrp="1"/>
          </p:cNvSpPr>
          <p:nvPr>
            <p:ph type="body" idx="1"/>
          </p:nvPr>
        </p:nvSpPr>
        <p:spPr>
          <a:xfrm>
            <a:off x="5337175" y="2670075"/>
            <a:ext cx="3336300" cy="1779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Sentient droids should have rights. </a:t>
            </a:r>
            <a:endParaRPr/>
          </a:p>
          <a:p>
            <a:pPr marL="0" lvl="0" indent="0" algn="l" rtl="0">
              <a:spcBef>
                <a:spcPts val="1600"/>
              </a:spcBef>
              <a:spcAft>
                <a:spcPts val="1600"/>
              </a:spcAft>
              <a:buNone/>
            </a:pPr>
            <a:endParaRPr/>
          </a:p>
        </p:txBody>
      </p:sp>
      <p:sp>
        <p:nvSpPr>
          <p:cNvPr id="308" name="Google Shape;308;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4157</Words>
  <Application>Microsoft Macintosh PowerPoint</Application>
  <PresentationFormat>On-screen Show (16:9)</PresentationFormat>
  <Paragraphs>254</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Montserrat</vt:lpstr>
      <vt:lpstr>Montserrat Medium</vt:lpstr>
      <vt:lpstr>Montserrat ExtraLight</vt:lpstr>
      <vt:lpstr>Montserrat ExtraBold</vt:lpstr>
      <vt:lpstr>Arial</vt:lpstr>
      <vt:lpstr>Times New Roman</vt:lpstr>
      <vt:lpstr>Futuristic Background by Slidesgo</vt:lpstr>
      <vt:lpstr>SOLO</vt:lpstr>
      <vt:lpstr>01</vt:lpstr>
      <vt:lpstr>Plot Summary</vt:lpstr>
      <vt:lpstr>Computing Technologies</vt:lpstr>
      <vt:lpstr>Main Conclusions</vt:lpstr>
      <vt:lpstr>Interconnectivity and Cyber Security</vt:lpstr>
      <vt:lpstr>Counter Argument: More Security Exists for Wireless Technology</vt:lpstr>
      <vt:lpstr>Cyber Crime</vt:lpstr>
      <vt:lpstr>Second Conclusion</vt:lpstr>
      <vt:lpstr>Droids express emotions just like organic beings</vt:lpstr>
      <vt:lpstr>The Public and Droids </vt:lpstr>
      <vt:lpstr>Counter Argument: Droids Are Not Moral Persons</vt:lpstr>
      <vt:lpstr>The Ethics of Droid Rights </vt:lpstr>
      <vt:lpstr>Summary</vt:lpstr>
      <vt:lpstr>REFERENCES</vt:lpstr>
      <vt:lpstr>REFERENCES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SOLO</dc:title>
  <dc:creator>Tyler Looney</dc:creator>
  <cp:lastModifiedBy>Keith A. Pray</cp:lastModifiedBy>
  <cp:revision>4</cp:revision>
  <dcterms:modified xsi:type="dcterms:W3CDTF">2025-05-18T15:27:02Z</dcterms:modified>
</cp:coreProperties>
</file>