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9144000" cy="5143500" type="screen16x9"/>
  <p:notesSz cx="6858000" cy="9144000"/>
  <p:embeddedFontLst>
    <p:embeddedFont>
      <p:font typeface="Economica" panose="02000506040000020004" pitchFamily="2" charset="77"/>
      <p:regular r:id="rId13"/>
      <p:bold r:id="rId14"/>
      <p:italic r:id="rId15"/>
      <p:boldItalic r:id="rId16"/>
    </p:embeddedFont>
    <p:embeddedFont>
      <p:font typeface="Open Sans" panose="020B0606030504020204" pitchFamily="34" charset="0"/>
      <p:regular r:id="rId17"/>
      <p:bold r:id="rId18"/>
      <p:italic r:id="rId19"/>
      <p:bold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09"/>
    <p:restoredTop sz="78713"/>
  </p:normalViewPr>
  <p:slideViewPr>
    <p:cSldViewPr snapToGrid="0">
      <p:cViewPr varScale="1">
        <p:scale>
          <a:sx n="184" d="100"/>
          <a:sy n="184" d="100"/>
        </p:scale>
        <p:origin x="176" y="2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02e6a342cb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02e6a342cb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302e6a342c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02e6a342c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Eleanor - will say the general plot of Free Guy (shouldn’t be difficult we all watched the movie)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0693bddd44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0693bddd44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Eleanor - will say the general plot of Free Guy (shouldn’t be difficult we all watched the movie)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02e6a342c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02e6a342c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The director wanted the movie to </a:t>
            </a:r>
            <a:endParaRPr/>
          </a:p>
          <a:p>
            <a:pPr marL="914400" lvl="1" indent="-298450" algn="l" rtl="0">
              <a:spcBef>
                <a:spcPts val="0"/>
              </a:spcBef>
              <a:spcAft>
                <a:spcPts val="0"/>
              </a:spcAft>
              <a:buSzPts val="1100"/>
              <a:buChar char="-"/>
            </a:pPr>
            <a:r>
              <a:rPr lang="en"/>
              <a:t>appeal to gaming community</a:t>
            </a:r>
            <a:endParaRPr/>
          </a:p>
          <a:p>
            <a:pPr marL="914400" lvl="1" indent="-298450" algn="l" rtl="0">
              <a:spcBef>
                <a:spcPts val="0"/>
              </a:spcBef>
              <a:spcAft>
                <a:spcPts val="0"/>
              </a:spcAft>
              <a:buSzPts val="1100"/>
              <a:buChar char="-"/>
            </a:pPr>
            <a:r>
              <a:rPr lang="en"/>
              <a:t>Display a dichotomy between chaos in videogames and the potential for digital beauty</a:t>
            </a:r>
            <a:endParaRPr/>
          </a:p>
          <a:p>
            <a:pPr marL="914400" lvl="1" indent="-298450" algn="l" rtl="0">
              <a:spcBef>
                <a:spcPts val="0"/>
              </a:spcBef>
              <a:spcAft>
                <a:spcPts val="0"/>
              </a:spcAft>
              <a:buSzPts val="1100"/>
              <a:buChar char="-"/>
            </a:pPr>
            <a:r>
              <a:rPr lang="en"/>
              <a:t>Show how players deal with moral choice in their actions when they have no consequences(players start in the movie almost entirely evil, without care for the environment in which they play, but progress towards less violent methods of progression)</a:t>
            </a:r>
            <a:endParaRPr/>
          </a:p>
          <a:p>
            <a:pPr marL="914400" lvl="1" indent="-298450" algn="l" rtl="0">
              <a:spcBef>
                <a:spcPts val="0"/>
              </a:spcBef>
              <a:spcAft>
                <a:spcPts val="0"/>
              </a:spcAft>
              <a:buSzPts val="1100"/>
              <a:buChar char="-"/>
            </a:pPr>
            <a:r>
              <a:rPr lang="en"/>
              <a:t>Poke fun at the speed of trends and how things go viral(through the “blue shirt guy” phenomenon)</a:t>
            </a:r>
            <a:endParaRPr/>
          </a:p>
          <a:p>
            <a:pPr marL="914400" lvl="1" indent="-298450" algn="l" rtl="0">
              <a:spcBef>
                <a:spcPts val="0"/>
              </a:spcBef>
              <a:spcAft>
                <a:spcPts val="0"/>
              </a:spcAft>
              <a:buSzPts val="1100"/>
              <a:buChar char="-"/>
            </a:pPr>
            <a:r>
              <a:rPr lang="en"/>
              <a:t>Show how people may react to the emergence of AI, some compassionate and others indifferent(Game company CEO essentially holding guy hostage in order for milly not to sue him)</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02e6a342cb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02e6a342cb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05f2081fa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305f2081fa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Free Guy shows a world where all data can be collected easily. Any information that a player or NPC puts into the game can be monitored by the developers, including their locations, level, and any other actions taken in-game. The picture shown here (point to bottom left picture) has the view of a developer in-game, where the red dots represents each NPC or player and all the blue shows the in-game objects. This can be compared to the real world, where if you use a product online, it is expected that the company who creates the product has access to your usage of the product. In addition, there is no restriction on the type of information that can be collected by a private company and consumers have no right to know what companies hold what data [6]. </a:t>
            </a:r>
            <a:br>
              <a:rPr lang="en"/>
            </a:br>
            <a:r>
              <a:rPr lang="en"/>
              <a:t>Also, many people are unaware that their data is being collected. In Free Guy, the players likely accepted some Terms and Conditions where they agreed to have their in-game data collected, but the NPCs have no idea that they are in a game and did not agree to have their data collected. This also shows that there is a lack of transparency about data collection, as even for the players who accepted a Terms and Conditions, they likely did not read all of it and do not have an exact knowledge of what data is being collected and for what. A 2019 survey from Pew Research showed that 22% of adults say they read the terms and conditions all the way through, and 62-63% of Americans say that it is not possible to go through their daily life without companies and the government collecting personal data [7]. Despite appearing as if these “agreements” maintain transparency from both sides, it instead becomes relatively unrestricted data collection on consumers from the government and private companies.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069762b60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3069762b60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Another comparison between Free Guy and the real world lies with the way players and developers can manipulate the world. Players can interact with the world using their glasses, and although NPCs can theoretically take the glasses like Guy did in the movie, NPCs are programmed to avoid doing that, so players have more inherent power than NPCs. Meanwhile, the developers have even greater abilities - the left picture shows a developer of Free City taking advantage of these abilities to summon a car in an attempt to stop Guy, causing the explosion shown on the right side. This can be compared to class differences in the real world, where although on the surface it may seem like people have equal rights, many people have privilege that gives them an advantage over others. This privilege can come from many sources, such as race, gender, or sexuality, or other class differences that allow the rich to control the economy and influence policy. For example, corporate lobbying is when a company hires people to influence the decisions of the government, and this is usually done to allow these corporations to hold more power and earn more money [14]. </a:t>
            </a:r>
            <a:br>
              <a:rPr lang="en"/>
            </a:br>
            <a:r>
              <a:rPr lang="en"/>
              <a:t>The developer abilities shown by the developers and Antwan, who tries destroying the servers fully and deleting the world, have more power than the player but are still unable to kill Guy or the other NPCs. This can be compared to how the government has power and can oppress its people, but it does not have unlimited power as it cannot do certain actions either under its own rules, physical limitations, or in fear of its people revolting.</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05f2081fa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305f2081fa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302e6a342cb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302e6a342cb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Free Guy reflects real life for the general lack of safety on the internet, It is easy for our data to be collected and used to manipulate our online world just like in the movie. Also, intellectual property isn’t properly protected and it’s easy for big corporations to steal it and how we need more laws to protect it.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2744013" y="756700"/>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1" name="Google Shape;11;p2"/>
          <p:cNvSpPr/>
          <p:nvPr/>
        </p:nvSpPr>
        <p:spPr>
          <a:xfrm rot="10800000">
            <a:off x="5318350" y="32667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2" name="Google Shape;12;p2"/>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3" name="Google Shape;13;p2"/>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sp>
        <p:nvSpPr>
          <p:cNvPr id="52" name="Google Shape;52;p1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1"/>
          <p:cNvSpPr txBox="1">
            <a:spLocks noGrp="1"/>
          </p:cNvSpPr>
          <p:nvPr>
            <p:ph type="title" hasCustomPrompt="1"/>
          </p:nvPr>
        </p:nvSpPr>
        <p:spPr>
          <a:xfrm>
            <a:off x="311700" y="957125"/>
            <a:ext cx="8520600" cy="21288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2"/>
              </a:buClr>
              <a:buSzPts val="16000"/>
              <a:buNone/>
              <a:defRPr sz="16000">
                <a:solidFill>
                  <a:schemeClr val="lt2"/>
                </a:solidFill>
              </a:defRPr>
            </a:lvl1pPr>
            <a:lvl2pPr lvl="1" algn="ctr">
              <a:spcBef>
                <a:spcPts val="0"/>
              </a:spcBef>
              <a:spcAft>
                <a:spcPts val="0"/>
              </a:spcAft>
              <a:buClr>
                <a:schemeClr val="lt2"/>
              </a:buClr>
              <a:buSzPts val="16000"/>
              <a:buNone/>
              <a:defRPr sz="16000">
                <a:solidFill>
                  <a:schemeClr val="lt2"/>
                </a:solidFill>
              </a:defRPr>
            </a:lvl2pPr>
            <a:lvl3pPr lvl="2" algn="ctr">
              <a:spcBef>
                <a:spcPts val="0"/>
              </a:spcBef>
              <a:spcAft>
                <a:spcPts val="0"/>
              </a:spcAft>
              <a:buClr>
                <a:schemeClr val="lt2"/>
              </a:buClr>
              <a:buSzPts val="16000"/>
              <a:buNone/>
              <a:defRPr sz="16000">
                <a:solidFill>
                  <a:schemeClr val="lt2"/>
                </a:solidFill>
              </a:defRPr>
            </a:lvl3pPr>
            <a:lvl4pPr lvl="3" algn="ctr">
              <a:spcBef>
                <a:spcPts val="0"/>
              </a:spcBef>
              <a:spcAft>
                <a:spcPts val="0"/>
              </a:spcAft>
              <a:buClr>
                <a:schemeClr val="lt2"/>
              </a:buClr>
              <a:buSzPts val="16000"/>
              <a:buNone/>
              <a:defRPr sz="16000">
                <a:solidFill>
                  <a:schemeClr val="lt2"/>
                </a:solidFill>
              </a:defRPr>
            </a:lvl4pPr>
            <a:lvl5pPr lvl="4" algn="ctr">
              <a:spcBef>
                <a:spcPts val="0"/>
              </a:spcBef>
              <a:spcAft>
                <a:spcPts val="0"/>
              </a:spcAft>
              <a:buClr>
                <a:schemeClr val="lt2"/>
              </a:buClr>
              <a:buSzPts val="16000"/>
              <a:buNone/>
              <a:defRPr sz="16000">
                <a:solidFill>
                  <a:schemeClr val="lt2"/>
                </a:solidFill>
              </a:defRPr>
            </a:lvl5pPr>
            <a:lvl6pPr lvl="5" algn="ctr">
              <a:spcBef>
                <a:spcPts val="0"/>
              </a:spcBef>
              <a:spcAft>
                <a:spcPts val="0"/>
              </a:spcAft>
              <a:buClr>
                <a:schemeClr val="lt2"/>
              </a:buClr>
              <a:buSzPts val="16000"/>
              <a:buNone/>
              <a:defRPr sz="16000">
                <a:solidFill>
                  <a:schemeClr val="lt2"/>
                </a:solidFill>
              </a:defRPr>
            </a:lvl6pPr>
            <a:lvl7pPr lvl="6" algn="ctr">
              <a:spcBef>
                <a:spcPts val="0"/>
              </a:spcBef>
              <a:spcAft>
                <a:spcPts val="0"/>
              </a:spcAft>
              <a:buClr>
                <a:schemeClr val="lt2"/>
              </a:buClr>
              <a:buSzPts val="16000"/>
              <a:buNone/>
              <a:defRPr sz="16000">
                <a:solidFill>
                  <a:schemeClr val="lt2"/>
                </a:solidFill>
              </a:defRPr>
            </a:lvl7pPr>
            <a:lvl8pPr lvl="7" algn="ctr">
              <a:spcBef>
                <a:spcPts val="0"/>
              </a:spcBef>
              <a:spcAft>
                <a:spcPts val="0"/>
              </a:spcAft>
              <a:buClr>
                <a:schemeClr val="lt2"/>
              </a:buClr>
              <a:buSzPts val="16000"/>
              <a:buNone/>
              <a:defRPr sz="16000">
                <a:solidFill>
                  <a:schemeClr val="lt2"/>
                </a:solidFill>
              </a:defRPr>
            </a:lvl8pPr>
            <a:lvl9pPr lvl="8" algn="ctr">
              <a:spcBef>
                <a:spcPts val="0"/>
              </a:spcBef>
              <a:spcAft>
                <a:spcPts val="0"/>
              </a:spcAft>
              <a:buClr>
                <a:schemeClr val="lt2"/>
              </a:buClr>
              <a:buSzPts val="16000"/>
              <a:buNone/>
              <a:defRPr sz="16000">
                <a:solidFill>
                  <a:schemeClr val="lt2"/>
                </a:solidFill>
              </a:defRPr>
            </a:lvl9pPr>
          </a:lstStyle>
          <a:p>
            <a:r>
              <a:t>xx%</a:t>
            </a:r>
          </a:p>
        </p:txBody>
      </p:sp>
      <p:sp>
        <p:nvSpPr>
          <p:cNvPr id="54" name="Google Shape;54;p11"/>
          <p:cNvSpPr txBox="1">
            <a:spLocks noGrp="1"/>
          </p:cNvSpPr>
          <p:nvPr>
            <p:ph type="body" idx="1"/>
          </p:nvPr>
        </p:nvSpPr>
        <p:spPr>
          <a:xfrm>
            <a:off x="311700" y="3162000"/>
            <a:ext cx="85206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flipH="1">
            <a:off x="7595938" y="4602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7" name="Google Shape;17;p3"/>
          <p:cNvSpPr/>
          <p:nvPr/>
        </p:nvSpPr>
        <p:spPr>
          <a:xfrm rot="10800000" flipH="1">
            <a:off x="466425" y="35583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8" name="Google Shape;18;p3"/>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4"/>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7" name="Google Shape;27;p5"/>
          <p:cNvSpPr txBox="1">
            <a:spLocks noGrp="1"/>
          </p:cNvSpPr>
          <p:nvPr>
            <p:ph type="body" idx="1"/>
          </p:nvPr>
        </p:nvSpPr>
        <p:spPr>
          <a:xfrm>
            <a:off x="311700" y="1225225"/>
            <a:ext cx="3999900" cy="3354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body" idx="2"/>
          </p:nvPr>
        </p:nvSpPr>
        <p:spPr>
          <a:xfrm>
            <a:off x="4832400" y="1225225"/>
            <a:ext cx="3999900" cy="3354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5" name="Google Shape;35;p7"/>
          <p:cNvSpPr txBox="1">
            <a:spLocks noGrp="1"/>
          </p:cNvSpPr>
          <p:nvPr>
            <p:ph type="body" idx="1"/>
          </p:nvPr>
        </p:nvSpPr>
        <p:spPr>
          <a:xfrm>
            <a:off x="311700" y="1399400"/>
            <a:ext cx="2808000" cy="27849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6" name="Google Shape;3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8"/>
          <p:cNvSpPr txBox="1">
            <a:spLocks noGrp="1"/>
          </p:cNvSpPr>
          <p:nvPr>
            <p:ph type="title"/>
          </p:nvPr>
        </p:nvSpPr>
        <p:spPr>
          <a:xfrm>
            <a:off x="490250" y="450150"/>
            <a:ext cx="5878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9"/>
          <p:cNvSpPr/>
          <p:nvPr/>
        </p:nvSpPr>
        <p:spPr>
          <a:xfrm>
            <a:off x="4572000" y="-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 name="Google Shape;43;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4" name="Google Shape;44;p9"/>
          <p:cNvSpPr txBox="1">
            <a:spLocks noGrp="1"/>
          </p:cNvSpPr>
          <p:nvPr>
            <p:ph type="title"/>
          </p:nvPr>
        </p:nvSpPr>
        <p:spPr>
          <a:xfrm>
            <a:off x="265500" y="929275"/>
            <a:ext cx="4045200" cy="17862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a:endParaRPr/>
          </a:p>
        </p:txBody>
      </p:sp>
      <p:sp>
        <p:nvSpPr>
          <p:cNvPr id="45" name="Google Shape;45;p9"/>
          <p:cNvSpPr txBox="1">
            <a:spLocks noGrp="1"/>
          </p:cNvSpPr>
          <p:nvPr>
            <p:ph type="subTitle" idx="1"/>
          </p:nvPr>
        </p:nvSpPr>
        <p:spPr>
          <a:xfrm>
            <a:off x="265500" y="2769001"/>
            <a:ext cx="4045200" cy="1574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a:endParaRPr/>
          </a:p>
        </p:txBody>
      </p:sp>
      <p:sp>
        <p:nvSpPr>
          <p:cNvPr id="46" name="Google Shape;46;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7" name="Google Shape;4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319500" y="42189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lux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lvl1pPr lv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a:endParaRPr/>
          </a:p>
        </p:txBody>
      </p:sp>
      <p:sp>
        <p:nvSpPr>
          <p:cNvPr id="7" name="Google Shape;7;p1"/>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1"/>
                </a:solidFill>
                <a:latin typeface="Economica"/>
                <a:ea typeface="Economica"/>
                <a:cs typeface="Economica"/>
                <a:sym typeface="Economica"/>
              </a:defRPr>
            </a:lvl1pPr>
            <a:lvl2pPr lvl="1" algn="r">
              <a:buNone/>
              <a:defRPr sz="1000">
                <a:solidFill>
                  <a:schemeClr val="dk1"/>
                </a:solidFill>
                <a:latin typeface="Economica"/>
                <a:ea typeface="Economica"/>
                <a:cs typeface="Economica"/>
                <a:sym typeface="Economica"/>
              </a:defRPr>
            </a:lvl2pPr>
            <a:lvl3pPr lvl="2" algn="r">
              <a:buNone/>
              <a:defRPr sz="1000">
                <a:solidFill>
                  <a:schemeClr val="dk1"/>
                </a:solidFill>
                <a:latin typeface="Economica"/>
                <a:ea typeface="Economica"/>
                <a:cs typeface="Economica"/>
                <a:sym typeface="Economica"/>
              </a:defRPr>
            </a:lvl3pPr>
            <a:lvl4pPr lvl="3" algn="r">
              <a:buNone/>
              <a:defRPr sz="1000">
                <a:solidFill>
                  <a:schemeClr val="dk1"/>
                </a:solidFill>
                <a:latin typeface="Economica"/>
                <a:ea typeface="Economica"/>
                <a:cs typeface="Economica"/>
                <a:sym typeface="Economica"/>
              </a:defRPr>
            </a:lvl4pPr>
            <a:lvl5pPr lvl="4" algn="r">
              <a:buNone/>
              <a:defRPr sz="1000">
                <a:solidFill>
                  <a:schemeClr val="dk1"/>
                </a:solidFill>
                <a:latin typeface="Economica"/>
                <a:ea typeface="Economica"/>
                <a:cs typeface="Economica"/>
                <a:sym typeface="Economica"/>
              </a:defRPr>
            </a:lvl5pPr>
            <a:lvl6pPr lvl="5" algn="r">
              <a:buNone/>
              <a:defRPr sz="1000">
                <a:solidFill>
                  <a:schemeClr val="dk1"/>
                </a:solidFill>
                <a:latin typeface="Economica"/>
                <a:ea typeface="Economica"/>
                <a:cs typeface="Economica"/>
                <a:sym typeface="Economica"/>
              </a:defRPr>
            </a:lvl6pPr>
            <a:lvl7pPr lvl="6" algn="r">
              <a:buNone/>
              <a:defRPr sz="1000">
                <a:solidFill>
                  <a:schemeClr val="dk1"/>
                </a:solidFill>
                <a:latin typeface="Economica"/>
                <a:ea typeface="Economica"/>
                <a:cs typeface="Economica"/>
                <a:sym typeface="Economica"/>
              </a:defRPr>
            </a:lvl7pPr>
            <a:lvl8pPr lvl="7" algn="r">
              <a:buNone/>
              <a:defRPr sz="1000">
                <a:solidFill>
                  <a:schemeClr val="dk1"/>
                </a:solidFill>
                <a:latin typeface="Economica"/>
                <a:ea typeface="Economica"/>
                <a:cs typeface="Economica"/>
                <a:sym typeface="Economica"/>
              </a:defRPr>
            </a:lvl8pPr>
            <a:lvl9pPr lvl="8" algn="r">
              <a:buNone/>
              <a:defRPr sz="1000">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www.gao.gov/protecting-personal-privacy" TargetMode="External"/><Relationship Id="rId13" Type="http://schemas.openxmlformats.org/officeDocument/2006/relationships/hyperlink" Target="https://blog.frame.io/2021/08/26/ryan-reynolds-free-guy-dean-zimmerman/" TargetMode="External"/><Relationship Id="rId3" Type="http://schemas.openxmlformats.org/officeDocument/2006/relationships/hyperlink" Target="https://www.movieposters.com/products/free-guy-mpw-125811" TargetMode="External"/><Relationship Id="rId7" Type="http://schemas.openxmlformats.org/officeDocument/2006/relationships/hyperlink" Target="https://www.sciencedirect.com/science/article/pii/S1877050921003902" TargetMode="External"/><Relationship Id="rId12" Type="http://schemas.openxmlformats.org/officeDocument/2006/relationships/hyperlink" Target="https://www.youtube.com/watch?v=bKBSi4Zj7x8&amp;feature=youtu.be" TargetMode="External"/><Relationship Id="rId2" Type="http://schemas.openxmlformats.org/officeDocument/2006/relationships/notesSlide" Target="../notesSlides/notesSlide10.xml"/><Relationship Id="rId16" Type="http://schemas.openxmlformats.org/officeDocument/2006/relationships/hyperlink" Target="https://systemicjustice.org/article/corporate-influence/" TargetMode="External"/><Relationship Id="rId1" Type="http://schemas.openxmlformats.org/officeDocument/2006/relationships/slideLayout" Target="../slideLayouts/slideLayout3.xml"/><Relationship Id="rId6" Type="http://schemas.openxmlformats.org/officeDocument/2006/relationships/hyperlink" Target="https://heinonline.org/HOL/Page?collection=journals&amp;handle=hein.journals/sjjlc11&amp;id=649&amp;men_tab=srchresults" TargetMode="External"/><Relationship Id="rId11" Type="http://schemas.openxmlformats.org/officeDocument/2006/relationships/hyperlink" Target="https://www.hollywoodreporter.com/movies/movie-features/free-guy-filmmaker-shawn-levy-1234992187/" TargetMode="External"/><Relationship Id="rId5" Type="http://schemas.openxmlformats.org/officeDocument/2006/relationships/hyperlink" Target="https://collider.com/free-guy-keys-millie-relationship/" TargetMode="External"/><Relationship Id="rId15" Type="http://schemas.openxmlformats.org/officeDocument/2006/relationships/hyperlink" Target="https://www.disneyplus.com/play/7097fb34-995b-4690-bf44-00be956b426a" TargetMode="External"/><Relationship Id="rId10" Type="http://schemas.openxmlformats.org/officeDocument/2006/relationships/hyperlink" Target="https://www.theaureview.com/watch/interview-free-guy-director-shawn-levy-and-the-creative-team-on-bringing-their-unique-world-to-life/" TargetMode="External"/><Relationship Id="rId4" Type="http://schemas.openxmlformats.org/officeDocument/2006/relationships/hyperlink" Target="https://www.cbr.com/jodie-comer-cillian-murphy-28-years-later/" TargetMode="External"/><Relationship Id="rId9" Type="http://schemas.openxmlformats.org/officeDocument/2006/relationships/hyperlink" Target="http://www.pewresearch.org/internet/2019/11/15/americans-and-privacy-concerned-confused-and-feeling-lack-of-control-over-their-personal-information/" TargetMode="External"/><Relationship Id="rId14" Type="http://schemas.openxmlformats.org/officeDocument/2006/relationships/hyperlink" Target="https://www.cbr.com/free-guy-taika-waititi-improvisation-cut-scen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3"/>
          <p:cNvPicPr preferRelativeResize="0"/>
          <p:nvPr/>
        </p:nvPicPr>
        <p:blipFill>
          <a:blip r:embed="rId3">
            <a:alphaModFix/>
          </a:blip>
          <a:stretch>
            <a:fillRect/>
          </a:stretch>
        </p:blipFill>
        <p:spPr>
          <a:xfrm>
            <a:off x="0" y="0"/>
            <a:ext cx="9144000" cy="5143500"/>
          </a:xfrm>
          <a:prstGeom prst="rect">
            <a:avLst/>
          </a:prstGeom>
          <a:noFill/>
          <a:ln>
            <a:noFill/>
          </a:ln>
        </p:spPr>
      </p:pic>
      <p:sp>
        <p:nvSpPr>
          <p:cNvPr id="63" name="Google Shape;63;p13"/>
          <p:cNvSpPr txBox="1">
            <a:spLocks noGrp="1"/>
          </p:cNvSpPr>
          <p:nvPr>
            <p:ph type="ctrTitle"/>
          </p:nvPr>
        </p:nvSpPr>
        <p:spPr>
          <a:xfrm>
            <a:off x="135600" y="3280675"/>
            <a:ext cx="8520600" cy="8787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solidFill>
                  <a:schemeClr val="lt1"/>
                </a:solidFill>
              </a:rPr>
              <a:t>Free Guy</a:t>
            </a:r>
            <a:endParaRPr>
              <a:solidFill>
                <a:schemeClr val="lt1"/>
              </a:solidFill>
            </a:endParaRPr>
          </a:p>
        </p:txBody>
      </p:sp>
      <p:sp>
        <p:nvSpPr>
          <p:cNvPr id="64" name="Google Shape;64;p13"/>
          <p:cNvSpPr txBox="1">
            <a:spLocks noGrp="1"/>
          </p:cNvSpPr>
          <p:nvPr>
            <p:ph type="subTitle" idx="1"/>
          </p:nvPr>
        </p:nvSpPr>
        <p:spPr>
          <a:xfrm>
            <a:off x="135600" y="415937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By </a:t>
            </a:r>
            <a:r>
              <a:rPr lang="en">
                <a:solidFill>
                  <a:schemeClr val="lt2"/>
                </a:solidFill>
              </a:rPr>
              <a:t>Eleanor, Keagan, Teddy, Natalie and Jack</a:t>
            </a:r>
            <a:endParaRPr>
              <a:solidFill>
                <a:schemeClr val="lt2"/>
              </a:solidFill>
            </a:endParaRPr>
          </a:p>
        </p:txBody>
      </p:sp>
      <p:sp>
        <p:nvSpPr>
          <p:cNvPr id="2" name="Slide Number Placeholder 1">
            <a:extLst>
              <a:ext uri="{FF2B5EF4-FFF2-40B4-BE49-F238E27FC236}">
                <a16:creationId xmlns:a16="http://schemas.microsoft.com/office/drawing/2014/main" id="{359AF6DA-70CD-321B-3656-F171C7F03E3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a:t>
            </a:fld>
            <a:endParaRPr lang="en"/>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2"/>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References</a:t>
            </a:r>
            <a:endParaRPr/>
          </a:p>
        </p:txBody>
      </p:sp>
      <p:sp>
        <p:nvSpPr>
          <p:cNvPr id="139" name="Google Shape;139;p22"/>
          <p:cNvSpPr txBox="1">
            <a:spLocks noGrp="1"/>
          </p:cNvSpPr>
          <p:nvPr>
            <p:ph type="body" idx="1"/>
          </p:nvPr>
        </p:nvSpPr>
        <p:spPr>
          <a:xfrm>
            <a:off x="311700" y="1042100"/>
            <a:ext cx="8520600" cy="3817200"/>
          </a:xfrm>
          <a:prstGeom prst="rect">
            <a:avLst/>
          </a:prstGeom>
        </p:spPr>
        <p:txBody>
          <a:bodyPr spcFirstLastPara="1" wrap="square" lIns="91425" tIns="91425" rIns="91425" bIns="91425" anchor="t" anchorCtr="0">
            <a:normAutofit fontScale="55000" lnSpcReduction="20000"/>
          </a:bodyPr>
          <a:lstStyle/>
          <a:p>
            <a:pPr marL="457200" lvl="0" indent="-308610" algn="l" rtl="0">
              <a:spcBef>
                <a:spcPts val="0"/>
              </a:spcBef>
              <a:spcAft>
                <a:spcPts val="0"/>
              </a:spcAft>
              <a:buSzPct val="102857"/>
              <a:buAutoNum type="arabicPeriod"/>
            </a:pPr>
            <a:r>
              <a:rPr lang="en" sz="1750" dirty="0">
                <a:latin typeface="Times New Roman"/>
                <a:ea typeface="Times New Roman"/>
                <a:cs typeface="Times New Roman"/>
                <a:sym typeface="Times New Roman"/>
              </a:rPr>
              <a:t>“Free Guy.” </a:t>
            </a:r>
            <a:r>
              <a:rPr lang="en" sz="1750" dirty="0" err="1">
                <a:latin typeface="Times New Roman"/>
                <a:ea typeface="Times New Roman"/>
                <a:cs typeface="Times New Roman"/>
                <a:sym typeface="Times New Roman"/>
              </a:rPr>
              <a:t>Movieposters.Com</a:t>
            </a:r>
            <a:r>
              <a:rPr lang="en" sz="1750" dirty="0">
                <a:latin typeface="Times New Roman"/>
                <a:ea typeface="Times New Roman"/>
                <a:cs typeface="Times New Roman"/>
                <a:sym typeface="Times New Roman"/>
              </a:rPr>
              <a:t>, </a:t>
            </a:r>
            <a:r>
              <a:rPr lang="en" sz="1750" u="sng" dirty="0">
                <a:solidFill>
                  <a:schemeClr val="hlink"/>
                </a:solidFill>
                <a:latin typeface="Times New Roman"/>
                <a:ea typeface="Times New Roman"/>
                <a:cs typeface="Times New Roman"/>
                <a:sym typeface="Times New Roman"/>
                <a:hlinkClick r:id="rId3"/>
              </a:rPr>
              <a:t>https://www.movieposters.com/products/free-guy-mpw-125811</a:t>
            </a:r>
            <a:r>
              <a:rPr lang="en" sz="1750" dirty="0">
                <a:latin typeface="Times New Roman"/>
                <a:ea typeface="Times New Roman"/>
                <a:cs typeface="Times New Roman"/>
                <a:sym typeface="Times New Roman"/>
              </a:rPr>
              <a:t>. Accessed 7 Oct. 2024.</a:t>
            </a:r>
            <a:endParaRPr sz="1750" dirty="0">
              <a:latin typeface="Times New Roman"/>
              <a:ea typeface="Times New Roman"/>
              <a:cs typeface="Times New Roman"/>
              <a:sym typeface="Times New Roman"/>
            </a:endParaRPr>
          </a:p>
          <a:p>
            <a:pPr marL="457200" lvl="0" indent="-306387" algn="l" rtl="0">
              <a:spcBef>
                <a:spcPts val="0"/>
              </a:spcBef>
              <a:spcAft>
                <a:spcPts val="0"/>
              </a:spcAft>
              <a:buSzPct val="100000"/>
              <a:buFont typeface="Times New Roman"/>
              <a:buAutoNum type="arabicPeriod"/>
            </a:pPr>
            <a:r>
              <a:rPr lang="en" sz="1750" dirty="0">
                <a:latin typeface="Times New Roman"/>
                <a:ea typeface="Times New Roman"/>
                <a:cs typeface="Times New Roman"/>
                <a:sym typeface="Times New Roman"/>
              </a:rPr>
              <a:t> Dodge, John. “Jodie Comer Rumored to Join Cillian Murphy in 28 Years Later.” CBR, 5 Apr. 2024, </a:t>
            </a:r>
            <a:r>
              <a:rPr lang="en" sz="1750" u="sng" dirty="0">
                <a:solidFill>
                  <a:schemeClr val="hlink"/>
                </a:solidFill>
                <a:latin typeface="Times New Roman"/>
                <a:ea typeface="Times New Roman"/>
                <a:cs typeface="Times New Roman"/>
                <a:sym typeface="Times New Roman"/>
                <a:hlinkClick r:id="rId4"/>
              </a:rPr>
              <a:t>https://www.cbr.com/jodie-comer-cillian-murphy-28-years-later/</a:t>
            </a:r>
            <a:r>
              <a:rPr lang="en" sz="1750" dirty="0">
                <a:latin typeface="Times New Roman"/>
                <a:ea typeface="Times New Roman"/>
                <a:cs typeface="Times New Roman"/>
                <a:sym typeface="Times New Roman"/>
              </a:rPr>
              <a:t>.</a:t>
            </a:r>
            <a:endParaRPr sz="1750" dirty="0">
              <a:latin typeface="Times New Roman"/>
              <a:ea typeface="Times New Roman"/>
              <a:cs typeface="Times New Roman"/>
              <a:sym typeface="Times New Roman"/>
            </a:endParaRPr>
          </a:p>
          <a:p>
            <a:pPr marL="457200" lvl="0" indent="-306387" algn="l" rtl="0">
              <a:spcBef>
                <a:spcPts val="0"/>
              </a:spcBef>
              <a:spcAft>
                <a:spcPts val="0"/>
              </a:spcAft>
              <a:buSzPct val="100000"/>
              <a:buFont typeface="Times New Roman"/>
              <a:buAutoNum type="arabicPeriod"/>
            </a:pPr>
            <a:r>
              <a:rPr lang="en" sz="1750" dirty="0">
                <a:latin typeface="Times New Roman"/>
                <a:ea typeface="Times New Roman"/>
                <a:cs typeface="Times New Roman"/>
                <a:sym typeface="Times New Roman"/>
              </a:rPr>
              <a:t>  Jennings, Collier. “‘Free Guy’: Why Millie and Keys Are the Heart of the Movie.” Collider, 15 Mar. 2022, </a:t>
            </a:r>
            <a:r>
              <a:rPr lang="en" sz="1750" u="sng" dirty="0">
                <a:solidFill>
                  <a:schemeClr val="hlink"/>
                </a:solidFill>
                <a:latin typeface="Times New Roman"/>
                <a:ea typeface="Times New Roman"/>
                <a:cs typeface="Times New Roman"/>
                <a:sym typeface="Times New Roman"/>
                <a:hlinkClick r:id="rId5"/>
              </a:rPr>
              <a:t>https://collider.com/free-guy-keys-millie-relationship/</a:t>
            </a:r>
            <a:r>
              <a:rPr lang="en" sz="1750" dirty="0">
                <a:latin typeface="Times New Roman"/>
                <a:ea typeface="Times New Roman"/>
                <a:cs typeface="Times New Roman"/>
                <a:sym typeface="Times New Roman"/>
              </a:rPr>
              <a:t>.</a:t>
            </a:r>
            <a:endParaRPr sz="1750" dirty="0">
              <a:latin typeface="Times New Roman"/>
              <a:ea typeface="Times New Roman"/>
              <a:cs typeface="Times New Roman"/>
              <a:sym typeface="Times New Roman"/>
            </a:endParaRPr>
          </a:p>
          <a:p>
            <a:pPr marL="457200" lvl="0" indent="-306387" algn="l" rtl="0">
              <a:spcBef>
                <a:spcPts val="0"/>
              </a:spcBef>
              <a:spcAft>
                <a:spcPts val="0"/>
              </a:spcAft>
              <a:buSzPct val="100000"/>
              <a:buFont typeface="Times New Roman"/>
              <a:buAutoNum type="arabicPeriod"/>
            </a:pPr>
            <a:r>
              <a:rPr lang="en" sz="1750" u="sng" dirty="0">
                <a:solidFill>
                  <a:srgbClr val="1155CC"/>
                </a:solidFill>
                <a:latin typeface="Times New Roman"/>
                <a:ea typeface="Times New Roman"/>
                <a:cs typeface="Times New Roman"/>
                <a:sym typeface="Times New Roman"/>
                <a:hlinkClick r:id="rId6">
                  <a:extLst>
                    <a:ext uri="{A12FA001-AC4F-418D-AE19-62706E023703}">
                      <ahyp:hlinkClr xmlns:ahyp="http://schemas.microsoft.com/office/drawing/2018/hyperlinkcolor" val="tx"/>
                    </a:ext>
                  </a:extLst>
                </a:hlinkClick>
              </a:rPr>
              <a:t>https://heinonline.org/HOL/Page?collection=journals&amp;handle=hein.journals/sjjlc11&amp;id=649&amp;men_tab=srchresults</a:t>
            </a:r>
            <a:r>
              <a:rPr lang="en" sz="1750" dirty="0">
                <a:latin typeface="Times New Roman"/>
                <a:ea typeface="Times New Roman"/>
                <a:cs typeface="Times New Roman"/>
                <a:sym typeface="Times New Roman"/>
              </a:rPr>
              <a:t> </a:t>
            </a:r>
            <a:endParaRPr sz="1750" dirty="0">
              <a:latin typeface="Times New Roman"/>
              <a:ea typeface="Times New Roman"/>
              <a:cs typeface="Times New Roman"/>
              <a:sym typeface="Times New Roman"/>
            </a:endParaRPr>
          </a:p>
          <a:p>
            <a:pPr marL="457200" lvl="0" indent="-306387" algn="l" rtl="0">
              <a:spcBef>
                <a:spcPts val="0"/>
              </a:spcBef>
              <a:spcAft>
                <a:spcPts val="0"/>
              </a:spcAft>
              <a:buSzPct val="100000"/>
              <a:buFont typeface="Times New Roman"/>
              <a:buAutoNum type="arabicPeriod"/>
            </a:pPr>
            <a:r>
              <a:rPr lang="en" sz="1750" u="sng" dirty="0">
                <a:solidFill>
                  <a:srgbClr val="1155CC"/>
                </a:solidFill>
                <a:latin typeface="Times New Roman"/>
                <a:ea typeface="Times New Roman"/>
                <a:cs typeface="Times New Roman"/>
                <a:sym typeface="Times New Roman"/>
                <a:hlinkClick r:id="rId7">
                  <a:extLst>
                    <a:ext uri="{A12FA001-AC4F-418D-AE19-62706E023703}">
                      <ahyp:hlinkClr xmlns:ahyp="http://schemas.microsoft.com/office/drawing/2018/hyperlinkcolor" val="tx"/>
                    </a:ext>
                  </a:extLst>
                </a:hlinkClick>
              </a:rPr>
              <a:t>https://www.sciencedirect.com/science/article/pii/S1877050921003902</a:t>
            </a:r>
            <a:r>
              <a:rPr lang="en" sz="1750" dirty="0">
                <a:latin typeface="Times New Roman"/>
                <a:ea typeface="Times New Roman"/>
                <a:cs typeface="Times New Roman"/>
                <a:sym typeface="Times New Roman"/>
              </a:rPr>
              <a:t> </a:t>
            </a:r>
            <a:endParaRPr sz="1750" dirty="0">
              <a:latin typeface="Times New Roman"/>
              <a:ea typeface="Times New Roman"/>
              <a:cs typeface="Times New Roman"/>
              <a:sym typeface="Times New Roman"/>
            </a:endParaRPr>
          </a:p>
          <a:p>
            <a:pPr marL="457200" lvl="0" indent="-306387" algn="l" rtl="0">
              <a:spcBef>
                <a:spcPts val="0"/>
              </a:spcBef>
              <a:spcAft>
                <a:spcPts val="0"/>
              </a:spcAft>
              <a:buSzPct val="100000"/>
              <a:buFont typeface="Times New Roman"/>
              <a:buAutoNum type="arabicPeriod"/>
            </a:pPr>
            <a:r>
              <a:rPr lang="en" sz="1750" dirty="0">
                <a:latin typeface="Times New Roman"/>
                <a:ea typeface="Times New Roman"/>
                <a:cs typeface="Times New Roman"/>
                <a:sym typeface="Times New Roman"/>
              </a:rPr>
              <a:t>“Protecting Personal Privacy.” </a:t>
            </a:r>
            <a:r>
              <a:rPr lang="en" sz="1750" i="1" dirty="0">
                <a:latin typeface="Times New Roman"/>
                <a:ea typeface="Times New Roman"/>
                <a:cs typeface="Times New Roman"/>
                <a:sym typeface="Times New Roman"/>
              </a:rPr>
              <a:t>U.S. GAO</a:t>
            </a:r>
            <a:r>
              <a:rPr lang="en" sz="1750" dirty="0">
                <a:latin typeface="Times New Roman"/>
                <a:ea typeface="Times New Roman"/>
                <a:cs typeface="Times New Roman"/>
                <a:sym typeface="Times New Roman"/>
              </a:rPr>
              <a:t>, U. S. Government Accountability Office, </a:t>
            </a:r>
            <a:r>
              <a:rPr lang="en" sz="1750" u="sng" dirty="0">
                <a:solidFill>
                  <a:schemeClr val="hlink"/>
                </a:solidFill>
                <a:latin typeface="Times New Roman"/>
                <a:ea typeface="Times New Roman"/>
                <a:cs typeface="Times New Roman"/>
                <a:sym typeface="Times New Roman"/>
                <a:hlinkClick r:id="rId8"/>
              </a:rPr>
              <a:t>www.gao.gov/protecting-personal-privacy</a:t>
            </a:r>
            <a:r>
              <a:rPr lang="en" sz="1750" dirty="0">
                <a:latin typeface="Times New Roman"/>
                <a:ea typeface="Times New Roman"/>
                <a:cs typeface="Times New Roman"/>
                <a:sym typeface="Times New Roman"/>
              </a:rPr>
              <a:t>. Accessed 6 Oct. 2024. </a:t>
            </a:r>
            <a:endParaRPr sz="1750" dirty="0">
              <a:latin typeface="Times New Roman"/>
              <a:ea typeface="Times New Roman"/>
              <a:cs typeface="Times New Roman"/>
              <a:sym typeface="Times New Roman"/>
            </a:endParaRPr>
          </a:p>
          <a:p>
            <a:pPr marL="457200" lvl="0" indent="-306387" algn="l" rtl="0">
              <a:spcBef>
                <a:spcPts val="0"/>
              </a:spcBef>
              <a:spcAft>
                <a:spcPts val="0"/>
              </a:spcAft>
              <a:buSzPct val="100000"/>
              <a:buFont typeface="Times New Roman"/>
              <a:buAutoNum type="arabicPeriod"/>
            </a:pPr>
            <a:r>
              <a:rPr lang="en" sz="1750" dirty="0" err="1">
                <a:latin typeface="Times New Roman"/>
                <a:ea typeface="Times New Roman"/>
                <a:cs typeface="Times New Roman"/>
                <a:sym typeface="Times New Roman"/>
              </a:rPr>
              <a:t>Auxier</a:t>
            </a:r>
            <a:r>
              <a:rPr lang="en" sz="1750" dirty="0">
                <a:latin typeface="Times New Roman"/>
                <a:ea typeface="Times New Roman"/>
                <a:cs typeface="Times New Roman"/>
                <a:sym typeface="Times New Roman"/>
              </a:rPr>
              <a:t>, Brooke, et al. “Americans and Privacy: Concerned, Confused and Feeling Lack of Control over Their Personal Information.” </a:t>
            </a:r>
            <a:r>
              <a:rPr lang="en" sz="1750" i="1" dirty="0">
                <a:latin typeface="Times New Roman"/>
                <a:ea typeface="Times New Roman"/>
                <a:cs typeface="Times New Roman"/>
                <a:sym typeface="Times New Roman"/>
              </a:rPr>
              <a:t>Pew Research Center</a:t>
            </a:r>
            <a:r>
              <a:rPr lang="en" sz="1750" dirty="0">
                <a:latin typeface="Times New Roman"/>
                <a:ea typeface="Times New Roman"/>
                <a:cs typeface="Times New Roman"/>
                <a:sym typeface="Times New Roman"/>
              </a:rPr>
              <a:t>, Pew Research Center, 15 Nov. 2019, </a:t>
            </a:r>
            <a:r>
              <a:rPr lang="en" sz="1750" u="sng" dirty="0">
                <a:solidFill>
                  <a:schemeClr val="hlink"/>
                </a:solidFill>
                <a:latin typeface="Times New Roman"/>
                <a:ea typeface="Times New Roman"/>
                <a:cs typeface="Times New Roman"/>
                <a:sym typeface="Times New Roman"/>
                <a:hlinkClick r:id="rId9"/>
              </a:rPr>
              <a:t>www.pewresearch.org/internet/2019/11/15/americans-and-privacy-concerned-confused-and-feeling-lack-of-control-over-their-personal-information/</a:t>
            </a:r>
            <a:r>
              <a:rPr lang="en" sz="1750" dirty="0">
                <a:latin typeface="Times New Roman"/>
                <a:ea typeface="Times New Roman"/>
                <a:cs typeface="Times New Roman"/>
                <a:sym typeface="Times New Roman"/>
              </a:rPr>
              <a:t>. </a:t>
            </a:r>
            <a:endParaRPr sz="1750" dirty="0">
              <a:latin typeface="Times New Roman"/>
              <a:ea typeface="Times New Roman"/>
              <a:cs typeface="Times New Roman"/>
              <a:sym typeface="Times New Roman"/>
            </a:endParaRPr>
          </a:p>
          <a:p>
            <a:pPr marL="457200" lvl="0" indent="-306387" algn="l" rtl="0">
              <a:spcBef>
                <a:spcPts val="0"/>
              </a:spcBef>
              <a:spcAft>
                <a:spcPts val="0"/>
              </a:spcAft>
              <a:buSzPct val="100000"/>
              <a:buFont typeface="Times New Roman"/>
              <a:buAutoNum type="arabicPeriod"/>
            </a:pPr>
            <a:r>
              <a:rPr lang="en" sz="1750" dirty="0">
                <a:latin typeface="Times New Roman"/>
                <a:ea typeface="Times New Roman"/>
                <a:cs typeface="Times New Roman"/>
                <a:sym typeface="Times New Roman"/>
              </a:rPr>
              <a:t>Peter Gray, Interview: </a:t>
            </a:r>
            <a:r>
              <a:rPr lang="en" sz="1750" i="1" dirty="0">
                <a:latin typeface="Times New Roman"/>
                <a:ea typeface="Times New Roman"/>
                <a:cs typeface="Times New Roman"/>
                <a:sym typeface="Times New Roman"/>
              </a:rPr>
              <a:t>Free Guy</a:t>
            </a:r>
            <a:r>
              <a:rPr lang="en" sz="1750" dirty="0">
                <a:latin typeface="Times New Roman"/>
                <a:ea typeface="Times New Roman"/>
                <a:cs typeface="Times New Roman"/>
                <a:sym typeface="Times New Roman"/>
              </a:rPr>
              <a:t> director Shawn Levy and the creative team on bringing their unique world to life (Aug 10th, 2021) </a:t>
            </a:r>
            <a:r>
              <a:rPr lang="en" sz="1750" u="sng" dirty="0">
                <a:solidFill>
                  <a:schemeClr val="hlink"/>
                </a:solidFill>
                <a:latin typeface="Times New Roman"/>
                <a:ea typeface="Times New Roman"/>
                <a:cs typeface="Times New Roman"/>
                <a:sym typeface="Times New Roman"/>
                <a:hlinkClick r:id="rId10"/>
              </a:rPr>
              <a:t>https://www.theaureview.com/watch/interview-free-guy-director-shawn-levy-and-the-creative-team-on-bringing-their-unique-world-to-life/</a:t>
            </a:r>
            <a:r>
              <a:rPr lang="en" sz="1750" dirty="0">
                <a:latin typeface="Times New Roman"/>
                <a:ea typeface="Times New Roman"/>
                <a:cs typeface="Times New Roman"/>
                <a:sym typeface="Times New Roman"/>
              </a:rPr>
              <a:t> (Oct 4th 2024)</a:t>
            </a:r>
          </a:p>
          <a:p>
            <a:pPr indent="-306387">
              <a:buSzPct val="100000"/>
              <a:buFont typeface="Times New Roman"/>
              <a:buAutoNum type="arabicPeriod"/>
            </a:pPr>
            <a:r>
              <a:rPr lang="en-US" sz="1750" dirty="0">
                <a:latin typeface="Times New Roman"/>
                <a:ea typeface="Times New Roman"/>
                <a:cs typeface="Times New Roman"/>
                <a:sym typeface="Times New Roman"/>
              </a:rPr>
              <a:t>Siegel, Tatiana. “The Low-Key Hustle of ‘Free Guy’ Filmmaker Shawn Levy: ‘I’m Willing to Outwork Anybody.’” The Hollywood Reporter, 5 Aug. 2021, </a:t>
            </a:r>
            <a:r>
              <a:rPr lang="en-US" sz="1750" dirty="0">
                <a:latin typeface="Times New Roman"/>
                <a:ea typeface="Times New Roman"/>
                <a:cs typeface="Times New Roman"/>
                <a:sym typeface="Times New Roman"/>
                <a:hlinkClick r:id="rId11"/>
              </a:rPr>
              <a:t>https://www.hollywoodreporter.com/movies/movie-features/free-guy-filmmaker-shawn-levy-1234992187/</a:t>
            </a:r>
            <a:r>
              <a:rPr lang="en-US" sz="1750" dirty="0">
                <a:latin typeface="Times New Roman"/>
                <a:ea typeface="Times New Roman"/>
                <a:cs typeface="Times New Roman"/>
                <a:sym typeface="Times New Roman"/>
              </a:rPr>
              <a:t> .</a:t>
            </a:r>
          </a:p>
          <a:p>
            <a:pPr indent="-306387">
              <a:buSzPct val="100000"/>
              <a:buFont typeface="Times New Roman"/>
              <a:buAutoNum type="arabicPeriod"/>
            </a:pPr>
            <a:r>
              <a:rPr lang="en-US" sz="1750" dirty="0">
                <a:latin typeface="Times New Roman"/>
                <a:ea typeface="Times New Roman"/>
                <a:cs typeface="Times New Roman"/>
                <a:sym typeface="Times New Roman"/>
              </a:rPr>
              <a:t>BBC Click. “Free Guy: How We Did The Visual Effects” YouTube. 2022, </a:t>
            </a:r>
            <a:r>
              <a:rPr lang="en-US" sz="1750" dirty="0">
                <a:latin typeface="Times New Roman"/>
                <a:ea typeface="Times New Roman"/>
                <a:cs typeface="Times New Roman"/>
                <a:sym typeface="Times New Roman"/>
                <a:hlinkClick r:id="rId12"/>
              </a:rPr>
              <a:t>https://www.youtube.com/watch?v=bKBSi4Zj7x8&amp;feature=youtu.be</a:t>
            </a:r>
            <a:r>
              <a:rPr lang="en-US" sz="1750" dirty="0">
                <a:latin typeface="Times New Roman"/>
                <a:ea typeface="Times New Roman"/>
                <a:cs typeface="Times New Roman"/>
                <a:sym typeface="Times New Roman"/>
              </a:rPr>
              <a:t> .</a:t>
            </a:r>
          </a:p>
          <a:p>
            <a:pPr indent="-306387">
              <a:buSzPct val="100000"/>
              <a:buFont typeface="Times New Roman"/>
              <a:buAutoNum type="arabicPeriod"/>
            </a:pPr>
            <a:r>
              <a:rPr lang="en-US" sz="1750" dirty="0" err="1">
                <a:latin typeface="Times New Roman"/>
                <a:ea typeface="Times New Roman"/>
                <a:cs typeface="Times New Roman"/>
                <a:sym typeface="Times New Roman"/>
              </a:rPr>
              <a:t>Hullfish</a:t>
            </a:r>
            <a:r>
              <a:rPr lang="en-US" sz="1750" dirty="0">
                <a:latin typeface="Times New Roman"/>
                <a:ea typeface="Times New Roman"/>
                <a:cs typeface="Times New Roman"/>
                <a:sym typeface="Times New Roman"/>
              </a:rPr>
              <a:t>, Steve. “Behind the Scenes of Ryan Reynold’s ‘Free Guy.’” </a:t>
            </a:r>
            <a:r>
              <a:rPr lang="en-US" sz="1750" dirty="0" err="1">
                <a:latin typeface="Times New Roman"/>
                <a:ea typeface="Times New Roman"/>
                <a:cs typeface="Times New Roman"/>
                <a:sym typeface="Times New Roman"/>
              </a:rPr>
              <a:t>Frame.Io</a:t>
            </a:r>
            <a:r>
              <a:rPr lang="en-US" sz="1750" dirty="0">
                <a:latin typeface="Times New Roman"/>
                <a:ea typeface="Times New Roman"/>
                <a:cs typeface="Times New Roman"/>
                <a:sym typeface="Times New Roman"/>
              </a:rPr>
              <a:t> Insider, 26 Aug. 2021, </a:t>
            </a:r>
            <a:r>
              <a:rPr lang="en-US" sz="1750" dirty="0">
                <a:latin typeface="Times New Roman"/>
                <a:ea typeface="Times New Roman"/>
                <a:cs typeface="Times New Roman"/>
                <a:sym typeface="Times New Roman"/>
                <a:hlinkClick r:id="rId13"/>
              </a:rPr>
              <a:t>https://blog.frame.io/2021/08/26/ryan-reynolds-free-guy-dean-zimmerman/</a:t>
            </a:r>
            <a:r>
              <a:rPr lang="en-US" sz="1750" dirty="0">
                <a:latin typeface="Times New Roman"/>
                <a:ea typeface="Times New Roman"/>
                <a:cs typeface="Times New Roman"/>
                <a:sym typeface="Times New Roman"/>
              </a:rPr>
              <a:t> .</a:t>
            </a:r>
          </a:p>
          <a:p>
            <a:pPr indent="-306387">
              <a:buSzPct val="100000"/>
              <a:buFont typeface="Times New Roman"/>
              <a:buAutoNum type="arabicPeriod"/>
            </a:pPr>
            <a:r>
              <a:rPr lang="en-US" sz="1750" dirty="0">
                <a:latin typeface="Times New Roman"/>
                <a:ea typeface="Times New Roman"/>
                <a:cs typeface="Times New Roman"/>
                <a:sym typeface="Times New Roman"/>
              </a:rPr>
              <a:t>Schaefer, Sandy. “Free Guy Director Teases His Taiki Waititi Improvisation Super Cut.” CBR, 12 Aug. 2021, </a:t>
            </a:r>
            <a:r>
              <a:rPr lang="en-US" sz="1750" dirty="0">
                <a:latin typeface="Times New Roman"/>
                <a:ea typeface="Times New Roman"/>
                <a:cs typeface="Times New Roman"/>
                <a:sym typeface="Times New Roman"/>
                <a:hlinkClick r:id="rId14"/>
              </a:rPr>
              <a:t>https://www.cbr.com/free-guy-taika-waititi-improvisation-cut-scenes/</a:t>
            </a:r>
            <a:r>
              <a:rPr lang="en-US" sz="1750" dirty="0">
                <a:latin typeface="Times New Roman"/>
                <a:ea typeface="Times New Roman"/>
                <a:cs typeface="Times New Roman"/>
                <a:sym typeface="Times New Roman"/>
              </a:rPr>
              <a:t> .</a:t>
            </a:r>
          </a:p>
          <a:p>
            <a:pPr indent="-306387">
              <a:buSzPct val="100000"/>
              <a:buFont typeface="Times New Roman"/>
              <a:buAutoNum type="arabicPeriod"/>
            </a:pPr>
            <a:r>
              <a:rPr lang="en-US" sz="1750" dirty="0">
                <a:latin typeface="Times New Roman"/>
                <a:ea typeface="Times New Roman"/>
                <a:cs typeface="Times New Roman"/>
                <a:sym typeface="Times New Roman"/>
              </a:rPr>
              <a:t>Levy, Shawn, director. Free Guy. Disney Plus, 13 Aug. 2021, </a:t>
            </a:r>
            <a:r>
              <a:rPr lang="en-US" sz="1750" dirty="0">
                <a:latin typeface="Times New Roman"/>
                <a:ea typeface="Times New Roman"/>
                <a:cs typeface="Times New Roman"/>
                <a:sym typeface="Times New Roman"/>
                <a:hlinkClick r:id="rId15"/>
              </a:rPr>
              <a:t>https://www.disneyplus.com/play/7097fb34-995b-4690-bf44-00be956b426a</a:t>
            </a:r>
            <a:r>
              <a:rPr lang="en-US" sz="1750" dirty="0">
                <a:latin typeface="Times New Roman"/>
                <a:ea typeface="Times New Roman"/>
                <a:cs typeface="Times New Roman"/>
                <a:sym typeface="Times New Roman"/>
              </a:rPr>
              <a:t> . Accessed 7 Oct. 2024. </a:t>
            </a:r>
          </a:p>
          <a:p>
            <a:pPr indent="-306387">
              <a:buSzPct val="100000"/>
              <a:buFont typeface="Times New Roman"/>
              <a:buAutoNum type="arabicPeriod"/>
            </a:pPr>
            <a:r>
              <a:rPr lang="en-US" sz="1750" dirty="0" err="1">
                <a:latin typeface="Times New Roman"/>
                <a:ea typeface="Times New Roman"/>
                <a:cs typeface="Times New Roman"/>
                <a:sym typeface="Times New Roman"/>
              </a:rPr>
              <a:t>Nazur</a:t>
            </a:r>
            <a:r>
              <a:rPr lang="en-US" sz="1750" dirty="0">
                <a:latin typeface="Times New Roman"/>
                <a:ea typeface="Times New Roman"/>
                <a:cs typeface="Times New Roman"/>
                <a:sym typeface="Times New Roman"/>
              </a:rPr>
              <a:t>, Facundo Jose. “Corporate Influence: Exploring the Relationship Between Lobbying and Corporate Power.” Harvard Law School | Systemic Justice Project, July 2021, </a:t>
            </a:r>
            <a:r>
              <a:rPr lang="en-US" sz="1750" dirty="0">
                <a:latin typeface="Times New Roman"/>
                <a:ea typeface="Times New Roman"/>
                <a:cs typeface="Times New Roman"/>
                <a:sym typeface="Times New Roman"/>
                <a:hlinkClick r:id="rId16"/>
              </a:rPr>
              <a:t>https://systemicjustice.org/article/corporate-influence/</a:t>
            </a:r>
            <a:r>
              <a:rPr lang="en-US" sz="1750" dirty="0">
                <a:latin typeface="Times New Roman"/>
                <a:ea typeface="Times New Roman"/>
                <a:cs typeface="Times New Roman"/>
                <a:sym typeface="Times New Roman"/>
              </a:rPr>
              <a:t> .</a:t>
            </a:r>
          </a:p>
        </p:txBody>
      </p:sp>
      <p:sp>
        <p:nvSpPr>
          <p:cNvPr id="2" name="Slide Number Placeholder 1">
            <a:extLst>
              <a:ext uri="{FF2B5EF4-FFF2-40B4-BE49-F238E27FC236}">
                <a16:creationId xmlns:a16="http://schemas.microsoft.com/office/drawing/2014/main" id="{0025A912-8B65-3A19-1CCA-1E6C86391E4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General Plot (Part 1)</a:t>
            </a:r>
            <a:endParaRPr/>
          </a:p>
        </p:txBody>
      </p:sp>
      <p:sp>
        <p:nvSpPr>
          <p:cNvPr id="70" name="Google Shape;70;p14"/>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Free Guy is about an NPC character, Guy, who becomes self aware and decides he wants to take control over his life.  Guy is in the video game Free City where he meets Millie, a player, who is trying to find pieces of her game’s code in Free City. Guy develops a crush on Millie which leads him to help her out. </a:t>
            </a:r>
            <a:endParaRPr/>
          </a:p>
        </p:txBody>
      </p:sp>
      <p:pic>
        <p:nvPicPr>
          <p:cNvPr id="71" name="Google Shape;71;p14"/>
          <p:cNvPicPr preferRelativeResize="0"/>
          <p:nvPr/>
        </p:nvPicPr>
        <p:blipFill>
          <a:blip r:embed="rId3">
            <a:alphaModFix/>
          </a:blip>
          <a:stretch>
            <a:fillRect/>
          </a:stretch>
        </p:blipFill>
        <p:spPr>
          <a:xfrm>
            <a:off x="3679975" y="2897075"/>
            <a:ext cx="3830152" cy="1915076"/>
          </a:xfrm>
          <a:prstGeom prst="rect">
            <a:avLst/>
          </a:prstGeom>
          <a:noFill/>
          <a:ln>
            <a:noFill/>
          </a:ln>
        </p:spPr>
      </p:pic>
      <p:pic>
        <p:nvPicPr>
          <p:cNvPr id="72" name="Google Shape;72;p14"/>
          <p:cNvPicPr preferRelativeResize="0"/>
          <p:nvPr/>
        </p:nvPicPr>
        <p:blipFill>
          <a:blip r:embed="rId4">
            <a:alphaModFix/>
          </a:blip>
          <a:stretch>
            <a:fillRect/>
          </a:stretch>
        </p:blipFill>
        <p:spPr>
          <a:xfrm>
            <a:off x="1082975" y="2621750"/>
            <a:ext cx="1509425" cy="2256725"/>
          </a:xfrm>
          <a:prstGeom prst="rect">
            <a:avLst/>
          </a:prstGeom>
          <a:noFill/>
          <a:ln>
            <a:noFill/>
          </a:ln>
        </p:spPr>
      </p:pic>
      <p:sp>
        <p:nvSpPr>
          <p:cNvPr id="73" name="Google Shape;73;p14"/>
          <p:cNvSpPr txBox="1"/>
          <p:nvPr/>
        </p:nvSpPr>
        <p:spPr>
          <a:xfrm>
            <a:off x="705925" y="3359363"/>
            <a:ext cx="660000" cy="78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Open Sans"/>
                <a:ea typeface="Open Sans"/>
                <a:cs typeface="Open Sans"/>
                <a:sym typeface="Open Sans"/>
              </a:rPr>
              <a:t>[1]</a:t>
            </a:r>
            <a:endParaRPr sz="1800">
              <a:solidFill>
                <a:schemeClr val="dk1"/>
              </a:solidFill>
              <a:latin typeface="Open Sans"/>
              <a:ea typeface="Open Sans"/>
              <a:cs typeface="Open Sans"/>
              <a:sym typeface="Open Sans"/>
            </a:endParaRPr>
          </a:p>
        </p:txBody>
      </p:sp>
      <p:sp>
        <p:nvSpPr>
          <p:cNvPr id="74" name="Google Shape;74;p14"/>
          <p:cNvSpPr txBox="1"/>
          <p:nvPr/>
        </p:nvSpPr>
        <p:spPr>
          <a:xfrm>
            <a:off x="3286275" y="3139538"/>
            <a:ext cx="660000" cy="78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Open Sans"/>
                <a:ea typeface="Open Sans"/>
                <a:cs typeface="Open Sans"/>
                <a:sym typeface="Open Sans"/>
              </a:rPr>
              <a:t>[2]</a:t>
            </a:r>
            <a:endParaRPr sz="1800">
              <a:solidFill>
                <a:schemeClr val="dk1"/>
              </a:solidFill>
              <a:latin typeface="Open Sans"/>
              <a:ea typeface="Open Sans"/>
              <a:cs typeface="Open Sans"/>
              <a:sym typeface="Open Sans"/>
            </a:endParaRPr>
          </a:p>
        </p:txBody>
      </p:sp>
      <p:sp>
        <p:nvSpPr>
          <p:cNvPr id="2" name="Slide Number Placeholder 1">
            <a:extLst>
              <a:ext uri="{FF2B5EF4-FFF2-40B4-BE49-F238E27FC236}">
                <a16:creationId xmlns:a16="http://schemas.microsoft.com/office/drawing/2014/main" id="{0A20E212-85AE-606F-63DD-0D3C0544A18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Clr>
                <a:schemeClr val="dk1"/>
              </a:buClr>
              <a:buSzPts val="1100"/>
              <a:buFont typeface="Arial"/>
              <a:buNone/>
            </a:pPr>
            <a:r>
              <a:rPr lang="en"/>
              <a:t>General Plot (Part 2)</a:t>
            </a:r>
            <a:endParaRPr/>
          </a:p>
        </p:txBody>
      </p:sp>
      <p:sp>
        <p:nvSpPr>
          <p:cNvPr id="80" name="Google Shape;80;p15"/>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a:t>Millie then finds out Guy is a NPC character from Keys, the co-creator of their previous game. Keys now works for the creator of Free City, Antwan. With the revelation of there being NPCs who have gained artificial intelligence, Millie and Keys know their code is copied for a fact. They work with Guy to bring this to light before Antwan deletes the game. In the end, they succeed.</a:t>
            </a:r>
            <a:endParaRPr/>
          </a:p>
          <a:p>
            <a:pPr marL="0" lvl="0" indent="0" algn="l" rtl="0">
              <a:spcBef>
                <a:spcPts val="1200"/>
              </a:spcBef>
              <a:spcAft>
                <a:spcPts val="1200"/>
              </a:spcAft>
              <a:buNone/>
            </a:pPr>
            <a:endParaRPr/>
          </a:p>
        </p:txBody>
      </p:sp>
      <p:pic>
        <p:nvPicPr>
          <p:cNvPr id="81" name="Google Shape;81;p15"/>
          <p:cNvPicPr preferRelativeResize="0"/>
          <p:nvPr/>
        </p:nvPicPr>
        <p:blipFill>
          <a:blip r:embed="rId3">
            <a:alphaModFix/>
          </a:blip>
          <a:stretch>
            <a:fillRect/>
          </a:stretch>
        </p:blipFill>
        <p:spPr>
          <a:xfrm>
            <a:off x="558325" y="3095500"/>
            <a:ext cx="3524499" cy="1762249"/>
          </a:xfrm>
          <a:prstGeom prst="rect">
            <a:avLst/>
          </a:prstGeom>
          <a:noFill/>
          <a:ln>
            <a:noFill/>
          </a:ln>
        </p:spPr>
      </p:pic>
      <p:sp>
        <p:nvSpPr>
          <p:cNvPr id="82" name="Google Shape;82;p15"/>
          <p:cNvSpPr txBox="1"/>
          <p:nvPr/>
        </p:nvSpPr>
        <p:spPr>
          <a:xfrm>
            <a:off x="105325" y="3234025"/>
            <a:ext cx="1336500" cy="134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a:solidFill>
                  <a:schemeClr val="dk1"/>
                </a:solidFill>
                <a:latin typeface="Open Sans"/>
                <a:ea typeface="Open Sans"/>
                <a:cs typeface="Open Sans"/>
                <a:sym typeface="Open Sans"/>
              </a:rPr>
              <a:t>[3]</a:t>
            </a:r>
            <a:endParaRPr sz="1800">
              <a:solidFill>
                <a:schemeClr val="dk1"/>
              </a:solidFill>
              <a:latin typeface="Open Sans"/>
              <a:ea typeface="Open Sans"/>
              <a:cs typeface="Open Sans"/>
              <a:sym typeface="Open Sans"/>
            </a:endParaRPr>
          </a:p>
        </p:txBody>
      </p:sp>
      <p:pic>
        <p:nvPicPr>
          <p:cNvPr id="83" name="Google Shape;83;p15"/>
          <p:cNvPicPr preferRelativeResize="0"/>
          <p:nvPr/>
        </p:nvPicPr>
        <p:blipFill>
          <a:blip r:embed="rId4">
            <a:alphaModFix/>
          </a:blip>
          <a:stretch>
            <a:fillRect/>
          </a:stretch>
        </p:blipFill>
        <p:spPr>
          <a:xfrm>
            <a:off x="4992200" y="3234025"/>
            <a:ext cx="3148600" cy="1574300"/>
          </a:xfrm>
          <a:prstGeom prst="rect">
            <a:avLst/>
          </a:prstGeom>
          <a:noFill/>
          <a:ln>
            <a:noFill/>
          </a:ln>
        </p:spPr>
      </p:pic>
      <p:sp>
        <p:nvSpPr>
          <p:cNvPr id="84" name="Google Shape;84;p15"/>
          <p:cNvSpPr txBox="1"/>
          <p:nvPr/>
        </p:nvSpPr>
        <p:spPr>
          <a:xfrm>
            <a:off x="4082825" y="3119475"/>
            <a:ext cx="623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latin typeface="Open Sans"/>
                <a:ea typeface="Open Sans"/>
                <a:cs typeface="Open Sans"/>
                <a:sym typeface="Open Sans"/>
              </a:rPr>
              <a:t>[12]</a:t>
            </a:r>
            <a:endParaRPr sz="1800">
              <a:solidFill>
                <a:schemeClr val="dk1"/>
              </a:solidFill>
              <a:latin typeface="Open Sans"/>
              <a:ea typeface="Open Sans"/>
              <a:cs typeface="Open Sans"/>
              <a:sym typeface="Open Sans"/>
            </a:endParaRPr>
          </a:p>
        </p:txBody>
      </p:sp>
      <p:sp>
        <p:nvSpPr>
          <p:cNvPr id="2" name="Slide Number Placeholder 1">
            <a:extLst>
              <a:ext uri="{FF2B5EF4-FFF2-40B4-BE49-F238E27FC236}">
                <a16:creationId xmlns:a16="http://schemas.microsoft.com/office/drawing/2014/main" id="{837D5666-54AD-CBCF-4E84-8EBD1A65521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Director’s Intent </a:t>
            </a:r>
            <a:endParaRPr/>
          </a:p>
        </p:txBody>
      </p:sp>
      <p:sp>
        <p:nvSpPr>
          <p:cNvPr id="90" name="Google Shape;90;p16"/>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Shawn Levy </a:t>
            </a:r>
            <a:endParaRPr/>
          </a:p>
          <a:p>
            <a:pPr marL="457200" lvl="0" indent="-342900" algn="l" rtl="0">
              <a:spcBef>
                <a:spcPts val="0"/>
              </a:spcBef>
              <a:spcAft>
                <a:spcPts val="0"/>
              </a:spcAft>
              <a:buSzPts val="1800"/>
              <a:buChar char="-"/>
            </a:pPr>
            <a:r>
              <a:rPr lang="en"/>
              <a:t>Appealing to gaming community[9, 10]</a:t>
            </a:r>
            <a:endParaRPr/>
          </a:p>
          <a:p>
            <a:pPr marL="457200" lvl="0" indent="-342900" algn="l" rtl="0">
              <a:spcBef>
                <a:spcPts val="0"/>
              </a:spcBef>
              <a:spcAft>
                <a:spcPts val="0"/>
              </a:spcAft>
              <a:buSzPts val="1800"/>
              <a:buChar char="-"/>
            </a:pPr>
            <a:r>
              <a:rPr lang="en"/>
              <a:t>Video game chaos/digital beauty[11]</a:t>
            </a:r>
            <a:endParaRPr/>
          </a:p>
          <a:p>
            <a:pPr marL="457200" lvl="0" indent="-342900" algn="l" rtl="0">
              <a:spcBef>
                <a:spcPts val="0"/>
              </a:spcBef>
              <a:spcAft>
                <a:spcPts val="0"/>
              </a:spcAft>
              <a:buSzPts val="1800"/>
              <a:buChar char="-"/>
            </a:pPr>
            <a:r>
              <a:rPr lang="en"/>
              <a:t>Good/Bad actions in games</a:t>
            </a:r>
            <a:endParaRPr/>
          </a:p>
          <a:p>
            <a:pPr marL="457200" lvl="0" indent="-342900" algn="l" rtl="0">
              <a:spcBef>
                <a:spcPts val="0"/>
              </a:spcBef>
              <a:spcAft>
                <a:spcPts val="0"/>
              </a:spcAft>
              <a:buSzPts val="1800"/>
              <a:buChar char="-"/>
            </a:pPr>
            <a:r>
              <a:rPr lang="en"/>
              <a:t>Moral conundrum of AI rights</a:t>
            </a:r>
            <a:endParaRPr/>
          </a:p>
          <a:p>
            <a:pPr marL="457200" lvl="0" indent="0" algn="l" rtl="0">
              <a:spcBef>
                <a:spcPts val="1200"/>
              </a:spcBef>
              <a:spcAft>
                <a:spcPts val="1200"/>
              </a:spcAft>
              <a:buNone/>
            </a:pPr>
            <a:endParaRPr/>
          </a:p>
        </p:txBody>
      </p:sp>
      <p:pic>
        <p:nvPicPr>
          <p:cNvPr id="91" name="Google Shape;91;p16"/>
          <p:cNvPicPr preferRelativeResize="0"/>
          <p:nvPr/>
        </p:nvPicPr>
        <p:blipFill>
          <a:blip r:embed="rId3">
            <a:alphaModFix/>
          </a:blip>
          <a:stretch>
            <a:fillRect/>
          </a:stretch>
        </p:blipFill>
        <p:spPr>
          <a:xfrm>
            <a:off x="5202475" y="1225225"/>
            <a:ext cx="3757475" cy="2507424"/>
          </a:xfrm>
          <a:prstGeom prst="rect">
            <a:avLst/>
          </a:prstGeom>
          <a:noFill/>
          <a:ln>
            <a:noFill/>
          </a:ln>
        </p:spPr>
      </p:pic>
      <p:sp>
        <p:nvSpPr>
          <p:cNvPr id="92" name="Google Shape;92;p16"/>
          <p:cNvSpPr txBox="1"/>
          <p:nvPr/>
        </p:nvSpPr>
        <p:spPr>
          <a:xfrm>
            <a:off x="5031300" y="3899025"/>
            <a:ext cx="3801000" cy="44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dk1"/>
                </a:solidFill>
                <a:latin typeface="Open Sans"/>
                <a:ea typeface="Open Sans"/>
                <a:cs typeface="Open Sans"/>
                <a:sym typeface="Open Sans"/>
              </a:rPr>
              <a:t>[8] Picture from cast interview</a:t>
            </a:r>
            <a:endParaRPr sz="1100">
              <a:solidFill>
                <a:schemeClr val="dk1"/>
              </a:solidFill>
              <a:latin typeface="Open Sans"/>
              <a:ea typeface="Open Sans"/>
              <a:cs typeface="Open Sans"/>
              <a:sym typeface="Open Sans"/>
            </a:endParaRPr>
          </a:p>
        </p:txBody>
      </p:sp>
      <p:sp>
        <p:nvSpPr>
          <p:cNvPr id="2" name="Slide Number Placeholder 1">
            <a:extLst>
              <a:ext uri="{FF2B5EF4-FFF2-40B4-BE49-F238E27FC236}">
                <a16:creationId xmlns:a16="http://schemas.microsoft.com/office/drawing/2014/main" id="{58DA5472-D1B0-856F-6D58-5C67E9683E4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7"/>
          <p:cNvSpPr txBox="1">
            <a:spLocks noGrp="1"/>
          </p:cNvSpPr>
          <p:nvPr>
            <p:ph type="ctrTitle"/>
          </p:nvPr>
        </p:nvSpPr>
        <p:spPr>
          <a:xfrm>
            <a:off x="3044700" y="477755"/>
            <a:ext cx="3054600" cy="15372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dirty="0"/>
              <a:t>Main Takeaways</a:t>
            </a:r>
            <a:endParaRPr dirty="0"/>
          </a:p>
        </p:txBody>
      </p:sp>
      <p:sp>
        <p:nvSpPr>
          <p:cNvPr id="98" name="Google Shape;98;p17"/>
          <p:cNvSpPr txBox="1">
            <a:spLocks noGrp="1"/>
          </p:cNvSpPr>
          <p:nvPr>
            <p:ph type="subTitle" idx="1"/>
          </p:nvPr>
        </p:nvSpPr>
        <p:spPr>
          <a:xfrm>
            <a:off x="2840700" y="2444225"/>
            <a:ext cx="3462600" cy="701400"/>
          </a:xfrm>
          <a:prstGeom prst="rect">
            <a:avLst/>
          </a:prstGeom>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358"/>
              <a:buFont typeface="Arial"/>
              <a:buNone/>
            </a:pPr>
            <a:r>
              <a:rPr lang="en" sz="1682" dirty="0"/>
              <a:t>Free Guy reflects real life for the general lack of safety on the internet. It is easy for our data to be collected and used to manipulate our online world just like in the movie. Also, intellectual property isn’t properly protected and it’s easy for big corporations to steal it and how we need more laws to protect it. </a:t>
            </a:r>
            <a:endParaRPr sz="1682" dirty="0"/>
          </a:p>
          <a:p>
            <a:pPr marL="0" lvl="0" indent="0" algn="ctr" rtl="0">
              <a:lnSpc>
                <a:spcPct val="90000"/>
              </a:lnSpc>
              <a:spcBef>
                <a:spcPts val="0"/>
              </a:spcBef>
              <a:spcAft>
                <a:spcPts val="0"/>
              </a:spcAft>
              <a:buClr>
                <a:schemeClr val="dk1"/>
              </a:buClr>
              <a:buSzPts val="358"/>
              <a:buFont typeface="Arial"/>
              <a:buNone/>
            </a:pPr>
            <a:endParaRPr sz="1682" dirty="0"/>
          </a:p>
          <a:p>
            <a:pPr marL="0" lvl="0" indent="0" algn="ctr" rtl="0">
              <a:lnSpc>
                <a:spcPct val="90000"/>
              </a:lnSpc>
              <a:spcBef>
                <a:spcPts val="0"/>
              </a:spcBef>
              <a:spcAft>
                <a:spcPts val="0"/>
              </a:spcAft>
              <a:buSzPts val="358"/>
              <a:buNone/>
            </a:pPr>
            <a:endParaRPr sz="1682" dirty="0"/>
          </a:p>
        </p:txBody>
      </p:sp>
      <p:sp>
        <p:nvSpPr>
          <p:cNvPr id="2" name="Slide Number Placeholder 1">
            <a:extLst>
              <a:ext uri="{FF2B5EF4-FFF2-40B4-BE49-F238E27FC236}">
                <a16:creationId xmlns:a16="http://schemas.microsoft.com/office/drawing/2014/main" id="{B3425AB7-088A-8CE1-451D-BA6787BE07A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8"/>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Data Collection</a:t>
            </a:r>
            <a:endParaRPr/>
          </a:p>
        </p:txBody>
      </p:sp>
      <p:sp>
        <p:nvSpPr>
          <p:cNvPr id="104" name="Google Shape;104;p18"/>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Any information in game can be monitored</a:t>
            </a:r>
            <a:endParaRPr/>
          </a:p>
          <a:p>
            <a:pPr marL="914400" lvl="1" indent="-317500" algn="l" rtl="0">
              <a:spcBef>
                <a:spcPts val="0"/>
              </a:spcBef>
              <a:spcAft>
                <a:spcPts val="0"/>
              </a:spcAft>
              <a:buSzPts val="1400"/>
              <a:buChar char="○"/>
            </a:pPr>
            <a:r>
              <a:rPr lang="en"/>
              <a:t>Similar to real world tracking by tech companies - any information can be held [6]</a:t>
            </a:r>
            <a:endParaRPr/>
          </a:p>
          <a:p>
            <a:pPr marL="457200" lvl="0" indent="-342900" algn="l" rtl="0">
              <a:spcBef>
                <a:spcPts val="0"/>
              </a:spcBef>
              <a:spcAft>
                <a:spcPts val="0"/>
              </a:spcAft>
              <a:buSzPts val="1800"/>
              <a:buChar char="●"/>
            </a:pPr>
            <a:r>
              <a:rPr lang="en"/>
              <a:t>Players and NPCs are unaware of the surveillance employed on them</a:t>
            </a:r>
            <a:endParaRPr/>
          </a:p>
          <a:p>
            <a:pPr marL="914400" lvl="1" indent="-317500" algn="l" rtl="0">
              <a:spcBef>
                <a:spcPts val="0"/>
              </a:spcBef>
              <a:spcAft>
                <a:spcPts val="0"/>
              </a:spcAft>
              <a:buSzPts val="1400"/>
              <a:buChar char="○"/>
            </a:pPr>
            <a:r>
              <a:rPr lang="en"/>
              <a:t>Agreed to under “Terms and Conditions” for players, but NPCs have no rights</a:t>
            </a:r>
            <a:endParaRPr/>
          </a:p>
          <a:p>
            <a:pPr marL="914400" lvl="1" indent="-317500" algn="l" rtl="0">
              <a:spcBef>
                <a:spcPts val="0"/>
              </a:spcBef>
              <a:spcAft>
                <a:spcPts val="0"/>
              </a:spcAft>
              <a:buSzPts val="1400"/>
              <a:buChar char="○"/>
            </a:pPr>
            <a:r>
              <a:rPr lang="en"/>
              <a:t>Lack of transparency - 22% of adults say they read the terms and conditions [7]</a:t>
            </a:r>
            <a:endParaRPr/>
          </a:p>
          <a:p>
            <a:pPr marL="914400" lvl="1" indent="-317500" algn="l" rtl="0">
              <a:spcBef>
                <a:spcPts val="0"/>
              </a:spcBef>
              <a:spcAft>
                <a:spcPts val="0"/>
              </a:spcAft>
              <a:buSzPts val="1400"/>
              <a:buChar char="○"/>
            </a:pPr>
            <a:r>
              <a:rPr lang="en"/>
              <a:t>62-63% of Americans say it is not possible to avoid companies or the government collecting personal data [7]</a:t>
            </a:r>
            <a:endParaRPr/>
          </a:p>
        </p:txBody>
      </p:sp>
      <p:pic>
        <p:nvPicPr>
          <p:cNvPr id="105" name="Google Shape;105;p18"/>
          <p:cNvPicPr preferRelativeResize="0"/>
          <p:nvPr/>
        </p:nvPicPr>
        <p:blipFill>
          <a:blip r:embed="rId3">
            <a:alphaModFix/>
          </a:blip>
          <a:stretch>
            <a:fillRect/>
          </a:stretch>
        </p:blipFill>
        <p:spPr>
          <a:xfrm>
            <a:off x="577075" y="3158900"/>
            <a:ext cx="2926700" cy="1838800"/>
          </a:xfrm>
          <a:prstGeom prst="rect">
            <a:avLst/>
          </a:prstGeom>
          <a:noFill/>
          <a:ln>
            <a:noFill/>
          </a:ln>
        </p:spPr>
      </p:pic>
      <p:pic>
        <p:nvPicPr>
          <p:cNvPr id="106" name="Google Shape;106;p18"/>
          <p:cNvPicPr preferRelativeResize="0"/>
          <p:nvPr/>
        </p:nvPicPr>
        <p:blipFill>
          <a:blip r:embed="rId4">
            <a:alphaModFix/>
          </a:blip>
          <a:stretch>
            <a:fillRect/>
          </a:stretch>
        </p:blipFill>
        <p:spPr>
          <a:xfrm>
            <a:off x="4049254" y="3158904"/>
            <a:ext cx="4639621" cy="1838800"/>
          </a:xfrm>
          <a:prstGeom prst="rect">
            <a:avLst/>
          </a:prstGeom>
          <a:noFill/>
          <a:ln w="9525" cap="flat" cmpd="sng">
            <a:solidFill>
              <a:schemeClr val="dk2"/>
            </a:solidFill>
            <a:prstDash val="solid"/>
            <a:round/>
            <a:headEnd type="none" w="sm" len="sm"/>
            <a:tailEnd type="none" w="sm" len="sm"/>
          </a:ln>
        </p:spPr>
      </p:pic>
      <p:sp>
        <p:nvSpPr>
          <p:cNvPr id="107" name="Google Shape;107;p18"/>
          <p:cNvSpPr txBox="1"/>
          <p:nvPr/>
        </p:nvSpPr>
        <p:spPr>
          <a:xfrm>
            <a:off x="8738350" y="3234050"/>
            <a:ext cx="5270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latin typeface="Open Sans"/>
                <a:ea typeface="Open Sans"/>
                <a:cs typeface="Open Sans"/>
                <a:sym typeface="Open Sans"/>
              </a:rPr>
              <a:t>[7]</a:t>
            </a:r>
            <a:endParaRPr sz="1800">
              <a:solidFill>
                <a:schemeClr val="dk1"/>
              </a:solidFill>
              <a:latin typeface="Open Sans"/>
              <a:ea typeface="Open Sans"/>
              <a:cs typeface="Open Sans"/>
              <a:sym typeface="Open Sans"/>
            </a:endParaRPr>
          </a:p>
        </p:txBody>
      </p:sp>
      <p:sp>
        <p:nvSpPr>
          <p:cNvPr id="108" name="Google Shape;108;p18"/>
          <p:cNvSpPr txBox="1"/>
          <p:nvPr/>
        </p:nvSpPr>
        <p:spPr>
          <a:xfrm>
            <a:off x="3467950" y="3234050"/>
            <a:ext cx="5270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latin typeface="Open Sans"/>
                <a:ea typeface="Open Sans"/>
                <a:cs typeface="Open Sans"/>
                <a:sym typeface="Open Sans"/>
              </a:rPr>
              <a:t>[13]</a:t>
            </a:r>
            <a:endParaRPr sz="1800">
              <a:solidFill>
                <a:schemeClr val="dk1"/>
              </a:solidFill>
              <a:latin typeface="Open Sans"/>
              <a:ea typeface="Open Sans"/>
              <a:cs typeface="Open Sans"/>
              <a:sym typeface="Open Sans"/>
            </a:endParaRPr>
          </a:p>
        </p:txBody>
      </p:sp>
      <p:sp>
        <p:nvSpPr>
          <p:cNvPr id="2" name="Slide Number Placeholder 1">
            <a:extLst>
              <a:ext uri="{FF2B5EF4-FFF2-40B4-BE49-F238E27FC236}">
                <a16:creationId xmlns:a16="http://schemas.microsoft.com/office/drawing/2014/main" id="{F2BF9FC8-ECF2-9FEF-6A18-1D01984D548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9"/>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World Manipulation</a:t>
            </a:r>
            <a:endParaRPr/>
          </a:p>
        </p:txBody>
      </p:sp>
      <p:sp>
        <p:nvSpPr>
          <p:cNvPr id="114" name="Google Shape;114;p19"/>
          <p:cNvSpPr txBox="1">
            <a:spLocks noGrp="1"/>
          </p:cNvSpPr>
          <p:nvPr>
            <p:ph type="body" idx="1"/>
          </p:nvPr>
        </p:nvSpPr>
        <p:spPr>
          <a:xfrm>
            <a:off x="311700" y="1084300"/>
            <a:ext cx="8520600" cy="3354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Players can interact with the world in a way NPCs cannot, and developers can modify the world in a way players cannot</a:t>
            </a:r>
            <a:endParaRPr/>
          </a:p>
          <a:p>
            <a:pPr marL="914400" lvl="1" indent="-317500" algn="l" rtl="0">
              <a:spcBef>
                <a:spcPts val="0"/>
              </a:spcBef>
              <a:spcAft>
                <a:spcPts val="0"/>
              </a:spcAft>
              <a:buSzPts val="1400"/>
              <a:buChar char="○"/>
            </a:pPr>
            <a:r>
              <a:rPr lang="en"/>
              <a:t>Like class differences in real world - who has the most power?</a:t>
            </a:r>
            <a:endParaRPr/>
          </a:p>
          <a:p>
            <a:pPr marL="914400" lvl="1" indent="-317500" algn="l" rtl="0">
              <a:spcBef>
                <a:spcPts val="0"/>
              </a:spcBef>
              <a:spcAft>
                <a:spcPts val="0"/>
              </a:spcAft>
              <a:buSzPts val="1400"/>
              <a:buChar char="○"/>
            </a:pPr>
            <a:r>
              <a:rPr lang="en"/>
              <a:t>Corporate lobbying can increase power of corporations [14]</a:t>
            </a:r>
            <a:endParaRPr/>
          </a:p>
          <a:p>
            <a:pPr marL="457200" lvl="0" indent="-342900" algn="l" rtl="0">
              <a:spcBef>
                <a:spcPts val="0"/>
              </a:spcBef>
              <a:spcAft>
                <a:spcPts val="0"/>
              </a:spcAft>
              <a:buSzPts val="1800"/>
              <a:buChar char="●"/>
            </a:pPr>
            <a:r>
              <a:rPr lang="en"/>
              <a:t>Developers and Antwan can directly modify the world, but not directly kill Guy or other NPCs</a:t>
            </a:r>
            <a:endParaRPr/>
          </a:p>
          <a:p>
            <a:pPr marL="914400" lvl="1" indent="-317500" algn="l" rtl="0">
              <a:spcBef>
                <a:spcPts val="0"/>
              </a:spcBef>
              <a:spcAft>
                <a:spcPts val="0"/>
              </a:spcAft>
              <a:buSzPts val="1400"/>
              <a:buChar char="○"/>
            </a:pPr>
            <a:r>
              <a:rPr lang="en"/>
              <a:t>Government has power and can oppress its people but not unlimited power</a:t>
            </a:r>
            <a:endParaRPr/>
          </a:p>
        </p:txBody>
      </p:sp>
      <p:pic>
        <p:nvPicPr>
          <p:cNvPr id="115" name="Google Shape;115;p19"/>
          <p:cNvPicPr preferRelativeResize="0"/>
          <p:nvPr/>
        </p:nvPicPr>
        <p:blipFill>
          <a:blip r:embed="rId3">
            <a:alphaModFix/>
          </a:blip>
          <a:stretch>
            <a:fillRect/>
          </a:stretch>
        </p:blipFill>
        <p:spPr>
          <a:xfrm>
            <a:off x="165150" y="3248100"/>
            <a:ext cx="4469573" cy="1716074"/>
          </a:xfrm>
          <a:prstGeom prst="rect">
            <a:avLst/>
          </a:prstGeom>
          <a:noFill/>
          <a:ln>
            <a:noFill/>
          </a:ln>
        </p:spPr>
      </p:pic>
      <p:pic>
        <p:nvPicPr>
          <p:cNvPr id="116" name="Google Shape;116;p19"/>
          <p:cNvPicPr preferRelativeResize="0"/>
          <p:nvPr/>
        </p:nvPicPr>
        <p:blipFill>
          <a:blip r:embed="rId4">
            <a:alphaModFix/>
          </a:blip>
          <a:stretch>
            <a:fillRect/>
          </a:stretch>
        </p:blipFill>
        <p:spPr>
          <a:xfrm>
            <a:off x="4821725" y="3248100"/>
            <a:ext cx="4193373" cy="1716075"/>
          </a:xfrm>
          <a:prstGeom prst="rect">
            <a:avLst/>
          </a:prstGeom>
          <a:noFill/>
          <a:ln>
            <a:noFill/>
          </a:ln>
        </p:spPr>
      </p:pic>
      <p:sp>
        <p:nvSpPr>
          <p:cNvPr id="117" name="Google Shape;117;p19"/>
          <p:cNvSpPr txBox="1"/>
          <p:nvPr/>
        </p:nvSpPr>
        <p:spPr>
          <a:xfrm>
            <a:off x="0" y="2868600"/>
            <a:ext cx="5270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latin typeface="Open Sans"/>
                <a:ea typeface="Open Sans"/>
                <a:cs typeface="Open Sans"/>
                <a:sym typeface="Open Sans"/>
              </a:rPr>
              <a:t>[13]</a:t>
            </a:r>
            <a:endParaRPr sz="1800">
              <a:solidFill>
                <a:schemeClr val="dk1"/>
              </a:solidFill>
              <a:latin typeface="Open Sans"/>
              <a:ea typeface="Open Sans"/>
              <a:cs typeface="Open Sans"/>
              <a:sym typeface="Open Sans"/>
            </a:endParaRPr>
          </a:p>
        </p:txBody>
      </p:sp>
      <p:sp>
        <p:nvSpPr>
          <p:cNvPr id="118" name="Google Shape;118;p19"/>
          <p:cNvSpPr txBox="1"/>
          <p:nvPr/>
        </p:nvSpPr>
        <p:spPr>
          <a:xfrm>
            <a:off x="8529000" y="2868600"/>
            <a:ext cx="5270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latin typeface="Open Sans"/>
                <a:ea typeface="Open Sans"/>
                <a:cs typeface="Open Sans"/>
                <a:sym typeface="Open Sans"/>
              </a:rPr>
              <a:t>[13]</a:t>
            </a:r>
            <a:endParaRPr sz="1800">
              <a:solidFill>
                <a:schemeClr val="dk1"/>
              </a:solidFill>
              <a:latin typeface="Open Sans"/>
              <a:ea typeface="Open Sans"/>
              <a:cs typeface="Open Sans"/>
              <a:sym typeface="Open Sans"/>
            </a:endParaRPr>
          </a:p>
        </p:txBody>
      </p:sp>
      <p:sp>
        <p:nvSpPr>
          <p:cNvPr id="2" name="Slide Number Placeholder 1">
            <a:extLst>
              <a:ext uri="{FF2B5EF4-FFF2-40B4-BE49-F238E27FC236}">
                <a16:creationId xmlns:a16="http://schemas.microsoft.com/office/drawing/2014/main" id="{75102118-E7C7-740E-F546-9FD0E9AA435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0"/>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Individual and Intellectual Property [4][5]</a:t>
            </a:r>
            <a:endParaRPr/>
          </a:p>
        </p:txBody>
      </p:sp>
      <p:sp>
        <p:nvSpPr>
          <p:cNvPr id="124" name="Google Shape;124;p20"/>
          <p:cNvSpPr txBox="1">
            <a:spLocks noGrp="1"/>
          </p:cNvSpPr>
          <p:nvPr>
            <p:ph type="body" idx="1"/>
          </p:nvPr>
        </p:nvSpPr>
        <p:spPr>
          <a:xfrm>
            <a:off x="311700" y="1225225"/>
            <a:ext cx="6110100" cy="21936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IP is the plot’s driving theme</a:t>
            </a:r>
            <a:endParaRPr/>
          </a:p>
          <a:p>
            <a:pPr marL="914400" lvl="1" indent="-317500" algn="l" rtl="0">
              <a:spcBef>
                <a:spcPts val="0"/>
              </a:spcBef>
              <a:spcAft>
                <a:spcPts val="0"/>
              </a:spcAft>
              <a:buSzPts val="1400"/>
              <a:buChar char="○"/>
            </a:pPr>
            <a:r>
              <a:rPr lang="en"/>
              <a:t>Millie and Keyes sell their game to Antwon</a:t>
            </a:r>
            <a:endParaRPr/>
          </a:p>
          <a:p>
            <a:pPr marL="914400" lvl="1" indent="-317500" algn="l" rtl="0">
              <a:spcBef>
                <a:spcPts val="0"/>
              </a:spcBef>
              <a:spcAft>
                <a:spcPts val="0"/>
              </a:spcAft>
              <a:buSzPts val="1400"/>
              <a:buChar char="○"/>
            </a:pPr>
            <a:r>
              <a:rPr lang="en"/>
              <a:t>Antwon shelves it, releases a similar game</a:t>
            </a:r>
            <a:endParaRPr/>
          </a:p>
          <a:p>
            <a:pPr marL="914400" lvl="1" indent="-317500" algn="l" rtl="0">
              <a:spcBef>
                <a:spcPts val="0"/>
              </a:spcBef>
              <a:spcAft>
                <a:spcPts val="0"/>
              </a:spcAft>
              <a:buSzPts val="1400"/>
              <a:buChar char="○"/>
            </a:pPr>
            <a:r>
              <a:rPr lang="en"/>
              <a:t>Similar game had stolen their code without paying royalties</a:t>
            </a:r>
            <a:endParaRPr/>
          </a:p>
          <a:p>
            <a:pPr marL="914400" lvl="1" indent="-317500" algn="l" rtl="0">
              <a:spcBef>
                <a:spcPts val="0"/>
              </a:spcBef>
              <a:spcAft>
                <a:spcPts val="0"/>
              </a:spcAft>
              <a:buSzPts val="1400"/>
              <a:buChar char="○"/>
            </a:pPr>
            <a:r>
              <a:rPr lang="en"/>
              <a:t>Search for proof drives plot</a:t>
            </a:r>
            <a:endParaRPr/>
          </a:p>
          <a:p>
            <a:pPr marL="457200" lvl="0" indent="-342900" algn="l" rtl="0">
              <a:spcBef>
                <a:spcPts val="0"/>
              </a:spcBef>
              <a:spcAft>
                <a:spcPts val="0"/>
              </a:spcAft>
              <a:buSzPts val="1800"/>
              <a:buChar char="●"/>
            </a:pPr>
            <a:r>
              <a:rPr lang="en"/>
              <a:t>Important discussion on protecting IP and who owns what in the digital era</a:t>
            </a:r>
            <a:endParaRPr/>
          </a:p>
        </p:txBody>
      </p:sp>
      <p:pic>
        <p:nvPicPr>
          <p:cNvPr id="125" name="Google Shape;125;p20"/>
          <p:cNvPicPr preferRelativeResize="0"/>
          <p:nvPr/>
        </p:nvPicPr>
        <p:blipFill rotWithShape="1">
          <a:blip r:embed="rId3">
            <a:alphaModFix/>
          </a:blip>
          <a:srcRect t="12141"/>
          <a:stretch/>
        </p:blipFill>
        <p:spPr>
          <a:xfrm>
            <a:off x="4191099" y="3180400"/>
            <a:ext cx="4636851" cy="1700775"/>
          </a:xfrm>
          <a:prstGeom prst="rect">
            <a:avLst/>
          </a:prstGeom>
          <a:noFill/>
          <a:ln>
            <a:noFill/>
          </a:ln>
        </p:spPr>
      </p:pic>
      <p:sp>
        <p:nvSpPr>
          <p:cNvPr id="2" name="Slide Number Placeholder 1">
            <a:extLst>
              <a:ext uri="{FF2B5EF4-FFF2-40B4-BE49-F238E27FC236}">
                <a16:creationId xmlns:a16="http://schemas.microsoft.com/office/drawing/2014/main" id="{F906E16A-A83C-3B69-6C8A-BE6B05296F5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1"/>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Overall Conclusions (Natalie)</a:t>
            </a:r>
            <a:endParaRPr/>
          </a:p>
        </p:txBody>
      </p:sp>
      <p:sp>
        <p:nvSpPr>
          <p:cNvPr id="131" name="Google Shape;131;p21"/>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Free guy relates to this class:</a:t>
            </a:r>
            <a:endParaRPr dirty="0"/>
          </a:p>
          <a:p>
            <a:pPr marL="457200" lvl="0" indent="-342900" algn="l" rtl="0">
              <a:spcBef>
                <a:spcPts val="1200"/>
              </a:spcBef>
              <a:spcAft>
                <a:spcPts val="0"/>
              </a:spcAft>
              <a:buSzPts val="1800"/>
              <a:buChar char="-"/>
            </a:pPr>
            <a:r>
              <a:rPr lang="en" dirty="0"/>
              <a:t>Data Collection</a:t>
            </a:r>
            <a:endParaRPr dirty="0"/>
          </a:p>
          <a:p>
            <a:pPr marL="457200" lvl="0" indent="-342900" algn="l" rtl="0">
              <a:spcBef>
                <a:spcPts val="0"/>
              </a:spcBef>
              <a:spcAft>
                <a:spcPts val="0"/>
              </a:spcAft>
              <a:buSzPts val="1800"/>
              <a:buChar char="-"/>
            </a:pPr>
            <a:r>
              <a:rPr lang="en" dirty="0"/>
              <a:t>World Manipulation </a:t>
            </a:r>
            <a:endParaRPr dirty="0"/>
          </a:p>
          <a:p>
            <a:pPr marL="457200" lvl="0" indent="-342900" algn="l" rtl="0">
              <a:spcBef>
                <a:spcPts val="0"/>
              </a:spcBef>
              <a:spcAft>
                <a:spcPts val="0"/>
              </a:spcAft>
              <a:buSzPts val="1800"/>
              <a:buChar char="-"/>
            </a:pPr>
            <a:r>
              <a:rPr lang="en" dirty="0"/>
              <a:t>Intellectual and individual Property</a:t>
            </a:r>
            <a:endParaRPr dirty="0"/>
          </a:p>
          <a:p>
            <a:pPr marL="0" lvl="0" indent="0" algn="l" rtl="0">
              <a:spcBef>
                <a:spcPts val="1200"/>
              </a:spcBef>
              <a:spcAft>
                <a:spcPts val="1200"/>
              </a:spcAft>
              <a:buNone/>
            </a:pPr>
            <a:endParaRPr dirty="0"/>
          </a:p>
        </p:txBody>
      </p:sp>
      <p:pic>
        <p:nvPicPr>
          <p:cNvPr id="132" name="Google Shape;132;p21"/>
          <p:cNvPicPr preferRelativeResize="0"/>
          <p:nvPr/>
        </p:nvPicPr>
        <p:blipFill>
          <a:blip r:embed="rId3">
            <a:alphaModFix/>
          </a:blip>
          <a:stretch>
            <a:fillRect/>
          </a:stretch>
        </p:blipFill>
        <p:spPr>
          <a:xfrm>
            <a:off x="815351" y="2743200"/>
            <a:ext cx="3392125" cy="2260851"/>
          </a:xfrm>
          <a:prstGeom prst="rect">
            <a:avLst/>
          </a:prstGeom>
          <a:noFill/>
          <a:ln>
            <a:noFill/>
          </a:ln>
        </p:spPr>
      </p:pic>
      <p:pic>
        <p:nvPicPr>
          <p:cNvPr id="133" name="Google Shape;133;p21"/>
          <p:cNvPicPr preferRelativeResize="0"/>
          <p:nvPr/>
        </p:nvPicPr>
        <p:blipFill>
          <a:blip r:embed="rId4">
            <a:alphaModFix/>
          </a:blip>
          <a:stretch>
            <a:fillRect/>
          </a:stretch>
        </p:blipFill>
        <p:spPr>
          <a:xfrm>
            <a:off x="4812966" y="2743200"/>
            <a:ext cx="4019333" cy="2260850"/>
          </a:xfrm>
          <a:prstGeom prst="rect">
            <a:avLst/>
          </a:prstGeom>
          <a:noFill/>
          <a:ln>
            <a:noFill/>
          </a:ln>
        </p:spPr>
      </p:pic>
      <p:sp>
        <p:nvSpPr>
          <p:cNvPr id="2" name="Slide Number Placeholder 1">
            <a:extLst>
              <a:ext uri="{FF2B5EF4-FFF2-40B4-BE49-F238E27FC236}">
                <a16:creationId xmlns:a16="http://schemas.microsoft.com/office/drawing/2014/main" id="{AECC1ABB-BC62-CCD0-8F6D-6973D9257AA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spTree>
  </p:cSld>
  <p:clrMapOvr>
    <a:masterClrMapping/>
  </p:clrMapOvr>
</p:sld>
</file>

<file path=ppt/theme/theme1.xml><?xml version="1.0" encoding="utf-8"?>
<a:theme xmlns:a="http://schemas.openxmlformats.org/drawingml/2006/main" name="Luxe">
  <a:themeElements>
    <a:clrScheme name="Luxe">
      <a:dk1>
        <a:srgbClr val="000000"/>
      </a:dk1>
      <a:lt1>
        <a:srgbClr val="FFFFFF"/>
      </a:lt1>
      <a:dk2>
        <a:srgbClr val="B7B7B7"/>
      </a:dk2>
      <a:lt2>
        <a:srgbClr val="CCA677"/>
      </a:lt2>
      <a:accent1>
        <a:srgbClr val="5D4037"/>
      </a:accent1>
      <a:accent2>
        <a:srgbClr val="455A64"/>
      </a:accent2>
      <a:accent3>
        <a:srgbClr val="57BB8A"/>
      </a:accent3>
      <a:accent4>
        <a:srgbClr val="78909C"/>
      </a:accent4>
      <a:accent5>
        <a:srgbClr val="607D8B"/>
      </a:accent5>
      <a:accent6>
        <a:srgbClr val="DCE755"/>
      </a:accent6>
      <a:hlink>
        <a:srgbClr val="607D8B"/>
      </a:hlink>
      <a:folHlink>
        <a:srgbClr val="607D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1930</Words>
  <Application>Microsoft Macintosh PowerPoint</Application>
  <PresentationFormat>On-screen Show (16:9)</PresentationFormat>
  <Paragraphs>84</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Times New Roman</vt:lpstr>
      <vt:lpstr>Economica</vt:lpstr>
      <vt:lpstr>Open Sans</vt:lpstr>
      <vt:lpstr>Luxe</vt:lpstr>
      <vt:lpstr>Free Guy</vt:lpstr>
      <vt:lpstr>General Plot (Part 1)</vt:lpstr>
      <vt:lpstr>General Plot (Part 2)</vt:lpstr>
      <vt:lpstr>Director’s Intent </vt:lpstr>
      <vt:lpstr>Main Takeaways</vt:lpstr>
      <vt:lpstr>Data Collection</vt:lpstr>
      <vt:lpstr>World Manipulation</vt:lpstr>
      <vt:lpstr>Individual and Intellectual Property [4][5]</vt:lpstr>
      <vt:lpstr>Overall Conclusions (Natalie)</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Keith A. Pray</cp:lastModifiedBy>
  <cp:revision>2</cp:revision>
  <dcterms:modified xsi:type="dcterms:W3CDTF">2024-10-12T23:22:07Z</dcterms:modified>
</cp:coreProperties>
</file>