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9" r:id="rId3"/>
    <p:sldId id="258" r:id="rId4"/>
    <p:sldId id="269" r:id="rId5"/>
    <p:sldId id="260" r:id="rId6"/>
    <p:sldId id="257" r:id="rId7"/>
    <p:sldId id="265" r:id="rId8"/>
    <p:sldId id="264" r:id="rId9"/>
    <p:sldId id="266" r:id="rId10"/>
    <p:sldId id="268" r:id="rId11"/>
    <p:sldId id="262" r:id="rId12"/>
    <p:sldId id="26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17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742F34-A012-AB8E-C73D-86340A75039E}" v="1318" dt="2026-05-05T20:05:14.521"/>
    <p1510:client id="{2BB36EE9-F29E-E5EB-25FD-301B553BB290}" v="134" dt="2026-05-06T04:23:02.477"/>
    <p1510:client id="{43F318AA-1E16-EFC5-1F04-6A78E58BC23A}" v="1380" dt="2026-05-06T05:29:13.088"/>
    <p1510:client id="{4605128A-3045-ECFA-D35F-68A85454AEB3}" v="2154" dt="2026-05-06T04:17:51.535"/>
    <p1510:client id="{4B566426-0B2F-E790-284F-F7FE86873EA0}" v="392" dt="2026-05-05T22:38:58.973"/>
    <p1510:client id="{6C3D2143-06E4-9308-8EDD-BEB2BCA8E722}" v="3" dt="2026-05-05T17:01:31.689"/>
    <p1510:client id="{BB67F69A-735D-90D0-4FFA-07032A302FDB}" v="274" dt="2026-05-05T16:52:21.004"/>
    <p1510:client id="{F4F3FB5A-0B52-3B4B-02A4-B01DF68275D7}" v="159" dt="2026-05-06T20:48:29.3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23"/>
    <p:restoredTop sz="88400"/>
  </p:normalViewPr>
  <p:slideViewPr>
    <p:cSldViewPr snapToGrid="0">
      <p:cViewPr varScale="1">
        <p:scale>
          <a:sx n="156" d="100"/>
          <a:sy n="156" d="100"/>
        </p:scale>
        <p:origin x="69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D0A353-F96E-4F94-9B81-4195ACC7ACC6}" type="datetimeFigureOut">
              <a:t>5/9/26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35C585-B443-462A-ABF7-C85AFC177426}" type="slidenum">
              <a:t>‹#›</a:t>
            </a:fld>
            <a:endParaRPr lang="en-US"/>
          </a:p>
        </p:txBody>
      </p:sp>
    </p:spTree>
    <p:extLst>
      <p:ext uri="{BB962C8B-B14F-4D97-AF65-F5344CB8AC3E}">
        <p14:creationId xmlns:p14="http://schemas.microsoft.com/office/powerpoint/2010/main" val="2420224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35C585-B443-462A-ABF7-C85AFC177426}" type="slidenum">
              <a:rPr lang="en-US" smtClean="0"/>
              <a:t>1</a:t>
            </a:fld>
            <a:endParaRPr lang="en-US"/>
          </a:p>
        </p:txBody>
      </p:sp>
    </p:spTree>
    <p:extLst>
      <p:ext uri="{BB962C8B-B14F-4D97-AF65-F5344CB8AC3E}">
        <p14:creationId xmlns:p14="http://schemas.microsoft.com/office/powerpoint/2010/main" val="123069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a pivotal moment in the film, as Evelyn embraces her own will and begins resisting the </a:t>
            </a:r>
            <a:r>
              <a:rPr lang="en-US" err="1"/>
              <a:t>Alphaverse</a:t>
            </a:r>
            <a:r>
              <a:rPr lang="en-US"/>
              <a:t> there is a brief downloading skills scene where "Strong Self Esteem" appears on the list. This small detail seems like a subtle signal from the directors that Evelyn is starting to change. </a:t>
            </a:r>
          </a:p>
          <a:p>
            <a:endParaRPr lang="en-US">
              <a:ea typeface="Calibri"/>
              <a:cs typeface="Calibri"/>
            </a:endParaRPr>
          </a:p>
          <a:p>
            <a:r>
              <a:rPr lang="en-US">
                <a:ea typeface="Calibri"/>
                <a:cs typeface="Calibri"/>
              </a:rPr>
              <a:t>Throughout the film our Evelyn is constantly showed other versions of her who seem better off than the current Evelyn. In a study while it was found that "Upward Social Comparison"(the comparing of yourself to someone with a enviable life) lead to experience negative effects like lowered self-esteem. However, in the same study they also discussed that </a:t>
            </a:r>
            <a:r>
              <a:rPr lang="en-US"/>
              <a:t>"Upward Social Comparison" could also bring positive effects like motivation or inspiration for self development. This film is the perfect example of both effects.</a:t>
            </a:r>
            <a:br>
              <a:rPr lang="en-US">
                <a:cs typeface="+mn-lt"/>
              </a:rPr>
            </a:br>
            <a:r>
              <a:rPr lang="en-US">
                <a:ea typeface="Calibri"/>
                <a:cs typeface="Calibri"/>
              </a:rPr>
              <a:t>In the film she starts off not confident in herself and </a:t>
            </a:r>
            <a:r>
              <a:rPr lang="en-US" err="1">
                <a:ea typeface="Calibri"/>
                <a:cs typeface="Calibri"/>
              </a:rPr>
              <a:t>unhapp</a:t>
            </a:r>
            <a:r>
              <a:rPr lang="en-US">
                <a:ea typeface="Calibri"/>
                <a:cs typeface="Calibri"/>
              </a:rPr>
              <a:t>y with her situation however due to her changed perspective she is happy and content with where she ended up at the end of the story in a mundane life.</a:t>
            </a:r>
          </a:p>
        </p:txBody>
      </p:sp>
      <p:sp>
        <p:nvSpPr>
          <p:cNvPr id="4" name="Slide Number Placeholder 3"/>
          <p:cNvSpPr>
            <a:spLocks noGrp="1"/>
          </p:cNvSpPr>
          <p:nvPr>
            <p:ph type="sldNum" sz="quarter" idx="5"/>
          </p:nvPr>
        </p:nvSpPr>
        <p:spPr/>
        <p:txBody>
          <a:bodyPr/>
          <a:lstStyle/>
          <a:p>
            <a:fld id="{A535C585-B443-462A-ABF7-C85AFC177426}" type="slidenum">
              <a:t>10</a:t>
            </a:fld>
            <a:endParaRPr lang="en-US"/>
          </a:p>
        </p:txBody>
      </p:sp>
    </p:spTree>
    <p:extLst>
      <p:ext uri="{BB962C8B-B14F-4D97-AF65-F5344CB8AC3E}">
        <p14:creationId xmlns:p14="http://schemas.microsoft.com/office/powerpoint/2010/main" val="1091459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accent1">
                    <a:lumMod val="49000"/>
                  </a:schemeClr>
                </a:solidFill>
                <a:ea typeface="Calibri"/>
                <a:cs typeface="Calibri"/>
              </a:rPr>
              <a:t>Here are two quotes from different points in her journey in one she was talking about how great her life would be without her husband and in the second after some growth she expresses how much she wants to be with her daughter here.</a:t>
            </a:r>
          </a:p>
          <a:p>
            <a:r>
              <a:rPr lang="en-US" dirty="0">
                <a:solidFill>
                  <a:schemeClr val="accent1">
                    <a:lumMod val="49000"/>
                  </a:schemeClr>
                </a:solidFill>
                <a:ea typeface="Calibri"/>
                <a:cs typeface="Calibri"/>
              </a:rPr>
              <a:t>Which is especially meaningful due to here current state of mind where she has experienced almost every reality and still chooses to spend and cherish time in this universe where she is not rich, famous, talented nor skilled.</a:t>
            </a:r>
          </a:p>
          <a:p>
            <a:endParaRPr lang="en-US" dirty="0">
              <a:solidFill>
                <a:schemeClr val="accent1">
                  <a:lumMod val="49000"/>
                </a:schemeClr>
              </a:solidFill>
              <a:ea typeface="Calibri"/>
              <a:cs typeface="Calibri"/>
            </a:endParaRPr>
          </a:p>
          <a:p>
            <a:r>
              <a:rPr lang="en-US" dirty="0">
                <a:solidFill>
                  <a:schemeClr val="accent1">
                    <a:lumMod val="49000"/>
                  </a:schemeClr>
                </a:solidFill>
                <a:ea typeface="Calibri"/>
                <a:cs typeface="Calibri"/>
              </a:rPr>
              <a:t>Akin to social media where you are shown many different depictions of the perfect life, </a:t>
            </a:r>
            <a:r>
              <a:rPr lang="en-US" dirty="0">
                <a:solidFill>
                  <a:schemeClr val="accent1">
                    <a:lumMod val="49000"/>
                  </a:schemeClr>
                </a:solidFill>
              </a:rPr>
              <a:t>Evelyn is confronted with multiple “perfect” versions of her own.</a:t>
            </a:r>
            <a:r>
              <a:rPr lang="en-US" dirty="0">
                <a:solidFill>
                  <a:schemeClr val="accent1">
                    <a:lumMod val="49000"/>
                  </a:schemeClr>
                </a:solidFill>
                <a:ea typeface="Calibri"/>
                <a:cs typeface="Calibri"/>
              </a:rPr>
              <a:t> </a:t>
            </a:r>
            <a:r>
              <a:rPr lang="en-US" dirty="0">
                <a:solidFill>
                  <a:schemeClr val="accent1">
                    <a:lumMod val="49000"/>
                  </a:schemeClr>
                </a:solidFill>
              </a:rPr>
              <a:t>However, unlike social media, these comparisons are intensified by the knowledge that these realities were genuinely possible outcomes of her own choices. Research on upward social comparisons at least when examining Facebook revealed that not only does it affect self-esteem it can also increases dissatisfaction which is shown in the film when she lashes out at her Waymond stated that her life was so much better without him. </a:t>
            </a:r>
            <a:endParaRPr lang="en-US" dirty="0">
              <a:solidFill>
                <a:schemeClr val="accent1">
                  <a:lumMod val="49000"/>
                </a:schemeClr>
              </a:solidFill>
              <a:ea typeface="Calibri"/>
              <a:cs typeface="Calibri"/>
            </a:endParaRPr>
          </a:p>
          <a:p>
            <a:r>
              <a:rPr lang="en-US" dirty="0">
                <a:solidFill>
                  <a:schemeClr val="accent1">
                    <a:lumMod val="49000"/>
                  </a:schemeClr>
                </a:solidFill>
              </a:rPr>
              <a:t>"I saw my life... without you... I wish you could have seen it... it was beautiful."[47:28]</a:t>
            </a:r>
            <a:endParaRPr lang="en-US" dirty="0">
              <a:solidFill>
                <a:schemeClr val="accent1">
                  <a:lumMod val="49000"/>
                </a:schemeClr>
              </a:solidFill>
              <a:ea typeface="Calibri"/>
              <a:cs typeface="Calibri"/>
            </a:endParaRPr>
          </a:p>
          <a:p>
            <a:endParaRPr lang="en-US" dirty="0">
              <a:solidFill>
                <a:schemeClr val="accent1">
                  <a:lumMod val="49000"/>
                </a:schemeClr>
              </a:solidFill>
              <a:ea typeface="Calibri"/>
              <a:cs typeface="Calibri"/>
            </a:endParaRPr>
          </a:p>
          <a:p>
            <a:r>
              <a:rPr lang="en-US" dirty="0">
                <a:solidFill>
                  <a:schemeClr val="accent1">
                    <a:lumMod val="49000"/>
                  </a:schemeClr>
                </a:solidFill>
                <a:ea typeface="Calibri"/>
                <a:cs typeface="Calibri"/>
              </a:rPr>
              <a:t>However rather than tying her self-worth to these comparisons Evelyn ultimately rejects it. This shift follows another study in </a:t>
            </a:r>
            <a:r>
              <a:rPr lang="en-US" dirty="0" err="1">
                <a:solidFill>
                  <a:schemeClr val="accent1">
                    <a:lumMod val="49000"/>
                  </a:schemeClr>
                </a:solidFill>
                <a:ea typeface="Calibri"/>
                <a:cs typeface="Calibri"/>
              </a:rPr>
              <a:t>Psycological</a:t>
            </a:r>
            <a:r>
              <a:rPr lang="en-US" dirty="0">
                <a:solidFill>
                  <a:schemeClr val="accent1">
                    <a:lumMod val="49000"/>
                  </a:schemeClr>
                </a:solidFill>
                <a:ea typeface="Calibri"/>
                <a:cs typeface="Calibri"/>
              </a:rPr>
              <a:t> Science where it was found that there was a good indicator for happiness and it wasn't success, it was the number of strong relationship one had. Paralleling this instead of staying as her more successful self she instead stays with the universe where her daughter and her made up.</a:t>
            </a:r>
            <a:endParaRPr lang="en-US" dirty="0">
              <a:solidFill>
                <a:srgbClr val="1F3762"/>
              </a:solidFill>
              <a:ea typeface="Calibri"/>
              <a:cs typeface="Calibri"/>
            </a:endParaRPr>
          </a:p>
          <a:p>
            <a:r>
              <a:rPr lang="en-US" dirty="0">
                <a:solidFill>
                  <a:schemeClr val="accent1">
                    <a:lumMod val="49000"/>
                  </a:schemeClr>
                </a:solidFill>
              </a:rPr>
              <a:t>" Why not go somewhere where your daughter is more than just this? Here, all we get are a few specks of time where any of this actually makes any sense." - </a:t>
            </a:r>
            <a:r>
              <a:rPr lang="en-US" dirty="0" err="1">
                <a:solidFill>
                  <a:schemeClr val="accent1">
                    <a:lumMod val="49000"/>
                  </a:schemeClr>
                </a:solidFill>
              </a:rPr>
              <a:t>Joy,"Then</a:t>
            </a:r>
            <a:r>
              <a:rPr lang="en-US" dirty="0">
                <a:solidFill>
                  <a:schemeClr val="accent1">
                    <a:lumMod val="49000"/>
                  </a:schemeClr>
                </a:solidFill>
              </a:rPr>
              <a:t> I will cherish these few specks of time." - Eveyln [2:07:34]</a:t>
            </a:r>
            <a:endParaRPr lang="en-US" dirty="0">
              <a:solidFill>
                <a:schemeClr val="accent1">
                  <a:lumMod val="49000"/>
                </a:schemeClr>
              </a:solidFill>
              <a:ea typeface="Calibri"/>
              <a:cs typeface="Calibri"/>
            </a:endParaRPr>
          </a:p>
          <a:p>
            <a:endParaRPr lang="en-US" dirty="0">
              <a:solidFill>
                <a:schemeClr val="accent1">
                  <a:lumMod val="49000"/>
                </a:schemeClr>
              </a:solidFill>
              <a:ea typeface="Calibri"/>
              <a:cs typeface="Calibri"/>
            </a:endParaRPr>
          </a:p>
          <a:p>
            <a:r>
              <a:rPr lang="en-US" dirty="0">
                <a:solidFill>
                  <a:schemeClr val="accent1">
                    <a:lumMod val="49000"/>
                  </a:schemeClr>
                </a:solidFill>
                <a:ea typeface="Calibri"/>
                <a:cs typeface="Calibri"/>
              </a:rPr>
              <a:t>She also is affirmed in her choice by the most successful Waymond in her </a:t>
            </a:r>
            <a:r>
              <a:rPr lang="en-US" dirty="0" err="1">
                <a:solidFill>
                  <a:schemeClr val="accent1">
                    <a:lumMod val="49000"/>
                  </a:schemeClr>
                </a:solidFill>
                <a:ea typeface="Calibri"/>
                <a:cs typeface="Calibri"/>
              </a:rPr>
              <a:t>visted</a:t>
            </a:r>
            <a:r>
              <a:rPr lang="en-US" dirty="0">
                <a:solidFill>
                  <a:schemeClr val="accent1">
                    <a:lumMod val="49000"/>
                  </a:schemeClr>
                </a:solidFill>
                <a:ea typeface="Calibri"/>
                <a:cs typeface="Calibri"/>
              </a:rPr>
              <a:t> universes with one of the most tear jerking quotes "So, even though you have broken my heart yet again, I would have really liked just doing laundry and taxes with you."</a:t>
            </a:r>
          </a:p>
          <a:p>
            <a:r>
              <a:rPr lang="en-US" dirty="0">
                <a:solidFill>
                  <a:schemeClr val="accent1">
                    <a:lumMod val="49000"/>
                  </a:schemeClr>
                </a:solidFill>
                <a:ea typeface="Calibri"/>
                <a:cs typeface="Calibri"/>
              </a:rPr>
              <a:t>Meaning that the fame, power and riches he gained does not compare to the one he loves</a:t>
            </a:r>
          </a:p>
        </p:txBody>
      </p:sp>
      <p:sp>
        <p:nvSpPr>
          <p:cNvPr id="4" name="Slide Number Placeholder 3"/>
          <p:cNvSpPr>
            <a:spLocks noGrp="1"/>
          </p:cNvSpPr>
          <p:nvPr>
            <p:ph type="sldNum" sz="quarter" idx="5"/>
          </p:nvPr>
        </p:nvSpPr>
        <p:spPr/>
        <p:txBody>
          <a:bodyPr/>
          <a:lstStyle/>
          <a:p>
            <a:fld id="{A535C585-B443-462A-ABF7-C85AFC177426}" type="slidenum">
              <a:t>11</a:t>
            </a:fld>
            <a:endParaRPr lang="en-US"/>
          </a:p>
        </p:txBody>
      </p:sp>
    </p:spTree>
    <p:extLst>
      <p:ext uri="{BB962C8B-B14F-4D97-AF65-F5344CB8AC3E}">
        <p14:creationId xmlns:p14="http://schemas.microsoft.com/office/powerpoint/2010/main" val="9354159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35C585-B443-462A-ABF7-C85AFC177426}" type="slidenum">
              <a:rPr lang="en-US" smtClean="0"/>
              <a:t>12</a:t>
            </a:fld>
            <a:endParaRPr lang="en-US"/>
          </a:p>
        </p:txBody>
      </p:sp>
    </p:spTree>
    <p:extLst>
      <p:ext uri="{BB962C8B-B14F-4D97-AF65-F5344CB8AC3E}">
        <p14:creationId xmlns:p14="http://schemas.microsoft.com/office/powerpoint/2010/main" val="1943431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35C585-B443-462A-ABF7-C85AFC177426}" type="slidenum">
              <a:rPr lang="en-US" smtClean="0"/>
              <a:t>2</a:t>
            </a:fld>
            <a:endParaRPr lang="en-US"/>
          </a:p>
        </p:txBody>
      </p:sp>
    </p:spTree>
    <p:extLst>
      <p:ext uri="{BB962C8B-B14F-4D97-AF65-F5344CB8AC3E}">
        <p14:creationId xmlns:p14="http://schemas.microsoft.com/office/powerpoint/2010/main" val="3187161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35C585-B443-462A-ABF7-C85AFC177426}" type="slidenum">
              <a:rPr lang="en-US" smtClean="0"/>
              <a:t>3</a:t>
            </a:fld>
            <a:endParaRPr lang="en-US"/>
          </a:p>
        </p:txBody>
      </p:sp>
    </p:spTree>
    <p:extLst>
      <p:ext uri="{BB962C8B-B14F-4D97-AF65-F5344CB8AC3E}">
        <p14:creationId xmlns:p14="http://schemas.microsoft.com/office/powerpoint/2010/main" val="341629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Verse jumping is the primary driving technology for the plot of EEAAO. By doing a series of specific, unlikely actions in a row, characters can link themselves to a copy of themselves in another universe, sharing their knowledge between the universes. This technology originates from the </a:t>
            </a:r>
            <a:r>
              <a:rPr lang="en-US" dirty="0" err="1">
                <a:ea typeface="Calibri"/>
                <a:cs typeface="Calibri"/>
              </a:rPr>
              <a:t>Alphaverse</a:t>
            </a:r>
            <a:r>
              <a:rPr lang="en-US" dirty="0">
                <a:ea typeface="Calibri"/>
                <a:cs typeface="Calibri"/>
              </a:rPr>
              <a:t> and most of the movie consists of the main characters using verse jumping to get a skill they then use to fight. </a:t>
            </a:r>
          </a:p>
        </p:txBody>
      </p:sp>
      <p:sp>
        <p:nvSpPr>
          <p:cNvPr id="4" name="Slide Number Placeholder 3"/>
          <p:cNvSpPr>
            <a:spLocks noGrp="1"/>
          </p:cNvSpPr>
          <p:nvPr>
            <p:ph type="sldNum" sz="quarter" idx="5"/>
          </p:nvPr>
        </p:nvSpPr>
        <p:spPr/>
        <p:txBody>
          <a:bodyPr/>
          <a:lstStyle/>
          <a:p>
            <a:fld id="{A535C585-B443-462A-ABF7-C85AFC177426}" type="slidenum">
              <a:rPr lang="en-US"/>
              <a:t>4</a:t>
            </a:fld>
            <a:endParaRPr lang="en-US"/>
          </a:p>
        </p:txBody>
      </p:sp>
    </p:spTree>
    <p:extLst>
      <p:ext uri="{BB962C8B-B14F-4D97-AF65-F5344CB8AC3E}">
        <p14:creationId xmlns:p14="http://schemas.microsoft.com/office/powerpoint/2010/main" val="1546371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35C585-B443-462A-ABF7-C85AFC177426}" type="slidenum">
              <a:rPr lang="en-US" smtClean="0"/>
              <a:t>5</a:t>
            </a:fld>
            <a:endParaRPr lang="en-US"/>
          </a:p>
        </p:txBody>
      </p:sp>
    </p:spTree>
    <p:extLst>
      <p:ext uri="{BB962C8B-B14F-4D97-AF65-F5344CB8AC3E}">
        <p14:creationId xmlns:p14="http://schemas.microsoft.com/office/powerpoint/2010/main" val="4036531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One of the central driving forces behind the plot of EEAAO is how easily accessible information of any kind is. Verse jumping provides a near instant way to learn anything, large or small. Many characters from the alpha verse use this at a surface level, picking up skills as they need in their multiversal adventures, but we see the full extent of this power when </a:t>
            </a:r>
            <a:r>
              <a:rPr lang="en-US" err="1">
                <a:ea typeface="Calibri"/>
                <a:cs typeface="Calibri"/>
              </a:rPr>
              <a:t>Jobu</a:t>
            </a:r>
            <a:r>
              <a:rPr lang="en-US">
                <a:ea typeface="Calibri"/>
                <a:cs typeface="Calibri"/>
              </a:rPr>
              <a:t> </a:t>
            </a:r>
            <a:r>
              <a:rPr lang="en-US" err="1">
                <a:ea typeface="Calibri"/>
                <a:cs typeface="Calibri"/>
              </a:rPr>
              <a:t>Tupaki</a:t>
            </a:r>
            <a:r>
              <a:rPr lang="en-US">
                <a:ea typeface="Calibri"/>
                <a:cs typeface="Calibri"/>
              </a:rPr>
              <a:t> first appears. The ability to instantly learn martial arts is well and good, but having instant access to any information ever conceived of can do much more. </a:t>
            </a:r>
            <a:r>
              <a:rPr lang="en-US" err="1">
                <a:ea typeface="Calibri"/>
                <a:cs typeface="Calibri"/>
              </a:rPr>
              <a:t>Jobu</a:t>
            </a:r>
            <a:r>
              <a:rPr lang="en-US">
                <a:ea typeface="Calibri"/>
                <a:cs typeface="Calibri"/>
              </a:rPr>
              <a:t> can </a:t>
            </a:r>
            <a:r>
              <a:rPr lang="en-US" err="1">
                <a:ea typeface="Calibri"/>
                <a:cs typeface="Calibri"/>
              </a:rPr>
              <a:t>manipulat</a:t>
            </a:r>
            <a:r>
              <a:rPr lang="en-US">
                <a:ea typeface="Calibri"/>
                <a:cs typeface="Calibri"/>
              </a:rPr>
              <a:t>e the world around her at will using her </a:t>
            </a:r>
            <a:r>
              <a:rPr lang="en-US" err="1">
                <a:ea typeface="Calibri"/>
                <a:cs typeface="Calibri"/>
              </a:rPr>
              <a:t>infini</a:t>
            </a:r>
            <a:r>
              <a:rPr lang="en-US">
                <a:ea typeface="Calibri"/>
                <a:cs typeface="Calibri"/>
              </a:rPr>
              <a:t>te </a:t>
            </a:r>
            <a:r>
              <a:rPr lang="en-US" err="1">
                <a:ea typeface="Calibri"/>
                <a:cs typeface="Calibri"/>
              </a:rPr>
              <a:t>knowled</a:t>
            </a:r>
            <a:r>
              <a:rPr lang="en-US">
                <a:ea typeface="Calibri"/>
                <a:cs typeface="Calibri"/>
              </a:rPr>
              <a:t>ge of the workings of the universe. On the right is the visualization the movie gives of this multiversal information transfer into </a:t>
            </a:r>
            <a:r>
              <a:rPr lang="en-US" err="1">
                <a:ea typeface="Calibri"/>
                <a:cs typeface="Calibri"/>
              </a:rPr>
              <a:t>Jobu</a:t>
            </a:r>
            <a:r>
              <a:rPr lang="en-US">
                <a:ea typeface="Calibri"/>
                <a:cs typeface="Calibri"/>
              </a:rPr>
              <a:t>, showing that </a:t>
            </a:r>
            <a:r>
              <a:rPr lang="en-US" err="1">
                <a:ea typeface="Calibri"/>
                <a:cs typeface="Calibri"/>
              </a:rPr>
              <a:t>sh</a:t>
            </a:r>
            <a:r>
              <a:rPr lang="en-US">
                <a:ea typeface="Calibri"/>
                <a:cs typeface="Calibri"/>
              </a:rPr>
              <a:t>e is fetching different information from different universes all the time. Above that is the 'everything bagel' she </a:t>
            </a:r>
            <a:r>
              <a:rPr lang="en-US" err="1">
                <a:ea typeface="Calibri"/>
                <a:cs typeface="Calibri"/>
              </a:rPr>
              <a:t>creat</a:t>
            </a:r>
            <a:r>
              <a:rPr lang="en-US">
                <a:ea typeface="Calibri"/>
                <a:cs typeface="Calibri"/>
              </a:rPr>
              <a:t>ed which contains every single thing from every universe. Later in the </a:t>
            </a:r>
            <a:r>
              <a:rPr lang="en-US" err="1">
                <a:ea typeface="Calibri"/>
                <a:cs typeface="Calibri"/>
              </a:rPr>
              <a:t>movi</a:t>
            </a:r>
            <a:r>
              <a:rPr lang="en-US">
                <a:ea typeface="Calibri"/>
                <a:cs typeface="Calibri"/>
              </a:rPr>
              <a:t>e Evelyn learns to use verse jumping like </a:t>
            </a:r>
            <a:r>
              <a:rPr lang="en-US" err="1">
                <a:ea typeface="Calibri"/>
                <a:cs typeface="Calibri"/>
              </a:rPr>
              <a:t>Jobu</a:t>
            </a:r>
            <a:r>
              <a:rPr lang="en-US">
                <a:ea typeface="Calibri"/>
                <a:cs typeface="Calibri"/>
              </a:rPr>
              <a:t> and she pulls information from a number of universes that are fundamentally different from hers, including the </a:t>
            </a:r>
            <a:r>
              <a:rPr lang="en-US" err="1">
                <a:ea typeface="Calibri"/>
                <a:cs typeface="Calibri"/>
              </a:rPr>
              <a:t>hotdo</a:t>
            </a:r>
            <a:r>
              <a:rPr lang="en-US">
                <a:ea typeface="Calibri"/>
                <a:cs typeface="Calibri"/>
              </a:rPr>
              <a:t>g finger universe.  </a:t>
            </a:r>
          </a:p>
        </p:txBody>
      </p:sp>
      <p:sp>
        <p:nvSpPr>
          <p:cNvPr id="4" name="Slide Number Placeholder 3"/>
          <p:cNvSpPr>
            <a:spLocks noGrp="1"/>
          </p:cNvSpPr>
          <p:nvPr>
            <p:ph type="sldNum" sz="quarter" idx="5"/>
          </p:nvPr>
        </p:nvSpPr>
        <p:spPr/>
        <p:txBody>
          <a:bodyPr/>
          <a:lstStyle/>
          <a:p>
            <a:fld id="{A535C585-B443-462A-ABF7-C85AFC177426}" type="slidenum">
              <a:rPr lang="en-US"/>
              <a:t>6</a:t>
            </a:fld>
            <a:endParaRPr lang="en-US"/>
          </a:p>
        </p:txBody>
      </p:sp>
    </p:spTree>
    <p:extLst>
      <p:ext uri="{BB962C8B-B14F-4D97-AF65-F5344CB8AC3E}">
        <p14:creationId xmlns:p14="http://schemas.microsoft.com/office/powerpoint/2010/main" val="215664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The way that </a:t>
            </a:r>
            <a:r>
              <a:rPr lang="en-US" dirty="0" err="1">
                <a:ea typeface="Calibri"/>
                <a:cs typeface="Calibri"/>
              </a:rPr>
              <a:t>Jobu</a:t>
            </a:r>
            <a:r>
              <a:rPr lang="en-US" dirty="0">
                <a:ea typeface="Calibri"/>
                <a:cs typeface="Calibri"/>
              </a:rPr>
              <a:t> and later Evelyn use their infinite instant access information is extremely similar to the famous thought experiment by mathematician and philosopher Laplace. In this thought experiment, there is a being with perfect knowledge of the current state of the universe that uses that knowledge to calculate the future. Similarly between Jobu and Laplace's demon, having infinite information kind of breaks our human outlook on the universe, may it be turning bullets to slime or knowing every position of every atom ever, having lots of knowledge is powerful. Both Jobu and the demon represent a very similar </a:t>
            </a:r>
            <a:r>
              <a:rPr lang="en-US" dirty="0" err="1">
                <a:ea typeface="Calibri"/>
                <a:cs typeface="Calibri"/>
              </a:rPr>
              <a:t>nhilistic</a:t>
            </a:r>
            <a:r>
              <a:rPr lang="en-US" dirty="0">
                <a:ea typeface="Calibri"/>
                <a:cs typeface="Calibri"/>
              </a:rPr>
              <a:t> philosophy actually. Much of the later half of EEAAO focuses on Jobu being bored and done with the world after achieving omniscience, and the entire point of Laplace's demon is to show that free will cannot coexist with deterministic physics. It wouldn't surprise me if the writers of EEAAO had the demon in mind when writing the story, you can even see a similar sentiment to the title in this image.</a:t>
            </a:r>
          </a:p>
        </p:txBody>
      </p:sp>
      <p:sp>
        <p:nvSpPr>
          <p:cNvPr id="4" name="Slide Number Placeholder 3"/>
          <p:cNvSpPr>
            <a:spLocks noGrp="1"/>
          </p:cNvSpPr>
          <p:nvPr>
            <p:ph type="sldNum" sz="quarter" idx="5"/>
          </p:nvPr>
        </p:nvSpPr>
        <p:spPr/>
        <p:txBody>
          <a:bodyPr/>
          <a:lstStyle/>
          <a:p>
            <a:fld id="{A535C585-B443-462A-ABF7-C85AFC177426}" type="slidenum">
              <a:rPr lang="en-US"/>
              <a:t>7</a:t>
            </a:fld>
            <a:endParaRPr lang="en-US"/>
          </a:p>
        </p:txBody>
      </p:sp>
    </p:spTree>
    <p:extLst>
      <p:ext uri="{BB962C8B-B14F-4D97-AF65-F5344CB8AC3E}">
        <p14:creationId xmlns:p14="http://schemas.microsoft.com/office/powerpoint/2010/main" val="1874364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AI has quickly become a major part of our everyday lives. The models we have come to rely on, however, use massive amount of data in order to achieve the versatility they do. GPT-4, a slightly older (at least relative to how fast AI is evolving) model, was trained on more than a petabyte of data. To put this into perspective, </a:t>
            </a:r>
            <a:r>
              <a:rPr lang="en-US" dirty="0" err="1">
                <a:ea typeface="Calibri"/>
                <a:cs typeface="Calibri"/>
              </a:rPr>
              <a:t>PCWorld</a:t>
            </a:r>
            <a:r>
              <a:rPr lang="en-US" dirty="0">
                <a:ea typeface="Calibri"/>
                <a:cs typeface="Calibri"/>
              </a:rPr>
              <a:t> recommends anywhere from 256GB to a 1TB for most computer uses. GPT-4 was trained on data between 1,000 and 4,000 times that amount. GPT-5.5 (their most recent model) likely used even more data than this in its training, but information on this has not yet been publicized. </a:t>
            </a:r>
          </a:p>
          <a:p>
            <a:endParaRPr lang="en-US" dirty="0">
              <a:ea typeface="Calibri"/>
              <a:cs typeface="Calibri"/>
            </a:endParaRPr>
          </a:p>
          <a:p>
            <a:r>
              <a:rPr lang="en-US" dirty="0">
                <a:ea typeface="Calibri"/>
                <a:cs typeface="Calibri"/>
              </a:rPr>
              <a:t>This can be </a:t>
            </a:r>
            <a:r>
              <a:rPr lang="en-US" dirty="0" err="1">
                <a:ea typeface="Calibri"/>
                <a:cs typeface="Calibri"/>
              </a:rPr>
              <a:t>compated</a:t>
            </a:r>
            <a:r>
              <a:rPr lang="en-US" dirty="0">
                <a:ea typeface="Calibri"/>
                <a:cs typeface="Calibri"/>
              </a:rPr>
              <a:t> to what happened to Jobu and Evelyn after their minds fractured, giving them the ability to experience all multiverses at will. In Jobu's case, this lead to her becoming the movies main </a:t>
            </a:r>
            <a:r>
              <a:rPr lang="en-US" dirty="0" err="1">
                <a:ea typeface="Calibri"/>
                <a:cs typeface="Calibri"/>
              </a:rPr>
              <a:t>villian</a:t>
            </a:r>
            <a:r>
              <a:rPr lang="en-US" dirty="0">
                <a:ea typeface="Calibri"/>
                <a:cs typeface="Calibri"/>
              </a:rPr>
              <a:t>. Evelyn nearly joined Jobu as well. These unfathomable amounts of information can be incredibly dangerous if in the wrong hands, and they have been compressed into apps that we use daily without even thinking about just how wide-ranging their data is.</a:t>
            </a:r>
          </a:p>
        </p:txBody>
      </p:sp>
      <p:sp>
        <p:nvSpPr>
          <p:cNvPr id="4" name="Slide Number Placeholder 3"/>
          <p:cNvSpPr>
            <a:spLocks noGrp="1"/>
          </p:cNvSpPr>
          <p:nvPr>
            <p:ph type="sldNum" sz="quarter" idx="5"/>
          </p:nvPr>
        </p:nvSpPr>
        <p:spPr/>
        <p:txBody>
          <a:bodyPr/>
          <a:lstStyle/>
          <a:p>
            <a:fld id="{A535C585-B443-462A-ABF7-C85AFC177426}" type="slidenum">
              <a:rPr lang="en-US"/>
              <a:t>8</a:t>
            </a:fld>
            <a:endParaRPr lang="en-US"/>
          </a:p>
        </p:txBody>
      </p:sp>
    </p:spTree>
    <p:extLst>
      <p:ext uri="{BB962C8B-B14F-4D97-AF65-F5344CB8AC3E}">
        <p14:creationId xmlns:p14="http://schemas.microsoft.com/office/powerpoint/2010/main" val="4085504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chemeClr val="accent1">
                    <a:lumMod val="49000"/>
                  </a:schemeClr>
                </a:solidFill>
                <a:ea typeface="Calibri"/>
                <a:cs typeface="Calibri"/>
              </a:rPr>
              <a:t>The movie while not about social media tends to play the form of social media at least when it comes to social comparisons, due to Evelyn's encounters with her alternative selves in different universes some where she is spinning a pizza sign to others where she is a famous actor or a famous opera signer or even one where she had hotdog fingers and is in a lesbian relationship with the tax agent.</a:t>
            </a:r>
          </a:p>
          <a:p>
            <a:endParaRPr lang="en-US">
              <a:solidFill>
                <a:schemeClr val="accent1">
                  <a:lumMod val="49000"/>
                </a:schemeClr>
              </a:solidFill>
              <a:ea typeface="Calibri"/>
              <a:cs typeface="Calibri"/>
            </a:endParaRPr>
          </a:p>
          <a:p>
            <a:r>
              <a:rPr lang="en-US">
                <a:solidFill>
                  <a:schemeClr val="accent1">
                    <a:lumMod val="49000"/>
                  </a:schemeClr>
                </a:solidFill>
              </a:rPr>
              <a:t>Social Comparison Theory is the idea that we form our own opinions and desires by comparing themselves to others. Which happens throughout the film as she traverses the multiverse.</a:t>
            </a:r>
            <a:endParaRPr lang="en-US"/>
          </a:p>
          <a:p>
            <a:endParaRPr lang="en-US">
              <a:solidFill>
                <a:schemeClr val="accent1">
                  <a:lumMod val="49000"/>
                </a:schemeClr>
              </a:solidFill>
            </a:endParaRPr>
          </a:p>
          <a:p>
            <a:r>
              <a:rPr lang="en-US">
                <a:solidFill>
                  <a:schemeClr val="accent1">
                    <a:lumMod val="49000"/>
                  </a:schemeClr>
                </a:solidFill>
              </a:rPr>
              <a:t>We have seen social comparison has a negative correlation with self-esteem. A study found "One hour spent on Facebook daily results in a 5.574 decrease in the self-esteem score of an individual. "[4] From this study it was found that social media use in this case Facebook tend to decrease a person's self-esteem. This is important as though out the film she continues to feel defeated and has second ideas and doubts in her mission.</a:t>
            </a:r>
            <a:endParaRPr lang="en-US">
              <a:solidFill>
                <a:schemeClr val="accent1">
                  <a:lumMod val="49000"/>
                </a:schemeClr>
              </a:solidFill>
              <a:ea typeface="Calibri"/>
              <a:cs typeface="Calibri"/>
            </a:endParaRPr>
          </a:p>
        </p:txBody>
      </p:sp>
      <p:sp>
        <p:nvSpPr>
          <p:cNvPr id="4" name="Slide Number Placeholder 3"/>
          <p:cNvSpPr>
            <a:spLocks noGrp="1"/>
          </p:cNvSpPr>
          <p:nvPr>
            <p:ph type="sldNum" sz="quarter" idx="5"/>
          </p:nvPr>
        </p:nvSpPr>
        <p:spPr/>
        <p:txBody>
          <a:bodyPr/>
          <a:lstStyle/>
          <a:p>
            <a:fld id="{A535C585-B443-462A-ABF7-C85AFC177426}" type="slidenum">
              <a:t>9</a:t>
            </a:fld>
            <a:endParaRPr lang="en-US"/>
          </a:p>
        </p:txBody>
      </p:sp>
    </p:spTree>
    <p:extLst>
      <p:ext uri="{BB962C8B-B14F-4D97-AF65-F5344CB8AC3E}">
        <p14:creationId xmlns:p14="http://schemas.microsoft.com/office/powerpoint/2010/main" val="1230413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5/9/26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5/9/26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5/9/26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5/9/26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5/9/26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5/9/26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5/9/26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psycnet.apa.org/fulltext/1996-01401-005.html" TargetMode="External"/><Relationship Id="rId3" Type="http://schemas.openxmlformats.org/officeDocument/2006/relationships/hyperlink" Target="http://IMhttps:/www.imdb.com/title/tt6710474/plotsummary/" TargetMode="External"/><Relationship Id="rId7" Type="http://schemas.openxmlformats.org/officeDocument/2006/relationships/hyperlink" Target="https://elements.lbl.gov/news/spooky-science-laplaces-demon/"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doi.org/10.19044/ESJ.2017.V13N23P329" TargetMode="External"/><Relationship Id="rId5" Type="http://schemas.openxmlformats.org/officeDocument/2006/relationships/hyperlink" Target="https://www.pcworld.com/article/2489675/how-much-ssd-space-do-you-really-need-the-pc-buyers-guide-to-storage.html" TargetMode="External"/><Relationship Id="rId10" Type="http://schemas.openxmlformats.org/officeDocument/2006/relationships/hyperlink" Target="https://www.researchgate.net/publication/353803747_Social_Comparison_Theory_Research_and_Applications" TargetMode="External"/><Relationship Id="rId4" Type="http://schemas.openxmlformats.org/officeDocument/2006/relationships/hyperlink" Target="https://doi.org/10.5863/1551-6776-29.5.558" TargetMode="External"/><Relationship Id="rId9" Type="http://schemas.openxmlformats.org/officeDocument/2006/relationships/hyperlink" Target="http://edhttps/condor.depaul.edu/hstein/NAMGILES.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Everything Everywhere All at Once</a:t>
            </a:r>
          </a:p>
        </p:txBody>
      </p:sp>
      <p:sp>
        <p:nvSpPr>
          <p:cNvPr id="3" name="Subtitle 2"/>
          <p:cNvSpPr>
            <a:spLocks noGrp="1"/>
          </p:cNvSpPr>
          <p:nvPr>
            <p:ph type="subTitle" idx="1"/>
          </p:nvPr>
        </p:nvSpPr>
        <p:spPr/>
        <p:txBody>
          <a:bodyPr vert="horz" lIns="91440" tIns="45720" rIns="91440" bIns="45720" rtlCol="0" anchor="t">
            <a:normAutofit/>
          </a:bodyPr>
          <a:lstStyle/>
          <a:p>
            <a:r>
              <a:rPr lang="en-US"/>
              <a:t>Max Clarke, Kaiden Zinck, Julian Guggino, Wen Chen</a:t>
            </a:r>
          </a:p>
        </p:txBody>
      </p:sp>
      <p:sp>
        <p:nvSpPr>
          <p:cNvPr id="4" name="Slide Number Placeholder 3">
            <a:extLst>
              <a:ext uri="{FF2B5EF4-FFF2-40B4-BE49-F238E27FC236}">
                <a16:creationId xmlns:a16="http://schemas.microsoft.com/office/drawing/2014/main" id="{3930791D-330E-DBF1-B6E6-F2719A69F288}"/>
              </a:ext>
            </a:extLst>
          </p:cNvPr>
          <p:cNvSpPr>
            <a:spLocks noGrp="1"/>
          </p:cNvSpPr>
          <p:nvPr>
            <p:ph type="sldNum" sz="quarter" idx="12"/>
          </p:nvPr>
        </p:nvSpPr>
        <p:spPr/>
        <p:txBody>
          <a:bodyPr/>
          <a:lstStyle/>
          <a:p>
            <a:fld id="{330EA680-D336-4FF7-8B7A-9848BB0A1C32}" type="slidenum">
              <a:rPr lang="en-US" smtClean="0"/>
              <a:t>1</a:t>
            </a:fld>
            <a:endParaRPr lang="en-US"/>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267B37A-7EE0-28AA-D4CE-71B9228DA4A3}"/>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1EA1DAFF-CECA-492F-BFA1-22C64956B8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17" name="Oval 16">
              <a:extLst>
                <a:ext uri="{FF2B5EF4-FFF2-40B4-BE49-F238E27FC236}">
                  <a16:creationId xmlns:a16="http://schemas.microsoft.com/office/drawing/2014/main" id="{5D3D3744-142C-4653-90AB-546FE6B84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BC69CAC-820B-41BA-BFCA-79B45576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3D205E7A-88AB-4C4B-B8D1-5A76AA878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D4286E9-8501-4EBF-874C-74897B4B6F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5586ADC-910E-45C9-BAB4-CB0EFBEE5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AB594C5-5BB0-49AE-8AAC-AE40A6F8A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27" name="Straight Connector 26">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7" name="Picture 6" descr="A screen shot of a computer&#10;&#10;AI-generated content may be incorrect.">
            <a:extLst>
              <a:ext uri="{FF2B5EF4-FFF2-40B4-BE49-F238E27FC236}">
                <a16:creationId xmlns:a16="http://schemas.microsoft.com/office/drawing/2014/main" id="{AC50AA68-7F77-4E76-FF35-207A914E90C2}"/>
              </a:ext>
            </a:extLst>
          </p:cNvPr>
          <p:cNvPicPr>
            <a:picLocks noChangeAspect="1"/>
          </p:cNvPicPr>
          <p:nvPr/>
        </p:nvPicPr>
        <p:blipFill>
          <a:blip r:embed="rId3"/>
          <a:srcRect t="17397" r="1" b="14175"/>
          <a:stretch>
            <a:fillRect/>
          </a:stretch>
        </p:blipFill>
        <p:spPr>
          <a:xfrm>
            <a:off x="626590" y="317578"/>
            <a:ext cx="10851111" cy="3508437"/>
          </a:xfrm>
          <a:prstGeom prst="rect">
            <a:avLst/>
          </a:prstGeom>
        </p:spPr>
      </p:pic>
      <p:grpSp>
        <p:nvGrpSpPr>
          <p:cNvPr id="32" name="Group 31">
            <a:extLst>
              <a:ext uri="{FF2B5EF4-FFF2-40B4-BE49-F238E27FC236}">
                <a16:creationId xmlns:a16="http://schemas.microsoft.com/office/drawing/2014/main" id="{AF19A774-30A5-488B-9BAF-629C644029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74192" y="482489"/>
            <a:ext cx="304800" cy="429768"/>
            <a:chOff x="215328" y="-46937"/>
            <a:chExt cx="304800" cy="2773841"/>
          </a:xfrm>
        </p:grpSpPr>
        <p:cxnSp>
          <p:nvCxnSpPr>
            <p:cNvPr id="33" name="Straight Connector 32">
              <a:extLst>
                <a:ext uri="{FF2B5EF4-FFF2-40B4-BE49-F238E27FC236}">
                  <a16:creationId xmlns:a16="http://schemas.microsoft.com/office/drawing/2014/main" id="{291EBF88-5B98-4258-A542-14C3AF2E52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FBC2D58-9E3C-490D-BD7A-61EF07EA79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6CF1BB4-1C1D-4EDE-BA26-0243FCF83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0C83729-E02F-4512-AFE7-F4792228BD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6" y="5940561"/>
            <a:ext cx="1285875" cy="549007"/>
            <a:chOff x="7029447" y="3514725"/>
            <a:chExt cx="1285875" cy="549007"/>
          </a:xfrm>
        </p:grpSpPr>
        <p:cxnSp>
          <p:nvCxnSpPr>
            <p:cNvPr id="41" name="Straight Connector 40">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6EE955A6-E733-DE90-15D8-F65281CCFCAD}"/>
              </a:ext>
            </a:extLst>
          </p:cNvPr>
          <p:cNvSpPr>
            <a:spLocks noGrp="1"/>
          </p:cNvSpPr>
          <p:nvPr>
            <p:ph type="title"/>
          </p:nvPr>
        </p:nvSpPr>
        <p:spPr>
          <a:xfrm>
            <a:off x="630936" y="4018137"/>
            <a:ext cx="4569060" cy="2129586"/>
          </a:xfrm>
          <a:noFill/>
        </p:spPr>
        <p:txBody>
          <a:bodyPr anchor="t">
            <a:normAutofit/>
          </a:bodyPr>
          <a:lstStyle/>
          <a:p>
            <a:r>
              <a:rPr lang="en-US" sz="4800">
                <a:solidFill>
                  <a:schemeClr val="bg1"/>
                </a:solidFill>
              </a:rPr>
              <a:t>Self</a:t>
            </a:r>
            <a:r>
              <a:rPr lang="en-US" sz="4800">
                <a:solidFill>
                  <a:schemeClr val="bg1"/>
                </a:solidFill>
                <a:ea typeface="+mj-lt"/>
                <a:cs typeface="+mj-lt"/>
              </a:rPr>
              <a:t> Esteem from Upward Social Comparisons </a:t>
            </a:r>
            <a:endParaRPr lang="en-US" sz="4800">
              <a:solidFill>
                <a:schemeClr val="bg1"/>
              </a:solidFill>
            </a:endParaRPr>
          </a:p>
        </p:txBody>
      </p:sp>
      <p:sp>
        <p:nvSpPr>
          <p:cNvPr id="3" name="Content Placeholder 2">
            <a:extLst>
              <a:ext uri="{FF2B5EF4-FFF2-40B4-BE49-F238E27FC236}">
                <a16:creationId xmlns:a16="http://schemas.microsoft.com/office/drawing/2014/main" id="{8BE5C07A-6B83-01BA-965A-1DBC2689F7C2}"/>
              </a:ext>
            </a:extLst>
          </p:cNvPr>
          <p:cNvSpPr>
            <a:spLocks noGrp="1"/>
          </p:cNvSpPr>
          <p:nvPr>
            <p:ph idx="1"/>
          </p:nvPr>
        </p:nvSpPr>
        <p:spPr>
          <a:xfrm>
            <a:off x="5486080" y="4018143"/>
            <a:ext cx="5674105" cy="2129599"/>
          </a:xfrm>
          <a:noFill/>
        </p:spPr>
        <p:txBody>
          <a:bodyPr vert="horz" lIns="91440" tIns="45720" rIns="91440" bIns="45720" rtlCol="0" anchor="t">
            <a:normAutofit/>
          </a:bodyPr>
          <a:lstStyle/>
          <a:p>
            <a:r>
              <a:rPr lang="en-US" sz="1800">
                <a:solidFill>
                  <a:schemeClr val="bg1"/>
                </a:solidFill>
              </a:rPr>
              <a:t>At a pivotal moment in the film, as Evelyn embraces her own will and begins resisting the </a:t>
            </a:r>
            <a:r>
              <a:rPr lang="en-US" sz="1800" err="1">
                <a:solidFill>
                  <a:schemeClr val="bg1"/>
                </a:solidFill>
              </a:rPr>
              <a:t>Alphaverse</a:t>
            </a:r>
            <a:r>
              <a:rPr lang="en-US" sz="1800">
                <a:solidFill>
                  <a:schemeClr val="bg1"/>
                </a:solidFill>
              </a:rPr>
              <a:t> there is a brief downloading skills scene where "Strong Self Esteem" appears on the list.</a:t>
            </a:r>
          </a:p>
          <a:p>
            <a:r>
              <a:rPr lang="en-US" sz="1800">
                <a:solidFill>
                  <a:schemeClr val="bg1"/>
                </a:solidFill>
              </a:rPr>
              <a:t>Self Esteem can be tied to upward social comparisons [6]</a:t>
            </a:r>
          </a:p>
          <a:p>
            <a:endParaRPr lang="en-US" sz="1800">
              <a:solidFill>
                <a:schemeClr val="bg1"/>
              </a:solidFill>
            </a:endParaRPr>
          </a:p>
          <a:p>
            <a:endParaRPr lang="en-US" sz="1800">
              <a:solidFill>
                <a:schemeClr val="bg1"/>
              </a:solidFill>
            </a:endParaRPr>
          </a:p>
        </p:txBody>
      </p:sp>
      <p:sp>
        <p:nvSpPr>
          <p:cNvPr id="4" name="Slide Number Placeholder 3">
            <a:extLst>
              <a:ext uri="{FF2B5EF4-FFF2-40B4-BE49-F238E27FC236}">
                <a16:creationId xmlns:a16="http://schemas.microsoft.com/office/drawing/2014/main" id="{E6340A11-06D4-18A8-B467-EBB02D48A8D1}"/>
              </a:ext>
            </a:extLst>
          </p:cNvPr>
          <p:cNvSpPr>
            <a:spLocks noGrp="1"/>
          </p:cNvSpPr>
          <p:nvPr>
            <p:ph type="sldNum" sz="quarter" idx="12"/>
          </p:nvPr>
        </p:nvSpPr>
        <p:spPr>
          <a:xfrm>
            <a:off x="0" y="6309360"/>
            <a:ext cx="640080" cy="548640"/>
          </a:xfrm>
        </p:spPr>
        <p:txBody>
          <a:bodyPr>
            <a:normAutofit/>
          </a:bodyPr>
          <a:lstStyle/>
          <a:p>
            <a:pPr algn="ctr">
              <a:spcAft>
                <a:spcPts val="600"/>
              </a:spcAft>
            </a:pPr>
            <a:fld id="{330EA680-D336-4FF7-8B7A-9848BB0A1C32}" type="slidenum">
              <a:rPr lang="en-US">
                <a:solidFill>
                  <a:schemeClr val="bg1"/>
                </a:solidFill>
              </a:rPr>
              <a:pPr algn="ctr">
                <a:spcAft>
                  <a:spcPts val="600"/>
                </a:spcAft>
              </a:pPr>
              <a:t>10</a:t>
            </a:fld>
            <a:endParaRPr lang="en-US">
              <a:solidFill>
                <a:schemeClr val="bg1"/>
              </a:solidFill>
            </a:endParaRPr>
          </a:p>
        </p:txBody>
      </p:sp>
    </p:spTree>
    <p:extLst>
      <p:ext uri="{BB962C8B-B14F-4D97-AF65-F5344CB8AC3E}">
        <p14:creationId xmlns:p14="http://schemas.microsoft.com/office/powerpoint/2010/main" val="1975525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A9006C92-D412-F415-12A3-BB6D77010425}"/>
              </a:ext>
            </a:extLst>
          </p:cNvPr>
          <p:cNvSpPr>
            <a:spLocks noGrp="1"/>
          </p:cNvSpPr>
          <p:nvPr>
            <p:ph type="title"/>
          </p:nvPr>
        </p:nvSpPr>
        <p:spPr>
          <a:xfrm>
            <a:off x="838200" y="448721"/>
            <a:ext cx="4707671" cy="1225650"/>
          </a:xfrm>
        </p:spPr>
        <p:txBody>
          <a:bodyPr anchor="b">
            <a:normAutofit/>
          </a:bodyPr>
          <a:lstStyle/>
          <a:p>
            <a:r>
              <a:rPr lang="en-US" sz="3200">
                <a:solidFill>
                  <a:schemeClr val="bg1"/>
                </a:solidFill>
              </a:rPr>
              <a:t>Acceptance of the Imperfect</a:t>
            </a:r>
          </a:p>
        </p:txBody>
      </p:sp>
      <p:cxnSp>
        <p:nvCxnSpPr>
          <p:cNvPr id="12" name="Straight Connector 11">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5D31694-AAC0-C4D3-8F4D-BC56E59F10D4}"/>
              </a:ext>
            </a:extLst>
          </p:cNvPr>
          <p:cNvSpPr>
            <a:spLocks noGrp="1"/>
          </p:cNvSpPr>
          <p:nvPr>
            <p:ph idx="1"/>
          </p:nvPr>
        </p:nvSpPr>
        <p:spPr>
          <a:xfrm>
            <a:off x="897769" y="1909192"/>
            <a:ext cx="4586513" cy="3647710"/>
          </a:xfrm>
        </p:spPr>
        <p:txBody>
          <a:bodyPr vert="horz" lIns="91440" tIns="45720" rIns="91440" bIns="45720" rtlCol="0" anchor="t">
            <a:normAutofit/>
          </a:bodyPr>
          <a:lstStyle/>
          <a:p>
            <a:r>
              <a:rPr lang="en-US" sz="2000">
                <a:solidFill>
                  <a:schemeClr val="bg1"/>
                </a:solidFill>
                <a:latin typeface="Aptos"/>
                <a:ea typeface="Roboto"/>
                <a:cs typeface="Roboto"/>
              </a:rPr>
              <a:t>"So, even though you have broken my heart yet again, I would have really liked just doing </a:t>
            </a:r>
            <a:r>
              <a:rPr lang="en-US" sz="2000" err="1">
                <a:solidFill>
                  <a:schemeClr val="bg1"/>
                </a:solidFill>
                <a:latin typeface="Aptos"/>
                <a:ea typeface="Roboto"/>
                <a:cs typeface="Roboto"/>
              </a:rPr>
              <a:t>laundr</a:t>
            </a:r>
            <a:r>
              <a:rPr lang="en-US" sz="2000">
                <a:solidFill>
                  <a:schemeClr val="bg1"/>
                </a:solidFill>
                <a:latin typeface="Aptos"/>
                <a:ea typeface="Roboto"/>
                <a:cs typeface="Roboto"/>
              </a:rPr>
              <a:t>y and taxes with you." - Prime Waymond [1:47:53]</a:t>
            </a:r>
          </a:p>
          <a:p>
            <a:r>
              <a:rPr lang="en-US" sz="2000">
                <a:solidFill>
                  <a:schemeClr val="bg1"/>
                </a:solidFill>
                <a:ea typeface="Roboto"/>
                <a:cs typeface="Roboto"/>
              </a:rPr>
              <a:t>Strong relationships with others is much more important than success and achievements when measuring self-happiness score.[7]</a:t>
            </a:r>
          </a:p>
        </p:txBody>
      </p:sp>
      <p:cxnSp>
        <p:nvCxnSpPr>
          <p:cNvPr id="14" name="Straight Connector 13">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descr="Ke Huy Quan wins Outstanding Supporting Performance at the 2022 Gotham  Awards">
            <a:extLst>
              <a:ext uri="{FF2B5EF4-FFF2-40B4-BE49-F238E27FC236}">
                <a16:creationId xmlns:a16="http://schemas.microsoft.com/office/drawing/2014/main" id="{5C76EDF6-7ED3-A1EF-AE29-BDC2EE50C162}"/>
              </a:ext>
            </a:extLst>
          </p:cNvPr>
          <p:cNvPicPr>
            <a:picLocks noChangeAspect="1"/>
          </p:cNvPicPr>
          <p:nvPr/>
        </p:nvPicPr>
        <p:blipFill>
          <a:blip r:embed="rId3"/>
          <a:stretch>
            <a:fillRect/>
          </a:stretch>
        </p:blipFill>
        <p:spPr>
          <a:xfrm>
            <a:off x="6525453" y="1899032"/>
            <a:ext cx="5666547" cy="3059935"/>
          </a:xfrm>
          <a:prstGeom prst="rect">
            <a:avLst/>
          </a:prstGeom>
        </p:spPr>
      </p:pic>
      <p:sp>
        <p:nvSpPr>
          <p:cNvPr id="4" name="Slide Number Placeholder 3">
            <a:extLst>
              <a:ext uri="{FF2B5EF4-FFF2-40B4-BE49-F238E27FC236}">
                <a16:creationId xmlns:a16="http://schemas.microsoft.com/office/drawing/2014/main" id="{9F7AD3A8-F9D5-8B46-C014-B94624DF50FA}"/>
              </a:ext>
            </a:extLst>
          </p:cNvPr>
          <p:cNvSpPr>
            <a:spLocks noGrp="1"/>
          </p:cNvSpPr>
          <p:nvPr>
            <p:ph type="sldNum" sz="quarter" idx="12"/>
          </p:nvPr>
        </p:nvSpPr>
        <p:spPr>
          <a:xfrm>
            <a:off x="9303026" y="6356350"/>
            <a:ext cx="2050774" cy="365125"/>
          </a:xfrm>
        </p:spPr>
        <p:txBody>
          <a:bodyPr>
            <a:normAutofit/>
          </a:bodyPr>
          <a:lstStyle/>
          <a:p>
            <a:pPr>
              <a:spcAft>
                <a:spcPts val="600"/>
              </a:spcAft>
            </a:pPr>
            <a:fld id="{330EA680-D336-4FF7-8B7A-9848BB0A1C32}" type="slidenum">
              <a:rPr lang="en-US">
                <a:solidFill>
                  <a:srgbClr val="FFFFFF"/>
                </a:solidFill>
              </a:rPr>
              <a:pPr>
                <a:spcAft>
                  <a:spcPts val="600"/>
                </a:spcAft>
              </a:pPr>
              <a:t>11</a:t>
            </a:fld>
            <a:endParaRPr lang="en-US">
              <a:solidFill>
                <a:srgbClr val="FFFFFF"/>
              </a:solidFill>
            </a:endParaRPr>
          </a:p>
        </p:txBody>
      </p:sp>
    </p:spTree>
    <p:extLst>
      <p:ext uri="{BB962C8B-B14F-4D97-AF65-F5344CB8AC3E}">
        <p14:creationId xmlns:p14="http://schemas.microsoft.com/office/powerpoint/2010/main" val="4187162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9E1D9-076F-2ACB-1E65-399C0E0A9EB1}"/>
              </a:ext>
            </a:extLst>
          </p:cNvPr>
          <p:cNvSpPr>
            <a:spLocks noGrp="1"/>
          </p:cNvSpPr>
          <p:nvPr>
            <p:ph type="title"/>
          </p:nvPr>
        </p:nvSpPr>
        <p:spPr>
          <a:xfrm>
            <a:off x="2139950" y="-3429000"/>
            <a:ext cx="10515600" cy="1325563"/>
          </a:xfrm>
        </p:spPr>
        <p:txBody>
          <a:bodyPr/>
          <a:lstStyle/>
          <a:p>
            <a:r>
              <a:rPr lang="en-US"/>
              <a:t>Works Cited</a:t>
            </a:r>
          </a:p>
        </p:txBody>
      </p:sp>
      <p:sp>
        <p:nvSpPr>
          <p:cNvPr id="3" name="Content Placeholder 2">
            <a:extLst>
              <a:ext uri="{FF2B5EF4-FFF2-40B4-BE49-F238E27FC236}">
                <a16:creationId xmlns:a16="http://schemas.microsoft.com/office/drawing/2014/main" id="{07B39FA9-80BC-1A50-2F1D-07847408BD9E}"/>
              </a:ext>
            </a:extLst>
          </p:cNvPr>
          <p:cNvSpPr>
            <a:spLocks noGrp="1"/>
          </p:cNvSpPr>
          <p:nvPr>
            <p:ph idx="1"/>
          </p:nvPr>
        </p:nvSpPr>
        <p:spPr/>
        <p:txBody>
          <a:bodyPr vert="horz" lIns="91440" tIns="45720" rIns="91440" bIns="45720" rtlCol="0" anchor="t">
            <a:normAutofit/>
          </a:bodyPr>
          <a:lstStyle/>
          <a:p>
            <a:pPr>
              <a:buAutoNum type="arabicPeriod"/>
            </a:pPr>
            <a:r>
              <a:rPr lang="en-US" sz="1400" dirty="0"/>
              <a:t>IMDB, "Everything everywhere all at once plot", </a:t>
            </a:r>
            <a:r>
              <a:rPr lang="en-US" sz="1400" dirty="0">
                <a:hlinkClick r:id="rId3"/>
              </a:rPr>
              <a:t>https://www.imdb.com/title/tt6710474/plotsummary/</a:t>
            </a:r>
            <a:r>
              <a:rPr lang="en-US" sz="1400" dirty="0"/>
              <a:t> (5/5/26)</a:t>
            </a:r>
            <a:endParaRPr lang="en-US" sz="1400" dirty="0">
              <a:hlinkClick r:id="rId3"/>
            </a:endParaRPr>
          </a:p>
          <a:p>
            <a:pPr>
              <a:buAutoNum type="arabicPeriod"/>
            </a:pPr>
            <a:r>
              <a:rPr lang="en-US" sz="1400" dirty="0"/>
              <a:t>Casey Laizure, "</a:t>
            </a:r>
            <a:r>
              <a:rPr lang="en-US" sz="1400" dirty="0">
                <a:ea typeface="+mn-lt"/>
                <a:cs typeface="+mn-lt"/>
              </a:rPr>
              <a:t>Caution: ChatGPT Doesn’t Know What You Are Asking and Doesn’t Know What It Is Saying</a:t>
            </a:r>
            <a:r>
              <a:rPr lang="en-US" sz="1400" dirty="0"/>
              <a:t>" (JPPT, Oct. 2024), </a:t>
            </a:r>
            <a:r>
              <a:rPr lang="en-US" sz="1400" dirty="0">
                <a:hlinkClick r:id="rId4"/>
              </a:rPr>
              <a:t>https://doi.org/</a:t>
            </a:r>
            <a:r>
              <a:rPr lang="en-US" sz="1400" dirty="0">
                <a:ea typeface="+mn-lt"/>
                <a:cs typeface="+mn-lt"/>
                <a:hlinkClick r:id="rId4"/>
              </a:rPr>
              <a:t>10.5863/1551-6776-29.5.558</a:t>
            </a:r>
            <a:r>
              <a:rPr lang="en-US" sz="1400" dirty="0">
                <a:ea typeface="+mn-lt"/>
                <a:cs typeface="+mn-lt"/>
              </a:rPr>
              <a:t> (5/5/26)</a:t>
            </a:r>
          </a:p>
          <a:p>
            <a:pPr>
              <a:buAutoNum type="arabicPeriod"/>
            </a:pPr>
            <a:r>
              <a:rPr lang="en-US" sz="1400" dirty="0">
                <a:ea typeface="+mn-lt"/>
                <a:cs typeface="+mn-lt"/>
              </a:rPr>
              <a:t>Chris Hoffman, "How much SSD space do you really need? The PC buyer’s guide to storage" (PC World, April 2026),   </a:t>
            </a:r>
            <a:r>
              <a:rPr lang="en-US" sz="1400" dirty="0">
                <a:ea typeface="+mn-lt"/>
                <a:cs typeface="+mn-lt"/>
                <a:hlinkClick r:id="rId5"/>
              </a:rPr>
              <a:t>https://www.pcworld.com/article/2489675/how-much-ssd-space-do-you-really-need-the-pc-buyers-guide-to-storage.html</a:t>
            </a:r>
            <a:r>
              <a:rPr lang="en-US" sz="1400" dirty="0">
                <a:ea typeface="+mn-lt"/>
                <a:cs typeface="+mn-lt"/>
              </a:rPr>
              <a:t> (5/5/26)</a:t>
            </a:r>
          </a:p>
          <a:p>
            <a:pPr>
              <a:buAutoNum type="arabicPeriod"/>
            </a:pPr>
            <a:r>
              <a:rPr lang="en-US" sz="1400" dirty="0">
                <a:ea typeface="+mn-lt"/>
                <a:cs typeface="+mn-lt"/>
              </a:rPr>
              <a:t>Muqaddas Jan, "Impact of Social Media on Self-Esteem" (ESI, Aug. 2017),  </a:t>
            </a:r>
            <a:r>
              <a:rPr lang="en-US" sz="1400" dirty="0">
                <a:ea typeface="+mn-lt"/>
                <a:cs typeface="+mn-lt"/>
                <a:hlinkClick r:id="rId6"/>
              </a:rPr>
              <a:t>https://doi.org/10.19044/ESJ.2017.V13N23P329</a:t>
            </a:r>
            <a:r>
              <a:rPr lang="en-US" sz="1400" dirty="0">
                <a:ea typeface="+mn-lt"/>
                <a:cs typeface="+mn-lt"/>
              </a:rPr>
              <a:t> (5/5/26)</a:t>
            </a:r>
          </a:p>
          <a:p>
            <a:pPr>
              <a:buAutoNum type="arabicPeriod"/>
            </a:pPr>
            <a:r>
              <a:rPr lang="en-US" sz="1400" dirty="0">
                <a:ea typeface="+mn-lt"/>
                <a:cs typeface="+mn-lt"/>
              </a:rPr>
              <a:t>Berkeley Lab Community, "Spooky Science: Laplace's Demon" (IBL, Oct. 2023), </a:t>
            </a:r>
            <a:r>
              <a:rPr lang="en-US" sz="1400" dirty="0">
                <a:ea typeface="+mn-lt"/>
                <a:cs typeface="+mn-lt"/>
                <a:hlinkClick r:id="rId7"/>
              </a:rPr>
              <a:t>https://elements.lbl.gov/news/spooky-science-laplaces-demon/</a:t>
            </a:r>
            <a:r>
              <a:rPr lang="en-US" sz="1400" dirty="0">
                <a:ea typeface="+mn-lt"/>
                <a:cs typeface="+mn-lt"/>
              </a:rPr>
              <a:t> (5/5/26)</a:t>
            </a:r>
            <a:endParaRPr lang="en-US" sz="1400" dirty="0"/>
          </a:p>
          <a:p>
            <a:pPr>
              <a:buAutoNum type="arabicPeriod"/>
            </a:pPr>
            <a:r>
              <a:rPr lang="en-US" sz="1400" dirty="0">
                <a:ea typeface="+mn-lt"/>
                <a:cs typeface="+mn-lt"/>
              </a:rPr>
              <a:t>Rebecca L. Collins, "For Better or Worse: The Impact of Upward Social Comparison on Self-Evaluations" (Psychological Bulletin, 1996), </a:t>
            </a:r>
            <a:r>
              <a:rPr lang="en-US" sz="1400" dirty="0">
                <a:ea typeface="+mn-lt"/>
                <a:cs typeface="+mn-lt"/>
                <a:hlinkClick r:id="rId8"/>
              </a:rPr>
              <a:t>https://psycnet.apa.org/fulltext/1996-01401-005.html</a:t>
            </a:r>
            <a:r>
              <a:rPr lang="en-US" sz="1400" dirty="0">
                <a:ea typeface="+mn-lt"/>
                <a:cs typeface="+mn-lt"/>
              </a:rPr>
              <a:t> (5/5/26)</a:t>
            </a:r>
          </a:p>
          <a:p>
            <a:pPr>
              <a:buAutoNum type="arabicPeriod"/>
            </a:pPr>
            <a:r>
              <a:rPr lang="en-US" sz="1400" dirty="0">
                <a:ea typeface="+mn-lt"/>
                <a:cs typeface="+mn-lt"/>
              </a:rPr>
              <a:t>Ed Diener and others, "VERY HAPPY PEOPLE" (NIH, 2002), </a:t>
            </a:r>
            <a:r>
              <a:rPr lang="en-US" sz="1400" dirty="0">
                <a:ea typeface="+mn-lt"/>
                <a:cs typeface="+mn-lt"/>
                <a:hlinkClick r:id="rId9"/>
              </a:rPr>
              <a:t>https://condor.depaul.edu/hstein/NAMGILES.pdf</a:t>
            </a:r>
            <a:r>
              <a:rPr lang="en-US" sz="1400" dirty="0">
                <a:ea typeface="+mn-lt"/>
                <a:cs typeface="+mn-lt"/>
              </a:rPr>
              <a:t>  (5/5/26)</a:t>
            </a:r>
          </a:p>
          <a:p>
            <a:pPr>
              <a:buAutoNum type="arabicPeriod"/>
            </a:pPr>
            <a:r>
              <a:rPr lang="en-US" sz="1400" dirty="0">
                <a:ea typeface="+mn-lt"/>
                <a:cs typeface="+mn-lt"/>
              </a:rPr>
              <a:t>Jan Crusius and Others, "Social Comparison: Theory, Research, and Applications" (Research Gate, February 2022) </a:t>
            </a:r>
            <a:r>
              <a:rPr lang="en-US" sz="1400" dirty="0">
                <a:ea typeface="+mn-lt"/>
                <a:cs typeface="+mn-lt"/>
                <a:hlinkClick r:id="rId10"/>
              </a:rPr>
              <a:t>https://www.researchgate.net/publication/353803747_Social_Comparison_Theory_Research_and_Applications</a:t>
            </a:r>
            <a:r>
              <a:rPr lang="en-US" sz="1400" dirty="0">
                <a:ea typeface="+mn-lt"/>
                <a:cs typeface="+mn-lt"/>
              </a:rPr>
              <a:t> (5/5/2026)</a:t>
            </a:r>
            <a:endParaRPr lang="en-US" sz="1400" dirty="0"/>
          </a:p>
          <a:p>
            <a:pPr>
              <a:buAutoNum type="arabicPeriod"/>
            </a:pPr>
            <a:r>
              <a:rPr lang="en-US" sz="1400" dirty="0">
                <a:ea typeface="+mn-lt"/>
                <a:cs typeface="+mn-lt"/>
              </a:rPr>
              <a:t>Everything Everywhere All at Once (A24, 2022)</a:t>
            </a:r>
          </a:p>
        </p:txBody>
      </p:sp>
      <p:sp>
        <p:nvSpPr>
          <p:cNvPr id="4" name="Slide Number Placeholder 3">
            <a:extLst>
              <a:ext uri="{FF2B5EF4-FFF2-40B4-BE49-F238E27FC236}">
                <a16:creationId xmlns:a16="http://schemas.microsoft.com/office/drawing/2014/main" id="{3B666611-432B-BE4D-34D4-5F15A4317CD4}"/>
              </a:ext>
            </a:extLst>
          </p:cNvPr>
          <p:cNvSpPr>
            <a:spLocks noGrp="1"/>
          </p:cNvSpPr>
          <p:nvPr>
            <p:ph type="sldNum" sz="quarter" idx="12"/>
          </p:nvPr>
        </p:nvSpPr>
        <p:spPr/>
        <p:txBody>
          <a:bodyPr/>
          <a:lstStyle/>
          <a:p>
            <a:fld id="{330EA680-D336-4FF7-8B7A-9848BB0A1C32}" type="slidenum">
              <a:rPr lang="en-US" smtClean="0"/>
              <a:t>12</a:t>
            </a:fld>
            <a:endParaRPr lang="en-US"/>
          </a:p>
        </p:txBody>
      </p:sp>
    </p:spTree>
    <p:extLst>
      <p:ext uri="{BB962C8B-B14F-4D97-AF65-F5344CB8AC3E}">
        <p14:creationId xmlns:p14="http://schemas.microsoft.com/office/powerpoint/2010/main" val="1044492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AC5AB0-3438-5799-6FF9-5B1FD59F860A}"/>
              </a:ext>
            </a:extLst>
          </p:cNvPr>
          <p:cNvSpPr>
            <a:spLocks noGrp="1"/>
          </p:cNvSpPr>
          <p:nvPr>
            <p:ph type="title"/>
          </p:nvPr>
        </p:nvSpPr>
        <p:spPr>
          <a:xfrm>
            <a:off x="640080" y="325369"/>
            <a:ext cx="4368602" cy="1956841"/>
          </a:xfrm>
        </p:spPr>
        <p:txBody>
          <a:bodyPr anchor="b">
            <a:normAutofit/>
          </a:bodyPr>
          <a:lstStyle/>
          <a:p>
            <a:r>
              <a:rPr lang="en-US" sz="5400"/>
              <a:t>Plot synopsis</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35B9F0E-A8AC-A364-9013-0654A282D34E}"/>
              </a:ext>
            </a:extLst>
          </p:cNvPr>
          <p:cNvSpPr>
            <a:spLocks noGrp="1"/>
          </p:cNvSpPr>
          <p:nvPr>
            <p:ph idx="1"/>
          </p:nvPr>
        </p:nvSpPr>
        <p:spPr>
          <a:xfrm>
            <a:off x="640080" y="2872899"/>
            <a:ext cx="4243589" cy="3320668"/>
          </a:xfrm>
        </p:spPr>
        <p:txBody>
          <a:bodyPr vert="horz" lIns="91440" tIns="45720" rIns="91440" bIns="45720" rtlCol="0">
            <a:normAutofit/>
          </a:bodyPr>
          <a:lstStyle/>
          <a:p>
            <a:pPr marL="0" indent="0">
              <a:buNone/>
            </a:pPr>
            <a:r>
              <a:rPr lang="en-US" sz="2200" b="0" i="0" u="none" strike="noStrike">
                <a:effectLst/>
                <a:latin typeface="Roboto" panose="02000000000000000000" pitchFamily="2" charset="0"/>
              </a:rPr>
              <a:t>“A middle-aged Chinese immigrant is swept up into an insane adventure in which she alone can save existence by exploring other universes and connecting with the lives she could have led.” [1]</a:t>
            </a:r>
            <a:endParaRPr lang="en-US" sz="2200"/>
          </a:p>
        </p:txBody>
      </p:sp>
      <p:pic>
        <p:nvPicPr>
          <p:cNvPr id="5" name="Picture 4" descr="Everything Everywhere All at Once (2022) - IMDb">
            <a:extLst>
              <a:ext uri="{FF2B5EF4-FFF2-40B4-BE49-F238E27FC236}">
                <a16:creationId xmlns:a16="http://schemas.microsoft.com/office/drawing/2014/main" id="{178FECFB-6069-7B8C-A19A-5324CF58BF28}"/>
              </a:ext>
            </a:extLst>
          </p:cNvPr>
          <p:cNvPicPr>
            <a:picLocks noChangeAspect="1"/>
          </p:cNvPicPr>
          <p:nvPr/>
        </p:nvPicPr>
        <p:blipFill>
          <a:blip r:embed="rId3"/>
          <a:srcRect t="9064" b="22144"/>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Slide Number Placeholder 3">
            <a:extLst>
              <a:ext uri="{FF2B5EF4-FFF2-40B4-BE49-F238E27FC236}">
                <a16:creationId xmlns:a16="http://schemas.microsoft.com/office/drawing/2014/main" id="{F4B50383-65D9-7439-9C7A-1EA9A9F9DC79}"/>
              </a:ext>
            </a:extLst>
          </p:cNvPr>
          <p:cNvSpPr>
            <a:spLocks noGrp="1"/>
          </p:cNvSpPr>
          <p:nvPr>
            <p:ph type="sldNum" sz="quarter" idx="12"/>
          </p:nvPr>
        </p:nvSpPr>
        <p:spPr>
          <a:xfrm>
            <a:off x="10439400" y="6356350"/>
            <a:ext cx="914400" cy="365125"/>
          </a:xfrm>
        </p:spPr>
        <p:txBody>
          <a:bodyPr>
            <a:normAutofit/>
          </a:bodyPr>
          <a:lstStyle/>
          <a:p>
            <a:pPr>
              <a:spcAft>
                <a:spcPts val="600"/>
              </a:spcAft>
            </a:pPr>
            <a:fld id="{330EA680-D336-4FF7-8B7A-9848BB0A1C32}" type="slidenum">
              <a:rPr lang="en-US">
                <a:solidFill>
                  <a:srgbClr val="FFFFFF"/>
                </a:solidFill>
              </a:rPr>
              <a:pPr>
                <a:spcAft>
                  <a:spcPts val="600"/>
                </a:spcAft>
              </a:pPr>
              <a:t>2</a:t>
            </a:fld>
            <a:endParaRPr lang="en-US">
              <a:solidFill>
                <a:srgbClr val="FFFFFF"/>
              </a:solidFill>
            </a:endParaRPr>
          </a:p>
        </p:txBody>
      </p:sp>
    </p:spTree>
    <p:extLst>
      <p:ext uri="{BB962C8B-B14F-4D97-AF65-F5344CB8AC3E}">
        <p14:creationId xmlns:p14="http://schemas.microsoft.com/office/powerpoint/2010/main" val="1483445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AD96FDFD-4E42-4A06-B8B5-768A1DB9C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CA7346-7BAF-95C9-B224-6FE27B2418E8}"/>
              </a:ext>
            </a:extLst>
          </p:cNvPr>
          <p:cNvSpPr>
            <a:spLocks noGrp="1"/>
          </p:cNvSpPr>
          <p:nvPr>
            <p:ph type="title"/>
          </p:nvPr>
        </p:nvSpPr>
        <p:spPr>
          <a:xfrm>
            <a:off x="971368" y="371719"/>
            <a:ext cx="6125964" cy="1906863"/>
          </a:xfrm>
        </p:spPr>
        <p:txBody>
          <a:bodyPr anchor="b">
            <a:normAutofit/>
          </a:bodyPr>
          <a:lstStyle/>
          <a:p>
            <a:r>
              <a:rPr lang="en-US"/>
              <a:t>Main Characters</a:t>
            </a:r>
          </a:p>
        </p:txBody>
      </p:sp>
      <p:sp>
        <p:nvSpPr>
          <p:cNvPr id="3" name="Content Placeholder 2">
            <a:extLst>
              <a:ext uri="{FF2B5EF4-FFF2-40B4-BE49-F238E27FC236}">
                <a16:creationId xmlns:a16="http://schemas.microsoft.com/office/drawing/2014/main" id="{9A7616B6-5320-8379-1D92-9C06FF329EE8}"/>
              </a:ext>
            </a:extLst>
          </p:cNvPr>
          <p:cNvSpPr>
            <a:spLocks noGrp="1"/>
          </p:cNvSpPr>
          <p:nvPr>
            <p:ph idx="1"/>
          </p:nvPr>
        </p:nvSpPr>
        <p:spPr>
          <a:xfrm>
            <a:off x="971368" y="2711395"/>
            <a:ext cx="4114801" cy="3465568"/>
          </a:xfrm>
        </p:spPr>
        <p:txBody>
          <a:bodyPr vert="horz" lIns="91440" tIns="45720" rIns="91440" bIns="45720" rtlCol="0" anchor="t">
            <a:normAutofit/>
          </a:bodyPr>
          <a:lstStyle/>
          <a:p>
            <a:r>
              <a:rPr lang="en-US" sz="2000"/>
              <a:t>Evelyn Wang (</a:t>
            </a:r>
            <a:r>
              <a:rPr lang="en-US" sz="2000" i="1"/>
              <a:t>Left</a:t>
            </a:r>
            <a:r>
              <a:rPr lang="en-US" sz="2000"/>
              <a:t>)</a:t>
            </a:r>
          </a:p>
          <a:p>
            <a:r>
              <a:rPr lang="en-US" sz="2000" err="1"/>
              <a:t>Jobu</a:t>
            </a:r>
            <a:r>
              <a:rPr lang="en-US" sz="2000"/>
              <a:t> </a:t>
            </a:r>
            <a:r>
              <a:rPr lang="en-US" sz="2000" err="1"/>
              <a:t>Tupaki</a:t>
            </a:r>
            <a:r>
              <a:rPr lang="en-US" sz="2000"/>
              <a:t> / Joy Wang (</a:t>
            </a:r>
            <a:r>
              <a:rPr lang="en-US" sz="2000" i="1"/>
              <a:t>Top Right</a:t>
            </a:r>
            <a:r>
              <a:rPr lang="en-US" sz="2000"/>
              <a:t>)</a:t>
            </a:r>
          </a:p>
          <a:p>
            <a:r>
              <a:rPr lang="en-US" sz="2000"/>
              <a:t>Waymond Wang (</a:t>
            </a:r>
            <a:r>
              <a:rPr lang="en-US" sz="2000" i="1"/>
              <a:t>Bottom Right</a:t>
            </a:r>
            <a:r>
              <a:rPr lang="en-US" sz="2000"/>
              <a:t>)</a:t>
            </a:r>
          </a:p>
        </p:txBody>
      </p:sp>
      <p:pic>
        <p:nvPicPr>
          <p:cNvPr id="9" name="Picture 8" descr="Ke Huy Quan on 'Everything Everywhere All At Once' Oscar Nomination">
            <a:extLst>
              <a:ext uri="{FF2B5EF4-FFF2-40B4-BE49-F238E27FC236}">
                <a16:creationId xmlns:a16="http://schemas.microsoft.com/office/drawing/2014/main" id="{A26492A5-2A39-145B-BBEE-3136ACD2AE4C}"/>
              </a:ext>
            </a:extLst>
          </p:cNvPr>
          <p:cNvPicPr>
            <a:picLocks noChangeAspect="1"/>
          </p:cNvPicPr>
          <p:nvPr/>
        </p:nvPicPr>
        <p:blipFill>
          <a:blip r:embed="rId3"/>
          <a:srcRect l="18316" r="15316"/>
          <a:stretch>
            <a:fillRect/>
          </a:stretch>
        </p:blipFill>
        <p:spPr>
          <a:xfrm>
            <a:off x="8452968" y="3681465"/>
            <a:ext cx="3747932" cy="3176541"/>
          </a:xfrm>
          <a:custGeom>
            <a:avLst/>
            <a:gdLst/>
            <a:ahLst/>
            <a:cxnLst/>
            <a:rect l="l" t="t" r="r" b="b"/>
            <a:pathLst>
              <a:path w="3747932" h="3176541">
                <a:moveTo>
                  <a:pt x="3239865" y="21"/>
                </a:moveTo>
                <a:cubicBezTo>
                  <a:pt x="3261821" y="112"/>
                  <a:pt x="3278837" y="498"/>
                  <a:pt x="3290337" y="938"/>
                </a:cubicBezTo>
                <a:cubicBezTo>
                  <a:pt x="3401766" y="5376"/>
                  <a:pt x="3510165" y="23128"/>
                  <a:pt x="3616543" y="49449"/>
                </a:cubicBezTo>
                <a:lnTo>
                  <a:pt x="3747932" y="87091"/>
                </a:lnTo>
                <a:lnTo>
                  <a:pt x="3747932" y="3176541"/>
                </a:lnTo>
                <a:lnTo>
                  <a:pt x="401358" y="3176541"/>
                </a:lnTo>
                <a:lnTo>
                  <a:pt x="398780" y="3136258"/>
                </a:lnTo>
                <a:cubicBezTo>
                  <a:pt x="400956" y="3079023"/>
                  <a:pt x="437945" y="3052703"/>
                  <a:pt x="483325" y="3030665"/>
                </a:cubicBezTo>
                <a:cubicBezTo>
                  <a:pt x="498866" y="3023015"/>
                  <a:pt x="520932" y="3023320"/>
                  <a:pt x="526840" y="2999447"/>
                </a:cubicBezTo>
                <a:cubicBezTo>
                  <a:pt x="501352" y="2976798"/>
                  <a:pt x="470270" y="2995161"/>
                  <a:pt x="442916" y="2988735"/>
                </a:cubicBezTo>
                <a:cubicBezTo>
                  <a:pt x="420228" y="2983533"/>
                  <a:pt x="382618" y="2986286"/>
                  <a:pt x="413701" y="2944662"/>
                </a:cubicBezTo>
                <a:cubicBezTo>
                  <a:pt x="422716" y="2932726"/>
                  <a:pt x="412147" y="2923542"/>
                  <a:pt x="400645" y="2922625"/>
                </a:cubicBezTo>
                <a:cubicBezTo>
                  <a:pt x="308644" y="2913137"/>
                  <a:pt x="350915" y="2828968"/>
                  <a:pt x="321386" y="2784590"/>
                </a:cubicBezTo>
                <a:cubicBezTo>
                  <a:pt x="313307" y="2772348"/>
                  <a:pt x="322010" y="2751230"/>
                  <a:pt x="334753" y="2746027"/>
                </a:cubicBezTo>
                <a:cubicBezTo>
                  <a:pt x="416187" y="2711746"/>
                  <a:pt x="427377" y="2630027"/>
                  <a:pt x="466852" y="2559632"/>
                </a:cubicBezTo>
                <a:cubicBezTo>
                  <a:pt x="423957" y="2531782"/>
                  <a:pt x="372673" y="2525661"/>
                  <a:pt x="326361" y="2507602"/>
                </a:cubicBezTo>
                <a:cubicBezTo>
                  <a:pt x="278183" y="2488626"/>
                  <a:pt x="278183" y="2474547"/>
                  <a:pt x="317968" y="2419457"/>
                </a:cubicBezTo>
                <a:cubicBezTo>
                  <a:pt x="214465" y="2407519"/>
                  <a:pt x="214465" y="2407519"/>
                  <a:pt x="246479" y="2320903"/>
                </a:cubicBezTo>
                <a:cubicBezTo>
                  <a:pt x="159758" y="2312945"/>
                  <a:pt x="102570" y="2271933"/>
                  <a:pt x="89205" y="2182255"/>
                </a:cubicBezTo>
                <a:cubicBezTo>
                  <a:pt x="82677" y="2138795"/>
                  <a:pt x="43514" y="2118290"/>
                  <a:pt x="0" y="2089213"/>
                </a:cubicBezTo>
                <a:cubicBezTo>
                  <a:pt x="54081" y="2061053"/>
                  <a:pt x="90759" y="2002290"/>
                  <a:pt x="153855" y="2064423"/>
                </a:cubicBezTo>
                <a:cubicBezTo>
                  <a:pt x="176855" y="2087070"/>
                  <a:pt x="174683" y="2058300"/>
                  <a:pt x="177788" y="2050037"/>
                </a:cubicBezTo>
                <a:cubicBezTo>
                  <a:pt x="185247" y="2029838"/>
                  <a:pt x="169707" y="2016369"/>
                  <a:pt x="159450" y="2001067"/>
                </a:cubicBezTo>
                <a:cubicBezTo>
                  <a:pt x="149504" y="1985763"/>
                  <a:pt x="137691" y="1969543"/>
                  <a:pt x="134895" y="1952400"/>
                </a:cubicBezTo>
                <a:cubicBezTo>
                  <a:pt x="133031" y="1940465"/>
                  <a:pt x="142044" y="1923021"/>
                  <a:pt x="151990" y="1914144"/>
                </a:cubicBezTo>
                <a:cubicBezTo>
                  <a:pt x="204209" y="1867316"/>
                  <a:pt x="173127" y="1762030"/>
                  <a:pt x="271969" y="1748562"/>
                </a:cubicBezTo>
                <a:cubicBezTo>
                  <a:pt x="316415" y="1742443"/>
                  <a:pt x="337860" y="1703878"/>
                  <a:pt x="370497" y="1682760"/>
                </a:cubicBezTo>
                <a:cubicBezTo>
                  <a:pt x="483946" y="1608999"/>
                  <a:pt x="559787" y="1514119"/>
                  <a:pt x="594908" y="1383735"/>
                </a:cubicBezTo>
                <a:cubicBezTo>
                  <a:pt x="604543" y="1347620"/>
                  <a:pt x="641532" y="1318542"/>
                  <a:pt x="665465" y="1286713"/>
                </a:cubicBezTo>
                <a:cubicBezTo>
                  <a:pt x="653963" y="1263452"/>
                  <a:pt x="591178" y="1313647"/>
                  <a:pt x="613246" y="1252435"/>
                </a:cubicBezTo>
                <a:cubicBezTo>
                  <a:pt x="630030" y="1206524"/>
                  <a:pt x="672925" y="1178060"/>
                  <a:pt x="713332" y="1150820"/>
                </a:cubicBezTo>
                <a:cubicBezTo>
                  <a:pt x="759333" y="1119908"/>
                  <a:pt x="810307" y="1095117"/>
                  <a:pt x="831133" y="1037883"/>
                </a:cubicBezTo>
                <a:cubicBezTo>
                  <a:pt x="835485" y="1025640"/>
                  <a:pt x="849470" y="1012785"/>
                  <a:pt x="861903" y="1007887"/>
                </a:cubicBezTo>
                <a:cubicBezTo>
                  <a:pt x="1469751" y="63584"/>
                  <a:pt x="2910527" y="-1353"/>
                  <a:pt x="3239865" y="21"/>
                </a:cubicBezTo>
                <a:close/>
              </a:path>
            </a:pathLst>
          </a:custGeom>
        </p:spPr>
      </p:pic>
      <p:pic>
        <p:nvPicPr>
          <p:cNvPr id="5" name="Picture 4" descr="How Might Everything Everywhere All at Once Change the Oscars Moving  Forward? | The Mary Sue">
            <a:extLst>
              <a:ext uri="{FF2B5EF4-FFF2-40B4-BE49-F238E27FC236}">
                <a16:creationId xmlns:a16="http://schemas.microsoft.com/office/drawing/2014/main" id="{11910A09-0CC1-CF99-311C-BE742032903D}"/>
              </a:ext>
            </a:extLst>
          </p:cNvPr>
          <p:cNvPicPr>
            <a:picLocks noChangeAspect="1"/>
          </p:cNvPicPr>
          <p:nvPr/>
        </p:nvPicPr>
        <p:blipFill>
          <a:blip r:embed="rId4"/>
          <a:srcRect l="22270" r="21769"/>
          <a:stretch>
            <a:fillRect/>
          </a:stretch>
        </p:blipFill>
        <p:spPr>
          <a:xfrm>
            <a:off x="5398276" y="2457970"/>
            <a:ext cx="3458367" cy="3476265"/>
          </a:xfrm>
          <a:custGeom>
            <a:avLst/>
            <a:gdLst/>
            <a:ahLst/>
            <a:cxnLst/>
            <a:rect l="l" t="t" r="r" b="b"/>
            <a:pathLst>
              <a:path w="3458367" h="3476265">
                <a:moveTo>
                  <a:pt x="549716" y="15"/>
                </a:moveTo>
                <a:cubicBezTo>
                  <a:pt x="557611" y="271"/>
                  <a:pt x="565778" y="3856"/>
                  <a:pt x="573176" y="4995"/>
                </a:cubicBezTo>
                <a:cubicBezTo>
                  <a:pt x="736504" y="30493"/>
                  <a:pt x="899830" y="58040"/>
                  <a:pt x="1063336" y="82398"/>
                </a:cubicBezTo>
                <a:cubicBezTo>
                  <a:pt x="1216195" y="105163"/>
                  <a:pt x="1370136" y="110398"/>
                  <a:pt x="1523717" y="122237"/>
                </a:cubicBezTo>
                <a:cubicBezTo>
                  <a:pt x="1709602" y="136580"/>
                  <a:pt x="1895127" y="156841"/>
                  <a:pt x="2079929" y="188711"/>
                </a:cubicBezTo>
                <a:cubicBezTo>
                  <a:pt x="2208244" y="211023"/>
                  <a:pt x="2337823" y="226502"/>
                  <a:pt x="2467943" y="208745"/>
                </a:cubicBezTo>
                <a:cubicBezTo>
                  <a:pt x="2474439" y="207834"/>
                  <a:pt x="2481839" y="204876"/>
                  <a:pt x="2487253" y="207834"/>
                </a:cubicBezTo>
                <a:cubicBezTo>
                  <a:pt x="2550419" y="241073"/>
                  <a:pt x="2619357" y="217168"/>
                  <a:pt x="2684869" y="238113"/>
                </a:cubicBezTo>
                <a:cubicBezTo>
                  <a:pt x="2668085" y="318930"/>
                  <a:pt x="2596077" y="312327"/>
                  <a:pt x="2555471" y="368331"/>
                </a:cubicBezTo>
                <a:cubicBezTo>
                  <a:pt x="2621704" y="390639"/>
                  <a:pt x="2681259" y="413178"/>
                  <a:pt x="2741717" y="430023"/>
                </a:cubicBezTo>
                <a:cubicBezTo>
                  <a:pt x="2805785" y="447780"/>
                  <a:pt x="2860106" y="495816"/>
                  <a:pt x="2922728" y="517216"/>
                </a:cubicBezTo>
                <a:cubicBezTo>
                  <a:pt x="2936085" y="521769"/>
                  <a:pt x="2952146" y="537704"/>
                  <a:pt x="2956838" y="553184"/>
                </a:cubicBezTo>
                <a:cubicBezTo>
                  <a:pt x="2971997" y="603269"/>
                  <a:pt x="3274647" y="743732"/>
                  <a:pt x="3238914" y="788350"/>
                </a:cubicBezTo>
                <a:cubicBezTo>
                  <a:pt x="3224116" y="806791"/>
                  <a:pt x="3204986" y="819994"/>
                  <a:pt x="3184953" y="838207"/>
                </a:cubicBezTo>
                <a:cubicBezTo>
                  <a:pt x="3215093" y="872582"/>
                  <a:pt x="3249020" y="887608"/>
                  <a:pt x="3285115" y="897852"/>
                </a:cubicBezTo>
                <a:cubicBezTo>
                  <a:pt x="3295944" y="901039"/>
                  <a:pt x="3306591" y="907413"/>
                  <a:pt x="3307674" y="922894"/>
                </a:cubicBezTo>
                <a:cubicBezTo>
                  <a:pt x="3308757" y="939056"/>
                  <a:pt x="3297748" y="945429"/>
                  <a:pt x="3288544" y="952944"/>
                </a:cubicBezTo>
                <a:cubicBezTo>
                  <a:pt x="3275731" y="963415"/>
                  <a:pt x="3263278" y="972523"/>
                  <a:pt x="3247036" y="973888"/>
                </a:cubicBezTo>
                <a:cubicBezTo>
                  <a:pt x="3220325" y="975937"/>
                  <a:pt x="3207513" y="1005076"/>
                  <a:pt x="3191993" y="1026930"/>
                </a:cubicBezTo>
                <a:cubicBezTo>
                  <a:pt x="3183330" y="1039224"/>
                  <a:pt x="3178998" y="1064037"/>
                  <a:pt x="3194157" y="1068363"/>
                </a:cubicBezTo>
                <a:cubicBezTo>
                  <a:pt x="3230613" y="1078837"/>
                  <a:pt x="3227725" y="1109114"/>
                  <a:pt x="3226824" y="1143489"/>
                </a:cubicBezTo>
                <a:cubicBezTo>
                  <a:pt x="3225560" y="1186061"/>
                  <a:pt x="3204083" y="1205638"/>
                  <a:pt x="3177734" y="1222030"/>
                </a:cubicBezTo>
                <a:cubicBezTo>
                  <a:pt x="3168711" y="1227720"/>
                  <a:pt x="3155898" y="1227493"/>
                  <a:pt x="3152469" y="1245250"/>
                </a:cubicBezTo>
                <a:cubicBezTo>
                  <a:pt x="3167267" y="1262097"/>
                  <a:pt x="3185314" y="1248439"/>
                  <a:pt x="3201197" y="1253218"/>
                </a:cubicBezTo>
                <a:cubicBezTo>
                  <a:pt x="3214370" y="1257088"/>
                  <a:pt x="3236208" y="1255040"/>
                  <a:pt x="3218160" y="1286000"/>
                </a:cubicBezTo>
                <a:cubicBezTo>
                  <a:pt x="3212926" y="1294878"/>
                  <a:pt x="3219062" y="1301709"/>
                  <a:pt x="3225741" y="1302392"/>
                </a:cubicBezTo>
                <a:cubicBezTo>
                  <a:pt x="3279159" y="1309449"/>
                  <a:pt x="3254615" y="1372054"/>
                  <a:pt x="3271761" y="1405063"/>
                </a:cubicBezTo>
                <a:cubicBezTo>
                  <a:pt x="3276452" y="1414169"/>
                  <a:pt x="3271399" y="1429877"/>
                  <a:pt x="3263999" y="1433747"/>
                </a:cubicBezTo>
                <a:cubicBezTo>
                  <a:pt x="3216716" y="1459245"/>
                  <a:pt x="3210220" y="1520028"/>
                  <a:pt x="3187299" y="1572389"/>
                </a:cubicBezTo>
                <a:cubicBezTo>
                  <a:pt x="3212205" y="1593104"/>
                  <a:pt x="3241982" y="1597657"/>
                  <a:pt x="3268872" y="1611089"/>
                </a:cubicBezTo>
                <a:cubicBezTo>
                  <a:pt x="3296846" y="1625204"/>
                  <a:pt x="3296846" y="1635676"/>
                  <a:pt x="3273746" y="1676653"/>
                </a:cubicBezTo>
                <a:cubicBezTo>
                  <a:pt x="3333842" y="1685532"/>
                  <a:pt x="3333842" y="1685532"/>
                  <a:pt x="3315254" y="1749957"/>
                </a:cubicBezTo>
                <a:cubicBezTo>
                  <a:pt x="3365607" y="1755877"/>
                  <a:pt x="3398812" y="1786382"/>
                  <a:pt x="3406572" y="1853085"/>
                </a:cubicBezTo>
                <a:cubicBezTo>
                  <a:pt x="3410362" y="1885411"/>
                  <a:pt x="3433101" y="1900663"/>
                  <a:pt x="3458367" y="1922291"/>
                </a:cubicBezTo>
                <a:cubicBezTo>
                  <a:pt x="3426966" y="1943236"/>
                  <a:pt x="3405669" y="1986945"/>
                  <a:pt x="3369034" y="1940730"/>
                </a:cubicBezTo>
                <a:cubicBezTo>
                  <a:pt x="3355680" y="1923885"/>
                  <a:pt x="3356941" y="1945284"/>
                  <a:pt x="3355138" y="1951430"/>
                </a:cubicBezTo>
                <a:cubicBezTo>
                  <a:pt x="3350807" y="1966455"/>
                  <a:pt x="3359830" y="1976472"/>
                  <a:pt x="3365786" y="1987854"/>
                </a:cubicBezTo>
                <a:cubicBezTo>
                  <a:pt x="3371561" y="1999237"/>
                  <a:pt x="3378420" y="2011302"/>
                  <a:pt x="3380043" y="2024054"/>
                </a:cubicBezTo>
                <a:cubicBezTo>
                  <a:pt x="3381125" y="2032931"/>
                  <a:pt x="3375892" y="2045905"/>
                  <a:pt x="3370117" y="2052509"/>
                </a:cubicBezTo>
                <a:cubicBezTo>
                  <a:pt x="3339797" y="2087340"/>
                  <a:pt x="3357844" y="2165652"/>
                  <a:pt x="3300454" y="2175670"/>
                </a:cubicBezTo>
                <a:cubicBezTo>
                  <a:pt x="3274647" y="2180221"/>
                  <a:pt x="3262195" y="2208906"/>
                  <a:pt x="3243246" y="2224614"/>
                </a:cubicBezTo>
                <a:cubicBezTo>
                  <a:pt x="3177374" y="2279478"/>
                  <a:pt x="3133338" y="2350051"/>
                  <a:pt x="3112946" y="2447031"/>
                </a:cubicBezTo>
                <a:cubicBezTo>
                  <a:pt x="3107352" y="2473894"/>
                  <a:pt x="3085875" y="2495522"/>
                  <a:pt x="3071979" y="2519197"/>
                </a:cubicBezTo>
                <a:cubicBezTo>
                  <a:pt x="3078657" y="2536499"/>
                  <a:pt x="3115112" y="2499164"/>
                  <a:pt x="3102298" y="2544694"/>
                </a:cubicBezTo>
                <a:cubicBezTo>
                  <a:pt x="3092553" y="2578843"/>
                  <a:pt x="3067647" y="2600014"/>
                  <a:pt x="3044185" y="2620276"/>
                </a:cubicBezTo>
                <a:cubicBezTo>
                  <a:pt x="3017476" y="2643268"/>
                  <a:pt x="2987879" y="2661708"/>
                  <a:pt x="2975787" y="2704279"/>
                </a:cubicBezTo>
                <a:cubicBezTo>
                  <a:pt x="2973260" y="2713386"/>
                  <a:pt x="2965140" y="2722947"/>
                  <a:pt x="2957921" y="2726591"/>
                </a:cubicBezTo>
                <a:cubicBezTo>
                  <a:pt x="2581458" y="3475797"/>
                  <a:pt x="1654740" y="3480805"/>
                  <a:pt x="1547901" y="3475568"/>
                </a:cubicBezTo>
                <a:cubicBezTo>
                  <a:pt x="1418503" y="3468966"/>
                  <a:pt x="1296143" y="3422753"/>
                  <a:pt x="1176132" y="3365156"/>
                </a:cubicBezTo>
                <a:cubicBezTo>
                  <a:pt x="1125418" y="3340797"/>
                  <a:pt x="1078316" y="3306195"/>
                  <a:pt x="1029045" y="3279332"/>
                </a:cubicBezTo>
                <a:cubicBezTo>
                  <a:pt x="961009" y="3242223"/>
                  <a:pt x="908492" y="3171424"/>
                  <a:pt x="840634" y="3141601"/>
                </a:cubicBezTo>
                <a:cubicBezTo>
                  <a:pt x="770793" y="3110867"/>
                  <a:pt x="711057" y="3054638"/>
                  <a:pt x="639229" y="3030734"/>
                </a:cubicBezTo>
                <a:cubicBezTo>
                  <a:pt x="601330" y="3017985"/>
                  <a:pt x="564695" y="2994993"/>
                  <a:pt x="570649" y="2929200"/>
                </a:cubicBezTo>
                <a:cubicBezTo>
                  <a:pt x="572274" y="2910532"/>
                  <a:pt x="562349" y="2895282"/>
                  <a:pt x="546647" y="2900745"/>
                </a:cubicBezTo>
                <a:cubicBezTo>
                  <a:pt x="516690" y="2910989"/>
                  <a:pt x="503154" y="2883898"/>
                  <a:pt x="486550" y="2863636"/>
                </a:cubicBezTo>
                <a:cubicBezTo>
                  <a:pt x="456953" y="2827667"/>
                  <a:pt x="428801" y="2789422"/>
                  <a:pt x="381697" y="2783503"/>
                </a:cubicBezTo>
                <a:cubicBezTo>
                  <a:pt x="390720" y="2755272"/>
                  <a:pt x="406060" y="2759371"/>
                  <a:pt x="420137" y="2765290"/>
                </a:cubicBezTo>
                <a:cubicBezTo>
                  <a:pt x="457133" y="2780772"/>
                  <a:pt x="493769" y="2798300"/>
                  <a:pt x="530765" y="2813781"/>
                </a:cubicBezTo>
                <a:cubicBezTo>
                  <a:pt x="554948" y="2823799"/>
                  <a:pt x="578952" y="2837912"/>
                  <a:pt x="611257" y="2826755"/>
                </a:cubicBezTo>
                <a:cubicBezTo>
                  <a:pt x="583463" y="2769843"/>
                  <a:pt x="536180" y="2759598"/>
                  <a:pt x="497920" y="2742071"/>
                </a:cubicBezTo>
                <a:cubicBezTo>
                  <a:pt x="450096" y="2719988"/>
                  <a:pt x="421942" y="2678326"/>
                  <a:pt x="388193" y="2631885"/>
                </a:cubicBezTo>
                <a:cubicBezTo>
                  <a:pt x="423386" y="2620730"/>
                  <a:pt x="445223" y="2654879"/>
                  <a:pt x="472834" y="2653056"/>
                </a:cubicBezTo>
                <a:cubicBezTo>
                  <a:pt x="474279" y="2647140"/>
                  <a:pt x="476804" y="2638488"/>
                  <a:pt x="476444" y="2638259"/>
                </a:cubicBezTo>
                <a:cubicBezTo>
                  <a:pt x="431326" y="2612763"/>
                  <a:pt x="410211" y="2564956"/>
                  <a:pt x="403173" y="2507131"/>
                </a:cubicBezTo>
                <a:cubicBezTo>
                  <a:pt x="399563" y="2477310"/>
                  <a:pt x="383140" y="2467976"/>
                  <a:pt x="366897" y="2454316"/>
                </a:cubicBezTo>
                <a:cubicBezTo>
                  <a:pt x="310230" y="2405826"/>
                  <a:pt x="250314" y="2361890"/>
                  <a:pt x="203752" y="2295188"/>
                </a:cubicBezTo>
                <a:cubicBezTo>
                  <a:pt x="257532" y="2304066"/>
                  <a:pt x="300665" y="2347547"/>
                  <a:pt x="358597" y="2366215"/>
                </a:cubicBezTo>
                <a:cubicBezTo>
                  <a:pt x="312577" y="2292910"/>
                  <a:pt x="253020" y="2255803"/>
                  <a:pt x="198698" y="2211409"/>
                </a:cubicBezTo>
                <a:cubicBezTo>
                  <a:pt x="173974" y="2191149"/>
                  <a:pt x="151055" y="2165197"/>
                  <a:pt x="121097" y="2154269"/>
                </a:cubicBezTo>
                <a:cubicBezTo>
                  <a:pt x="110448" y="2150400"/>
                  <a:pt x="92943" y="2142204"/>
                  <a:pt x="101425" y="2120577"/>
                </a:cubicBezTo>
                <a:cubicBezTo>
                  <a:pt x="108643" y="2102593"/>
                  <a:pt x="122900" y="2108055"/>
                  <a:pt x="135895" y="2113292"/>
                </a:cubicBezTo>
                <a:cubicBezTo>
                  <a:pt x="167116" y="2126269"/>
                  <a:pt x="199421" y="2126495"/>
                  <a:pt x="241652" y="2126269"/>
                </a:cubicBezTo>
                <a:cubicBezTo>
                  <a:pt x="206279" y="2066851"/>
                  <a:pt x="141489" y="2084608"/>
                  <a:pt x="111170" y="2022231"/>
                </a:cubicBezTo>
                <a:cubicBezTo>
                  <a:pt x="149069" y="2011302"/>
                  <a:pt x="178305" y="2033841"/>
                  <a:pt x="208987" y="2038166"/>
                </a:cubicBezTo>
                <a:cubicBezTo>
                  <a:pt x="236777" y="2042036"/>
                  <a:pt x="243636" y="2031565"/>
                  <a:pt x="237139" y="1997188"/>
                </a:cubicBezTo>
                <a:cubicBezTo>
                  <a:pt x="227034" y="1943690"/>
                  <a:pt x="242193" y="1916371"/>
                  <a:pt x="282618" y="1930941"/>
                </a:cubicBezTo>
                <a:cubicBezTo>
                  <a:pt x="320155" y="1944601"/>
                  <a:pt x="324125" y="1924568"/>
                  <a:pt x="314019" y="1894062"/>
                </a:cubicBezTo>
                <a:cubicBezTo>
                  <a:pt x="299582" y="1849671"/>
                  <a:pt x="316004" y="1815295"/>
                  <a:pt x="327194" y="1777960"/>
                </a:cubicBezTo>
                <a:cubicBezTo>
                  <a:pt x="344339" y="1721045"/>
                  <a:pt x="337121" y="1693272"/>
                  <a:pt x="300123" y="1650929"/>
                </a:cubicBezTo>
                <a:cubicBezTo>
                  <a:pt x="279370" y="1627251"/>
                  <a:pt x="256992" y="1607219"/>
                  <a:pt x="226852" y="1586731"/>
                </a:cubicBezTo>
                <a:cubicBezTo>
                  <a:pt x="296334" y="1575576"/>
                  <a:pt x="223423" y="1538013"/>
                  <a:pt x="247968" y="1514564"/>
                </a:cubicBezTo>
                <a:cubicBezTo>
                  <a:pt x="297056" y="1505003"/>
                  <a:pt x="337121" y="1579673"/>
                  <a:pt x="403895" y="1558274"/>
                </a:cubicBezTo>
                <a:cubicBezTo>
                  <a:pt x="321420" y="1493619"/>
                  <a:pt x="230281" y="1472448"/>
                  <a:pt x="170546" y="1386396"/>
                </a:cubicBezTo>
                <a:cubicBezTo>
                  <a:pt x="184261" y="1366817"/>
                  <a:pt x="197977" y="1385030"/>
                  <a:pt x="209707" y="1377746"/>
                </a:cubicBezTo>
                <a:cubicBezTo>
                  <a:pt x="209346" y="1373192"/>
                  <a:pt x="210250" y="1366362"/>
                  <a:pt x="208083" y="1364314"/>
                </a:cubicBezTo>
                <a:cubicBezTo>
                  <a:pt x="163508" y="1317416"/>
                  <a:pt x="162784" y="1316279"/>
                  <a:pt x="210610" y="1281675"/>
                </a:cubicBezTo>
                <a:cubicBezTo>
                  <a:pt x="227394" y="1269609"/>
                  <a:pt x="225950" y="1258909"/>
                  <a:pt x="217108" y="1243657"/>
                </a:cubicBezTo>
                <a:cubicBezTo>
                  <a:pt x="210790" y="1232957"/>
                  <a:pt x="203211" y="1223395"/>
                  <a:pt x="206820" y="1199947"/>
                </a:cubicBezTo>
                <a:cubicBezTo>
                  <a:pt x="232988" y="1229998"/>
                  <a:pt x="359499" y="1220208"/>
                  <a:pt x="381877" y="1217021"/>
                </a:cubicBezTo>
                <a:cubicBezTo>
                  <a:pt x="406963" y="1213607"/>
                  <a:pt x="431688" y="1199037"/>
                  <a:pt x="458035" y="1207003"/>
                </a:cubicBezTo>
                <a:cubicBezTo>
                  <a:pt x="479150" y="1213381"/>
                  <a:pt x="576966" y="1275073"/>
                  <a:pt x="590863" y="1204273"/>
                </a:cubicBezTo>
                <a:cubicBezTo>
                  <a:pt x="591585" y="1200858"/>
                  <a:pt x="631107" y="1208826"/>
                  <a:pt x="652403" y="1212696"/>
                </a:cubicBezTo>
                <a:cubicBezTo>
                  <a:pt x="671172" y="1215883"/>
                  <a:pt x="692288" y="1229998"/>
                  <a:pt x="704920" y="1201769"/>
                </a:cubicBezTo>
                <a:cubicBezTo>
                  <a:pt x="712320" y="1185150"/>
                  <a:pt x="681820" y="1153051"/>
                  <a:pt x="654569" y="1150320"/>
                </a:cubicBezTo>
                <a:cubicBezTo>
                  <a:pt x="630926" y="1147814"/>
                  <a:pt x="606202" y="1144172"/>
                  <a:pt x="583643" y="1151001"/>
                </a:cubicBezTo>
                <a:cubicBezTo>
                  <a:pt x="555852" y="1159198"/>
                  <a:pt x="540873" y="1145995"/>
                  <a:pt x="533111" y="1117538"/>
                </a:cubicBezTo>
                <a:cubicBezTo>
                  <a:pt x="524450" y="1086122"/>
                  <a:pt x="507845" y="1071550"/>
                  <a:pt x="484926" y="1056980"/>
                </a:cubicBezTo>
                <a:cubicBezTo>
                  <a:pt x="429340" y="1021696"/>
                  <a:pt x="375921" y="980946"/>
                  <a:pt x="314922" y="960456"/>
                </a:cubicBezTo>
                <a:cubicBezTo>
                  <a:pt x="302830" y="956358"/>
                  <a:pt x="289476" y="950894"/>
                  <a:pt x="283881" y="923805"/>
                </a:cubicBezTo>
                <a:cubicBezTo>
                  <a:pt x="449013" y="964326"/>
                  <a:pt x="599526" y="1069958"/>
                  <a:pt x="769890" y="1063811"/>
                </a:cubicBezTo>
                <a:cubicBezTo>
                  <a:pt x="723329" y="1030346"/>
                  <a:pt x="669369" y="1028524"/>
                  <a:pt x="619738" y="1005076"/>
                </a:cubicBezTo>
                <a:cubicBezTo>
                  <a:pt x="654930" y="987546"/>
                  <a:pt x="687956" y="1005759"/>
                  <a:pt x="721344" y="1015777"/>
                </a:cubicBezTo>
                <a:cubicBezTo>
                  <a:pt x="749317" y="1023970"/>
                  <a:pt x="774583" y="1025337"/>
                  <a:pt x="777650" y="976393"/>
                </a:cubicBezTo>
                <a:cubicBezTo>
                  <a:pt x="776566" y="973205"/>
                  <a:pt x="776747" y="969107"/>
                  <a:pt x="776929" y="965238"/>
                </a:cubicBezTo>
                <a:cubicBezTo>
                  <a:pt x="767542" y="944976"/>
                  <a:pt x="752926" y="934504"/>
                  <a:pt x="735601" y="928584"/>
                </a:cubicBezTo>
                <a:cubicBezTo>
                  <a:pt x="725133" y="924942"/>
                  <a:pt x="711237" y="919478"/>
                  <a:pt x="711416" y="904909"/>
                </a:cubicBezTo>
                <a:cubicBezTo>
                  <a:pt x="711958" y="850955"/>
                  <a:pt x="678571" y="835246"/>
                  <a:pt x="645185" y="819539"/>
                </a:cubicBezTo>
                <a:cubicBezTo>
                  <a:pt x="663773" y="792676"/>
                  <a:pt x="678391" y="812481"/>
                  <a:pt x="692468" y="810433"/>
                </a:cubicBezTo>
                <a:cubicBezTo>
                  <a:pt x="701672" y="809067"/>
                  <a:pt x="709973" y="806563"/>
                  <a:pt x="709973" y="792676"/>
                </a:cubicBezTo>
                <a:cubicBezTo>
                  <a:pt x="710154" y="781065"/>
                  <a:pt x="705822" y="767861"/>
                  <a:pt x="696799" y="767635"/>
                </a:cubicBezTo>
                <a:cubicBezTo>
                  <a:pt x="640312" y="765585"/>
                  <a:pt x="609090" y="690914"/>
                  <a:pt x="550437" y="690687"/>
                </a:cubicBezTo>
                <a:cubicBezTo>
                  <a:pt x="515425" y="690687"/>
                  <a:pt x="568666" y="648572"/>
                  <a:pt x="539068" y="631042"/>
                </a:cubicBezTo>
                <a:cubicBezTo>
                  <a:pt x="532570" y="627171"/>
                  <a:pt x="556032" y="621254"/>
                  <a:pt x="566500" y="622164"/>
                </a:cubicBezTo>
                <a:cubicBezTo>
                  <a:pt x="576786" y="623074"/>
                  <a:pt x="585990" y="634229"/>
                  <a:pt x="598443" y="626261"/>
                </a:cubicBezTo>
                <a:cubicBezTo>
                  <a:pt x="605300" y="597806"/>
                  <a:pt x="587615" y="587332"/>
                  <a:pt x="572996" y="579365"/>
                </a:cubicBezTo>
                <a:cubicBezTo>
                  <a:pt x="539247" y="560925"/>
                  <a:pt x="506402" y="538615"/>
                  <a:pt x="469405" y="532013"/>
                </a:cubicBezTo>
                <a:cubicBezTo>
                  <a:pt x="456232" y="529737"/>
                  <a:pt x="488355" y="499231"/>
                  <a:pt x="494671" y="488532"/>
                </a:cubicBezTo>
                <a:cubicBezTo>
                  <a:pt x="345782" y="376071"/>
                  <a:pt x="166756" y="381762"/>
                  <a:pt x="0" y="290928"/>
                </a:cubicBezTo>
                <a:cubicBezTo>
                  <a:pt x="36817" y="273173"/>
                  <a:pt x="63887" y="286148"/>
                  <a:pt x="88973" y="288880"/>
                </a:cubicBezTo>
                <a:cubicBezTo>
                  <a:pt x="151595" y="295708"/>
                  <a:pt x="213498" y="309822"/>
                  <a:pt x="275940" y="318246"/>
                </a:cubicBezTo>
                <a:cubicBezTo>
                  <a:pt x="306620" y="322344"/>
                  <a:pt x="335134" y="337824"/>
                  <a:pt x="369424" y="313239"/>
                </a:cubicBezTo>
                <a:cubicBezTo>
                  <a:pt x="392343" y="296847"/>
                  <a:pt x="428980" y="314604"/>
                  <a:pt x="457133" y="329174"/>
                </a:cubicBezTo>
                <a:cubicBezTo>
                  <a:pt x="480414" y="341238"/>
                  <a:pt x="502612" y="344425"/>
                  <a:pt x="533474" y="329174"/>
                </a:cubicBezTo>
                <a:cubicBezTo>
                  <a:pt x="505501" y="319841"/>
                  <a:pt x="484023" y="311645"/>
                  <a:pt x="462006" y="305953"/>
                </a:cubicBezTo>
                <a:cubicBezTo>
                  <a:pt x="444501" y="301400"/>
                  <a:pt x="486189" y="282960"/>
                  <a:pt x="507484" y="285237"/>
                </a:cubicBezTo>
                <a:cubicBezTo>
                  <a:pt x="537263" y="288423"/>
                  <a:pt x="520479" y="276586"/>
                  <a:pt x="515425" y="260195"/>
                </a:cubicBezTo>
                <a:cubicBezTo>
                  <a:pt x="510012" y="242665"/>
                  <a:pt x="526074" y="237203"/>
                  <a:pt x="536180" y="240844"/>
                </a:cubicBezTo>
                <a:cubicBezTo>
                  <a:pt x="574980" y="255187"/>
                  <a:pt x="613602" y="229917"/>
                  <a:pt x="653668" y="250407"/>
                </a:cubicBezTo>
                <a:cubicBezTo>
                  <a:pt x="643561" y="199867"/>
                  <a:pt x="621723" y="177784"/>
                  <a:pt x="576064" y="170726"/>
                </a:cubicBezTo>
                <a:cubicBezTo>
                  <a:pt x="558919" y="167996"/>
                  <a:pt x="541053" y="172093"/>
                  <a:pt x="526254" y="157522"/>
                </a:cubicBezTo>
                <a:cubicBezTo>
                  <a:pt x="517771" y="149101"/>
                  <a:pt x="508207" y="139084"/>
                  <a:pt x="514884" y="123603"/>
                </a:cubicBezTo>
                <a:cubicBezTo>
                  <a:pt x="519577" y="112674"/>
                  <a:pt x="529684" y="112674"/>
                  <a:pt x="537985" y="116318"/>
                </a:cubicBezTo>
                <a:cubicBezTo>
                  <a:pt x="575162" y="132483"/>
                  <a:pt x="613963" y="138400"/>
                  <a:pt x="652764" y="144320"/>
                </a:cubicBezTo>
                <a:cubicBezTo>
                  <a:pt x="658720" y="145230"/>
                  <a:pt x="665397" y="148191"/>
                  <a:pt x="672075" y="133164"/>
                </a:cubicBezTo>
                <a:cubicBezTo>
                  <a:pt x="599526" y="108805"/>
                  <a:pt x="530585" y="74202"/>
                  <a:pt x="456051" y="60770"/>
                </a:cubicBezTo>
                <a:cubicBezTo>
                  <a:pt x="457133" y="54397"/>
                  <a:pt x="458215" y="48022"/>
                  <a:pt x="459299" y="41649"/>
                </a:cubicBezTo>
                <a:cubicBezTo>
                  <a:pt x="517591" y="50753"/>
                  <a:pt x="575884" y="59859"/>
                  <a:pt x="649515" y="71243"/>
                </a:cubicBezTo>
                <a:cubicBezTo>
                  <a:pt x="604218" y="35045"/>
                  <a:pt x="561446" y="47111"/>
                  <a:pt x="527879" y="15013"/>
                </a:cubicBezTo>
                <a:cubicBezTo>
                  <a:pt x="534195" y="2833"/>
                  <a:pt x="541820" y="-241"/>
                  <a:pt x="549716" y="15"/>
                </a:cubicBezTo>
                <a:close/>
              </a:path>
            </a:pathLst>
          </a:custGeom>
        </p:spPr>
      </p:pic>
      <p:pic>
        <p:nvPicPr>
          <p:cNvPr id="7" name="Picture 6" descr="Stephanie Hsu on the Costumes in 'Everything Everywhere All at Once' - The  New York Times">
            <a:extLst>
              <a:ext uri="{FF2B5EF4-FFF2-40B4-BE49-F238E27FC236}">
                <a16:creationId xmlns:a16="http://schemas.microsoft.com/office/drawing/2014/main" id="{ED738BEB-E0FA-47BD-EF74-B47CA30893E7}"/>
              </a:ext>
            </a:extLst>
          </p:cNvPr>
          <p:cNvPicPr>
            <a:picLocks noChangeAspect="1"/>
          </p:cNvPicPr>
          <p:nvPr/>
        </p:nvPicPr>
        <p:blipFill>
          <a:blip r:embed="rId5"/>
          <a:srcRect r="3" b="22784"/>
          <a:stretch>
            <a:fillRect/>
          </a:stretch>
        </p:blipFill>
        <p:spPr>
          <a:xfrm>
            <a:off x="7621024" y="-5"/>
            <a:ext cx="4579876" cy="3536502"/>
          </a:xfrm>
          <a:custGeom>
            <a:avLst/>
            <a:gdLst/>
            <a:ahLst/>
            <a:cxnLst/>
            <a:rect l="l" t="t" r="r" b="b"/>
            <a:pathLst>
              <a:path w="4579876" h="3536502">
                <a:moveTo>
                  <a:pt x="457312" y="0"/>
                </a:moveTo>
                <a:lnTo>
                  <a:pt x="4579876" y="0"/>
                </a:lnTo>
                <a:lnTo>
                  <a:pt x="4579876" y="3057029"/>
                </a:lnTo>
                <a:lnTo>
                  <a:pt x="4508441" y="3086568"/>
                </a:lnTo>
                <a:cubicBezTo>
                  <a:pt x="4391572" y="3126663"/>
                  <a:pt x="4301124" y="3221848"/>
                  <a:pt x="4183947" y="3271738"/>
                </a:cubicBezTo>
                <a:cubicBezTo>
                  <a:pt x="4099090" y="3307854"/>
                  <a:pt x="4017967" y="3354374"/>
                  <a:pt x="3930625" y="3387123"/>
                </a:cubicBezTo>
                <a:cubicBezTo>
                  <a:pt x="3723932" y="3464557"/>
                  <a:pt x="3513195" y="3526689"/>
                  <a:pt x="3290337" y="3535564"/>
                </a:cubicBezTo>
                <a:cubicBezTo>
                  <a:pt x="3106332" y="3542605"/>
                  <a:pt x="1510274" y="3535872"/>
                  <a:pt x="861903" y="2528615"/>
                </a:cubicBezTo>
                <a:cubicBezTo>
                  <a:pt x="849470" y="2523717"/>
                  <a:pt x="835485" y="2510862"/>
                  <a:pt x="831133" y="2498619"/>
                </a:cubicBezTo>
                <a:cubicBezTo>
                  <a:pt x="810307" y="2441385"/>
                  <a:pt x="759333" y="2416594"/>
                  <a:pt x="713333" y="2385682"/>
                </a:cubicBezTo>
                <a:cubicBezTo>
                  <a:pt x="672925" y="2358442"/>
                  <a:pt x="630030" y="2329978"/>
                  <a:pt x="613246" y="2284067"/>
                </a:cubicBezTo>
                <a:cubicBezTo>
                  <a:pt x="591179" y="2222855"/>
                  <a:pt x="653963" y="2273050"/>
                  <a:pt x="665465" y="2249789"/>
                </a:cubicBezTo>
                <a:cubicBezTo>
                  <a:pt x="641532" y="2217960"/>
                  <a:pt x="604543" y="2188882"/>
                  <a:pt x="594908" y="2152767"/>
                </a:cubicBezTo>
                <a:cubicBezTo>
                  <a:pt x="559787" y="2022383"/>
                  <a:pt x="483946" y="1927503"/>
                  <a:pt x="370497" y="1853742"/>
                </a:cubicBezTo>
                <a:cubicBezTo>
                  <a:pt x="337861" y="1832624"/>
                  <a:pt x="316415" y="1794059"/>
                  <a:pt x="271969" y="1787940"/>
                </a:cubicBezTo>
                <a:cubicBezTo>
                  <a:pt x="173127" y="1774472"/>
                  <a:pt x="204209" y="1669186"/>
                  <a:pt x="151990" y="1622358"/>
                </a:cubicBezTo>
                <a:cubicBezTo>
                  <a:pt x="142044" y="1613481"/>
                  <a:pt x="133031" y="1596037"/>
                  <a:pt x="134895" y="1584102"/>
                </a:cubicBezTo>
                <a:cubicBezTo>
                  <a:pt x="137691" y="1566959"/>
                  <a:pt x="149504" y="1550739"/>
                  <a:pt x="159450" y="1535435"/>
                </a:cubicBezTo>
                <a:cubicBezTo>
                  <a:pt x="169708" y="1520133"/>
                  <a:pt x="185247" y="1506664"/>
                  <a:pt x="177788" y="1486465"/>
                </a:cubicBezTo>
                <a:cubicBezTo>
                  <a:pt x="174683" y="1478202"/>
                  <a:pt x="176855" y="1449432"/>
                  <a:pt x="153856" y="1472079"/>
                </a:cubicBezTo>
                <a:cubicBezTo>
                  <a:pt x="90760" y="1534212"/>
                  <a:pt x="54082" y="1475449"/>
                  <a:pt x="0" y="1447289"/>
                </a:cubicBezTo>
                <a:cubicBezTo>
                  <a:pt x="43515" y="1418212"/>
                  <a:pt x="82677" y="1397707"/>
                  <a:pt x="89205" y="1354247"/>
                </a:cubicBezTo>
                <a:cubicBezTo>
                  <a:pt x="102570" y="1264569"/>
                  <a:pt x="159758" y="1223557"/>
                  <a:pt x="246479" y="1215599"/>
                </a:cubicBezTo>
                <a:cubicBezTo>
                  <a:pt x="214465" y="1128983"/>
                  <a:pt x="214465" y="1128983"/>
                  <a:pt x="317968" y="1117045"/>
                </a:cubicBezTo>
                <a:cubicBezTo>
                  <a:pt x="278183" y="1061955"/>
                  <a:pt x="278183" y="1047876"/>
                  <a:pt x="326362" y="1028900"/>
                </a:cubicBezTo>
                <a:cubicBezTo>
                  <a:pt x="372673" y="1010841"/>
                  <a:pt x="423957" y="1004720"/>
                  <a:pt x="466852" y="976870"/>
                </a:cubicBezTo>
                <a:cubicBezTo>
                  <a:pt x="427377" y="906475"/>
                  <a:pt x="416188" y="824756"/>
                  <a:pt x="334754" y="790475"/>
                </a:cubicBezTo>
                <a:cubicBezTo>
                  <a:pt x="322010" y="785272"/>
                  <a:pt x="313307" y="764154"/>
                  <a:pt x="321386" y="751912"/>
                </a:cubicBezTo>
                <a:cubicBezTo>
                  <a:pt x="350915" y="707534"/>
                  <a:pt x="308644" y="623365"/>
                  <a:pt x="400645" y="613877"/>
                </a:cubicBezTo>
                <a:cubicBezTo>
                  <a:pt x="412147" y="612959"/>
                  <a:pt x="422716" y="603776"/>
                  <a:pt x="413701" y="591839"/>
                </a:cubicBezTo>
                <a:cubicBezTo>
                  <a:pt x="382618" y="550216"/>
                  <a:pt x="420228" y="552969"/>
                  <a:pt x="442917" y="547767"/>
                </a:cubicBezTo>
                <a:cubicBezTo>
                  <a:pt x="470271" y="541341"/>
                  <a:pt x="501353" y="559703"/>
                  <a:pt x="526840" y="537055"/>
                </a:cubicBezTo>
                <a:cubicBezTo>
                  <a:pt x="520932" y="513181"/>
                  <a:pt x="498866" y="513487"/>
                  <a:pt x="483325" y="505836"/>
                </a:cubicBezTo>
                <a:cubicBezTo>
                  <a:pt x="437946" y="483799"/>
                  <a:pt x="400956" y="457479"/>
                  <a:pt x="398780" y="400243"/>
                </a:cubicBezTo>
                <a:cubicBezTo>
                  <a:pt x="397229" y="354028"/>
                  <a:pt x="392255" y="313323"/>
                  <a:pt x="455041" y="299242"/>
                </a:cubicBezTo>
                <a:cubicBezTo>
                  <a:pt x="481149" y="293426"/>
                  <a:pt x="473687" y="260067"/>
                  <a:pt x="458769" y="243538"/>
                </a:cubicBezTo>
                <a:cubicBezTo>
                  <a:pt x="432038" y="214157"/>
                  <a:pt x="409972" y="174981"/>
                  <a:pt x="363969" y="172227"/>
                </a:cubicBezTo>
                <a:cubicBezTo>
                  <a:pt x="335995" y="170391"/>
                  <a:pt x="314549" y="158146"/>
                  <a:pt x="292481" y="144069"/>
                </a:cubicBezTo>
                <a:cubicBezTo>
                  <a:pt x="276630" y="133966"/>
                  <a:pt x="257670" y="125398"/>
                  <a:pt x="259534" y="103668"/>
                </a:cubicBezTo>
                <a:cubicBezTo>
                  <a:pt x="261399" y="82855"/>
                  <a:pt x="279736" y="74286"/>
                  <a:pt x="298387" y="70001"/>
                </a:cubicBezTo>
                <a:cubicBezTo>
                  <a:pt x="345011" y="59672"/>
                  <a:pt x="389535" y="45726"/>
                  <a:pt x="430782" y="19902"/>
                </a:cubicBezTo>
                <a:close/>
              </a:path>
            </a:pathLst>
          </a:custGeom>
        </p:spPr>
      </p:pic>
      <p:sp>
        <p:nvSpPr>
          <p:cNvPr id="4" name="Slide Number Placeholder 3">
            <a:extLst>
              <a:ext uri="{FF2B5EF4-FFF2-40B4-BE49-F238E27FC236}">
                <a16:creationId xmlns:a16="http://schemas.microsoft.com/office/drawing/2014/main" id="{423EB338-EE62-206E-10DF-485865716637}"/>
              </a:ext>
            </a:extLst>
          </p:cNvPr>
          <p:cNvSpPr>
            <a:spLocks noGrp="1"/>
          </p:cNvSpPr>
          <p:nvPr>
            <p:ph type="sldNum" sz="quarter" idx="12"/>
          </p:nvPr>
        </p:nvSpPr>
        <p:spPr>
          <a:xfrm>
            <a:off x="9067800" y="6356350"/>
            <a:ext cx="2286000" cy="365125"/>
          </a:xfrm>
        </p:spPr>
        <p:txBody>
          <a:bodyPr>
            <a:normAutofit/>
          </a:bodyPr>
          <a:lstStyle/>
          <a:p>
            <a:pPr>
              <a:spcAft>
                <a:spcPts val="600"/>
              </a:spcAft>
            </a:pPr>
            <a:fld id="{330EA680-D336-4FF7-8B7A-9848BB0A1C32}" type="slidenum">
              <a:rPr lang="en-US">
                <a:solidFill>
                  <a:srgbClr val="FFFFFF"/>
                </a:solidFill>
              </a:rPr>
              <a:pPr>
                <a:spcAft>
                  <a:spcPts val="600"/>
                </a:spcAft>
              </a:pPr>
              <a:t>3</a:t>
            </a:fld>
            <a:endParaRPr lang="en-US">
              <a:solidFill>
                <a:srgbClr val="FFFFFF"/>
              </a:solidFill>
            </a:endParaRPr>
          </a:p>
        </p:txBody>
      </p:sp>
    </p:spTree>
    <p:extLst>
      <p:ext uri="{BB962C8B-B14F-4D97-AF65-F5344CB8AC3E}">
        <p14:creationId xmlns:p14="http://schemas.microsoft.com/office/powerpoint/2010/main" val="2535475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10" descr="A computer screen with a map and dots&#10;&#10;AI-generated content may be incorrect.">
            <a:extLst>
              <a:ext uri="{FF2B5EF4-FFF2-40B4-BE49-F238E27FC236}">
                <a16:creationId xmlns:a16="http://schemas.microsoft.com/office/drawing/2014/main" id="{C386DECC-884C-15CB-DD91-FFC34FCBAE49}"/>
              </a:ext>
            </a:extLst>
          </p:cNvPr>
          <p:cNvPicPr>
            <a:picLocks noChangeAspect="1"/>
          </p:cNvPicPr>
          <p:nvPr/>
        </p:nvPicPr>
        <p:blipFill>
          <a:blip r:embed="rId3"/>
          <a:srcRect l="10466"/>
          <a:stretch>
            <a:fillRect/>
          </a:stretch>
        </p:blipFill>
        <p:spPr>
          <a:xfrm>
            <a:off x="1" y="10"/>
            <a:ext cx="9669642" cy="6857990"/>
          </a:xfrm>
          <a:prstGeom prst="rect">
            <a:avLst/>
          </a:prstGeom>
        </p:spPr>
      </p:pic>
      <p:sp>
        <p:nvSpPr>
          <p:cNvPr id="37" name="Rectangle 3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1B2540-6F72-2787-4181-7EB78F14D774}"/>
              </a:ext>
            </a:extLst>
          </p:cNvPr>
          <p:cNvSpPr>
            <a:spLocks noGrp="1"/>
          </p:cNvSpPr>
          <p:nvPr>
            <p:ph type="title"/>
          </p:nvPr>
        </p:nvSpPr>
        <p:spPr>
          <a:xfrm>
            <a:off x="7531610" y="365125"/>
            <a:ext cx="3822189" cy="1899912"/>
          </a:xfrm>
        </p:spPr>
        <p:txBody>
          <a:bodyPr>
            <a:normAutofit/>
          </a:bodyPr>
          <a:lstStyle/>
          <a:p>
            <a:r>
              <a:rPr lang="en-US" sz="4000"/>
              <a:t>Verse Jumping</a:t>
            </a:r>
          </a:p>
        </p:txBody>
      </p:sp>
      <p:sp>
        <p:nvSpPr>
          <p:cNvPr id="4" name="Slide Number Placeholder 3">
            <a:extLst>
              <a:ext uri="{FF2B5EF4-FFF2-40B4-BE49-F238E27FC236}">
                <a16:creationId xmlns:a16="http://schemas.microsoft.com/office/drawing/2014/main" id="{63ECFF77-418D-310F-F9F0-167B4BA4A5E8}"/>
              </a:ext>
            </a:extLst>
          </p:cNvPr>
          <p:cNvSpPr>
            <a:spLocks noGrp="1"/>
          </p:cNvSpPr>
          <p:nvPr>
            <p:ph type="sldNum" sz="quarter" idx="12"/>
          </p:nvPr>
        </p:nvSpPr>
        <p:spPr>
          <a:xfrm>
            <a:off x="8610600" y="6356350"/>
            <a:ext cx="2743200" cy="365125"/>
          </a:xfrm>
        </p:spPr>
        <p:txBody>
          <a:bodyPr>
            <a:normAutofit/>
          </a:bodyPr>
          <a:lstStyle/>
          <a:p>
            <a:pPr>
              <a:spcAft>
                <a:spcPts val="600"/>
              </a:spcAft>
            </a:pPr>
            <a:fld id="{330EA680-D336-4FF7-8B7A-9848BB0A1C32}" type="slidenum">
              <a:rPr lang="en-US"/>
              <a:pPr>
                <a:spcAft>
                  <a:spcPts val="600"/>
                </a:spcAft>
              </a:pPr>
              <a:t>4</a:t>
            </a:fld>
            <a:endParaRPr lang="en-US"/>
          </a:p>
        </p:txBody>
      </p:sp>
    </p:spTree>
    <p:extLst>
      <p:ext uri="{BB962C8B-B14F-4D97-AF65-F5344CB8AC3E}">
        <p14:creationId xmlns:p14="http://schemas.microsoft.com/office/powerpoint/2010/main" val="2804092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Everything Everywhere All At Once Bagel Is Just a Black Blender Donut">
            <a:extLst>
              <a:ext uri="{FF2B5EF4-FFF2-40B4-BE49-F238E27FC236}">
                <a16:creationId xmlns:a16="http://schemas.microsoft.com/office/drawing/2014/main" id="{FEF90CC8-6DEF-6D9A-FD34-AAEF96A05DB6}"/>
              </a:ext>
            </a:extLst>
          </p:cNvPr>
          <p:cNvPicPr>
            <a:picLocks noChangeAspect="1"/>
          </p:cNvPicPr>
          <p:nvPr/>
        </p:nvPicPr>
        <p:blipFill>
          <a:blip r:embed="rId3">
            <a:alphaModFix amt="35000"/>
          </a:blip>
          <a:srcRect/>
          <a:stretch>
            <a:fill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B5E59758-F85C-BC4A-C0B8-EFAA71F54F75}"/>
              </a:ext>
            </a:extLst>
          </p:cNvPr>
          <p:cNvSpPr>
            <a:spLocks noGrp="1"/>
          </p:cNvSpPr>
          <p:nvPr>
            <p:ph type="title"/>
          </p:nvPr>
        </p:nvSpPr>
        <p:spPr>
          <a:xfrm>
            <a:off x="427892" y="3663"/>
            <a:ext cx="10515600" cy="1325563"/>
          </a:xfrm>
        </p:spPr>
        <p:txBody>
          <a:bodyPr>
            <a:normAutofit/>
          </a:bodyPr>
          <a:lstStyle/>
          <a:p>
            <a:r>
              <a:rPr lang="en-US">
                <a:solidFill>
                  <a:srgbClr val="FFFFFF"/>
                </a:solidFill>
              </a:rPr>
              <a:t>Key Events</a:t>
            </a:r>
          </a:p>
        </p:txBody>
      </p:sp>
      <p:sp>
        <p:nvSpPr>
          <p:cNvPr id="3" name="Content Placeholder 2">
            <a:extLst>
              <a:ext uri="{FF2B5EF4-FFF2-40B4-BE49-F238E27FC236}">
                <a16:creationId xmlns:a16="http://schemas.microsoft.com/office/drawing/2014/main" id="{B7132851-DF85-1E8C-8D71-B76D0DB2D80B}"/>
              </a:ext>
            </a:extLst>
          </p:cNvPr>
          <p:cNvSpPr>
            <a:spLocks noGrp="1"/>
          </p:cNvSpPr>
          <p:nvPr>
            <p:ph idx="1"/>
          </p:nvPr>
        </p:nvSpPr>
        <p:spPr>
          <a:xfrm>
            <a:off x="427893" y="1259010"/>
            <a:ext cx="10515600" cy="4351338"/>
          </a:xfrm>
        </p:spPr>
        <p:txBody>
          <a:bodyPr vert="horz" lIns="91440" tIns="45720" rIns="91440" bIns="45720" rtlCol="0" anchor="t">
            <a:noAutofit/>
          </a:bodyPr>
          <a:lstStyle/>
          <a:p>
            <a:r>
              <a:rPr lang="en-US" sz="1000">
                <a:solidFill>
                  <a:srgbClr val="FFFFFF"/>
                </a:solidFill>
              </a:rPr>
              <a:t>13:20 – Meeting Alpha Waymond and coming into contact with the </a:t>
            </a:r>
            <a:r>
              <a:rPr lang="en-US" sz="1000" err="1">
                <a:solidFill>
                  <a:srgbClr val="FFFFFF"/>
                </a:solidFill>
              </a:rPr>
              <a:t>Alphaverse</a:t>
            </a:r>
            <a:endParaRPr lang="en-US" sz="1000" err="1"/>
          </a:p>
          <a:p>
            <a:r>
              <a:rPr lang="en-US" sz="1000">
                <a:solidFill>
                  <a:srgbClr val="FFFFFF"/>
                </a:solidFill>
              </a:rPr>
              <a:t>18:47 – First verse jumping</a:t>
            </a:r>
          </a:p>
          <a:p>
            <a:r>
              <a:rPr lang="en-US" sz="1000">
                <a:solidFill>
                  <a:srgbClr val="FFFFFF"/>
                </a:solidFill>
              </a:rPr>
              <a:t>26:16 – Point of no return where Evelyn punches an IRS agent</a:t>
            </a:r>
          </a:p>
          <a:p>
            <a:r>
              <a:rPr lang="en-US" sz="1000">
                <a:solidFill>
                  <a:srgbClr val="FFFFFF"/>
                </a:solidFill>
              </a:rPr>
              <a:t>43:04 – Alpha Waymond giving up on this Evelyn</a:t>
            </a:r>
          </a:p>
          <a:p>
            <a:r>
              <a:rPr lang="en-US" sz="1000">
                <a:solidFill>
                  <a:srgbClr val="FFFFFF"/>
                </a:solidFill>
              </a:rPr>
              <a:t>56:48 – Evelyn blames </a:t>
            </a:r>
            <a:r>
              <a:rPr lang="en-US" sz="1000" err="1">
                <a:solidFill>
                  <a:srgbClr val="FFFFFF"/>
                </a:solidFill>
              </a:rPr>
              <a:t>Jobu</a:t>
            </a:r>
            <a:r>
              <a:rPr lang="en-US" sz="1000">
                <a:solidFill>
                  <a:srgbClr val="FFFFFF"/>
                </a:solidFill>
              </a:rPr>
              <a:t> </a:t>
            </a:r>
            <a:r>
              <a:rPr lang="en-US" sz="1000" err="1">
                <a:solidFill>
                  <a:srgbClr val="FFFFFF"/>
                </a:solidFill>
              </a:rPr>
              <a:t>Tupaki</a:t>
            </a:r>
            <a:r>
              <a:rPr lang="en-US" sz="1000">
                <a:solidFill>
                  <a:srgbClr val="FFFFFF"/>
                </a:solidFill>
              </a:rPr>
              <a:t> as the reason her daughter is the way she is, to which </a:t>
            </a:r>
            <a:r>
              <a:rPr lang="en-US" sz="1000" err="1">
                <a:solidFill>
                  <a:srgbClr val="FFFFFF"/>
                </a:solidFill>
              </a:rPr>
              <a:t>Jobu</a:t>
            </a:r>
            <a:r>
              <a:rPr lang="en-US" sz="1000">
                <a:solidFill>
                  <a:srgbClr val="FFFFFF"/>
                </a:solidFill>
              </a:rPr>
              <a:t> rejects the notion</a:t>
            </a:r>
          </a:p>
          <a:p>
            <a:r>
              <a:rPr lang="en-US" sz="1000">
                <a:solidFill>
                  <a:srgbClr val="FFFFFF"/>
                </a:solidFill>
              </a:rPr>
              <a:t>1:00:44 – First look at the Everything Bagel</a:t>
            </a:r>
          </a:p>
          <a:p>
            <a:r>
              <a:rPr lang="en-US" sz="1000">
                <a:solidFill>
                  <a:srgbClr val="FFFFFF"/>
                </a:solidFill>
              </a:rPr>
              <a:t>1:01:45 – Alpha Gong </a:t>
            </a:r>
            <a:r>
              <a:rPr lang="en-US" sz="1000" err="1">
                <a:solidFill>
                  <a:srgbClr val="FFFFFF"/>
                </a:solidFill>
              </a:rPr>
              <a:t>Gong</a:t>
            </a:r>
            <a:r>
              <a:rPr lang="en-US" sz="1000">
                <a:solidFill>
                  <a:srgbClr val="FFFFFF"/>
                </a:solidFill>
              </a:rPr>
              <a:t> rescues Evelyn and blames Waymond for corrupting another person</a:t>
            </a:r>
          </a:p>
          <a:p>
            <a:r>
              <a:rPr lang="en-US" sz="1000">
                <a:solidFill>
                  <a:srgbClr val="FFFFFF"/>
                </a:solidFill>
              </a:rPr>
              <a:t>1:08:25 – Evelyn argues for Gong </a:t>
            </a:r>
            <a:r>
              <a:rPr lang="en-US" sz="1000" err="1">
                <a:solidFill>
                  <a:srgbClr val="FFFFFF"/>
                </a:solidFill>
              </a:rPr>
              <a:t>Gong</a:t>
            </a:r>
            <a:r>
              <a:rPr lang="en-US" sz="1000">
                <a:solidFill>
                  <a:srgbClr val="FFFFFF"/>
                </a:solidFill>
              </a:rPr>
              <a:t> to spare her daughter Joy and </a:t>
            </a:r>
            <a:r>
              <a:rPr lang="en-US" sz="1000" err="1">
                <a:solidFill>
                  <a:srgbClr val="FFFFFF"/>
                </a:solidFill>
              </a:rPr>
              <a:t>Tupaki</a:t>
            </a:r>
            <a:r>
              <a:rPr lang="en-US" sz="1000">
                <a:solidFill>
                  <a:srgbClr val="FFFFFF"/>
                </a:solidFill>
              </a:rPr>
              <a:t> lore drop</a:t>
            </a:r>
          </a:p>
          <a:p>
            <a:r>
              <a:rPr lang="en-US" sz="1000">
                <a:solidFill>
                  <a:srgbClr val="FFFFFF"/>
                </a:solidFill>
              </a:rPr>
              <a:t>1:13:08 – Evelyn learns to better utilize her abilities to fight with one of the abilities being downloaded being self-esteem</a:t>
            </a:r>
          </a:p>
          <a:p>
            <a:r>
              <a:rPr lang="en-US" sz="1000">
                <a:solidFill>
                  <a:srgbClr val="FFFFFF"/>
                </a:solidFill>
              </a:rPr>
              <a:t>1:25:39 – Evelyn's consciousness is split across the multiverse</a:t>
            </a:r>
          </a:p>
          <a:p>
            <a:r>
              <a:rPr lang="en-US" sz="1000">
                <a:solidFill>
                  <a:srgbClr val="FFFFFF"/>
                </a:solidFill>
              </a:rPr>
              <a:t>1:31:39 – Evelyn talks to </a:t>
            </a:r>
            <a:r>
              <a:rPr lang="en-US" sz="1000" err="1">
                <a:solidFill>
                  <a:srgbClr val="FFFFFF"/>
                </a:solidFill>
              </a:rPr>
              <a:t>Jobu</a:t>
            </a:r>
            <a:r>
              <a:rPr lang="en-US" sz="1000">
                <a:solidFill>
                  <a:srgbClr val="FFFFFF"/>
                </a:solidFill>
              </a:rPr>
              <a:t> </a:t>
            </a:r>
            <a:r>
              <a:rPr lang="en-US" sz="1000" err="1">
                <a:solidFill>
                  <a:srgbClr val="FFFFFF"/>
                </a:solidFill>
              </a:rPr>
              <a:t>Tupaki</a:t>
            </a:r>
          </a:p>
          <a:p>
            <a:r>
              <a:rPr lang="en-US" sz="1000">
                <a:solidFill>
                  <a:srgbClr val="FFFFFF"/>
                </a:solidFill>
              </a:rPr>
              <a:t>1:33:56 – Evelyn experiences every life simultaneously and finds no meaning in each individual universe</a:t>
            </a:r>
          </a:p>
          <a:p>
            <a:r>
              <a:rPr lang="en-US" sz="1000">
                <a:solidFill>
                  <a:srgbClr val="FFFFFF"/>
                </a:solidFill>
              </a:rPr>
              <a:t>1:49:36 – Evelyn finds meaning in her husband Waymond across every universe</a:t>
            </a:r>
          </a:p>
          <a:p>
            <a:r>
              <a:rPr lang="en-US" sz="1000">
                <a:solidFill>
                  <a:srgbClr val="FFFFFF"/>
                </a:solidFill>
              </a:rPr>
              <a:t>1:51:14 – Joy/</a:t>
            </a:r>
            <a:r>
              <a:rPr lang="en-US" sz="1000" err="1">
                <a:solidFill>
                  <a:srgbClr val="FFFFFF"/>
                </a:solidFill>
              </a:rPr>
              <a:t>Jobu</a:t>
            </a:r>
            <a:r>
              <a:rPr lang="en-US" sz="1000">
                <a:solidFill>
                  <a:srgbClr val="FFFFFF"/>
                </a:solidFill>
              </a:rPr>
              <a:t> </a:t>
            </a:r>
            <a:r>
              <a:rPr lang="en-US" sz="1000" err="1">
                <a:solidFill>
                  <a:srgbClr val="FFFFFF"/>
                </a:solidFill>
              </a:rPr>
              <a:t>Tupaki</a:t>
            </a:r>
            <a:r>
              <a:rPr lang="en-US" sz="1000">
                <a:solidFill>
                  <a:srgbClr val="FFFFFF"/>
                </a:solidFill>
              </a:rPr>
              <a:t> tries to end her existence by stepping into the everything bagel</a:t>
            </a:r>
          </a:p>
          <a:p>
            <a:r>
              <a:rPr lang="en-US" sz="1000">
                <a:solidFill>
                  <a:srgbClr val="FFFFFF"/>
                </a:solidFill>
              </a:rPr>
              <a:t>1:54:34 – Evelyn finds peace with herself and tries to bring back her daughter as well as subdue everyone with love and kindness</a:t>
            </a:r>
          </a:p>
          <a:p>
            <a:r>
              <a:rPr lang="en-US" sz="1000">
                <a:solidFill>
                  <a:srgbClr val="FFFFFF"/>
                </a:solidFill>
              </a:rPr>
              <a:t>2:01:12 – Evelyn accepts Becky as Joy's girlfriend</a:t>
            </a:r>
          </a:p>
          <a:p>
            <a:r>
              <a:rPr lang="en-US" sz="1000">
                <a:solidFill>
                  <a:srgbClr val="FFFFFF"/>
                </a:solidFill>
              </a:rPr>
              <a:t>2:01:22 – Alpha Gong </a:t>
            </a:r>
            <a:r>
              <a:rPr lang="en-US" sz="1000" err="1">
                <a:solidFill>
                  <a:srgbClr val="FFFFFF"/>
                </a:solidFill>
              </a:rPr>
              <a:t>Gong</a:t>
            </a:r>
            <a:r>
              <a:rPr lang="en-US" sz="1000">
                <a:solidFill>
                  <a:srgbClr val="FFFFFF"/>
                </a:solidFill>
              </a:rPr>
              <a:t> accepts Evelyn trying to get back her daughter and stops interfering to watch her try</a:t>
            </a:r>
          </a:p>
          <a:p>
            <a:r>
              <a:rPr lang="en-US" sz="1000">
                <a:solidFill>
                  <a:srgbClr val="FFFFFF"/>
                </a:solidFill>
              </a:rPr>
              <a:t>2:04:11 – Joy voices her annoyance at Evelyn that its too late and it hurts when they are together and that Evelyn should just let her go</a:t>
            </a:r>
          </a:p>
          <a:p>
            <a:r>
              <a:rPr lang="en-US" sz="1000">
                <a:solidFill>
                  <a:srgbClr val="FFFFFF"/>
                </a:solidFill>
              </a:rPr>
              <a:t>2:04:58 – Evelyn agrees to let go</a:t>
            </a:r>
          </a:p>
          <a:p>
            <a:r>
              <a:rPr lang="en-US" sz="1000">
                <a:solidFill>
                  <a:srgbClr val="FFFFFF"/>
                </a:solidFill>
              </a:rPr>
              <a:t>2:06:38 – Evelyn after living every life simultaneously tells her daughter that she wants to be here with her despite this reality's imperfections</a:t>
            </a:r>
          </a:p>
          <a:p>
            <a:r>
              <a:rPr lang="en-US" sz="1000">
                <a:solidFill>
                  <a:srgbClr val="FFFFFF"/>
                </a:solidFill>
              </a:rPr>
              <a:t>2:09:01 – Joy accepts Evelyns help</a:t>
            </a:r>
          </a:p>
          <a:p>
            <a:endParaRPr lang="en-US" sz="1000">
              <a:solidFill>
                <a:srgbClr val="FFFFFF"/>
              </a:solidFill>
            </a:endParaRPr>
          </a:p>
          <a:p>
            <a:endParaRPr lang="en-US" sz="1000">
              <a:solidFill>
                <a:srgbClr val="FFFFFF"/>
              </a:solidFill>
            </a:endParaRPr>
          </a:p>
        </p:txBody>
      </p:sp>
      <p:sp>
        <p:nvSpPr>
          <p:cNvPr id="4" name="Slide Number Placeholder 3">
            <a:extLst>
              <a:ext uri="{FF2B5EF4-FFF2-40B4-BE49-F238E27FC236}">
                <a16:creationId xmlns:a16="http://schemas.microsoft.com/office/drawing/2014/main" id="{4B5E5856-2C58-25B2-6B3E-7921A903A804}"/>
              </a:ext>
            </a:extLst>
          </p:cNvPr>
          <p:cNvSpPr>
            <a:spLocks noGrp="1"/>
          </p:cNvSpPr>
          <p:nvPr>
            <p:ph type="sldNum" sz="quarter" idx="12"/>
          </p:nvPr>
        </p:nvSpPr>
        <p:spPr>
          <a:xfrm>
            <a:off x="8610600" y="6356350"/>
            <a:ext cx="2743200" cy="365125"/>
          </a:xfrm>
        </p:spPr>
        <p:txBody>
          <a:bodyPr>
            <a:normAutofit/>
          </a:bodyPr>
          <a:lstStyle/>
          <a:p>
            <a:pPr>
              <a:spcAft>
                <a:spcPts val="600"/>
              </a:spcAft>
            </a:pPr>
            <a:fld id="{330EA680-D336-4FF7-8B7A-9848BB0A1C32}" type="slidenum">
              <a:rPr lang="en-US">
                <a:solidFill>
                  <a:srgbClr val="FFFFFF"/>
                </a:solidFill>
              </a:rPr>
              <a:pPr>
                <a:spcAft>
                  <a:spcPts val="600"/>
                </a:spcAft>
              </a:pPr>
              <a:t>5</a:t>
            </a:fld>
            <a:endParaRPr lang="en-US">
              <a:solidFill>
                <a:srgbClr val="FFFFFF"/>
              </a:solidFill>
            </a:endParaRPr>
          </a:p>
        </p:txBody>
      </p:sp>
    </p:spTree>
    <p:extLst>
      <p:ext uri="{BB962C8B-B14F-4D97-AF65-F5344CB8AC3E}">
        <p14:creationId xmlns:p14="http://schemas.microsoft.com/office/powerpoint/2010/main" val="4294098274"/>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80996" y="381000"/>
            <a:ext cx="6857998" cy="6095997"/>
          </a:xfrm>
          <a:prstGeom prst="rect">
            <a:avLst/>
          </a:prstGeom>
          <a:ln>
            <a:noFill/>
          </a:ln>
          <a:effectLst>
            <a:outerShdw blurRad="317500" dist="127000" sx="97000" sy="97000" algn="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7F3744-AB33-6705-366B-A4B634081988}"/>
              </a:ext>
            </a:extLst>
          </p:cNvPr>
          <p:cNvSpPr>
            <a:spLocks noGrp="1"/>
          </p:cNvSpPr>
          <p:nvPr>
            <p:ph type="title"/>
          </p:nvPr>
        </p:nvSpPr>
        <p:spPr>
          <a:xfrm>
            <a:off x="762000" y="460707"/>
            <a:ext cx="4792635" cy="1811645"/>
          </a:xfrm>
        </p:spPr>
        <p:txBody>
          <a:bodyPr anchor="ctr">
            <a:normAutofit/>
          </a:bodyPr>
          <a:lstStyle/>
          <a:p>
            <a:r>
              <a:rPr lang="en-US" sz="4000"/>
              <a:t>Conclusion 1: Information is Powerful</a:t>
            </a:r>
          </a:p>
        </p:txBody>
      </p:sp>
      <p:pic>
        <p:nvPicPr>
          <p:cNvPr id="6" name="Picture 5" descr="A person making hand gestures with another person&#10;&#10;AI-generated content may be incorrect.">
            <a:extLst>
              <a:ext uri="{FF2B5EF4-FFF2-40B4-BE49-F238E27FC236}">
                <a16:creationId xmlns:a16="http://schemas.microsoft.com/office/drawing/2014/main" id="{082DD400-17BF-6F87-4EB5-B4FBD37D847B}"/>
              </a:ext>
            </a:extLst>
          </p:cNvPr>
          <p:cNvPicPr>
            <a:picLocks noChangeAspect="1"/>
          </p:cNvPicPr>
          <p:nvPr/>
        </p:nvPicPr>
        <p:blipFill>
          <a:blip r:embed="rId3"/>
          <a:srcRect l="2168" r="50168"/>
          <a:stretch>
            <a:fillRect/>
          </a:stretch>
        </p:blipFill>
        <p:spPr>
          <a:xfrm>
            <a:off x="-1" y="2743200"/>
            <a:ext cx="3163331" cy="4114800"/>
          </a:xfrm>
          <a:prstGeom prst="rect">
            <a:avLst/>
          </a:prstGeom>
        </p:spPr>
      </p:pic>
      <p:pic>
        <p:nvPicPr>
          <p:cNvPr id="8" name="Picture 7" descr="A black circle with a light in the center&#10;&#10;AI-generated content may be incorrect.">
            <a:extLst>
              <a:ext uri="{FF2B5EF4-FFF2-40B4-BE49-F238E27FC236}">
                <a16:creationId xmlns:a16="http://schemas.microsoft.com/office/drawing/2014/main" id="{159E6B69-8D01-5118-9F6F-658749652F9A}"/>
              </a:ext>
            </a:extLst>
          </p:cNvPr>
          <p:cNvPicPr>
            <a:picLocks noChangeAspect="1"/>
          </p:cNvPicPr>
          <p:nvPr/>
        </p:nvPicPr>
        <p:blipFill>
          <a:blip r:embed="rId4"/>
          <a:srcRect t="1806" r="2" b="2132"/>
          <a:stretch>
            <a:fillRect/>
          </a:stretch>
        </p:blipFill>
        <p:spPr>
          <a:xfrm>
            <a:off x="3158317" y="2743200"/>
            <a:ext cx="2935555" cy="2079751"/>
          </a:xfrm>
          <a:prstGeom prst="rect">
            <a:avLst/>
          </a:prstGeom>
        </p:spPr>
      </p:pic>
      <p:pic>
        <p:nvPicPr>
          <p:cNvPr id="7" name="Picture 6" descr="The Ending Of Everything Everywhere All At Once Explained">
            <a:extLst>
              <a:ext uri="{FF2B5EF4-FFF2-40B4-BE49-F238E27FC236}">
                <a16:creationId xmlns:a16="http://schemas.microsoft.com/office/drawing/2014/main" id="{5C1C3D8B-316A-0511-862B-6C4E04D71146}"/>
              </a:ext>
            </a:extLst>
          </p:cNvPr>
          <p:cNvPicPr>
            <a:picLocks noChangeAspect="1"/>
          </p:cNvPicPr>
          <p:nvPr/>
        </p:nvPicPr>
        <p:blipFill>
          <a:blip r:embed="rId5"/>
          <a:srcRect l="3393" r="16811" b="-5"/>
          <a:stretch>
            <a:fillRect/>
          </a:stretch>
        </p:blipFill>
        <p:spPr>
          <a:xfrm>
            <a:off x="3157724" y="4798911"/>
            <a:ext cx="2935555" cy="2069420"/>
          </a:xfrm>
          <a:prstGeom prst="rect">
            <a:avLst/>
          </a:prstGeom>
        </p:spPr>
      </p:pic>
      <p:sp>
        <p:nvSpPr>
          <p:cNvPr id="3" name="Content Placeholder 2">
            <a:extLst>
              <a:ext uri="{FF2B5EF4-FFF2-40B4-BE49-F238E27FC236}">
                <a16:creationId xmlns:a16="http://schemas.microsoft.com/office/drawing/2014/main" id="{F5337670-2FA2-B83E-202B-BA6A96284AE3}"/>
              </a:ext>
            </a:extLst>
          </p:cNvPr>
          <p:cNvSpPr>
            <a:spLocks noGrp="1"/>
          </p:cNvSpPr>
          <p:nvPr>
            <p:ph idx="1"/>
          </p:nvPr>
        </p:nvSpPr>
        <p:spPr>
          <a:xfrm>
            <a:off x="6803410" y="743803"/>
            <a:ext cx="4585646" cy="5474173"/>
          </a:xfrm>
        </p:spPr>
        <p:txBody>
          <a:bodyPr vert="horz" lIns="91440" tIns="45720" rIns="91440" bIns="45720" rtlCol="0" anchor="ctr">
            <a:normAutofit/>
          </a:bodyPr>
          <a:lstStyle/>
          <a:p>
            <a:r>
              <a:rPr lang="en-US" sz="2000"/>
              <a:t>Universe jumping brings information</a:t>
            </a:r>
          </a:p>
          <a:p>
            <a:pPr lvl="1">
              <a:buFont typeface="Courier New" panose="020B0604020202020204" pitchFamily="34" charset="0"/>
              <a:buChar char="o"/>
            </a:pPr>
            <a:r>
              <a:rPr lang="en-US" sz="2000"/>
              <a:t>Characters from the alpha universe use this information for combat</a:t>
            </a:r>
          </a:p>
          <a:p>
            <a:r>
              <a:rPr lang="en-US" sz="2000"/>
              <a:t>Evelyn and </a:t>
            </a:r>
            <a:r>
              <a:rPr lang="en-US" sz="2000" err="1"/>
              <a:t>Jobu</a:t>
            </a:r>
            <a:r>
              <a:rPr lang="en-US" sz="2000"/>
              <a:t> use much more information to do just about anything</a:t>
            </a:r>
          </a:p>
          <a:p>
            <a:pPr lvl="1">
              <a:buFont typeface="Courier New" panose="020B0604020202020204" pitchFamily="34" charset="0"/>
              <a:buChar char="o"/>
            </a:pPr>
            <a:r>
              <a:rPr lang="en-US" sz="2000"/>
              <a:t>Control the world around them and make the impossible possible</a:t>
            </a:r>
          </a:p>
          <a:p>
            <a:pPr lvl="1">
              <a:buFont typeface="Courier New" panose="020B0604020202020204" pitchFamily="34" charset="0"/>
              <a:buChar char="o"/>
            </a:pPr>
            <a:r>
              <a:rPr lang="en-US" sz="2000"/>
              <a:t>Find enlightenment</a:t>
            </a:r>
          </a:p>
          <a:p>
            <a:pPr lvl="1">
              <a:buFont typeface="Courier New" panose="020B0604020202020204" pitchFamily="34" charset="0"/>
              <a:buChar char="o"/>
            </a:pPr>
            <a:r>
              <a:rPr lang="en-US" sz="2000"/>
              <a:t>Gain hotdog fingers </a:t>
            </a:r>
          </a:p>
          <a:p>
            <a:pPr lvl="1">
              <a:buFont typeface="Courier New" panose="020B0604020202020204" pitchFamily="34" charset="0"/>
              <a:buChar char="o"/>
            </a:pPr>
            <a:endParaRPr lang="en-US" sz="2000"/>
          </a:p>
          <a:p>
            <a:endParaRPr lang="en-US" sz="2000"/>
          </a:p>
          <a:p>
            <a:endParaRPr lang="en-US" sz="2000"/>
          </a:p>
          <a:p>
            <a:endParaRPr lang="en-US" sz="2000"/>
          </a:p>
          <a:p>
            <a:endParaRPr lang="en-US" sz="2000"/>
          </a:p>
        </p:txBody>
      </p:sp>
      <p:sp>
        <p:nvSpPr>
          <p:cNvPr id="4" name="Slide Number Placeholder 3">
            <a:extLst>
              <a:ext uri="{FF2B5EF4-FFF2-40B4-BE49-F238E27FC236}">
                <a16:creationId xmlns:a16="http://schemas.microsoft.com/office/drawing/2014/main" id="{CDF75172-4C50-97E8-B994-8B86A8432984}"/>
              </a:ext>
            </a:extLst>
          </p:cNvPr>
          <p:cNvSpPr>
            <a:spLocks noGrp="1"/>
          </p:cNvSpPr>
          <p:nvPr>
            <p:ph type="sldNum" sz="quarter" idx="12"/>
          </p:nvPr>
        </p:nvSpPr>
        <p:spPr>
          <a:xfrm>
            <a:off x="8732520" y="6356350"/>
            <a:ext cx="3199387" cy="365125"/>
          </a:xfrm>
        </p:spPr>
        <p:txBody>
          <a:bodyPr>
            <a:normAutofit/>
          </a:bodyPr>
          <a:lstStyle/>
          <a:p>
            <a:pPr>
              <a:spcAft>
                <a:spcPts val="600"/>
              </a:spcAft>
            </a:pPr>
            <a:fld id="{330EA680-D336-4FF7-8B7A-9848BB0A1C32}" type="slidenum">
              <a:rPr lang="en-US">
                <a:solidFill>
                  <a:schemeClr val="tx1"/>
                </a:solidFill>
              </a:rPr>
              <a:pPr>
                <a:spcAft>
                  <a:spcPts val="600"/>
                </a:spcAft>
              </a:pPr>
              <a:t>6</a:t>
            </a:fld>
            <a:endParaRPr lang="en-US">
              <a:solidFill>
                <a:schemeClr val="tx1"/>
              </a:solidFill>
            </a:endParaRPr>
          </a:p>
        </p:txBody>
      </p:sp>
    </p:spTree>
    <p:extLst>
      <p:ext uri="{BB962C8B-B14F-4D97-AF65-F5344CB8AC3E}">
        <p14:creationId xmlns:p14="http://schemas.microsoft.com/office/powerpoint/2010/main" val="1497858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31A80-8092-638A-6C1C-77415080D53F}"/>
              </a:ext>
            </a:extLst>
          </p:cNvPr>
          <p:cNvSpPr>
            <a:spLocks noGrp="1"/>
          </p:cNvSpPr>
          <p:nvPr>
            <p:ph type="title"/>
          </p:nvPr>
        </p:nvSpPr>
        <p:spPr/>
        <p:txBody>
          <a:bodyPr/>
          <a:lstStyle/>
          <a:p>
            <a:r>
              <a:rPr lang="en-US"/>
              <a:t>Information is Powerful: Laplace's Demon</a:t>
            </a:r>
          </a:p>
        </p:txBody>
      </p:sp>
      <p:sp>
        <p:nvSpPr>
          <p:cNvPr id="3" name="Content Placeholder 2">
            <a:extLst>
              <a:ext uri="{FF2B5EF4-FFF2-40B4-BE49-F238E27FC236}">
                <a16:creationId xmlns:a16="http://schemas.microsoft.com/office/drawing/2014/main" id="{0A3CBD0B-F8C0-3236-2D53-98393E531588}"/>
              </a:ext>
            </a:extLst>
          </p:cNvPr>
          <p:cNvSpPr>
            <a:spLocks noGrp="1"/>
          </p:cNvSpPr>
          <p:nvPr>
            <p:ph idx="1"/>
          </p:nvPr>
        </p:nvSpPr>
        <p:spPr>
          <a:xfrm>
            <a:off x="838200" y="1825625"/>
            <a:ext cx="5409786" cy="4351338"/>
          </a:xfrm>
        </p:spPr>
        <p:txBody>
          <a:bodyPr vert="horz" lIns="91440" tIns="45720" rIns="91440" bIns="45720" rtlCol="0" anchor="t">
            <a:normAutofit/>
          </a:bodyPr>
          <a:lstStyle/>
          <a:p>
            <a:r>
              <a:rPr lang="en-US" sz="2200" dirty="0"/>
              <a:t>"</a:t>
            </a:r>
            <a:r>
              <a:rPr lang="en-US" sz="2200" dirty="0" err="1"/>
              <a:t>Jobu</a:t>
            </a:r>
            <a:r>
              <a:rPr lang="en-US" sz="2200" dirty="0"/>
              <a:t> </a:t>
            </a:r>
            <a:r>
              <a:rPr lang="en-US" sz="2200" dirty="0" err="1"/>
              <a:t>Tupaki</a:t>
            </a:r>
            <a:r>
              <a:rPr lang="en-US" sz="2200" dirty="0"/>
              <a:t> sees all and knows all."  [7]</a:t>
            </a:r>
          </a:p>
          <a:p>
            <a:r>
              <a:rPr lang="en-US" sz="2200"/>
              <a:t>Laplace's Demon [5]</a:t>
            </a:r>
          </a:p>
          <a:p>
            <a:pPr lvl="1">
              <a:buFont typeface="Courier New" panose="020B0604020202020204" pitchFamily="34" charset="0"/>
              <a:buChar char="o"/>
            </a:pPr>
            <a:r>
              <a:rPr lang="en-US" sz="2200"/>
              <a:t>Thought experiment by Pierre-Simon Laplace</a:t>
            </a:r>
          </a:p>
          <a:p>
            <a:pPr lvl="1">
              <a:buFont typeface="Courier New" panose="020B0604020202020204" pitchFamily="34" charset="0"/>
              <a:buChar char="o"/>
            </a:pPr>
            <a:r>
              <a:rPr lang="en-US" sz="2200"/>
              <a:t>A being with sufficient knowledge of the universe that they can use physics to calculate the future  </a:t>
            </a:r>
          </a:p>
          <a:p>
            <a:pPr lvl="1">
              <a:buFont typeface="Courier New" panose="020B0604020202020204" pitchFamily="34" charset="0"/>
              <a:buChar char="o"/>
            </a:pPr>
            <a:endParaRPr lang="en-US" sz="2200"/>
          </a:p>
        </p:txBody>
      </p:sp>
      <p:sp>
        <p:nvSpPr>
          <p:cNvPr id="4" name="Slide Number Placeholder 3">
            <a:extLst>
              <a:ext uri="{FF2B5EF4-FFF2-40B4-BE49-F238E27FC236}">
                <a16:creationId xmlns:a16="http://schemas.microsoft.com/office/drawing/2014/main" id="{4BD388DA-C6C2-D80E-EAAE-8A8D42B913D6}"/>
              </a:ext>
            </a:extLst>
          </p:cNvPr>
          <p:cNvSpPr>
            <a:spLocks noGrp="1"/>
          </p:cNvSpPr>
          <p:nvPr>
            <p:ph type="sldNum" sz="quarter" idx="12"/>
          </p:nvPr>
        </p:nvSpPr>
        <p:spPr/>
        <p:txBody>
          <a:bodyPr/>
          <a:lstStyle/>
          <a:p>
            <a:fld id="{330EA680-D336-4FF7-8B7A-9848BB0A1C32}" type="slidenum">
              <a:rPr lang="en-US" smtClean="0"/>
              <a:t>7</a:t>
            </a:fld>
            <a:endParaRPr lang="en-US"/>
          </a:p>
        </p:txBody>
      </p:sp>
      <p:pic>
        <p:nvPicPr>
          <p:cNvPr id="5" name="Picture 4" descr="Laplace's Demon">
            <a:extLst>
              <a:ext uri="{FF2B5EF4-FFF2-40B4-BE49-F238E27FC236}">
                <a16:creationId xmlns:a16="http://schemas.microsoft.com/office/drawing/2014/main" id="{994A7DB1-A6FF-C061-8077-CD89790B3D08}"/>
              </a:ext>
            </a:extLst>
          </p:cNvPr>
          <p:cNvPicPr>
            <a:picLocks noChangeAspect="1"/>
          </p:cNvPicPr>
          <p:nvPr/>
        </p:nvPicPr>
        <p:blipFill>
          <a:blip r:embed="rId3"/>
          <a:stretch>
            <a:fillRect/>
          </a:stretch>
        </p:blipFill>
        <p:spPr>
          <a:xfrm>
            <a:off x="6250683" y="1776207"/>
            <a:ext cx="4950403" cy="3303444"/>
          </a:xfrm>
          <a:prstGeom prst="rect">
            <a:avLst/>
          </a:prstGeom>
        </p:spPr>
      </p:pic>
      <p:sp>
        <p:nvSpPr>
          <p:cNvPr id="6" name="TextBox 5">
            <a:extLst>
              <a:ext uri="{FF2B5EF4-FFF2-40B4-BE49-F238E27FC236}">
                <a16:creationId xmlns:a16="http://schemas.microsoft.com/office/drawing/2014/main" id="{FE5F0237-E698-F8A2-AB9C-E4DB29EF05E1}"/>
              </a:ext>
            </a:extLst>
          </p:cNvPr>
          <p:cNvSpPr txBox="1"/>
          <p:nvPr/>
        </p:nvSpPr>
        <p:spPr>
          <a:xfrm>
            <a:off x="10967985" y="5261691"/>
            <a:ext cx="61500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[5]</a:t>
            </a:r>
          </a:p>
        </p:txBody>
      </p:sp>
    </p:spTree>
    <p:extLst>
      <p:ext uri="{BB962C8B-B14F-4D97-AF65-F5344CB8AC3E}">
        <p14:creationId xmlns:p14="http://schemas.microsoft.com/office/powerpoint/2010/main" val="1070270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EA512-A4BD-63D5-27EC-16F7E426BF12}"/>
              </a:ext>
            </a:extLst>
          </p:cNvPr>
          <p:cNvSpPr>
            <a:spLocks noGrp="1"/>
          </p:cNvSpPr>
          <p:nvPr>
            <p:ph type="title"/>
          </p:nvPr>
        </p:nvSpPr>
        <p:spPr/>
        <p:txBody>
          <a:bodyPr/>
          <a:lstStyle/>
          <a:p>
            <a:r>
              <a:rPr lang="en-US"/>
              <a:t>Information is Powerful: AI </a:t>
            </a:r>
          </a:p>
        </p:txBody>
      </p:sp>
      <p:sp>
        <p:nvSpPr>
          <p:cNvPr id="3" name="Content Placeholder 2">
            <a:extLst>
              <a:ext uri="{FF2B5EF4-FFF2-40B4-BE49-F238E27FC236}">
                <a16:creationId xmlns:a16="http://schemas.microsoft.com/office/drawing/2014/main" id="{57311020-238B-C1CC-2436-A61E2ACD58CC}"/>
              </a:ext>
            </a:extLst>
          </p:cNvPr>
          <p:cNvSpPr>
            <a:spLocks noGrp="1"/>
          </p:cNvSpPr>
          <p:nvPr>
            <p:ph idx="1"/>
          </p:nvPr>
        </p:nvSpPr>
        <p:spPr/>
        <p:txBody>
          <a:bodyPr vert="horz" lIns="91440" tIns="45720" rIns="91440" bIns="45720" rtlCol="0" anchor="t">
            <a:normAutofit/>
          </a:bodyPr>
          <a:lstStyle/>
          <a:p>
            <a:r>
              <a:rPr lang="en-US" dirty="0"/>
              <a:t>Modern day AI models have been fed massive amounts of information for their training data</a:t>
            </a:r>
          </a:p>
          <a:p>
            <a:pPr lvl="1">
              <a:buFont typeface="Courier New" panose="020B0604020202020204" pitchFamily="34" charset="0"/>
              <a:buChar char="o"/>
            </a:pPr>
            <a:r>
              <a:rPr lang="en-US" dirty="0"/>
              <a:t>GPT-4 (released in 2023) used over 1PB of data for its training [2]</a:t>
            </a:r>
          </a:p>
          <a:p>
            <a:pPr lvl="1">
              <a:buFont typeface="Courier New" panose="020B0604020202020204" pitchFamily="34" charset="0"/>
              <a:buChar char="o"/>
            </a:pPr>
            <a:r>
              <a:rPr lang="en-US" dirty="0" err="1"/>
              <a:t>PCWorld</a:t>
            </a:r>
            <a:r>
              <a:rPr lang="en-US" dirty="0"/>
              <a:t> recommends 256GB minimum for most users, with many users needing 1TB of storage [3]</a:t>
            </a:r>
          </a:p>
          <a:p>
            <a:pPr lvl="1">
              <a:buFont typeface="Courier New" panose="020B0604020202020204" pitchFamily="34" charset="0"/>
              <a:buChar char="o"/>
            </a:pPr>
            <a:r>
              <a:rPr lang="en-US" dirty="0"/>
              <a:t>1,000-4,000× average computer's storage capacity</a:t>
            </a:r>
          </a:p>
          <a:p>
            <a:r>
              <a:rPr lang="en-US" dirty="0"/>
              <a:t>Jobu and Evelyn's access to nearly infinite information show an example of just how dangerous this amount of information can be</a:t>
            </a:r>
            <a:endParaRPr lang="en-US" sz="2400" dirty="0"/>
          </a:p>
          <a:p>
            <a:pPr lvl="1">
              <a:buFont typeface="Courier New" panose="020B0604020202020204" pitchFamily="34" charset="0"/>
              <a:buChar char="o"/>
            </a:pPr>
            <a:endParaRPr lang="en-US" dirty="0"/>
          </a:p>
        </p:txBody>
      </p:sp>
      <p:sp>
        <p:nvSpPr>
          <p:cNvPr id="4" name="Slide Number Placeholder 3">
            <a:extLst>
              <a:ext uri="{FF2B5EF4-FFF2-40B4-BE49-F238E27FC236}">
                <a16:creationId xmlns:a16="http://schemas.microsoft.com/office/drawing/2014/main" id="{0E6ACABF-A976-C1D3-42A4-FE2316D4B62C}"/>
              </a:ext>
            </a:extLst>
          </p:cNvPr>
          <p:cNvSpPr>
            <a:spLocks noGrp="1"/>
          </p:cNvSpPr>
          <p:nvPr>
            <p:ph type="sldNum" sz="quarter" idx="12"/>
          </p:nvPr>
        </p:nvSpPr>
        <p:spPr/>
        <p:txBody>
          <a:bodyPr/>
          <a:lstStyle/>
          <a:p>
            <a:fld id="{330EA680-D336-4FF7-8B7A-9848BB0A1C32}" type="slidenum">
              <a:rPr lang="en-US" smtClean="0"/>
              <a:t>8</a:t>
            </a:fld>
            <a:endParaRPr lang="en-US"/>
          </a:p>
        </p:txBody>
      </p:sp>
    </p:spTree>
    <p:extLst>
      <p:ext uri="{BB962C8B-B14F-4D97-AF65-F5344CB8AC3E}">
        <p14:creationId xmlns:p14="http://schemas.microsoft.com/office/powerpoint/2010/main" val="3618349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7BF279D-A7AD-FCF2-559F-F0B16C9E60F4}"/>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12350874-3862-5B25-65A7-09994B9DAB06}"/>
              </a:ext>
            </a:extLst>
          </p:cNvPr>
          <p:cNvSpPr>
            <a:spLocks noGrp="1"/>
          </p:cNvSpPr>
          <p:nvPr>
            <p:ph type="title"/>
          </p:nvPr>
        </p:nvSpPr>
        <p:spPr>
          <a:xfrm>
            <a:off x="838200" y="448721"/>
            <a:ext cx="4707671" cy="1225650"/>
          </a:xfrm>
        </p:spPr>
        <p:txBody>
          <a:bodyPr anchor="b">
            <a:normAutofit/>
          </a:bodyPr>
          <a:lstStyle/>
          <a:p>
            <a:r>
              <a:rPr lang="en-US" sz="3200">
                <a:solidFill>
                  <a:schemeClr val="bg1"/>
                </a:solidFill>
              </a:rPr>
              <a:t>Conclusion 2: </a:t>
            </a:r>
            <a:r>
              <a:rPr lang="en-US" sz="3200">
                <a:solidFill>
                  <a:schemeClr val="bg1"/>
                </a:solidFill>
                <a:ea typeface="+mj-lt"/>
                <a:cs typeface="+mj-lt"/>
              </a:rPr>
              <a:t>Comparison is the Thief of Joy</a:t>
            </a:r>
            <a:endParaRPr lang="en-US" sz="3200">
              <a:solidFill>
                <a:schemeClr val="bg1"/>
              </a:solidFill>
            </a:endParaRPr>
          </a:p>
        </p:txBody>
      </p:sp>
      <p:cxnSp>
        <p:nvCxnSpPr>
          <p:cNvPr id="13" name="Straight Connector 12">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556DF0D-B50E-F42B-12FE-B40D3485FC9C}"/>
              </a:ext>
            </a:extLst>
          </p:cNvPr>
          <p:cNvSpPr>
            <a:spLocks noGrp="1"/>
          </p:cNvSpPr>
          <p:nvPr>
            <p:ph idx="1"/>
          </p:nvPr>
        </p:nvSpPr>
        <p:spPr>
          <a:xfrm>
            <a:off x="897769" y="1909192"/>
            <a:ext cx="4586513" cy="3647710"/>
          </a:xfrm>
        </p:spPr>
        <p:txBody>
          <a:bodyPr vert="horz" lIns="91440" tIns="45720" rIns="91440" bIns="45720" rtlCol="0" anchor="t">
            <a:normAutofit/>
          </a:bodyPr>
          <a:lstStyle/>
          <a:p>
            <a:r>
              <a:rPr lang="en-US" sz="2000">
                <a:solidFill>
                  <a:schemeClr val="bg1"/>
                </a:solidFill>
                <a:latin typeface="Aptos"/>
                <a:ea typeface="Roboto"/>
                <a:cs typeface="Roboto"/>
              </a:rPr>
              <a:t>Social Comparison Theory and relevance with EEAAO</a:t>
            </a:r>
            <a:endParaRPr lang="en-US" sz="2000">
              <a:solidFill>
                <a:schemeClr val="bg1"/>
              </a:solidFill>
              <a:ea typeface="Roboto"/>
              <a:cs typeface="Roboto"/>
            </a:endParaRPr>
          </a:p>
          <a:p>
            <a:r>
              <a:rPr lang="en-US" sz="2000">
                <a:solidFill>
                  <a:schemeClr val="bg1"/>
                </a:solidFill>
                <a:ea typeface="Roboto"/>
                <a:cs typeface="Roboto"/>
              </a:rPr>
              <a:t>Definition: "Individuals' comparisons are based on their interpretations and perceptions of others" [8]</a:t>
            </a:r>
          </a:p>
          <a:p>
            <a:r>
              <a:rPr lang="en-US" sz="2000">
                <a:solidFill>
                  <a:schemeClr val="bg1"/>
                </a:solidFill>
              </a:rPr>
              <a:t>"One hour spent on Facebook daily results in a 5.574 decrease in the self-esteem score of an individual. "[4]</a:t>
            </a:r>
          </a:p>
          <a:p>
            <a:endParaRPr lang="en-US" sz="2000">
              <a:solidFill>
                <a:schemeClr val="bg1"/>
              </a:solidFill>
            </a:endParaRPr>
          </a:p>
          <a:p>
            <a:endParaRPr lang="en-US" sz="2000">
              <a:solidFill>
                <a:schemeClr val="bg1"/>
              </a:solidFill>
            </a:endParaRPr>
          </a:p>
        </p:txBody>
      </p:sp>
      <p:cxnSp>
        <p:nvCxnSpPr>
          <p:cNvPr id="15" name="Straight Connector 14">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descr="A person in a dress&#10;&#10;AI-generated content may be incorrect.">
            <a:extLst>
              <a:ext uri="{FF2B5EF4-FFF2-40B4-BE49-F238E27FC236}">
                <a16:creationId xmlns:a16="http://schemas.microsoft.com/office/drawing/2014/main" id="{BD9083B2-5917-C5AD-481A-D4C237524887}"/>
              </a:ext>
            </a:extLst>
          </p:cNvPr>
          <p:cNvPicPr>
            <a:picLocks noChangeAspect="1"/>
          </p:cNvPicPr>
          <p:nvPr/>
        </p:nvPicPr>
        <p:blipFill>
          <a:blip r:embed="rId3"/>
          <a:stretch>
            <a:fillRect/>
          </a:stretch>
        </p:blipFill>
        <p:spPr>
          <a:xfrm>
            <a:off x="6525453" y="0"/>
            <a:ext cx="5332096" cy="6858000"/>
          </a:xfrm>
          <a:prstGeom prst="rect">
            <a:avLst/>
          </a:prstGeom>
        </p:spPr>
      </p:pic>
      <p:sp>
        <p:nvSpPr>
          <p:cNvPr id="4" name="Slide Number Placeholder 3">
            <a:extLst>
              <a:ext uri="{FF2B5EF4-FFF2-40B4-BE49-F238E27FC236}">
                <a16:creationId xmlns:a16="http://schemas.microsoft.com/office/drawing/2014/main" id="{308DAC97-A747-6A8C-B654-176DAA11B89B}"/>
              </a:ext>
            </a:extLst>
          </p:cNvPr>
          <p:cNvSpPr>
            <a:spLocks noGrp="1"/>
          </p:cNvSpPr>
          <p:nvPr>
            <p:ph type="sldNum" sz="quarter" idx="12"/>
          </p:nvPr>
        </p:nvSpPr>
        <p:spPr>
          <a:xfrm>
            <a:off x="9303026" y="6356350"/>
            <a:ext cx="2050774" cy="365125"/>
          </a:xfrm>
        </p:spPr>
        <p:txBody>
          <a:bodyPr>
            <a:normAutofit/>
          </a:bodyPr>
          <a:lstStyle/>
          <a:p>
            <a:pPr>
              <a:spcAft>
                <a:spcPts val="600"/>
              </a:spcAft>
            </a:pPr>
            <a:fld id="{330EA680-D336-4FF7-8B7A-9848BB0A1C32}" type="slidenum">
              <a:rPr lang="en-US">
                <a:solidFill>
                  <a:srgbClr val="FFFFFF"/>
                </a:solidFill>
              </a:rPr>
              <a:pPr>
                <a:spcAft>
                  <a:spcPts val="600"/>
                </a:spcAft>
              </a:pPr>
              <a:t>9</a:t>
            </a:fld>
            <a:endParaRPr lang="en-US">
              <a:solidFill>
                <a:srgbClr val="FFFFFF"/>
              </a:solidFill>
            </a:endParaRPr>
          </a:p>
        </p:txBody>
      </p:sp>
    </p:spTree>
    <p:extLst>
      <p:ext uri="{BB962C8B-B14F-4D97-AF65-F5344CB8AC3E}">
        <p14:creationId xmlns:p14="http://schemas.microsoft.com/office/powerpoint/2010/main" val="17357189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2508</Words>
  <Application>Microsoft Macintosh PowerPoint</Application>
  <PresentationFormat>Widescreen</PresentationFormat>
  <Paragraphs>122</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Aptos</vt:lpstr>
      <vt:lpstr>Aptos Display</vt:lpstr>
      <vt:lpstr>Arial</vt:lpstr>
      <vt:lpstr>Calibri</vt:lpstr>
      <vt:lpstr>Courier New</vt:lpstr>
      <vt:lpstr>Roboto</vt:lpstr>
      <vt:lpstr>office theme</vt:lpstr>
      <vt:lpstr>Everything Everywhere All at Once</vt:lpstr>
      <vt:lpstr>Plot synopsis</vt:lpstr>
      <vt:lpstr>Main Characters</vt:lpstr>
      <vt:lpstr>Verse Jumping</vt:lpstr>
      <vt:lpstr>Key Events</vt:lpstr>
      <vt:lpstr>Conclusion 1: Information is Powerful</vt:lpstr>
      <vt:lpstr>Information is Powerful: Laplace's Demon</vt:lpstr>
      <vt:lpstr>Information is Powerful: AI </vt:lpstr>
      <vt:lpstr>Conclusion 2: Comparison is the Thief of Joy</vt:lpstr>
      <vt:lpstr>Self Esteem from Upward Social Comparisons </vt:lpstr>
      <vt:lpstr>Acceptance of the Imperfect</vt:lpstr>
      <vt:lpstr>Works Cited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Everything Everywhere All at Once</dc:title>
  <dc:creator/>
  <cp:lastModifiedBy>Keith A. Pray</cp:lastModifiedBy>
  <cp:revision>305</cp:revision>
  <cp:lastPrinted>2026-05-09T16:45:38Z</cp:lastPrinted>
  <dcterms:created xsi:type="dcterms:W3CDTF">2026-04-27T05:18:11Z</dcterms:created>
  <dcterms:modified xsi:type="dcterms:W3CDTF">2026-05-09T17:50:19Z</dcterms:modified>
</cp:coreProperties>
</file>