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42" d="100"/>
          <a:sy n="142" d="100"/>
        </p:scale>
        <p:origin x="-224" y="-10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12845568"/>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ew.com/sites/default/files/i/%5Bcurrent-date:custom:Y%5D/%5Bcurrent-date:custom:m%5D/%5Bcurrent-date:custom:d%5D/chappie-box-office_0.jpg" TargetMode="External"/><Relationship Id="rId4" Type="http://schemas.openxmlformats.org/officeDocument/2006/relationships/hyperlink" Target="https://i.ytimg.com/vi/CzRJHygC2DE/maxresdefault.jpg" TargetMode="External"/><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Adilet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Alec</a:t>
            </a:r>
          </a:p>
          <a:p>
            <a:pPr lvl="0" rtl="0">
              <a:spcBef>
                <a:spcPts val="0"/>
              </a:spcBef>
              <a:buNone/>
            </a:pPr>
            <a:endParaRPr/>
          </a:p>
          <a:p>
            <a:pPr lvl="0">
              <a:spcBef>
                <a:spcPts val="0"/>
              </a:spcBef>
              <a:buNone/>
            </a:pPr>
            <a:r>
              <a:rPr lang="en"/>
              <a:t>Sapience and sentience are two important concepts when speaking about what makes something a person. They’re often used interchangeably, but mean different things. Sapience essentially means that they being possessing it has the ability to act with appropriate judgement. It comes from the same latin root as sapiens in homo sapiens - sapientia, meaning wisdom. In science fiction it’s also gained the connotation of the possession of self-awareness and the concept of ‘self’.</a:t>
            </a:r>
          </a:p>
          <a:p>
            <a:pPr lvl="0">
              <a:spcBef>
                <a:spcPts val="0"/>
              </a:spcBef>
              <a:buNone/>
            </a:pPr>
            <a:endParaRPr/>
          </a:p>
          <a:p>
            <a:pPr lvl="0">
              <a:spcBef>
                <a:spcPts val="0"/>
              </a:spcBef>
              <a:buNone/>
            </a:pPr>
            <a:r>
              <a:rPr lang="en"/>
              <a:t>Sentience is the capacity to feel, and to experience emotion. Humans possess both sapience and sentience, and so does Chappie.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Alec</a:t>
            </a:r>
          </a:p>
          <a:p>
            <a:pPr lvl="0" rtl="0">
              <a:spcBef>
                <a:spcPts val="0"/>
              </a:spcBef>
              <a:buNone/>
            </a:pPr>
            <a:endParaRPr/>
          </a:p>
          <a:p>
            <a:pPr lvl="0" rtl="0">
              <a:spcBef>
                <a:spcPts val="0"/>
              </a:spcBef>
              <a:buNone/>
            </a:pPr>
            <a:r>
              <a:rPr lang="en"/>
              <a:t>Chappie demonstrates signs of self-awareness. He says at one point “I am Chappie.”, and when he learns of the limits on his battery, he finds he is afraid to die. He is capable of thinking critically and he develops a way to scan and copy a being’s consciousness - both his own and </a:t>
            </a:r>
          </a:p>
          <a:p>
            <a:pPr lvl="0" rtl="0">
              <a:spcBef>
                <a:spcPts val="0"/>
              </a:spcBef>
              <a:buNone/>
            </a:pPr>
            <a:r>
              <a:rPr lang="en"/>
              <a:t>In the movie, two humans, Deon and another human are uploaded into robotic bodies. The image on the right is a visualisation of the digitized copy of their consciousness.</a:t>
            </a:r>
          </a:p>
          <a:p>
            <a:pPr lvl="0" rtl="0">
              <a:spcBef>
                <a:spcPts val="0"/>
              </a:spcBef>
              <a:buNone/>
            </a:pPr>
            <a:r>
              <a:rPr lang="en"/>
              <a:t>Chappie is both sentient and sapient - he thinks and feels, and has a concept of self - he expressed fear of death, and was hurt when members of the gang left him to fend for himself in an area that hated police robots, and to experience the cruelty of humanity. This quote by ethicist Carissa Veliz is particularly striking, which she wrote in an article on the difficulty of recognizing AI sentience.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Shape 1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Alec</a:t>
            </a:r>
          </a:p>
          <a:p>
            <a:pPr lvl="0">
              <a:spcBef>
                <a:spcPts val="0"/>
              </a:spcBef>
              <a:buNone/>
            </a:pPr>
            <a:endParaRPr/>
          </a:p>
          <a:p>
            <a:pPr lvl="0">
              <a:spcBef>
                <a:spcPts val="0"/>
              </a:spcBef>
              <a:buNone/>
            </a:pPr>
            <a:r>
              <a:rPr lang="en"/>
              <a:t>From the movie, we concluded that while supervision and safeguards may reduce convenience, they are necessary for security and privacy. This is especially important with technology capable of being used for surveillance, such as the Scouts, and armed technology like both the Scout and Moose programs.</a:t>
            </a:r>
          </a:p>
          <a:p>
            <a:pPr lvl="0">
              <a:spcBef>
                <a:spcPts val="0"/>
              </a:spcBef>
              <a:buNone/>
            </a:pPr>
            <a:endParaRPr/>
          </a:p>
          <a:p>
            <a:pPr lvl="0" rtl="0">
              <a:spcBef>
                <a:spcPts val="0"/>
              </a:spcBef>
              <a:buNone/>
            </a:pPr>
            <a:r>
              <a:rPr lang="en"/>
              <a:t>We also came to the conclusion that if something exhibits sentience and self-awareness, it should be treated as a person. It doesn’t matter whether they’re a human, or an artificial intelligence.</a:t>
            </a:r>
          </a:p>
          <a:p>
            <a:pPr lvl="0" rtl="0">
              <a:spcBef>
                <a:spcPts val="0"/>
              </a:spcBef>
              <a:buNone/>
            </a:pPr>
            <a:endParaRPr/>
          </a:p>
          <a:p>
            <a:pPr lvl="0" rtl="0">
              <a:spcBef>
                <a:spcPts val="0"/>
              </a:spcBef>
              <a:buNone/>
            </a:pPr>
            <a:r>
              <a:rPr lang="en"/>
              <a:t>Any questions?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4" name="Shape 1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1" name="Shape 20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Adilet</a:t>
            </a:r>
          </a:p>
          <a:p>
            <a:pPr lvl="0" rtl="0">
              <a:spcBef>
                <a:spcPts val="0"/>
              </a:spcBef>
              <a:buNone/>
            </a:pPr>
            <a:endParaRPr/>
          </a:p>
          <a:p>
            <a:pPr lvl="0" rtl="0">
              <a:spcBef>
                <a:spcPts val="0"/>
              </a:spcBef>
              <a:buNone/>
            </a:pPr>
            <a:r>
              <a:rPr lang="en">
                <a:highlight>
                  <a:srgbClr val="FFFF00"/>
                </a:highlight>
              </a:rPr>
              <a:t>[FILL IN MORE WITH PLOT DETAILS]</a:t>
            </a:r>
          </a:p>
          <a:p>
            <a:pPr lvl="0" rtl="0">
              <a:spcBef>
                <a:spcPts val="0"/>
              </a:spcBef>
              <a:buNone/>
            </a:pPr>
            <a:r>
              <a:rPr lang="en"/>
              <a:t>Chappie initially very innocent</a:t>
            </a:r>
          </a:p>
          <a:p>
            <a:pPr lvl="0" rtl="0">
              <a:spcBef>
                <a:spcPts val="0"/>
              </a:spcBef>
              <a:buNone/>
            </a:pPr>
            <a:r>
              <a:rPr lang="en"/>
              <a:t>Chappie committed crimes because ‘brought up’ in uncontrolled environment</a:t>
            </a:r>
          </a:p>
          <a:p>
            <a:pPr lvl="0" rtl="0">
              <a:spcBef>
                <a:spcPts val="0"/>
              </a:spcBef>
              <a:buNone/>
            </a:pPr>
            <a:r>
              <a:rPr lang="en"/>
              <a:t>Ties into Nature vs. Nurture argument of biologists</a:t>
            </a:r>
          </a:p>
          <a:p>
            <a:pPr lvl="0" rtl="0">
              <a:spcBef>
                <a:spcPts val="0"/>
              </a:spcBef>
              <a:buNone/>
            </a:pPr>
            <a:endParaRPr/>
          </a:p>
          <a:p>
            <a:pPr lvl="0" rtl="0">
              <a:spcBef>
                <a:spcPts val="0"/>
              </a:spcBef>
              <a:buNone/>
            </a:pPr>
            <a:r>
              <a:rPr lang="en" u="sng">
                <a:solidFill>
                  <a:schemeClr val="hlink"/>
                </a:solidFill>
                <a:hlinkClick r:id="rId3"/>
              </a:rPr>
              <a:t>http://www.ew.com/sites/default/files/i/%5Bcurrent-date%3Acustom%3AY%5D/%5Bcurrent-date%3Acustom%3Am%5D/%5Bcurrent-date%3Acustom%3Ad%5D/chappie-box-office_0.jpg</a:t>
            </a:r>
          </a:p>
          <a:p>
            <a:pPr lvl="0" rtl="0">
              <a:spcBef>
                <a:spcPts val="0"/>
              </a:spcBef>
              <a:buNone/>
            </a:pPr>
            <a:endParaRPr/>
          </a:p>
          <a:p>
            <a:pPr lvl="0" rtl="0">
              <a:spcBef>
                <a:spcPts val="0"/>
              </a:spcBef>
              <a:buNone/>
            </a:pPr>
            <a:r>
              <a:rPr lang="en" u="sng">
                <a:solidFill>
                  <a:schemeClr val="hlink"/>
                </a:solidFill>
                <a:hlinkClick r:id="rId4"/>
              </a:rPr>
              <a:t>https://i.ytimg.com/vi/CzRJHygC2DE/maxresdefault.jpg</a:t>
            </a:r>
          </a:p>
          <a:p>
            <a:pPr lvl="0" rt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Mandi</a:t>
            </a:r>
          </a:p>
          <a:p>
            <a:pPr lvl="0">
              <a:spcBef>
                <a:spcPts val="0"/>
              </a:spcBef>
              <a:buClr>
                <a:srgbClr val="000000"/>
              </a:buClr>
              <a:buSzPct val="100000"/>
              <a:buFont typeface="Arial"/>
              <a:buNone/>
            </a:pPr>
            <a:endParaRPr/>
          </a:p>
          <a:p>
            <a:pPr lvl="0" rtl="0">
              <a:spcBef>
                <a:spcPts val="0"/>
              </a:spcBef>
              <a:buClr>
                <a:srgbClr val="000000"/>
              </a:buClr>
              <a:buSzPct val="100000"/>
              <a:buFont typeface="Arial"/>
              <a:buNone/>
            </a:pPr>
            <a:r>
              <a:rPr lang="en"/>
              <a:t>The movie Chappie takes place in Johannesburg, South Africa. The plot of the movie is based on the work of a company called Tetravaal. This company makes scout robots, which are a highly successful robotic police force in the city. They are controlled by a fairly advanced AI, and their development was led by Deon Wilson, who you can see in the top image. Another employee at Tetravaal, Vincent Moore, is working on the Moose, which you can see in the bottom image. The moose is controlled by a human using a neural helmet and is highly militarized, much more than necessary for most civilian situations. Both technologies rely on a shared single guard key to program them. The movie begins with a deal between a gang boss and a small gang. The small gang owes the gang boss a lot of money and is told they have 7 days to pay him. The movie switches to Deon Wilson, who, outside his job at Tetravaal, is working to create a self-aware AI capable of learning like a human. After a long night of programming, preliminary tests suggest that the current iteration of his AI may be successful. He asks the CEO of Tetravaal if he can try it on one of the Scout robots, but she denies his request, so he steals a robot that is marked to be scrapped because it’s battery is damaged and irreplaceable, making it only work for 5 more days. Meanwhile, the small gang is trying to figure out how to get money to pay back the other gangster, Hippo, and decides that if they can disable the Scout robots, they’ll be able to get enough money. They find out that Deon is the creator of the Scouts and kidnap him and steal his van, with the stolen robot parts in it. Deon tells them that he can’t disable the Scout robots, but that he can give them the robot with the untested learning AI. He programs the robot with his new software and it ‘wakes up’, and one of the gangsters names it Chappie. </a:t>
            </a:r>
          </a:p>
          <a:p>
            <a:pPr lvl="0">
              <a:spcBef>
                <a:spcPts val="0"/>
              </a:spcBef>
              <a:buNone/>
            </a:pPr>
            <a:endParaRPr/>
          </a:p>
          <a:p>
            <a:pPr lvl="0">
              <a:spcBef>
                <a:spcPts val="0"/>
              </a:spcBef>
              <a:buNone/>
            </a:pPr>
            <a:endParaRPr/>
          </a:p>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Mandi</a:t>
            </a:r>
          </a:p>
          <a:p>
            <a:pPr lvl="0" rtl="0">
              <a:spcBef>
                <a:spcPts val="0"/>
              </a:spcBef>
              <a:buNone/>
            </a:pPr>
            <a:endParaRPr/>
          </a:p>
          <a:p>
            <a:pPr lvl="0" rtl="0">
              <a:spcBef>
                <a:spcPts val="0"/>
              </a:spcBef>
              <a:buNone/>
            </a:pPr>
            <a:r>
              <a:rPr lang="en"/>
              <a:t>After software is uploaded to the robot, there are 3 main characters that really influence Chappie’s development. Deon, the creator of the AI for Chappie, tries to encourage Chappie to be creative and makes Chappie promise not to commit crimes. He is very interested in the technological possibilities for the AI installed in Chappie. Ninja, shown on the right, however, simply wants Chappie to help the gang get money to pay off the other gangster, Hippo. He gets very angry when Deon tries to teach Chappie creative things, such as painting, and tries to teach Chappie to shoot guns and commit crimes. Chappie initially does not like these things and tries to keep his promise to Deon. Yolandi, shown in the middle, is another member of the gang and acts as a mother figure for Chappie. She tries to teach him and comfort him, like Deon wanted, but unlike Deon, her guidance seems more related to caring about Chappie than Deon’s motivation of scientific advancement.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Mandi</a:t>
            </a:r>
          </a:p>
          <a:p>
            <a:pPr lvl="0">
              <a:spcBef>
                <a:spcPts val="0"/>
              </a:spcBef>
              <a:buNone/>
            </a:pPr>
            <a:endParaRPr/>
          </a:p>
          <a:p>
            <a:pPr lvl="0" rtl="0">
              <a:spcBef>
                <a:spcPts val="0"/>
              </a:spcBef>
              <a:buNone/>
            </a:pPr>
            <a:endParaRPr/>
          </a:p>
          <a:p>
            <a:pPr lvl="0" rtl="0">
              <a:spcBef>
                <a:spcPts val="0"/>
              </a:spcBef>
              <a:buNone/>
            </a:pPr>
            <a:endParaRPr/>
          </a:p>
          <a:p>
            <a:pPr lvl="0">
              <a:spcBef>
                <a:spcPts val="0"/>
              </a:spcBef>
              <a:buNone/>
            </a:pPr>
            <a:r>
              <a:rPr lang="en"/>
              <a:t>Initially in the movie, Chappie starts out with infant-level intelligence and a very naive worldview and gentle personality. He wants to be good and follows Deon’s guidance not to commit crimes. His intellect grows increasingly rapidly over the course of the movie. He is introduced to a number of ethically unclear situations and handles them like a human might, considering the positives and negatives of potential actions, with a strong focus on self-preservation, particularly toward the end of the movie. He also learns that his battery is damaged and that he is set to die within 5 days. On learning this, he shows a strong fear of ‘death’. </a:t>
            </a:r>
          </a:p>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Mandi</a:t>
            </a:r>
          </a:p>
          <a:p>
            <a:pPr lvl="0" rtl="0">
              <a:spcBef>
                <a:spcPts val="0"/>
              </a:spcBef>
              <a:buNone/>
            </a:pPr>
            <a:endParaRPr/>
          </a:p>
          <a:p>
            <a:pPr lvl="0" rtl="0">
              <a:spcBef>
                <a:spcPts val="0"/>
              </a:spcBef>
              <a:buNone/>
            </a:pPr>
            <a:r>
              <a:rPr lang="en"/>
              <a:t>After Ninja tells Chappie that is battery is damaged and has 5 days to live, Chappie becomes very resentful of Deon for installing him in a damaged body. He no longer strictly adheres to his promise not to commit crimes, and Ninja convinces him that if he helps with the heist, they’ll have enough money to buy him a new body. </a:t>
            </a:r>
          </a:p>
          <a:p>
            <a:pPr lvl="0" rtl="0">
              <a:spcBef>
                <a:spcPts val="0"/>
              </a:spcBef>
              <a:buNone/>
            </a:pPr>
            <a:r>
              <a:rPr lang="en"/>
              <a:t>Chappie commits crimes such as vehicle theft with the gang. At one point, Vincent Moore locates Chappie and steals the guard key from him. Vincent then uses the guard key to reprogram all of the scout robots with bad software, causing widespread failure and subsequent riots all over the city. This causes the robots to be distrusted by the people of Johannesburg. Chappie also helps the gang with an armed robbery, which is featured on the news, causing further distrust in the Scouts program. Moore leverages this to get authorization to use the Moose. He takes it to the complex where the gang resides and a large fight ensues. After a lot of fighting, Deon is critically injured and Yolandi is killed. Chappie destroys the moose and takes Deon to the Tetravaal headquarters. Chappie is uploaded to a new body, and then uses the neural helmet at Tetravaal to transfer Deon’s consciousness to a Scout robot. He later transfer’s Yolandi’s consciousness, which was captured earlier by a stolen neural helmet, onto a Scout body.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Brett</a:t>
            </a:r>
          </a:p>
          <a:p>
            <a:pPr lvl="0" rtl="0">
              <a:spcBef>
                <a:spcPts val="0"/>
              </a:spcBef>
              <a:buNone/>
            </a:pPr>
            <a:endParaRPr/>
          </a:p>
          <a:p>
            <a:pPr lvl="0" rtl="0">
              <a:spcBef>
                <a:spcPts val="0"/>
              </a:spcBef>
              <a:buNone/>
            </a:pPr>
            <a:r>
              <a:rPr lang="en"/>
              <a:t>Our first conclusion is that supervision and safeguards will likely reduce convenience, but are necessary to ensure security and privacy goals are upheld.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Brett</a:t>
            </a:r>
          </a:p>
          <a:p>
            <a:pPr lvl="0" rtl="0">
              <a:spcBef>
                <a:spcPts val="0"/>
              </a:spcBef>
              <a:buNone/>
            </a:pPr>
            <a:endParaRPr/>
          </a:p>
          <a:p>
            <a:pPr lvl="0">
              <a:spcBef>
                <a:spcPts val="0"/>
              </a:spcBef>
              <a:buNone/>
            </a:pPr>
            <a:r>
              <a:rPr lang="en"/>
              <a:t>One of our main arguments is that Deon and Vincent were allowed nearly unrestricted access to the guard key and robot construction and repair areas.</a:t>
            </a:r>
          </a:p>
          <a:p>
            <a:pPr lvl="0" rtl="0">
              <a:spcBef>
                <a:spcPts val="0"/>
              </a:spcBef>
              <a:buNone/>
            </a:pPr>
            <a:r>
              <a:rPr lang="en"/>
              <a:t>This allowed them to take whatever they wanted, whenever they wanted, which included company cars. Everything is secured by card key, so if someone happened to have assaulted Deon (like the gangsters when Chappie was initially created), they merely needed his card key to access nearly any part of the Tetravaal facility.</a:t>
            </a:r>
          </a:p>
          <a:p>
            <a:pPr lvl="0" rtl="0">
              <a:spcBef>
                <a:spcPts val="0"/>
              </a:spcBef>
              <a:buNone/>
            </a:pPr>
            <a:r>
              <a:rPr lang="en"/>
              <a:t>For instance, with only one guard key, if that was taken (like Deon did), no one else can correct firmware pushed. This makes it trivial to abuse this functionality, and given it too is only secured by card key, it would be easy to steal.</a:t>
            </a:r>
          </a:p>
          <a:p>
            <a:pPr lvl="0" rtl="0">
              <a:spcBef>
                <a:spcPts val="0"/>
              </a:spcBef>
              <a:buNone/>
            </a:pPr>
            <a:r>
              <a:rPr lang="en"/>
              <a:t>While Deon and Vincent are technical leads with legitimate need for large areas of access, information and privileges should be departmentalized. Vincent should not be able to issue firmware updates to the scouts, or access the Guard Key without some administrative approval of a firmware upgrade for his project.</a:t>
            </a:r>
          </a:p>
          <a:p>
            <a:pPr lvl="0" rtl="0">
              <a:spcBef>
                <a:spcPts val="0"/>
              </a:spcBef>
              <a:buNone/>
            </a:pPr>
            <a:r>
              <a:rPr lang="en"/>
              <a:t>The scout robots themselves also represent a tradeoff between security and convenience. They allow reduce potential danger for human police forces and don’t require training, but the risks of failure, as demonstrated by the disabling of all of the scout robots, is catastrophic. There are always risks of failure with technology, and Tetravaal was clearly unprepared for that. For the criticality of the functions provided by Tetravaal, it would seem like they ought to have an around-the-clock team monitoring active AI.</a:t>
            </a:r>
          </a:p>
          <a:p>
            <a:pPr lvl="0" rt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Adilet</a:t>
            </a:r>
          </a:p>
          <a:p>
            <a:pPr lvl="0">
              <a:spcBef>
                <a:spcPts val="0"/>
              </a:spcBef>
              <a:buNone/>
            </a:pPr>
            <a:endParaRPr/>
          </a:p>
          <a:p>
            <a:pPr lvl="0">
              <a:spcBef>
                <a:spcPts val="0"/>
              </a:spcBef>
              <a:buNone/>
            </a:pPr>
            <a:r>
              <a:rPr lang="en"/>
              <a:t>The convenience of Scout robots also brings a number of potential privacy concerns. The scout robots have a wide variety of sensors that can be used to collect data on individuals. In the movie, there are minimal details given on data handling procedures or regulation of the data collection by either internal company policies or through government regulations. This leaves the potential for data collection on citizens without their knowledge or without good cause. Tetravaal also collects data about their robots. For the traditional scout robots, which are not sentient, this is not a significant issue; however, when you consider that Chappie is sentient and self-aware, the ethicality of tracking him in the same way is less clear. </a:t>
            </a:r>
          </a:p>
          <a:p>
            <a:pPr lvl="0">
              <a:spcBef>
                <a:spcPts val="0"/>
              </a:spcBef>
              <a:buNone/>
            </a:pPr>
            <a:endParaRPr/>
          </a:p>
          <a:p>
            <a:pPr lvl="0">
              <a:spcBef>
                <a:spcPts val="0"/>
              </a:spcBef>
              <a:buNone/>
            </a:pPr>
            <a:r>
              <a:rPr lang="en"/>
              <a:t>These privacy issues could be mitigated if policies laid out by the government to get due process for data collection were laid out. Human police forces often require warrants to search. A similar system could be used for robotic surveillance. Tetravaal could also impose it’s own internal regulations and publish their data collection policies. </a:t>
            </a:r>
          </a:p>
          <a:p>
            <a:pPr lvl="0">
              <a:spcBef>
                <a:spcPts val="0"/>
              </a:spcBef>
              <a:buNone/>
            </a:pPr>
            <a:endParaRPr/>
          </a:p>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Brett</a:t>
            </a:r>
          </a:p>
          <a:p>
            <a:pPr lvl="0">
              <a:spcBef>
                <a:spcPts val="0"/>
              </a:spcBef>
              <a:buNone/>
            </a:pPr>
            <a:endParaRPr/>
          </a:p>
          <a:p>
            <a:pPr lvl="0" rtl="0">
              <a:spcBef>
                <a:spcPts val="0"/>
              </a:spcBef>
              <a:buNone/>
            </a:pPr>
            <a:r>
              <a:rPr lang="en"/>
              <a:t>First off, Deon was able to remove a piece of police hardware after explicitly being told “no” without any repercussions or apparently, anyone noticing.</a:t>
            </a:r>
          </a:p>
          <a:p>
            <a:pPr lvl="0">
              <a:spcBef>
                <a:spcPts val="0"/>
              </a:spcBef>
              <a:buNone/>
            </a:pPr>
            <a:r>
              <a:rPr lang="en"/>
              <a:t>Following that, Moore pushed updates to reprogram all of the Scout robots simultaneously with little difficulty. The scouts all failed, and the city fell to chaos due to the lack of police presence.</a:t>
            </a:r>
          </a:p>
          <a:p>
            <a:pPr lvl="0" rtl="0">
              <a:spcBef>
                <a:spcPts val="0"/>
              </a:spcBef>
              <a:buNone/>
            </a:pPr>
            <a:r>
              <a:rPr lang="en"/>
              <a:t>Then, when Chappie was off doing his heist and the MOOSE was launched, Moore had apparent total control over it and its operations, without anyone telling him where to stop and that missiles probably are not appropriate in an urban environment.</a:t>
            </a:r>
          </a:p>
          <a:p>
            <a:pPr lvl="0">
              <a:spcBef>
                <a:spcPts val="0"/>
              </a:spcBef>
              <a:buNone/>
            </a:pPr>
            <a:r>
              <a:rPr lang="en"/>
              <a:t>Since Tetravaal is a public company, everyone knew the police robots operated out of that facility, and thus could have broken in. The scouts, database, and all other assets were left unguarded through the night, shown by both Deon’s and Vincent’s exploits.</a:t>
            </a:r>
          </a:p>
          <a:p>
            <a:pPr lvl="0">
              <a:spcBef>
                <a:spcPts val="0"/>
              </a:spcBef>
              <a:buNone/>
            </a:pPr>
            <a:r>
              <a:rPr lang="en"/>
              <a:t>At best, this is criminal negligence on the part of Tetravaal.</a:t>
            </a:r>
          </a:p>
          <a:p>
            <a:pPr lvl="0" rtl="0">
              <a:spcBef>
                <a:spcPts val="0"/>
              </a:spcBef>
              <a:buNone/>
            </a:pPr>
            <a:r>
              <a:rPr lang="en"/>
              <a:t>With the kind of power concentrated there, the lack of supervision and government involvement seems highly questionable, especially since Deon had ANY difficulty at all in revealing Moore’s deception about disabling all of the Scouts. That shows there is absolutely zero accountability at Tetravaal, which with the significance of the programs being developed, is quite absurd and unreasonable. As a final note, some period of time after the decommissioning of the Scout program, Chappie/Deon are still able to upload Yolandi’s consciousness into a new Scout body assembled at the Tetravaal facility. It seems odd that the facility would still be operational (and connected to the Internet) following the program’s and its creator’s apparent demise.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cxnSp>
        <p:nvCxnSpPr>
          <p:cNvPr id="10" name="Shape 10"/>
          <p:cNvCxnSpPr/>
          <p:nvPr/>
        </p:nvCxnSpPr>
        <p:spPr>
          <a:xfrm>
            <a:off x="0" y="2998150"/>
            <a:ext cx="9144000" cy="0"/>
          </a:xfrm>
          <a:prstGeom prst="straightConnector1">
            <a:avLst/>
          </a:prstGeom>
          <a:noFill/>
          <a:ln w="19050" cap="flat" cmpd="sng">
            <a:solidFill>
              <a:schemeClr val="lt2"/>
            </a:solidFill>
            <a:prstDash val="solid"/>
            <a:round/>
            <a:headEnd type="none" w="med" len="med"/>
            <a:tailEnd type="none" w="med" len="med"/>
          </a:ln>
        </p:spPr>
      </p:cxnSp>
      <p:sp>
        <p:nvSpPr>
          <p:cNvPr id="11" name="Shape 11"/>
          <p:cNvSpPr txBox="1">
            <a:spLocks noGrp="1"/>
          </p:cNvSpPr>
          <p:nvPr>
            <p:ph type="ctrTitle"/>
          </p:nvPr>
        </p:nvSpPr>
        <p:spPr>
          <a:xfrm>
            <a:off x="510450" y="1257300"/>
            <a:ext cx="8123100" cy="1588500"/>
          </a:xfrm>
          <a:prstGeom prst="rect">
            <a:avLst/>
          </a:prstGeom>
        </p:spPr>
        <p:txBody>
          <a:bodyPr lIns="91425" tIns="91425" rIns="91425" bIns="91425" anchor="b"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12" name="Shape 12"/>
          <p:cNvSpPr txBox="1">
            <a:spLocks noGrp="1"/>
          </p:cNvSpPr>
          <p:nvPr>
            <p:ph type="subTitle" idx="1"/>
          </p:nvPr>
        </p:nvSpPr>
        <p:spPr>
          <a:xfrm>
            <a:off x="510450" y="3182312"/>
            <a:ext cx="8123100" cy="630000"/>
          </a:xfrm>
          <a:prstGeom prst="rect">
            <a:avLst/>
          </a:prstGeom>
        </p:spPr>
        <p:txBody>
          <a:bodyPr lIns="91425" tIns="91425" rIns="91425" bIns="91425" anchor="t" anchorCtr="0"/>
          <a:lstStyle>
            <a:lvl1pPr lvl="0">
              <a:lnSpc>
                <a:spcPct val="100000"/>
              </a:lnSpc>
              <a:spcBef>
                <a:spcPts val="0"/>
              </a:spcBef>
              <a:spcAft>
                <a:spcPts val="0"/>
              </a:spcAft>
              <a:buClr>
                <a:schemeClr val="lt1"/>
              </a:buClr>
              <a:buSzPct val="100000"/>
              <a:buNone/>
              <a:defRPr sz="2400">
                <a:solidFill>
                  <a:schemeClr val="lt1"/>
                </a:solidFill>
              </a:defRPr>
            </a:lvl1pPr>
            <a:lvl2pPr lvl="1">
              <a:lnSpc>
                <a:spcPct val="100000"/>
              </a:lnSpc>
              <a:spcBef>
                <a:spcPts val="0"/>
              </a:spcBef>
              <a:spcAft>
                <a:spcPts val="0"/>
              </a:spcAft>
              <a:buClr>
                <a:schemeClr val="lt1"/>
              </a:buClr>
              <a:buSzPct val="100000"/>
              <a:buNone/>
              <a:defRPr sz="2400">
                <a:solidFill>
                  <a:schemeClr val="lt1"/>
                </a:solidFill>
              </a:defRPr>
            </a:lvl2pPr>
            <a:lvl3pPr lvl="2">
              <a:lnSpc>
                <a:spcPct val="100000"/>
              </a:lnSpc>
              <a:spcBef>
                <a:spcPts val="0"/>
              </a:spcBef>
              <a:spcAft>
                <a:spcPts val="0"/>
              </a:spcAft>
              <a:buClr>
                <a:schemeClr val="lt1"/>
              </a:buClr>
              <a:buSzPct val="100000"/>
              <a:buNone/>
              <a:defRPr sz="2400">
                <a:solidFill>
                  <a:schemeClr val="lt1"/>
                </a:solidFill>
              </a:defRPr>
            </a:lvl3pPr>
            <a:lvl4pPr lvl="3">
              <a:lnSpc>
                <a:spcPct val="100000"/>
              </a:lnSpc>
              <a:spcBef>
                <a:spcPts val="0"/>
              </a:spcBef>
              <a:spcAft>
                <a:spcPts val="0"/>
              </a:spcAft>
              <a:buClr>
                <a:schemeClr val="lt1"/>
              </a:buClr>
              <a:buSzPct val="100000"/>
              <a:buNone/>
              <a:defRPr sz="2400">
                <a:solidFill>
                  <a:schemeClr val="lt1"/>
                </a:solidFill>
              </a:defRPr>
            </a:lvl4pPr>
            <a:lvl5pPr lvl="4">
              <a:lnSpc>
                <a:spcPct val="100000"/>
              </a:lnSpc>
              <a:spcBef>
                <a:spcPts val="0"/>
              </a:spcBef>
              <a:spcAft>
                <a:spcPts val="0"/>
              </a:spcAft>
              <a:buClr>
                <a:schemeClr val="lt1"/>
              </a:buClr>
              <a:buSzPct val="100000"/>
              <a:buNone/>
              <a:defRPr sz="2400">
                <a:solidFill>
                  <a:schemeClr val="lt1"/>
                </a:solidFill>
              </a:defRPr>
            </a:lvl5pPr>
            <a:lvl6pPr lvl="5">
              <a:lnSpc>
                <a:spcPct val="100000"/>
              </a:lnSpc>
              <a:spcBef>
                <a:spcPts val="0"/>
              </a:spcBef>
              <a:spcAft>
                <a:spcPts val="0"/>
              </a:spcAft>
              <a:buClr>
                <a:schemeClr val="lt1"/>
              </a:buClr>
              <a:buSzPct val="100000"/>
              <a:buNone/>
              <a:defRPr sz="2400">
                <a:solidFill>
                  <a:schemeClr val="lt1"/>
                </a:solidFill>
              </a:defRPr>
            </a:lvl6pPr>
            <a:lvl7pPr lvl="6">
              <a:lnSpc>
                <a:spcPct val="100000"/>
              </a:lnSpc>
              <a:spcBef>
                <a:spcPts val="0"/>
              </a:spcBef>
              <a:spcAft>
                <a:spcPts val="0"/>
              </a:spcAft>
              <a:buClr>
                <a:schemeClr val="lt1"/>
              </a:buClr>
              <a:buSzPct val="100000"/>
              <a:buNone/>
              <a:defRPr sz="2400">
                <a:solidFill>
                  <a:schemeClr val="lt1"/>
                </a:solidFill>
              </a:defRPr>
            </a:lvl7pPr>
            <a:lvl8pPr lvl="7">
              <a:lnSpc>
                <a:spcPct val="100000"/>
              </a:lnSpc>
              <a:spcBef>
                <a:spcPts val="0"/>
              </a:spcBef>
              <a:spcAft>
                <a:spcPts val="0"/>
              </a:spcAft>
              <a:buClr>
                <a:schemeClr val="lt1"/>
              </a:buClr>
              <a:buSzPct val="100000"/>
              <a:buNone/>
              <a:defRPr sz="2400">
                <a:solidFill>
                  <a:schemeClr val="lt1"/>
                </a:solidFill>
              </a:defRPr>
            </a:lvl8pPr>
            <a:lvl9pPr lvl="8">
              <a:lnSpc>
                <a:spcPct val="100000"/>
              </a:lnSpc>
              <a:spcBef>
                <a:spcPts val="0"/>
              </a:spcBef>
              <a:spcAft>
                <a:spcPts val="0"/>
              </a:spcAft>
              <a:buClr>
                <a:schemeClr val="lt1"/>
              </a:buClr>
              <a:buSzPct val="100000"/>
              <a:buNone/>
              <a:defRPr sz="2400">
                <a:solidFill>
                  <a:schemeClr val="lt1"/>
                </a:solidFill>
              </a:defRPr>
            </a:lvl9pPr>
          </a:lstStyle>
          <a:p>
            <a:endParaRPr/>
          </a:p>
        </p:txBody>
      </p:sp>
      <p:sp>
        <p:nvSpPr>
          <p:cNvPr id="13" name="Shape 1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8"/>
        <p:cNvGrpSpPr/>
        <p:nvPr/>
      </p:nvGrpSpPr>
      <p:grpSpPr>
        <a:xfrm>
          <a:off x="0" y="0"/>
          <a:ext cx="0" cy="0"/>
          <a:chOff x="0" y="0"/>
          <a:chExt cx="0" cy="0"/>
        </a:xfrm>
      </p:grpSpPr>
      <p:sp>
        <p:nvSpPr>
          <p:cNvPr id="49" name="Shape 49"/>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50" name="Shape 50"/>
          <p:cNvSpPr txBox="1">
            <a:spLocks noGrp="1"/>
          </p:cNvSpPr>
          <p:nvPr>
            <p:ph type="title"/>
          </p:nvPr>
        </p:nvSpPr>
        <p:spPr>
          <a:xfrm>
            <a:off x="311700" y="991475"/>
            <a:ext cx="8520600" cy="1917900"/>
          </a:xfrm>
          <a:prstGeom prst="rect">
            <a:avLst/>
          </a:prstGeom>
        </p:spPr>
        <p:txBody>
          <a:bodyPr lIns="91425" tIns="91425" rIns="91425" bIns="91425" anchor="ctr" anchorCtr="0"/>
          <a:lstStyle>
            <a:lvl1pPr lvl="0" algn="ctr">
              <a:spcBef>
                <a:spcPts val="0"/>
              </a:spcBef>
              <a:buSzPct val="100000"/>
              <a:defRPr sz="14000" b="1"/>
            </a:lvl1pPr>
            <a:lvl2pPr lvl="1" algn="ctr">
              <a:spcBef>
                <a:spcPts val="0"/>
              </a:spcBef>
              <a:buSzPct val="100000"/>
              <a:defRPr sz="14000" b="1"/>
            </a:lvl2pPr>
            <a:lvl3pPr lvl="2" algn="ctr">
              <a:spcBef>
                <a:spcPts val="0"/>
              </a:spcBef>
              <a:buSzPct val="100000"/>
              <a:defRPr sz="14000" b="1"/>
            </a:lvl3pPr>
            <a:lvl4pPr lvl="3" algn="ctr">
              <a:spcBef>
                <a:spcPts val="0"/>
              </a:spcBef>
              <a:buSzPct val="100000"/>
              <a:defRPr sz="14000" b="1"/>
            </a:lvl4pPr>
            <a:lvl5pPr lvl="4" algn="ctr">
              <a:spcBef>
                <a:spcPts val="0"/>
              </a:spcBef>
              <a:buSzPct val="100000"/>
              <a:defRPr sz="14000" b="1"/>
            </a:lvl5pPr>
            <a:lvl6pPr lvl="5" algn="ctr">
              <a:spcBef>
                <a:spcPts val="0"/>
              </a:spcBef>
              <a:buSzPct val="100000"/>
              <a:defRPr sz="14000" b="1"/>
            </a:lvl6pPr>
            <a:lvl7pPr lvl="6" algn="ctr">
              <a:spcBef>
                <a:spcPts val="0"/>
              </a:spcBef>
              <a:buSzPct val="100000"/>
              <a:defRPr sz="14000" b="1"/>
            </a:lvl7pPr>
            <a:lvl8pPr lvl="7" algn="ctr">
              <a:spcBef>
                <a:spcPts val="0"/>
              </a:spcBef>
              <a:buSzPct val="100000"/>
              <a:defRPr sz="14000" b="1"/>
            </a:lvl8pPr>
            <a:lvl9pPr lvl="8" algn="ctr">
              <a:spcBef>
                <a:spcPts val="0"/>
              </a:spcBef>
              <a:buSzPct val="100000"/>
              <a:defRPr sz="14000" b="1"/>
            </a:lvl9pPr>
          </a:lstStyle>
          <a:p>
            <a:endParaRPr/>
          </a:p>
        </p:txBody>
      </p:sp>
      <p:sp>
        <p:nvSpPr>
          <p:cNvPr id="51" name="Shape 51"/>
          <p:cNvSpPr txBox="1">
            <a:spLocks noGrp="1"/>
          </p:cNvSpPr>
          <p:nvPr>
            <p:ph type="body" idx="1"/>
          </p:nvPr>
        </p:nvSpPr>
        <p:spPr>
          <a:xfrm>
            <a:off x="311700" y="3071300"/>
            <a:ext cx="8520600" cy="901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2" name="Shape 5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4"/>
        <p:cNvGrpSpPr/>
        <p:nvPr/>
      </p:nvGrpSpPr>
      <p:grpSpPr>
        <a:xfrm>
          <a:off x="0" y="0"/>
          <a:ext cx="0" cy="0"/>
          <a:chOff x="0" y="0"/>
          <a:chExt cx="0" cy="0"/>
        </a:xfrm>
      </p:grpSpPr>
      <p:cxnSp>
        <p:nvCxnSpPr>
          <p:cNvPr id="15" name="Shape 15"/>
          <p:cNvCxnSpPr/>
          <p:nvPr/>
        </p:nvCxnSpPr>
        <p:spPr>
          <a:xfrm>
            <a:off x="0" y="2998150"/>
            <a:ext cx="9144000" cy="0"/>
          </a:xfrm>
          <a:prstGeom prst="straightConnector1">
            <a:avLst/>
          </a:prstGeom>
          <a:noFill/>
          <a:ln w="19050" cap="flat" cmpd="sng">
            <a:solidFill>
              <a:schemeClr val="lt2"/>
            </a:solidFill>
            <a:prstDash val="solid"/>
            <a:round/>
            <a:headEnd type="none" w="med" len="med"/>
            <a:tailEnd type="none" w="med" len="med"/>
          </a:ln>
        </p:spPr>
      </p:cxnSp>
      <p:sp>
        <p:nvSpPr>
          <p:cNvPr id="16" name="Shape 16"/>
          <p:cNvSpPr txBox="1">
            <a:spLocks noGrp="1"/>
          </p:cNvSpPr>
          <p:nvPr>
            <p:ph type="title"/>
          </p:nvPr>
        </p:nvSpPr>
        <p:spPr>
          <a:xfrm>
            <a:off x="510450" y="2057400"/>
            <a:ext cx="8123100" cy="778800"/>
          </a:xfrm>
          <a:prstGeom prst="rect">
            <a:avLst/>
          </a:prstGeom>
        </p:spPr>
        <p:txBody>
          <a:bodyPr lIns="91425" tIns="91425" rIns="91425" bIns="91425" anchor="b" anchorCtr="0"/>
          <a:lstStyle>
            <a:lvl1pPr lvl="0">
              <a:spcBef>
                <a:spcPts val="0"/>
              </a:spcBef>
              <a:buClr>
                <a:schemeClr val="lt1"/>
              </a:buClr>
              <a:buSzPct val="100000"/>
              <a:defRPr sz="3600">
                <a:solidFill>
                  <a:schemeClr val="lt1"/>
                </a:solidFill>
              </a:defRPr>
            </a:lvl1pPr>
            <a:lvl2pPr lvl="1">
              <a:spcBef>
                <a:spcPts val="0"/>
              </a:spcBef>
              <a:buClr>
                <a:schemeClr val="lt1"/>
              </a:buClr>
              <a:buSzPct val="100000"/>
              <a:defRPr sz="3600">
                <a:solidFill>
                  <a:schemeClr val="lt1"/>
                </a:solidFill>
              </a:defRPr>
            </a:lvl2pPr>
            <a:lvl3pPr lvl="2">
              <a:spcBef>
                <a:spcPts val="0"/>
              </a:spcBef>
              <a:buClr>
                <a:schemeClr val="lt1"/>
              </a:buClr>
              <a:buSzPct val="100000"/>
              <a:defRPr sz="3600">
                <a:solidFill>
                  <a:schemeClr val="lt1"/>
                </a:solidFill>
              </a:defRPr>
            </a:lvl3pPr>
            <a:lvl4pPr lvl="3">
              <a:spcBef>
                <a:spcPts val="0"/>
              </a:spcBef>
              <a:buClr>
                <a:schemeClr val="lt1"/>
              </a:buClr>
              <a:buSzPct val="100000"/>
              <a:defRPr sz="3600">
                <a:solidFill>
                  <a:schemeClr val="lt1"/>
                </a:solidFill>
              </a:defRPr>
            </a:lvl4pPr>
            <a:lvl5pPr lvl="4">
              <a:spcBef>
                <a:spcPts val="0"/>
              </a:spcBef>
              <a:buClr>
                <a:schemeClr val="lt1"/>
              </a:buClr>
              <a:buSzPct val="100000"/>
              <a:defRPr sz="3600">
                <a:solidFill>
                  <a:schemeClr val="lt1"/>
                </a:solidFill>
              </a:defRPr>
            </a:lvl5pPr>
            <a:lvl6pPr lvl="5">
              <a:spcBef>
                <a:spcPts val="0"/>
              </a:spcBef>
              <a:buClr>
                <a:schemeClr val="lt1"/>
              </a:buClr>
              <a:buSzPct val="100000"/>
              <a:defRPr sz="3600">
                <a:solidFill>
                  <a:schemeClr val="lt1"/>
                </a:solidFill>
              </a:defRPr>
            </a:lvl6pPr>
            <a:lvl7pPr lvl="6">
              <a:spcBef>
                <a:spcPts val="0"/>
              </a:spcBef>
              <a:buClr>
                <a:schemeClr val="lt1"/>
              </a:buClr>
              <a:buSzPct val="100000"/>
              <a:defRPr sz="3600">
                <a:solidFill>
                  <a:schemeClr val="lt1"/>
                </a:solidFill>
              </a:defRPr>
            </a:lvl7pPr>
            <a:lvl8pPr lvl="7">
              <a:spcBef>
                <a:spcPts val="0"/>
              </a:spcBef>
              <a:buClr>
                <a:schemeClr val="lt1"/>
              </a:buClr>
              <a:buSzPct val="100000"/>
              <a:defRPr sz="3600">
                <a:solidFill>
                  <a:schemeClr val="lt1"/>
                </a:solidFill>
              </a:defRPr>
            </a:lvl8pPr>
            <a:lvl9pPr lvl="8">
              <a:spcBef>
                <a:spcPts val="0"/>
              </a:spcBef>
              <a:buClr>
                <a:schemeClr val="lt1"/>
              </a:buClr>
              <a:buSzPct val="100000"/>
              <a:defRPr sz="3600">
                <a:solidFill>
                  <a:schemeClr val="lt1"/>
                </a:solidFill>
              </a:defRPr>
            </a:lvl9pPr>
          </a:lstStyle>
          <a:p>
            <a:endParaRPr/>
          </a:p>
        </p:txBody>
      </p:sp>
      <p:sp>
        <p:nvSpPr>
          <p:cNvPr id="17" name="Shape 1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20" name="Shape 20"/>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5" name="Shape 25"/>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6" name="Shape 26"/>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0" name="Shape 3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3" name="Shape 33"/>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90250" y="526350"/>
            <a:ext cx="57975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7" name="Shape 3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8"/>
        <p:cNvGrpSpPr/>
        <p:nvPr/>
      </p:nvGrpSpPr>
      <p:grpSpPr>
        <a:xfrm>
          <a:off x="0" y="0"/>
          <a:ext cx="0" cy="0"/>
          <a:chOff x="0" y="0"/>
          <a:chExt cx="0" cy="0"/>
        </a:xfrm>
      </p:grpSpPr>
      <p:sp>
        <p:nvSpPr>
          <p:cNvPr id="39" name="Shape 39"/>
          <p:cNvSpPr/>
          <p:nvPr/>
        </p:nvSpPr>
        <p:spPr>
          <a:xfrm>
            <a:off x="4572000" y="75"/>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40" name="Shape 40"/>
          <p:cNvCxnSpPr/>
          <p:nvPr/>
        </p:nvCxnSpPr>
        <p:spPr>
          <a:xfrm>
            <a:off x="5029675" y="4495500"/>
            <a:ext cx="468300" cy="0"/>
          </a:xfrm>
          <a:prstGeom prst="straightConnector1">
            <a:avLst/>
          </a:prstGeom>
          <a:noFill/>
          <a:ln w="19050" cap="flat" cmpd="sng">
            <a:solidFill>
              <a:schemeClr val="lt2"/>
            </a:solidFill>
            <a:prstDash val="solid"/>
            <a:round/>
            <a:headEnd type="none" w="med" len="med"/>
            <a:tailEnd type="none" w="med" len="med"/>
          </a:ln>
        </p:spPr>
      </p:cxnSp>
      <p:sp>
        <p:nvSpPr>
          <p:cNvPr id="41" name="Shape 41"/>
          <p:cNvSpPr txBox="1">
            <a:spLocks noGrp="1"/>
          </p:cNvSpPr>
          <p:nvPr>
            <p:ph type="title"/>
          </p:nvPr>
        </p:nvSpPr>
        <p:spPr>
          <a:xfrm>
            <a:off x="265500" y="1205825"/>
            <a:ext cx="4045200" cy="15096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2" name="Shape 42"/>
          <p:cNvSpPr txBox="1">
            <a:spLocks noGrp="1"/>
          </p:cNvSpPr>
          <p:nvPr>
            <p:ph type="subTitle" idx="1"/>
          </p:nvPr>
        </p:nvSpPr>
        <p:spPr>
          <a:xfrm>
            <a:off x="265500" y="2769000"/>
            <a:ext cx="4045200" cy="13455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43" name="Shape 43"/>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4" name="Shape 4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311700" y="4236825"/>
            <a:ext cx="5998800" cy="598800"/>
          </a:xfrm>
          <a:prstGeom prst="rect">
            <a:avLst/>
          </a:prstGeom>
        </p:spPr>
        <p:txBody>
          <a:bodyPr lIns="91425" tIns="91425" rIns="91425" bIns="91425" anchor="ctr" anchorCtr="0"/>
          <a:lstStyle>
            <a:lvl1pPr lvl="0">
              <a:lnSpc>
                <a:spcPct val="100000"/>
              </a:lnSpc>
              <a:spcBef>
                <a:spcPts val="0"/>
              </a:spcBef>
              <a:spcAft>
                <a:spcPts val="0"/>
              </a:spcAft>
              <a:buSzPct val="100000"/>
              <a:buNone/>
              <a:defRPr sz="2100"/>
            </a:lvl1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1pPr>
            <a:lvl2pPr lvl="1">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2pPr>
            <a:lvl3pPr lvl="2">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3pPr>
            <a:lvl4pPr lvl="3">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4pPr>
            <a:lvl5pPr lvl="4">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5pPr>
            <a:lvl6pPr lvl="5">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6pPr>
            <a:lvl7pPr lvl="6">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7pPr>
            <a:lvl8pPr lvl="7">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8pPr>
            <a:lvl9pPr lvl="8">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accent3"/>
              </a:buClr>
              <a:buSzPct val="100000"/>
              <a:buFont typeface="Proxima Nova"/>
              <a:defRPr sz="1800">
                <a:solidFill>
                  <a:schemeClr val="accent3"/>
                </a:solidFill>
                <a:latin typeface="Proxima Nova"/>
                <a:ea typeface="Proxima Nova"/>
                <a:cs typeface="Proxima Nova"/>
                <a:sym typeface="Proxima Nova"/>
              </a:defRPr>
            </a:lvl1pPr>
            <a:lvl2pPr lvl="1">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2pPr>
            <a:lvl3pPr lvl="2">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3pPr>
            <a:lvl4pPr lvl="3">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4pPr>
            <a:lvl5pPr lvl="4">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5pPr>
            <a:lvl6pPr lvl="5">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6pPr>
            <a:lvl7pPr lvl="6">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7pPr>
            <a:lvl8pPr lvl="7">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8pPr>
            <a:lvl9pPr lvl="8">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1"/>
                </a:solidFill>
                <a:latin typeface="Proxima Nova"/>
                <a:ea typeface="Proxima Nova"/>
                <a:cs typeface="Proxima Nova"/>
                <a:sym typeface="Proxima Nova"/>
              </a:rPr>
              <a:t>‹#›</a:t>
            </a:fld>
            <a:endParaRPr lang="en" sz="1000">
              <a:solidFill>
                <a:schemeClr val="dk1"/>
              </a:solidFill>
              <a:latin typeface="Proxima Nova"/>
              <a:ea typeface="Proxima Nova"/>
              <a:cs typeface="Proxima Nova"/>
              <a:sym typeface="Proxima Nova"/>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hyperlink" Target="http://fm.cnbc.com/applications/cnbc.com/resources/img/editorial/2015/03/05/102481057-devin-patel-chappie.530x298.jpg?v=1425578166" TargetMode="External"/><Relationship Id="rId4" Type="http://schemas.openxmlformats.org/officeDocument/2006/relationships/hyperlink" Target="https://encrypted-tbn2.gstatic.com/images?q=tbn:ANd9GcRe7Clb0Gd07iK9L6hzryGxoyjGeign3OK9SGRr5UerVWlCBP-Uyw" TargetMode="External"/><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hyperlink" Target="http://images.essentialbaby.com.au/2015/03/10/6338557/Article%20Lead%20-%20wide67186132140aktimage.related.articleLeadwide.729x410.14015g.png1426058070707.jpg-620x349.jpg" TargetMode="External"/><Relationship Id="rId4" Type="http://schemas.openxmlformats.org/officeDocument/2006/relationships/hyperlink" Target="http://dl9fvu4r30qs1.cloudfront.net/2e/57/e91fffa44828985b04f2e74f6b44/chappie-szenen-12-scene-picture-ninja.jpg" TargetMode="External"/><Relationship Id="rId5" Type="http://schemas.openxmlformats.org/officeDocument/2006/relationships/hyperlink" Target="http://www.ew.com/sites/default/files/i/%5Bcurrent-date:custom:Y%5D/%5Bcurrent-date:custom:m%5D/%5Bcurrent-date:custom:d%5D/chappie-box-office_0.jpg" TargetMode="External"/><Relationship Id="rId6" Type="http://schemas.openxmlformats.org/officeDocument/2006/relationships/hyperlink" Target="https://i.ytimg.com/vi/CzRJHygC2DE/maxresdefault.jpg" TargetMode="External"/><Relationship Id="rId7" Type="http://schemas.openxmlformats.org/officeDocument/2006/relationships/hyperlink" Target="http://www.jasonbfischer.com/wp-content/uploads/2015/07/chappie-dev-patel-deon.jpg" TargetMode="External"/><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510450" y="1257300"/>
            <a:ext cx="8123100" cy="1588500"/>
          </a:xfrm>
          <a:prstGeom prst="rect">
            <a:avLst/>
          </a:prstGeom>
        </p:spPr>
        <p:txBody>
          <a:bodyPr lIns="91425" tIns="91425" rIns="91425" bIns="91425" anchor="b" anchorCtr="0">
            <a:noAutofit/>
          </a:bodyPr>
          <a:lstStyle/>
          <a:p>
            <a:pPr lvl="0">
              <a:spcBef>
                <a:spcPts val="0"/>
              </a:spcBef>
              <a:buNone/>
            </a:pPr>
            <a:r>
              <a:rPr lang="en"/>
              <a:t>CHAPPiE</a:t>
            </a:r>
          </a:p>
        </p:txBody>
      </p:sp>
      <p:sp>
        <p:nvSpPr>
          <p:cNvPr id="60" name="Shape 60"/>
          <p:cNvSpPr txBox="1">
            <a:spLocks noGrp="1"/>
          </p:cNvSpPr>
          <p:nvPr>
            <p:ph type="subTitle" idx="1"/>
          </p:nvPr>
        </p:nvSpPr>
        <p:spPr>
          <a:xfrm>
            <a:off x="510450" y="3182312"/>
            <a:ext cx="8123100" cy="630000"/>
          </a:xfrm>
          <a:prstGeom prst="rect">
            <a:avLst/>
          </a:prstGeom>
        </p:spPr>
        <p:txBody>
          <a:bodyPr lIns="91425" tIns="91425" rIns="91425" bIns="91425" anchor="t" anchorCtr="0">
            <a:noAutofit/>
          </a:bodyPr>
          <a:lstStyle/>
          <a:p>
            <a:pPr lvl="0">
              <a:spcBef>
                <a:spcPts val="0"/>
              </a:spcBef>
              <a:buNone/>
            </a:pPr>
            <a:r>
              <a:rPr lang="en"/>
              <a:t>Amanda Adkins, Brett Ammeson, Adilet Issayev, </a:t>
            </a:r>
          </a:p>
          <a:p>
            <a:pPr lvl="0">
              <a:spcBef>
                <a:spcPts val="0"/>
              </a:spcBef>
              <a:buNone/>
            </a:pPr>
            <a:r>
              <a:rPr lang="en"/>
              <a:t>Patrick Polley, Alec Thompson</a:t>
            </a:r>
          </a:p>
        </p:txBody>
      </p:sp>
      <p:sp>
        <p:nvSpPr>
          <p:cNvPr id="61" name="Shape 6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a:t>
            </a:fld>
            <a:endParaRPr lang="en"/>
          </a:p>
        </p:txBody>
      </p:sp>
      <p:pic>
        <p:nvPicPr>
          <p:cNvPr id="62" name="Shape 62"/>
          <p:cNvPicPr preferRelativeResize="0"/>
          <p:nvPr/>
        </p:nvPicPr>
        <p:blipFill rotWithShape="1">
          <a:blip r:embed="rId3">
            <a:alphaModFix/>
          </a:blip>
          <a:srcRect l="31879" r="14334"/>
          <a:stretch/>
        </p:blipFill>
        <p:spPr>
          <a:xfrm>
            <a:off x="5175179" y="272525"/>
            <a:ext cx="2593396" cy="2712100"/>
          </a:xfrm>
          <a:prstGeom prst="rect">
            <a:avLst/>
          </a:prstGeom>
          <a:noFill/>
          <a:ln>
            <a:noFill/>
          </a:ln>
        </p:spPr>
      </p:pic>
      <p:sp>
        <p:nvSpPr>
          <p:cNvPr id="63" name="Shape 63"/>
          <p:cNvSpPr txBox="1"/>
          <p:nvPr/>
        </p:nvSpPr>
        <p:spPr>
          <a:xfrm>
            <a:off x="7768575" y="2591025"/>
            <a:ext cx="548700" cy="393600"/>
          </a:xfrm>
          <a:prstGeom prst="rect">
            <a:avLst/>
          </a:prstGeom>
          <a:noFill/>
          <a:ln>
            <a:noFill/>
          </a:ln>
        </p:spPr>
        <p:txBody>
          <a:bodyPr lIns="91425" tIns="91425" rIns="91425" bIns="91425" anchor="t" anchorCtr="0">
            <a:noAutofit/>
          </a:bodyPr>
          <a:lstStyle/>
          <a:p>
            <a:pPr lvl="0">
              <a:spcBef>
                <a:spcPts val="0"/>
              </a:spcBef>
              <a:buNone/>
            </a:pPr>
            <a:r>
              <a:rPr lang="en" sz="1700">
                <a:solidFill>
                  <a:srgbClr val="FFFFFF"/>
                </a:solidFill>
                <a:latin typeface="Proxima Nova"/>
                <a:ea typeface="Proxima Nova"/>
                <a:cs typeface="Proxima Nova"/>
                <a:sym typeface="Proxima Nova"/>
              </a:rPr>
              <a:t>[10]</a:t>
            </a:r>
          </a:p>
          <a:p>
            <a:pPr lvl="0">
              <a:spcBef>
                <a:spcPts val="0"/>
              </a:spcBef>
              <a:buNone/>
            </a:pPr>
            <a:endParaRPr sz="1700">
              <a:solidFill>
                <a:srgbClr val="FFFFFF"/>
              </a:solidFill>
              <a:latin typeface="Proxima Nova"/>
              <a:ea typeface="Proxima Nova"/>
              <a:cs typeface="Proxima Nova"/>
              <a:sym typeface="Proxima Nova"/>
            </a:endParaRPr>
          </a:p>
        </p:txBody>
      </p:sp>
    </p:spTree>
  </p:cSld>
  <p:clrMapOvr>
    <a:masterClrMapping/>
  </p:clrMapOvr>
  <p:transition xmlns:p14="http://schemas.microsoft.com/office/powerpoint/2010/mai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Conclusions</a:t>
            </a:r>
          </a:p>
        </p:txBody>
      </p:sp>
      <p:sp>
        <p:nvSpPr>
          <p:cNvPr id="143" name="Shape 143"/>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buAutoNum type="arabicPeriod"/>
            </a:pPr>
            <a:r>
              <a:rPr lang="en"/>
              <a:t>Supervision and safeguards may reduce convenience, but are necessary for security and privacy.</a:t>
            </a:r>
          </a:p>
          <a:p>
            <a:pPr marL="457200" lvl="0" indent="-228600" rtl="0">
              <a:spcBef>
                <a:spcPts val="0"/>
              </a:spcBef>
              <a:buAutoNum type="arabicPeriod"/>
            </a:pPr>
            <a:r>
              <a:rPr lang="en" b="1"/>
              <a:t>If something has sentience and self-awareness, it should be treated as human. </a:t>
            </a:r>
          </a:p>
        </p:txBody>
      </p:sp>
      <p:sp>
        <p:nvSpPr>
          <p:cNvPr id="144" name="Shape 14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10</a:t>
            </a:fld>
            <a:endParaRPr lang="en"/>
          </a:p>
        </p:txBody>
      </p:sp>
    </p:spTree>
  </p:cSld>
  <p:clrMapOvr>
    <a:masterClrMapping/>
  </p:clrMapOvr>
  <p:transition xmlns:p14="http://schemas.microsoft.com/office/powerpoint/2010/mai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What are sapience and sentience?</a:t>
            </a:r>
          </a:p>
        </p:txBody>
      </p:sp>
      <p:sp>
        <p:nvSpPr>
          <p:cNvPr id="150" name="Shape 150"/>
          <p:cNvSpPr txBox="1">
            <a:spLocks noGrp="1"/>
          </p:cNvSpPr>
          <p:nvPr>
            <p:ph type="body" idx="1"/>
          </p:nvPr>
        </p:nvSpPr>
        <p:spPr>
          <a:xfrm>
            <a:off x="311700" y="1152475"/>
            <a:ext cx="8520600" cy="3416400"/>
          </a:xfrm>
          <a:prstGeom prst="rect">
            <a:avLst/>
          </a:prstGeom>
          <a:noFill/>
        </p:spPr>
        <p:txBody>
          <a:bodyPr lIns="91425" tIns="91425" rIns="91425" bIns="91425" anchor="t" anchorCtr="0">
            <a:noAutofit/>
          </a:bodyPr>
          <a:lstStyle/>
          <a:p>
            <a:pPr marL="457200" lvl="0" indent="-228600" rtl="0">
              <a:spcBef>
                <a:spcPts val="0"/>
              </a:spcBef>
            </a:pPr>
            <a:r>
              <a:rPr lang="en"/>
              <a:t>Sapience</a:t>
            </a:r>
          </a:p>
          <a:p>
            <a:pPr marL="914400" lvl="1" indent="-330200" rtl="0">
              <a:spcBef>
                <a:spcPts val="0"/>
              </a:spcBef>
              <a:buSzPct val="100000"/>
            </a:pPr>
            <a:r>
              <a:rPr lang="en" sz="1600"/>
              <a:t>Wisdom, self-awareness</a:t>
            </a:r>
          </a:p>
          <a:p>
            <a:pPr marL="914400" lvl="1" indent="-330200" rtl="0">
              <a:spcBef>
                <a:spcPts val="0"/>
              </a:spcBef>
              <a:buSzPct val="100000"/>
            </a:pPr>
            <a:r>
              <a:rPr lang="en" sz="1600"/>
              <a:t>Ability to reason and make judgements</a:t>
            </a:r>
          </a:p>
          <a:p>
            <a:pPr marL="914400" lvl="1" indent="-330200" rtl="0">
              <a:spcBef>
                <a:spcPts val="0"/>
              </a:spcBef>
              <a:buSzPct val="100000"/>
            </a:pPr>
            <a:r>
              <a:rPr lang="en" sz="1600"/>
              <a:t>Marker of personhood [4]</a:t>
            </a:r>
          </a:p>
          <a:p>
            <a:pPr marL="457200" lvl="0" indent="-228600" rtl="0">
              <a:spcBef>
                <a:spcPts val="0"/>
              </a:spcBef>
            </a:pPr>
            <a:r>
              <a:rPr lang="en"/>
              <a:t>Sentience</a:t>
            </a:r>
          </a:p>
          <a:p>
            <a:pPr marL="914400" lvl="1" indent="-330200" rtl="0">
              <a:spcBef>
                <a:spcPts val="0"/>
              </a:spcBef>
              <a:buSzPct val="100000"/>
            </a:pPr>
            <a:r>
              <a:rPr lang="en" sz="1600"/>
              <a:t>Capability to feel [5]</a:t>
            </a:r>
          </a:p>
        </p:txBody>
      </p:sp>
      <p:sp>
        <p:nvSpPr>
          <p:cNvPr id="151" name="Shape 15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11</a:t>
            </a:fld>
            <a:endParaRPr lang="en"/>
          </a:p>
        </p:txBody>
      </p:sp>
      <p:pic>
        <p:nvPicPr>
          <p:cNvPr id="152" name="Shape 152"/>
          <p:cNvPicPr preferRelativeResize="0"/>
          <p:nvPr/>
        </p:nvPicPr>
        <p:blipFill rotWithShape="1">
          <a:blip r:embed="rId3">
            <a:alphaModFix/>
          </a:blip>
          <a:srcRect l="21027" r="10857"/>
          <a:stretch/>
        </p:blipFill>
        <p:spPr>
          <a:xfrm>
            <a:off x="5277324" y="1362600"/>
            <a:ext cx="3467174" cy="2291550"/>
          </a:xfrm>
          <a:prstGeom prst="rect">
            <a:avLst/>
          </a:prstGeom>
          <a:noFill/>
          <a:ln>
            <a:noFill/>
          </a:ln>
        </p:spPr>
      </p:pic>
      <p:sp>
        <p:nvSpPr>
          <p:cNvPr id="153" name="Shape 153"/>
          <p:cNvSpPr txBox="1"/>
          <p:nvPr/>
        </p:nvSpPr>
        <p:spPr>
          <a:xfrm>
            <a:off x="8206300" y="3260550"/>
            <a:ext cx="427500" cy="393600"/>
          </a:xfrm>
          <a:prstGeom prst="rect">
            <a:avLst/>
          </a:prstGeom>
          <a:noFill/>
          <a:ln>
            <a:noFill/>
          </a:ln>
        </p:spPr>
        <p:txBody>
          <a:bodyPr lIns="91425" tIns="91425" rIns="91425" bIns="91425" anchor="t" anchorCtr="0">
            <a:noAutofit/>
          </a:bodyPr>
          <a:lstStyle/>
          <a:p>
            <a:pPr lvl="0" rtl="0">
              <a:spcBef>
                <a:spcPts val="0"/>
              </a:spcBef>
              <a:buNone/>
            </a:pPr>
            <a:r>
              <a:rPr lang="en" sz="1700">
                <a:solidFill>
                  <a:srgbClr val="FFFFFF"/>
                </a:solidFill>
                <a:latin typeface="Proxima Nova"/>
                <a:ea typeface="Proxima Nova"/>
                <a:cs typeface="Proxima Nova"/>
                <a:sym typeface="Proxima Nova"/>
              </a:rPr>
              <a:t>[9]</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Shape 158"/>
          <p:cNvPicPr preferRelativeResize="0"/>
          <p:nvPr/>
        </p:nvPicPr>
        <p:blipFill rotWithShape="1">
          <a:blip r:embed="rId3">
            <a:alphaModFix/>
          </a:blip>
          <a:srcRect l="35285" r="18354"/>
          <a:stretch/>
        </p:blipFill>
        <p:spPr>
          <a:xfrm>
            <a:off x="6099275" y="1152475"/>
            <a:ext cx="2592626" cy="2330250"/>
          </a:xfrm>
          <a:prstGeom prst="rect">
            <a:avLst/>
          </a:prstGeom>
          <a:noFill/>
          <a:ln>
            <a:noFill/>
          </a:ln>
        </p:spPr>
      </p:pic>
      <p:sp>
        <p:nvSpPr>
          <p:cNvPr id="159" name="Shape 159"/>
          <p:cNvSpPr txBox="1"/>
          <p:nvPr/>
        </p:nvSpPr>
        <p:spPr>
          <a:xfrm>
            <a:off x="6099262" y="3089125"/>
            <a:ext cx="655200" cy="393600"/>
          </a:xfrm>
          <a:prstGeom prst="rect">
            <a:avLst/>
          </a:prstGeom>
          <a:noFill/>
          <a:ln>
            <a:noFill/>
          </a:ln>
        </p:spPr>
        <p:txBody>
          <a:bodyPr lIns="91425" tIns="91425" rIns="91425" bIns="91425" anchor="t" anchorCtr="0">
            <a:noAutofit/>
          </a:bodyPr>
          <a:lstStyle/>
          <a:p>
            <a:pPr lvl="0" rtl="0">
              <a:spcBef>
                <a:spcPts val="0"/>
              </a:spcBef>
              <a:buNone/>
            </a:pPr>
            <a:r>
              <a:rPr lang="en" sz="1700">
                <a:solidFill>
                  <a:srgbClr val="FFFFFF"/>
                </a:solidFill>
                <a:latin typeface="Proxima Nova"/>
                <a:ea typeface="Proxima Nova"/>
                <a:cs typeface="Proxima Nova"/>
                <a:sym typeface="Proxima Nova"/>
              </a:rPr>
              <a:t>[17]</a:t>
            </a:r>
          </a:p>
        </p:txBody>
      </p:sp>
      <p:sp>
        <p:nvSpPr>
          <p:cNvPr id="160" name="Shape 16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sz="2400"/>
              <a:t>Sentient and Self-Aware Robots Should Be Treated Like Humans</a:t>
            </a:r>
          </a:p>
        </p:txBody>
      </p:sp>
      <p:sp>
        <p:nvSpPr>
          <p:cNvPr id="161" name="Shape 161"/>
          <p:cNvSpPr txBox="1">
            <a:spLocks noGrp="1"/>
          </p:cNvSpPr>
          <p:nvPr>
            <p:ph type="body" idx="1"/>
          </p:nvPr>
        </p:nvSpPr>
        <p:spPr>
          <a:xfrm>
            <a:off x="311700" y="1152475"/>
            <a:ext cx="5158800" cy="3416400"/>
          </a:xfrm>
          <a:prstGeom prst="rect">
            <a:avLst/>
          </a:prstGeom>
        </p:spPr>
        <p:txBody>
          <a:bodyPr lIns="91425" tIns="91425" rIns="91425" bIns="91425" anchor="t" anchorCtr="0">
            <a:noAutofit/>
          </a:bodyPr>
          <a:lstStyle/>
          <a:p>
            <a:pPr marL="457200" lvl="0" indent="-228600" rtl="0">
              <a:lnSpc>
                <a:spcPct val="100000"/>
              </a:lnSpc>
              <a:spcBef>
                <a:spcPts val="0"/>
              </a:spcBef>
            </a:pPr>
            <a:r>
              <a:rPr lang="en" dirty="0"/>
              <a:t>Self-awareness could be used as measure of sapience</a:t>
            </a:r>
          </a:p>
          <a:p>
            <a:pPr marL="457200" lvl="0" indent="-228600" rtl="0">
              <a:lnSpc>
                <a:spcPct val="100000"/>
              </a:lnSpc>
              <a:spcBef>
                <a:spcPts val="0"/>
              </a:spcBef>
            </a:pPr>
            <a:r>
              <a:rPr lang="en" dirty="0"/>
              <a:t>Sentient AI can perform tasks humans can</a:t>
            </a:r>
          </a:p>
          <a:p>
            <a:pPr marL="914400" lvl="1" indent="-330200" rtl="0">
              <a:lnSpc>
                <a:spcPct val="100000"/>
              </a:lnSpc>
              <a:spcBef>
                <a:spcPts val="0"/>
              </a:spcBef>
              <a:buSzPct val="100000"/>
            </a:pPr>
            <a:r>
              <a:rPr lang="en" sz="1600" dirty="0"/>
              <a:t>Can learn, think and feel</a:t>
            </a:r>
          </a:p>
          <a:p>
            <a:pPr marL="914400" lvl="1" indent="-330200" rtl="0">
              <a:lnSpc>
                <a:spcPct val="100000"/>
              </a:lnSpc>
              <a:spcBef>
                <a:spcPts val="0"/>
              </a:spcBef>
              <a:buSzPct val="100000"/>
            </a:pPr>
            <a:r>
              <a:rPr lang="en" sz="1600" dirty="0"/>
              <a:t>Can create new things</a:t>
            </a:r>
          </a:p>
          <a:p>
            <a:pPr marL="457200" lvl="0" indent="-228600" rtl="0">
              <a:lnSpc>
                <a:spcPct val="100000"/>
              </a:lnSpc>
              <a:spcBef>
                <a:spcPts val="0"/>
              </a:spcBef>
            </a:pPr>
            <a:r>
              <a:rPr lang="en" dirty="0"/>
              <a:t>Humans with robotic bodies are not functionally different than sentient AI</a:t>
            </a:r>
          </a:p>
        </p:txBody>
      </p:sp>
      <p:sp>
        <p:nvSpPr>
          <p:cNvPr id="162" name="Shape 16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12</a:t>
            </a:fld>
            <a:endParaRPr lang="en"/>
          </a:p>
        </p:txBody>
      </p:sp>
      <p:sp>
        <p:nvSpPr>
          <p:cNvPr id="163" name="Shape 163"/>
          <p:cNvSpPr txBox="1">
            <a:spLocks noGrp="1"/>
          </p:cNvSpPr>
          <p:nvPr>
            <p:ph type="body" idx="1"/>
          </p:nvPr>
        </p:nvSpPr>
        <p:spPr>
          <a:xfrm>
            <a:off x="311700" y="3482725"/>
            <a:ext cx="8160900" cy="1058668"/>
          </a:xfrm>
          <a:prstGeom prst="rect">
            <a:avLst/>
          </a:prstGeom>
        </p:spPr>
        <p:txBody>
          <a:bodyPr lIns="91425" tIns="91425" rIns="91425" bIns="91425" anchor="t" anchorCtr="0">
            <a:noAutofit/>
          </a:bodyPr>
          <a:lstStyle/>
          <a:p>
            <a:pPr lvl="0" rtl="0">
              <a:lnSpc>
                <a:spcPct val="100000"/>
              </a:lnSpc>
              <a:spcBef>
                <a:spcPts val="0"/>
              </a:spcBef>
              <a:buNone/>
            </a:pPr>
            <a:endParaRPr dirty="0"/>
          </a:p>
          <a:p>
            <a:pPr marL="457200" lvl="0" indent="-228600" rtl="0">
              <a:lnSpc>
                <a:spcPct val="100000"/>
              </a:lnSpc>
              <a:spcBef>
                <a:spcPts val="0"/>
              </a:spcBef>
            </a:pPr>
            <a:r>
              <a:rPr lang="en" dirty="0"/>
              <a:t>“Because sentient beings can feel, they can be hurt, they have an interest in experiencing well-being, and therefore we owe them moral consideration.”</a:t>
            </a:r>
          </a:p>
          <a:p>
            <a:pPr marL="914400" lvl="1" indent="-330200" rtl="0">
              <a:lnSpc>
                <a:spcPct val="100000"/>
              </a:lnSpc>
              <a:spcBef>
                <a:spcPts val="0"/>
              </a:spcBef>
              <a:buSzPct val="100000"/>
            </a:pPr>
            <a:r>
              <a:rPr lang="en" sz="1600" dirty="0"/>
              <a:t>Ethicist Carissa Veliz [6]</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Conclusions</a:t>
            </a:r>
          </a:p>
        </p:txBody>
      </p:sp>
      <p:sp>
        <p:nvSpPr>
          <p:cNvPr id="169" name="Shape 169"/>
          <p:cNvSpPr txBox="1">
            <a:spLocks noGrp="1"/>
          </p:cNvSpPr>
          <p:nvPr>
            <p:ph type="body" idx="1"/>
          </p:nvPr>
        </p:nvSpPr>
        <p:spPr>
          <a:xfrm>
            <a:off x="311700" y="1152475"/>
            <a:ext cx="8520600" cy="3416400"/>
          </a:xfrm>
          <a:prstGeom prst="rect">
            <a:avLst/>
          </a:prstGeom>
          <a:noFill/>
        </p:spPr>
        <p:txBody>
          <a:bodyPr lIns="91425" tIns="91425" rIns="91425" bIns="91425" anchor="t" anchorCtr="0">
            <a:noAutofit/>
          </a:bodyPr>
          <a:lstStyle/>
          <a:p>
            <a:pPr marL="457200" lvl="0" indent="-228600" rtl="0">
              <a:spcBef>
                <a:spcPts val="0"/>
              </a:spcBef>
              <a:buAutoNum type="arabicPeriod"/>
            </a:pPr>
            <a:r>
              <a:rPr lang="en"/>
              <a:t>Supervision and safeguards may reduce convenience, but are necessary for security and privacy.</a:t>
            </a:r>
          </a:p>
          <a:p>
            <a:pPr marL="914400" lvl="1" indent="-330200" rtl="0">
              <a:spcBef>
                <a:spcPts val="0"/>
              </a:spcBef>
              <a:buSzPct val="100000"/>
              <a:buAutoNum type="alphaLcPeriod"/>
            </a:pPr>
            <a:r>
              <a:rPr lang="en" sz="1600"/>
              <a:t>Especially important with armed/surveillance technology</a:t>
            </a:r>
          </a:p>
          <a:p>
            <a:pPr marL="457200" lvl="0" indent="-228600" rtl="0">
              <a:spcBef>
                <a:spcPts val="0"/>
              </a:spcBef>
              <a:buAutoNum type="arabicPeriod"/>
            </a:pPr>
            <a:r>
              <a:rPr lang="en"/>
              <a:t>If something has sentience and self-awareness, it should be treated as human.</a:t>
            </a:r>
          </a:p>
        </p:txBody>
      </p:sp>
      <p:sp>
        <p:nvSpPr>
          <p:cNvPr id="170" name="Shape 17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13</a:t>
            </a:fld>
            <a:endParaRPr lang="en"/>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References</a:t>
            </a:r>
          </a:p>
        </p:txBody>
      </p:sp>
      <p:sp>
        <p:nvSpPr>
          <p:cNvPr id="176" name="Shape 176"/>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0" marR="0" lvl="0" indent="0" algn="l" rtl="0">
              <a:lnSpc>
                <a:spcPct val="90000"/>
              </a:lnSpc>
              <a:spcBef>
                <a:spcPts val="0"/>
              </a:spcBef>
              <a:spcAft>
                <a:spcPts val="0"/>
              </a:spcAft>
              <a:buNone/>
            </a:pPr>
            <a:r>
              <a:rPr lang="en" sz="1400">
                <a:latin typeface="Cambria"/>
                <a:ea typeface="Cambria"/>
                <a:cs typeface="Cambria"/>
                <a:sym typeface="Cambria"/>
              </a:rPr>
              <a:t>[1] A. Slagell, “Thinking Critically about Computer Security Trade-offs - CSI,”Thinking Critically about Computer Security Trade-offs - CSI, Aug-2010. [Online]. Available at: http://www.csicop.org/si/show/thinking_critically_about_computer_security_trade-offs. [Accessed: 21-Apr-2016].</a:t>
            </a:r>
          </a:p>
          <a:p>
            <a:pPr marL="0" marR="0" lvl="0" indent="0" algn="l" rtl="0">
              <a:lnSpc>
                <a:spcPct val="90000"/>
              </a:lnSpc>
              <a:spcBef>
                <a:spcPts val="0"/>
              </a:spcBef>
              <a:spcAft>
                <a:spcPts val="0"/>
              </a:spcAft>
              <a:buNone/>
            </a:pPr>
            <a:r>
              <a:rPr lang="en" sz="1400">
                <a:latin typeface="Cambria"/>
                <a:ea typeface="Cambria"/>
                <a:cs typeface="Cambria"/>
                <a:sym typeface="Cambria"/>
              </a:rPr>
              <a:t>[2]The Urban Child Institute, “TUCL Data Book VII,” Urban Child Institute, 2012. [Online]. Available at: http://www.urbanchildinstitute.org/sites/all/files/databooks/tuci_data_book_vii_2012.05_family.pdf. [Accessed: 21-Apr-2016].</a:t>
            </a:r>
          </a:p>
          <a:p>
            <a:pPr marL="0" marR="0" lvl="0" indent="0" algn="l" rtl="0">
              <a:lnSpc>
                <a:spcPct val="90000"/>
              </a:lnSpc>
              <a:spcBef>
                <a:spcPts val="0"/>
              </a:spcBef>
              <a:spcAft>
                <a:spcPts val="0"/>
              </a:spcAft>
              <a:buNone/>
            </a:pPr>
            <a:r>
              <a:rPr lang="en" sz="1400">
                <a:latin typeface="Cambria"/>
                <a:ea typeface="Cambria"/>
                <a:cs typeface="Cambria"/>
                <a:sym typeface="Cambria"/>
              </a:rPr>
              <a:t>[3] “http://www.urban.org/research/publication/negative-effects-instability-child-development-research-synthesis/view/full_report,” The Urban Institute, rep., Sep. 2013.</a:t>
            </a:r>
          </a:p>
          <a:p>
            <a:pPr marL="0" marR="0" lvl="0" indent="0" algn="l" rtl="0">
              <a:lnSpc>
                <a:spcPct val="90000"/>
              </a:lnSpc>
              <a:spcBef>
                <a:spcPts val="0"/>
              </a:spcBef>
              <a:spcAft>
                <a:spcPts val="0"/>
              </a:spcAft>
              <a:buNone/>
            </a:pPr>
            <a:r>
              <a:rPr lang="en" sz="1400">
                <a:latin typeface="Cambria"/>
                <a:ea typeface="Cambria"/>
                <a:cs typeface="Cambria"/>
                <a:sym typeface="Cambria"/>
              </a:rPr>
              <a:t>[4] G. Mobus, “Sapience,” Question Everything. [Online]. Available at: http://faculty.washington.edu/gmobus/theoryofsapience/sapienceexplained/1.sapienceintroduction/sapienceintroduction.html. [Accessed: 28-Apr-2016].</a:t>
            </a:r>
          </a:p>
          <a:p>
            <a:pPr marL="0" marR="0" lvl="0" indent="0" algn="l" rtl="0">
              <a:lnSpc>
                <a:spcPct val="90000"/>
              </a:lnSpc>
              <a:spcBef>
                <a:spcPts val="0"/>
              </a:spcBef>
              <a:spcAft>
                <a:spcPts val="0"/>
              </a:spcAft>
              <a:buNone/>
            </a:pPr>
            <a:r>
              <a:rPr lang="en" sz="1400">
                <a:latin typeface="Cambria"/>
                <a:ea typeface="Cambria"/>
                <a:cs typeface="Cambria"/>
                <a:sym typeface="Cambria"/>
              </a:rPr>
              <a:t>[5] http://www.merriam-webster.com/dictionary/sentience</a:t>
            </a:r>
          </a:p>
          <a:p>
            <a:pPr marL="0" marR="0" lvl="0" indent="0" algn="l" rtl="0">
              <a:lnSpc>
                <a:spcPct val="90000"/>
              </a:lnSpc>
              <a:spcBef>
                <a:spcPts val="0"/>
              </a:spcBef>
              <a:spcAft>
                <a:spcPts val="0"/>
              </a:spcAft>
              <a:buNone/>
            </a:pPr>
            <a:endParaRPr sz="1400">
              <a:latin typeface="Cambria"/>
              <a:ea typeface="Cambria"/>
              <a:cs typeface="Cambria"/>
              <a:sym typeface="Cambria"/>
            </a:endParaRPr>
          </a:p>
        </p:txBody>
      </p:sp>
      <p:sp>
        <p:nvSpPr>
          <p:cNvPr id="177" name="Shape 17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14</a:t>
            </a:fld>
            <a:endParaRPr lang="en"/>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References</a:t>
            </a:r>
          </a:p>
        </p:txBody>
      </p:sp>
      <p:sp>
        <p:nvSpPr>
          <p:cNvPr id="183" name="Shape 183"/>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lnSpc>
                <a:spcPct val="90000"/>
              </a:lnSpc>
              <a:spcBef>
                <a:spcPts val="0"/>
              </a:spcBef>
              <a:spcAft>
                <a:spcPts val="0"/>
              </a:spcAft>
              <a:buNone/>
            </a:pPr>
            <a:r>
              <a:rPr lang="en" sz="1400">
                <a:latin typeface="Cambria"/>
                <a:ea typeface="Cambria"/>
                <a:cs typeface="Cambria"/>
                <a:sym typeface="Cambria"/>
              </a:rPr>
              <a:t>[6] L. Westaway, “What you need to know about artificial intelligence, and the imminent robot future,” CNET, 22-Dec-2015. [Online]. Available at: http://www.cnet.com/news/what-you-need-to-know-about-artificial-intelligence-and-the-imminent-robot-future/. [Accessed: 21-Apr-2016].</a:t>
            </a:r>
          </a:p>
          <a:p>
            <a:pPr lvl="0">
              <a:lnSpc>
                <a:spcPct val="90000"/>
              </a:lnSpc>
              <a:spcBef>
                <a:spcPts val="0"/>
              </a:spcBef>
              <a:spcAft>
                <a:spcPts val="0"/>
              </a:spcAft>
              <a:buNone/>
            </a:pPr>
            <a:r>
              <a:rPr lang="en" sz="1400">
                <a:latin typeface="Cambria"/>
                <a:ea typeface="Cambria"/>
                <a:cs typeface="Cambria"/>
                <a:sym typeface="Cambria"/>
              </a:rPr>
              <a:t>[7] M. Ridley, "Nature Via Nurture: Genes, Experience, and What Makes Us Human," vol. 164, ed. Washington: Society for Science &amp; the Public, 2003, p. 47.</a:t>
            </a:r>
          </a:p>
          <a:p>
            <a:pPr lvl="0">
              <a:lnSpc>
                <a:spcPct val="90000"/>
              </a:lnSpc>
              <a:spcBef>
                <a:spcPts val="0"/>
              </a:spcBef>
              <a:spcAft>
                <a:spcPts val="0"/>
              </a:spcAft>
              <a:buNone/>
            </a:pPr>
            <a:r>
              <a:rPr lang="en" sz="1400">
                <a:latin typeface="Cambria"/>
                <a:ea typeface="Cambria"/>
                <a:cs typeface="Cambria"/>
                <a:sym typeface="Cambria"/>
              </a:rPr>
              <a:t>[8]  Neumann, Peter G., “The AT&amp;T Crash”, The Risks Digest, Jan 1990. [Online] Available at: http://www.phworld.org/history/attcrash.htm</a:t>
            </a:r>
          </a:p>
          <a:p>
            <a:pPr lvl="0">
              <a:spcBef>
                <a:spcPts val="0"/>
              </a:spcBef>
              <a:buNone/>
            </a:pPr>
            <a:endParaRPr/>
          </a:p>
        </p:txBody>
      </p:sp>
      <p:sp>
        <p:nvSpPr>
          <p:cNvPr id="184" name="Shape 18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15</a:t>
            </a:fld>
            <a:endParaRPr lang="en"/>
          </a:p>
        </p:txBody>
      </p:sp>
    </p:spTree>
  </p:cSld>
  <p:clrMapOvr>
    <a:masterClrMapping/>
  </p:clrMapOvr>
  <p:transition xmlns:p14="http://schemas.microsoft.com/office/powerpoint/2010/mai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References (Images)</a:t>
            </a:r>
          </a:p>
        </p:txBody>
      </p:sp>
      <p:sp>
        <p:nvSpPr>
          <p:cNvPr id="190" name="Shape 190"/>
          <p:cNvSpPr txBox="1">
            <a:spLocks noGrp="1"/>
          </p:cNvSpPr>
          <p:nvPr>
            <p:ph type="body" idx="1"/>
          </p:nvPr>
        </p:nvSpPr>
        <p:spPr>
          <a:xfrm>
            <a:off x="311700" y="1017725"/>
            <a:ext cx="8520600" cy="3551100"/>
          </a:xfrm>
          <a:prstGeom prst="rect">
            <a:avLst/>
          </a:prstGeom>
        </p:spPr>
        <p:txBody>
          <a:bodyPr lIns="91425" tIns="91425" rIns="91425" bIns="91425" anchor="t" anchorCtr="0">
            <a:noAutofit/>
          </a:bodyPr>
          <a:lstStyle/>
          <a:p>
            <a:pPr marL="0" marR="0" lvl="0" indent="0" algn="l" rtl="0">
              <a:lnSpc>
                <a:spcPct val="90000"/>
              </a:lnSpc>
              <a:spcBef>
                <a:spcPts val="0"/>
              </a:spcBef>
              <a:spcAft>
                <a:spcPts val="0"/>
              </a:spcAft>
              <a:buNone/>
            </a:pPr>
            <a:r>
              <a:rPr lang="en">
                <a:solidFill>
                  <a:schemeClr val="dk1"/>
                </a:solidFill>
                <a:latin typeface="Cambria"/>
                <a:ea typeface="Cambria"/>
                <a:cs typeface="Cambria"/>
                <a:sym typeface="Cambria"/>
              </a:rPr>
              <a:t>[9]http://davidtm.com.ar/blog/wp-content/uploads/2015/07/chappie-consciencia-1024x461.png</a:t>
            </a:r>
          </a:p>
          <a:p>
            <a:pPr marL="0" marR="0" lvl="0" indent="0" algn="l" rtl="0">
              <a:lnSpc>
                <a:spcPct val="90000"/>
              </a:lnSpc>
              <a:spcBef>
                <a:spcPts val="0"/>
              </a:spcBef>
              <a:spcAft>
                <a:spcPts val="0"/>
              </a:spcAft>
              <a:buNone/>
            </a:pPr>
            <a:r>
              <a:rPr lang="en">
                <a:solidFill>
                  <a:schemeClr val="dk1"/>
                </a:solidFill>
                <a:latin typeface="Cambria"/>
                <a:ea typeface="Cambria"/>
                <a:cs typeface="Cambria"/>
                <a:sym typeface="Cambria"/>
              </a:rPr>
              <a:t>[10]http://1.bp.blogspot.com/-4BSzVr9rJjM/VTUpFkdPAVI/AAAAAAAACMI/vyo1a7Mezyk/s1600/Chappie%2Bopening.jpg</a:t>
            </a:r>
          </a:p>
          <a:p>
            <a:pPr marL="0" marR="0" lvl="0" indent="0" algn="l" rtl="0">
              <a:lnSpc>
                <a:spcPct val="90000"/>
              </a:lnSpc>
              <a:spcBef>
                <a:spcPts val="0"/>
              </a:spcBef>
              <a:spcAft>
                <a:spcPts val="0"/>
              </a:spcAft>
              <a:buNone/>
            </a:pPr>
            <a:r>
              <a:rPr lang="en">
                <a:solidFill>
                  <a:schemeClr val="dk1"/>
                </a:solidFill>
                <a:latin typeface="Cambria"/>
                <a:ea typeface="Cambria"/>
                <a:cs typeface="Cambria"/>
                <a:sym typeface="Cambria"/>
              </a:rPr>
              <a:t>[11]http://www.standbyformindcontrol.com/wp-content/uploads/2015/07/MOF_0114-0490_1009.jpg</a:t>
            </a:r>
          </a:p>
          <a:p>
            <a:pPr marL="0" marR="0" lvl="0" indent="0" algn="l" rtl="0">
              <a:lnSpc>
                <a:spcPct val="90000"/>
              </a:lnSpc>
              <a:spcBef>
                <a:spcPts val="0"/>
              </a:spcBef>
              <a:spcAft>
                <a:spcPts val="0"/>
              </a:spcAft>
              <a:buNone/>
            </a:pPr>
            <a:r>
              <a:rPr lang="en">
                <a:solidFill>
                  <a:schemeClr val="dk1"/>
                </a:solidFill>
                <a:latin typeface="Cambria"/>
                <a:ea typeface="Cambria"/>
                <a:cs typeface="Cambria"/>
                <a:sym typeface="Cambria"/>
              </a:rPr>
              <a:t>[12]http://www.liveforfilms.com/wp-content/uploads/2015/02/chappie-movie-image-2.jpg</a:t>
            </a:r>
          </a:p>
          <a:p>
            <a:pPr lvl="0" rtl="0">
              <a:lnSpc>
                <a:spcPct val="90000"/>
              </a:lnSpc>
              <a:spcBef>
                <a:spcPts val="0"/>
              </a:spcBef>
              <a:spcAft>
                <a:spcPts val="0"/>
              </a:spcAft>
              <a:buNone/>
            </a:pPr>
            <a:r>
              <a:rPr lang="en">
                <a:solidFill>
                  <a:schemeClr val="dk1"/>
                </a:solidFill>
                <a:latin typeface="Cambria"/>
                <a:ea typeface="Cambria"/>
                <a:cs typeface="Cambria"/>
                <a:sym typeface="Cambria"/>
              </a:rPr>
              <a:t>[13]</a:t>
            </a:r>
            <a:r>
              <a:rPr lang="en">
                <a:solidFill>
                  <a:schemeClr val="dk1"/>
                </a:solidFill>
                <a:latin typeface="Cambria"/>
                <a:ea typeface="Cambria"/>
                <a:cs typeface="Cambria"/>
                <a:sym typeface="Cambria"/>
                <a:hlinkClick r:id="rId3"/>
              </a:rPr>
              <a:t>http://fm.cnbc.com/applications/cnbc.com/resources/img/editorial/2015/03/05/102481057-devin-patel-chappie.530x298.jpg?v=1425578166</a:t>
            </a:r>
          </a:p>
          <a:p>
            <a:pPr lvl="0" rtl="0">
              <a:lnSpc>
                <a:spcPct val="90000"/>
              </a:lnSpc>
              <a:spcBef>
                <a:spcPts val="0"/>
              </a:spcBef>
              <a:spcAft>
                <a:spcPts val="0"/>
              </a:spcAft>
              <a:buNone/>
            </a:pPr>
            <a:r>
              <a:rPr lang="en">
                <a:solidFill>
                  <a:schemeClr val="dk1"/>
                </a:solidFill>
                <a:latin typeface="Cambria"/>
                <a:ea typeface="Cambria"/>
                <a:cs typeface="Cambria"/>
                <a:sym typeface="Cambria"/>
              </a:rPr>
              <a:t>[14]</a:t>
            </a:r>
            <a:r>
              <a:rPr lang="en">
                <a:solidFill>
                  <a:schemeClr val="dk1"/>
                </a:solidFill>
                <a:latin typeface="Cambria"/>
                <a:ea typeface="Cambria"/>
                <a:cs typeface="Cambria"/>
                <a:sym typeface="Cambria"/>
                <a:hlinkClick r:id="rId4"/>
              </a:rPr>
              <a:t>https://encrypted-tbn2.gstatic.com/images?q=tbn:ANd9GcRe7Clb0Gd07iK9L6hzryGxoyjGeign3OK9SGRr5UerVWlCBP-Uyw</a:t>
            </a:r>
            <a:r>
              <a:rPr lang="en">
                <a:solidFill>
                  <a:schemeClr val="dk1"/>
                </a:solidFill>
                <a:latin typeface="Cambria"/>
                <a:ea typeface="Cambria"/>
                <a:cs typeface="Cambria"/>
                <a:sym typeface="Cambria"/>
              </a:rPr>
              <a:t> </a:t>
            </a:r>
          </a:p>
          <a:p>
            <a:pPr marL="0" marR="0" lvl="0" indent="0" algn="l" rtl="0">
              <a:lnSpc>
                <a:spcPct val="90000"/>
              </a:lnSpc>
              <a:spcBef>
                <a:spcPts val="0"/>
              </a:spcBef>
              <a:spcAft>
                <a:spcPts val="0"/>
              </a:spcAft>
              <a:buNone/>
            </a:pPr>
            <a:endParaRPr>
              <a:solidFill>
                <a:schemeClr val="dk1"/>
              </a:solidFill>
              <a:latin typeface="Cambria"/>
              <a:ea typeface="Cambria"/>
              <a:cs typeface="Cambria"/>
              <a:sym typeface="Cambria"/>
            </a:endParaRPr>
          </a:p>
        </p:txBody>
      </p:sp>
      <p:sp>
        <p:nvSpPr>
          <p:cNvPr id="191" name="Shape 19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16</a:t>
            </a:fld>
            <a:endParaRPr lang="en"/>
          </a:p>
        </p:txBody>
      </p:sp>
    </p:spTree>
  </p:cSld>
  <p:clrMapOvr>
    <a:masterClrMapping/>
  </p:clrMapOvr>
  <p:transition xmlns:p14="http://schemas.microsoft.com/office/powerpoint/2010/mai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References (Images)</a:t>
            </a:r>
          </a:p>
        </p:txBody>
      </p:sp>
      <p:sp>
        <p:nvSpPr>
          <p:cNvPr id="197" name="Shape 197"/>
          <p:cNvSpPr txBox="1">
            <a:spLocks noGrp="1"/>
          </p:cNvSpPr>
          <p:nvPr>
            <p:ph type="body" idx="1"/>
          </p:nvPr>
        </p:nvSpPr>
        <p:spPr>
          <a:xfrm>
            <a:off x="311700" y="1017725"/>
            <a:ext cx="8520600" cy="3551100"/>
          </a:xfrm>
          <a:prstGeom prst="rect">
            <a:avLst/>
          </a:prstGeom>
        </p:spPr>
        <p:txBody>
          <a:bodyPr lIns="91425" tIns="91425" rIns="91425" bIns="91425" anchor="t" anchorCtr="0">
            <a:noAutofit/>
          </a:bodyPr>
          <a:lstStyle/>
          <a:p>
            <a:pPr marL="0" marR="0" lvl="0" indent="0" algn="l" rtl="0">
              <a:lnSpc>
                <a:spcPct val="90000"/>
              </a:lnSpc>
              <a:spcBef>
                <a:spcPts val="0"/>
              </a:spcBef>
              <a:spcAft>
                <a:spcPts val="0"/>
              </a:spcAft>
              <a:buNone/>
            </a:pPr>
            <a:r>
              <a:rPr lang="en">
                <a:solidFill>
                  <a:schemeClr val="dk1"/>
                </a:solidFill>
                <a:latin typeface="Cambria"/>
                <a:ea typeface="Cambria"/>
                <a:cs typeface="Cambria"/>
                <a:sym typeface="Cambria"/>
              </a:rPr>
              <a:t>[15]</a:t>
            </a:r>
            <a:r>
              <a:rPr lang="en">
                <a:solidFill>
                  <a:schemeClr val="dk1"/>
                </a:solidFill>
                <a:latin typeface="Cambria"/>
                <a:ea typeface="Cambria"/>
                <a:cs typeface="Cambria"/>
                <a:sym typeface="Cambria"/>
                <a:hlinkClick r:id="rId3"/>
              </a:rPr>
              <a:t>http://images.essentialbaby.com.au/2015/03/10/6338557/Article%20Lead%20-%20wide67186132140aktimage.related.articleLeadwide.729x410.14015g.png1426058070707.jpg-620x349.jpg</a:t>
            </a:r>
          </a:p>
          <a:p>
            <a:pPr marL="0" marR="0" lvl="0" indent="0" algn="l" rtl="0">
              <a:lnSpc>
                <a:spcPct val="90000"/>
              </a:lnSpc>
              <a:spcBef>
                <a:spcPts val="0"/>
              </a:spcBef>
              <a:spcAft>
                <a:spcPts val="0"/>
              </a:spcAft>
              <a:buNone/>
            </a:pPr>
            <a:r>
              <a:rPr lang="en">
                <a:solidFill>
                  <a:schemeClr val="dk1"/>
                </a:solidFill>
                <a:latin typeface="Cambria"/>
                <a:ea typeface="Cambria"/>
                <a:cs typeface="Cambria"/>
                <a:sym typeface="Cambria"/>
              </a:rPr>
              <a:t>[16]</a:t>
            </a:r>
            <a:r>
              <a:rPr lang="en">
                <a:solidFill>
                  <a:schemeClr val="dk1"/>
                </a:solidFill>
                <a:latin typeface="Cambria"/>
                <a:ea typeface="Cambria"/>
                <a:cs typeface="Cambria"/>
                <a:sym typeface="Cambria"/>
                <a:hlinkClick r:id="rId4"/>
              </a:rPr>
              <a:t>http://dl9fvu4r30qs1.cloudfront.net/2e/57/e91fffa44828985b04f2e74f6b44/chappie-szenen-12-scene-picture-ninja.jpg</a:t>
            </a:r>
          </a:p>
          <a:p>
            <a:pPr marL="0" marR="0" lvl="0" indent="0" algn="l" rtl="0">
              <a:lnSpc>
                <a:spcPct val="90000"/>
              </a:lnSpc>
              <a:spcBef>
                <a:spcPts val="0"/>
              </a:spcBef>
              <a:spcAft>
                <a:spcPts val="0"/>
              </a:spcAft>
              <a:buNone/>
            </a:pPr>
            <a:r>
              <a:rPr lang="en">
                <a:solidFill>
                  <a:schemeClr val="dk1"/>
                </a:solidFill>
                <a:latin typeface="Cambria"/>
                <a:ea typeface="Cambria"/>
                <a:cs typeface="Cambria"/>
                <a:sym typeface="Cambria"/>
              </a:rPr>
              <a:t>[17]</a:t>
            </a:r>
            <a:r>
              <a:rPr lang="en">
                <a:solidFill>
                  <a:schemeClr val="dk1"/>
                </a:solidFill>
                <a:latin typeface="Cambria"/>
                <a:ea typeface="Cambria"/>
                <a:cs typeface="Cambria"/>
                <a:sym typeface="Cambria"/>
                <a:hlinkClick r:id="rId5"/>
              </a:rPr>
              <a:t>http://www.ew.com/sites/default/files/i/%5Bcurrent-date%3Acustom%3AY%5D/%5Bcurrent-date%3Acustom%3Am%5D/%5Bcurrent-date%3Acustom%3Ad%5D/chappie-box-office_0.jpg</a:t>
            </a:r>
          </a:p>
          <a:p>
            <a:pPr marL="0" marR="0" lvl="0" indent="0" algn="l" rtl="0">
              <a:lnSpc>
                <a:spcPct val="90000"/>
              </a:lnSpc>
              <a:spcBef>
                <a:spcPts val="0"/>
              </a:spcBef>
              <a:spcAft>
                <a:spcPts val="0"/>
              </a:spcAft>
              <a:buNone/>
            </a:pPr>
            <a:r>
              <a:rPr lang="en">
                <a:solidFill>
                  <a:schemeClr val="dk1"/>
                </a:solidFill>
                <a:latin typeface="Cambria"/>
                <a:ea typeface="Cambria"/>
                <a:cs typeface="Cambria"/>
                <a:sym typeface="Cambria"/>
              </a:rPr>
              <a:t>[18]</a:t>
            </a:r>
            <a:r>
              <a:rPr lang="en">
                <a:solidFill>
                  <a:schemeClr val="dk1"/>
                </a:solidFill>
                <a:latin typeface="Cambria"/>
                <a:ea typeface="Cambria"/>
                <a:cs typeface="Cambria"/>
                <a:sym typeface="Cambria"/>
                <a:hlinkClick r:id="rId6"/>
              </a:rPr>
              <a:t>https://i.ytimg.com/vi/CzRJHygC2DE/maxresdefault.jpg</a:t>
            </a:r>
          </a:p>
          <a:p>
            <a:pPr marL="0" marR="0" lvl="0" indent="0" algn="l" rtl="0">
              <a:lnSpc>
                <a:spcPct val="90000"/>
              </a:lnSpc>
              <a:spcBef>
                <a:spcPts val="0"/>
              </a:spcBef>
              <a:spcAft>
                <a:spcPts val="0"/>
              </a:spcAft>
              <a:buNone/>
            </a:pPr>
            <a:r>
              <a:rPr lang="en">
                <a:solidFill>
                  <a:schemeClr val="dk1"/>
                </a:solidFill>
                <a:latin typeface="Cambria"/>
                <a:ea typeface="Cambria"/>
                <a:cs typeface="Cambria"/>
                <a:sym typeface="Cambria"/>
              </a:rPr>
              <a:t>[19]</a:t>
            </a:r>
            <a:r>
              <a:rPr lang="en">
                <a:solidFill>
                  <a:schemeClr val="dk1"/>
                </a:solidFill>
                <a:latin typeface="Cambria"/>
                <a:ea typeface="Cambria"/>
                <a:cs typeface="Cambria"/>
                <a:sym typeface="Cambria"/>
                <a:hlinkClick r:id="rId7"/>
              </a:rPr>
              <a:t>http://www.jasonbfischer.com/wp-content/uploads/2015/07/chappie-dev-patel-deon.jpg</a:t>
            </a:r>
          </a:p>
          <a:p>
            <a:pPr marL="0" marR="0" lvl="0" indent="0" algn="l" rtl="0">
              <a:lnSpc>
                <a:spcPct val="90000"/>
              </a:lnSpc>
              <a:spcBef>
                <a:spcPts val="0"/>
              </a:spcBef>
              <a:spcAft>
                <a:spcPts val="0"/>
              </a:spcAft>
              <a:buNone/>
            </a:pPr>
            <a:endParaRPr sz="1100">
              <a:solidFill>
                <a:srgbClr val="000000"/>
              </a:solidFill>
              <a:latin typeface="Arial"/>
              <a:ea typeface="Arial"/>
              <a:cs typeface="Arial"/>
              <a:sym typeface="Arial"/>
            </a:endParaRPr>
          </a:p>
          <a:p>
            <a:pPr marL="0" marR="0" lvl="0" indent="0" algn="l" rtl="0">
              <a:lnSpc>
                <a:spcPct val="90000"/>
              </a:lnSpc>
              <a:spcBef>
                <a:spcPts val="0"/>
              </a:spcBef>
              <a:spcAft>
                <a:spcPts val="0"/>
              </a:spcAft>
              <a:buNone/>
            </a:pPr>
            <a:endParaRPr sz="1100">
              <a:solidFill>
                <a:srgbClr val="000000"/>
              </a:solidFill>
              <a:latin typeface="Arial"/>
              <a:ea typeface="Arial"/>
              <a:cs typeface="Arial"/>
              <a:sym typeface="Arial"/>
            </a:endParaRPr>
          </a:p>
          <a:p>
            <a:pPr marL="0" marR="0" lvl="0" indent="0" algn="l" rtl="0">
              <a:lnSpc>
                <a:spcPct val="90000"/>
              </a:lnSpc>
              <a:spcBef>
                <a:spcPts val="0"/>
              </a:spcBef>
              <a:spcAft>
                <a:spcPts val="0"/>
              </a:spcAft>
              <a:buNone/>
            </a:pPr>
            <a:endParaRPr>
              <a:solidFill>
                <a:schemeClr val="dk1"/>
              </a:solidFill>
              <a:latin typeface="Cambria"/>
              <a:ea typeface="Cambria"/>
              <a:cs typeface="Cambria"/>
              <a:sym typeface="Cambria"/>
            </a:endParaRPr>
          </a:p>
          <a:p>
            <a:pPr marL="0" marR="0" lvl="0" indent="0" algn="l" rtl="0">
              <a:lnSpc>
                <a:spcPct val="90000"/>
              </a:lnSpc>
              <a:spcBef>
                <a:spcPts val="0"/>
              </a:spcBef>
              <a:spcAft>
                <a:spcPts val="0"/>
              </a:spcAft>
              <a:buNone/>
            </a:pPr>
            <a:r>
              <a:rPr lang="en">
                <a:solidFill>
                  <a:schemeClr val="dk1"/>
                </a:solidFill>
                <a:latin typeface="Cambria"/>
                <a:ea typeface="Cambria"/>
                <a:cs typeface="Cambria"/>
                <a:sym typeface="Cambria"/>
              </a:rPr>
              <a:t> </a:t>
            </a:r>
          </a:p>
        </p:txBody>
      </p:sp>
      <p:sp>
        <p:nvSpPr>
          <p:cNvPr id="198" name="Shape 19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17</a:t>
            </a:fld>
            <a:endParaRPr lang="en"/>
          </a:p>
        </p:txBody>
      </p:sp>
    </p:spTree>
  </p:cSld>
  <p:clrMapOvr>
    <a:masterClrMapping/>
  </p:clrMapOvr>
  <p:transition xmlns:p14="http://schemas.microsoft.com/office/powerpoint/2010/mai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Environment Shapes Growth</a:t>
            </a:r>
          </a:p>
        </p:txBody>
      </p:sp>
      <p:sp>
        <p:nvSpPr>
          <p:cNvPr id="204" name="Shape 204"/>
          <p:cNvSpPr txBox="1">
            <a:spLocks noGrp="1"/>
          </p:cNvSpPr>
          <p:nvPr>
            <p:ph type="body" idx="1"/>
          </p:nvPr>
        </p:nvSpPr>
        <p:spPr>
          <a:xfrm>
            <a:off x="311700" y="1501400"/>
            <a:ext cx="4399800" cy="3416400"/>
          </a:xfrm>
          <a:prstGeom prst="rect">
            <a:avLst/>
          </a:prstGeom>
        </p:spPr>
        <p:txBody>
          <a:bodyPr lIns="91425" tIns="91425" rIns="91425" bIns="91425" anchor="t" anchorCtr="0">
            <a:noAutofit/>
          </a:bodyPr>
          <a:lstStyle/>
          <a:p>
            <a:pPr marL="457200" lvl="0" indent="-228600" rtl="0">
              <a:spcBef>
                <a:spcPts val="0"/>
              </a:spcBef>
            </a:pPr>
            <a:r>
              <a:rPr lang="en"/>
              <a:t>Nature - Chappie’s nature is to be good</a:t>
            </a:r>
          </a:p>
          <a:p>
            <a:pPr marL="457200" lvl="0" indent="-228600" rtl="0">
              <a:spcBef>
                <a:spcPts val="0"/>
              </a:spcBef>
            </a:pPr>
            <a:r>
              <a:rPr lang="en"/>
              <a:t>Nurture - Chappie is influenced by forces; allows him to learn but also leads him to commit crimes [2][3]</a:t>
            </a:r>
          </a:p>
          <a:p>
            <a:pPr marL="457200" lvl="0" indent="-228600" rtl="0">
              <a:spcBef>
                <a:spcPts val="0"/>
              </a:spcBef>
            </a:pPr>
            <a:r>
              <a:rPr lang="en"/>
              <a:t>Influence of “nurture” overrides influence of “nature” [7]</a:t>
            </a:r>
          </a:p>
        </p:txBody>
      </p:sp>
      <p:sp>
        <p:nvSpPr>
          <p:cNvPr id="205" name="Shape 20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18</a:t>
            </a:fld>
            <a:endParaRPr lang="en"/>
          </a:p>
        </p:txBody>
      </p:sp>
    </p:spTree>
  </p:cSld>
  <p:clrMapOvr>
    <a:masterClrMapping/>
  </p:clrMapOvr>
  <p:transition xmlns:p14="http://schemas.microsoft.com/office/powerpoint/2010/mai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Plot Summary</a:t>
            </a:r>
          </a:p>
        </p:txBody>
      </p:sp>
      <p:sp>
        <p:nvSpPr>
          <p:cNvPr id="69" name="Shape 69"/>
          <p:cNvSpPr txBox="1">
            <a:spLocks noGrp="1"/>
          </p:cNvSpPr>
          <p:nvPr>
            <p:ph type="body" idx="1"/>
          </p:nvPr>
        </p:nvSpPr>
        <p:spPr>
          <a:xfrm>
            <a:off x="311700" y="1152475"/>
            <a:ext cx="4155600" cy="3416400"/>
          </a:xfrm>
          <a:prstGeom prst="rect">
            <a:avLst/>
          </a:prstGeom>
        </p:spPr>
        <p:txBody>
          <a:bodyPr lIns="91425" tIns="91425" rIns="91425" bIns="91425" anchor="t" anchorCtr="0">
            <a:noAutofit/>
          </a:bodyPr>
          <a:lstStyle/>
          <a:p>
            <a:pPr marL="457200" lvl="0" indent="-228600" rtl="0">
              <a:lnSpc>
                <a:spcPct val="100000"/>
              </a:lnSpc>
              <a:spcBef>
                <a:spcPts val="0"/>
              </a:spcBef>
            </a:pPr>
            <a:r>
              <a:rPr lang="en" dirty="0"/>
              <a:t>Takes place in Johannesburg</a:t>
            </a:r>
          </a:p>
          <a:p>
            <a:pPr marL="457200" lvl="0" indent="-228600" rtl="0">
              <a:lnSpc>
                <a:spcPct val="100000"/>
              </a:lnSpc>
              <a:spcBef>
                <a:spcPts val="0"/>
              </a:spcBef>
            </a:pPr>
            <a:r>
              <a:rPr lang="en" dirty="0"/>
              <a:t>Tech company Tetravaal produces AI Scouts</a:t>
            </a:r>
          </a:p>
          <a:p>
            <a:pPr marL="457200" lvl="0" indent="-228600" rtl="0">
              <a:lnSpc>
                <a:spcPct val="100000"/>
              </a:lnSpc>
              <a:spcBef>
                <a:spcPts val="0"/>
              </a:spcBef>
            </a:pPr>
            <a:r>
              <a:rPr lang="en" dirty="0"/>
              <a:t>Internal competition, Vincent Moore’s MOOSE</a:t>
            </a:r>
          </a:p>
          <a:p>
            <a:pPr marL="457200" lvl="0" indent="-228600" rtl="0">
              <a:lnSpc>
                <a:spcPct val="100000"/>
              </a:lnSpc>
              <a:spcBef>
                <a:spcPts val="0"/>
              </a:spcBef>
            </a:pPr>
            <a:r>
              <a:rPr lang="en" dirty="0"/>
              <a:t>Deon creates self-aware, fully conscious AI</a:t>
            </a:r>
          </a:p>
          <a:p>
            <a:pPr marL="457200" lvl="0" indent="-228600" rtl="0">
              <a:lnSpc>
                <a:spcPct val="100000"/>
              </a:lnSpc>
              <a:spcBef>
                <a:spcPts val="0"/>
              </a:spcBef>
            </a:pPr>
            <a:r>
              <a:rPr lang="en" dirty="0"/>
              <a:t>Deon kidnapped by gang, upload AI software onto Scout bot, creating </a:t>
            </a:r>
            <a:r>
              <a:rPr lang="en" dirty="0" smtClean="0"/>
              <a:t>Chappie</a:t>
            </a:r>
            <a:endParaRPr lang="en" dirty="0"/>
          </a:p>
        </p:txBody>
      </p:sp>
      <p:sp>
        <p:nvSpPr>
          <p:cNvPr id="70" name="Shape 7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2</a:t>
            </a:fld>
            <a:endParaRPr lang="en"/>
          </a:p>
        </p:txBody>
      </p:sp>
      <p:pic>
        <p:nvPicPr>
          <p:cNvPr id="71" name="Shape 71"/>
          <p:cNvPicPr preferRelativeResize="0"/>
          <p:nvPr/>
        </p:nvPicPr>
        <p:blipFill rotWithShape="1">
          <a:blip r:embed="rId3">
            <a:alphaModFix/>
          </a:blip>
          <a:srcRect r="37779"/>
          <a:stretch/>
        </p:blipFill>
        <p:spPr>
          <a:xfrm>
            <a:off x="5691250" y="110225"/>
            <a:ext cx="3141050" cy="2838450"/>
          </a:xfrm>
          <a:prstGeom prst="rect">
            <a:avLst/>
          </a:prstGeom>
          <a:noFill/>
          <a:ln>
            <a:noFill/>
          </a:ln>
        </p:spPr>
      </p:pic>
      <p:pic>
        <p:nvPicPr>
          <p:cNvPr id="72" name="Shape 72"/>
          <p:cNvPicPr preferRelativeResize="0"/>
          <p:nvPr/>
        </p:nvPicPr>
        <p:blipFill rotWithShape="1">
          <a:blip r:embed="rId4">
            <a:alphaModFix/>
          </a:blip>
          <a:srcRect l="21350" r="36554"/>
          <a:stretch/>
        </p:blipFill>
        <p:spPr>
          <a:xfrm>
            <a:off x="4856750" y="1780475"/>
            <a:ext cx="2456798" cy="2995949"/>
          </a:xfrm>
          <a:prstGeom prst="rect">
            <a:avLst/>
          </a:prstGeom>
          <a:noFill/>
          <a:ln>
            <a:noFill/>
          </a:ln>
        </p:spPr>
      </p:pic>
      <p:sp>
        <p:nvSpPr>
          <p:cNvPr id="73" name="Shape 73"/>
          <p:cNvSpPr txBox="1"/>
          <p:nvPr/>
        </p:nvSpPr>
        <p:spPr>
          <a:xfrm>
            <a:off x="4911375" y="4382825"/>
            <a:ext cx="548700" cy="393600"/>
          </a:xfrm>
          <a:prstGeom prst="rect">
            <a:avLst/>
          </a:prstGeom>
          <a:noFill/>
          <a:ln>
            <a:noFill/>
          </a:ln>
        </p:spPr>
        <p:txBody>
          <a:bodyPr lIns="91425" tIns="91425" rIns="91425" bIns="91425" anchor="t" anchorCtr="0">
            <a:noAutofit/>
          </a:bodyPr>
          <a:lstStyle/>
          <a:p>
            <a:pPr lvl="0">
              <a:spcBef>
                <a:spcPts val="0"/>
              </a:spcBef>
              <a:buNone/>
            </a:pPr>
            <a:r>
              <a:rPr lang="en" sz="1700">
                <a:solidFill>
                  <a:srgbClr val="FFFFFF"/>
                </a:solidFill>
                <a:latin typeface="Proxima Nova"/>
                <a:ea typeface="Proxima Nova"/>
                <a:cs typeface="Proxima Nova"/>
                <a:sym typeface="Proxima Nova"/>
              </a:rPr>
              <a:t>[11]</a:t>
            </a:r>
          </a:p>
        </p:txBody>
      </p:sp>
      <p:sp>
        <p:nvSpPr>
          <p:cNvPr id="74" name="Shape 74"/>
          <p:cNvSpPr txBox="1"/>
          <p:nvPr/>
        </p:nvSpPr>
        <p:spPr>
          <a:xfrm>
            <a:off x="8329800" y="2555075"/>
            <a:ext cx="614100" cy="3936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None/>
            </a:pPr>
            <a:r>
              <a:rPr lang="en" sz="1700">
                <a:solidFill>
                  <a:srgbClr val="FFFFFF"/>
                </a:solidFill>
                <a:latin typeface="Proxima Nova"/>
                <a:ea typeface="Proxima Nova"/>
                <a:cs typeface="Proxima Nova"/>
                <a:sym typeface="Proxima Nova"/>
              </a:rPr>
              <a:t>[13]</a:t>
            </a:r>
          </a:p>
        </p:txBody>
      </p:sp>
    </p:spTree>
  </p:cSld>
  <p:clrMapOvr>
    <a:masterClrMapping/>
  </p:clrMapOvr>
  <p:transition xmlns:p14="http://schemas.microsoft.com/office/powerpoint/2010/mai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Plot Summary</a:t>
            </a:r>
          </a:p>
        </p:txBody>
      </p:sp>
      <p:sp>
        <p:nvSpPr>
          <p:cNvPr id="80" name="Shape 8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3</a:t>
            </a:fld>
            <a:endParaRPr lang="en"/>
          </a:p>
        </p:txBody>
      </p:sp>
      <p:pic>
        <p:nvPicPr>
          <p:cNvPr id="81" name="Shape 81"/>
          <p:cNvPicPr preferRelativeResize="0"/>
          <p:nvPr/>
        </p:nvPicPr>
        <p:blipFill rotWithShape="1">
          <a:blip r:embed="rId3">
            <a:alphaModFix/>
          </a:blip>
          <a:srcRect l="17884" r="22719"/>
          <a:stretch/>
        </p:blipFill>
        <p:spPr>
          <a:xfrm>
            <a:off x="3015899" y="1152462"/>
            <a:ext cx="3112200" cy="2954125"/>
          </a:xfrm>
          <a:prstGeom prst="rect">
            <a:avLst/>
          </a:prstGeom>
          <a:noFill/>
          <a:ln>
            <a:noFill/>
          </a:ln>
        </p:spPr>
      </p:pic>
      <p:sp>
        <p:nvSpPr>
          <p:cNvPr id="82" name="Shape 82"/>
          <p:cNvSpPr txBox="1"/>
          <p:nvPr/>
        </p:nvSpPr>
        <p:spPr>
          <a:xfrm>
            <a:off x="3043800" y="4106600"/>
            <a:ext cx="3056400" cy="357300"/>
          </a:xfrm>
          <a:prstGeom prst="rect">
            <a:avLst/>
          </a:prstGeom>
          <a:noFill/>
          <a:ln>
            <a:noFill/>
          </a:ln>
        </p:spPr>
        <p:txBody>
          <a:bodyPr lIns="91425" tIns="91425" rIns="91425" bIns="91425" anchor="t" anchorCtr="0">
            <a:noAutofit/>
          </a:bodyPr>
          <a:lstStyle/>
          <a:p>
            <a:pPr lvl="0" algn="ctr">
              <a:spcBef>
                <a:spcPts val="0"/>
              </a:spcBef>
              <a:buNone/>
            </a:pPr>
            <a:r>
              <a:rPr lang="en">
                <a:latin typeface="Proxima Nova"/>
                <a:ea typeface="Proxima Nova"/>
                <a:cs typeface="Proxima Nova"/>
                <a:sym typeface="Proxima Nova"/>
              </a:rPr>
              <a:t>Yolandi </a:t>
            </a:r>
          </a:p>
        </p:txBody>
      </p:sp>
      <p:pic>
        <p:nvPicPr>
          <p:cNvPr id="83" name="Shape 83"/>
          <p:cNvPicPr preferRelativeResize="0"/>
          <p:nvPr/>
        </p:nvPicPr>
        <p:blipFill rotWithShape="1">
          <a:blip r:embed="rId4">
            <a:alphaModFix/>
          </a:blip>
          <a:srcRect l="23306" r="22200"/>
          <a:stretch/>
        </p:blipFill>
        <p:spPr>
          <a:xfrm>
            <a:off x="6420052" y="1152474"/>
            <a:ext cx="2263171" cy="2954124"/>
          </a:xfrm>
          <a:prstGeom prst="rect">
            <a:avLst/>
          </a:prstGeom>
          <a:noFill/>
          <a:ln>
            <a:noFill/>
          </a:ln>
        </p:spPr>
      </p:pic>
      <p:sp>
        <p:nvSpPr>
          <p:cNvPr id="84" name="Shape 84"/>
          <p:cNvSpPr txBox="1"/>
          <p:nvPr/>
        </p:nvSpPr>
        <p:spPr>
          <a:xfrm>
            <a:off x="6420050" y="4106600"/>
            <a:ext cx="2263200" cy="357300"/>
          </a:xfrm>
          <a:prstGeom prst="rect">
            <a:avLst/>
          </a:prstGeom>
          <a:noFill/>
          <a:ln>
            <a:noFill/>
          </a:ln>
        </p:spPr>
        <p:txBody>
          <a:bodyPr lIns="91425" tIns="91425" rIns="91425" bIns="91425" anchor="t" anchorCtr="0">
            <a:noAutofit/>
          </a:bodyPr>
          <a:lstStyle/>
          <a:p>
            <a:pPr lvl="0" algn="ctr" rtl="0">
              <a:spcBef>
                <a:spcPts val="0"/>
              </a:spcBef>
              <a:buNone/>
            </a:pPr>
            <a:r>
              <a:rPr lang="en">
                <a:latin typeface="Proxima Nova"/>
                <a:ea typeface="Proxima Nova"/>
                <a:cs typeface="Proxima Nova"/>
                <a:sym typeface="Proxima Nova"/>
              </a:rPr>
              <a:t>Ninja</a:t>
            </a:r>
          </a:p>
        </p:txBody>
      </p:sp>
      <p:pic>
        <p:nvPicPr>
          <p:cNvPr id="85" name="Shape 85"/>
          <p:cNvPicPr preferRelativeResize="0"/>
          <p:nvPr/>
        </p:nvPicPr>
        <p:blipFill rotWithShape="1">
          <a:blip r:embed="rId5">
            <a:alphaModFix/>
          </a:blip>
          <a:srcRect l="13175" t="12891" r="53237" b="13988"/>
          <a:stretch/>
        </p:blipFill>
        <p:spPr>
          <a:xfrm>
            <a:off x="311700" y="1152475"/>
            <a:ext cx="2412250" cy="2954125"/>
          </a:xfrm>
          <a:prstGeom prst="rect">
            <a:avLst/>
          </a:prstGeom>
          <a:noFill/>
          <a:ln>
            <a:noFill/>
          </a:ln>
        </p:spPr>
      </p:pic>
      <p:sp>
        <p:nvSpPr>
          <p:cNvPr id="86" name="Shape 86"/>
          <p:cNvSpPr txBox="1"/>
          <p:nvPr/>
        </p:nvSpPr>
        <p:spPr>
          <a:xfrm>
            <a:off x="311700" y="4106600"/>
            <a:ext cx="2412300" cy="357300"/>
          </a:xfrm>
          <a:prstGeom prst="rect">
            <a:avLst/>
          </a:prstGeom>
          <a:noFill/>
          <a:ln>
            <a:noFill/>
          </a:ln>
        </p:spPr>
        <p:txBody>
          <a:bodyPr lIns="91425" tIns="91425" rIns="91425" bIns="91425" anchor="t" anchorCtr="0">
            <a:noAutofit/>
          </a:bodyPr>
          <a:lstStyle/>
          <a:p>
            <a:pPr lvl="0" algn="ctr" rtl="0">
              <a:spcBef>
                <a:spcPts val="0"/>
              </a:spcBef>
              <a:buNone/>
            </a:pPr>
            <a:r>
              <a:rPr lang="en">
                <a:latin typeface="Proxima Nova"/>
                <a:ea typeface="Proxima Nova"/>
                <a:cs typeface="Proxima Nova"/>
                <a:sym typeface="Proxima Nova"/>
              </a:rPr>
              <a:t>Deon</a:t>
            </a:r>
          </a:p>
        </p:txBody>
      </p:sp>
      <p:sp>
        <p:nvSpPr>
          <p:cNvPr id="87" name="Shape 87"/>
          <p:cNvSpPr txBox="1"/>
          <p:nvPr/>
        </p:nvSpPr>
        <p:spPr>
          <a:xfrm>
            <a:off x="311700" y="3713000"/>
            <a:ext cx="614100" cy="3936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None/>
            </a:pPr>
            <a:r>
              <a:rPr lang="en" sz="1700">
                <a:solidFill>
                  <a:srgbClr val="FFFFFF"/>
                </a:solidFill>
                <a:latin typeface="Proxima Nova"/>
                <a:ea typeface="Proxima Nova"/>
                <a:cs typeface="Proxima Nova"/>
                <a:sym typeface="Proxima Nova"/>
              </a:rPr>
              <a:t>[14]</a:t>
            </a:r>
          </a:p>
        </p:txBody>
      </p:sp>
      <p:sp>
        <p:nvSpPr>
          <p:cNvPr id="88" name="Shape 88"/>
          <p:cNvSpPr txBox="1"/>
          <p:nvPr/>
        </p:nvSpPr>
        <p:spPr>
          <a:xfrm>
            <a:off x="5514000" y="3713000"/>
            <a:ext cx="614100" cy="3936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None/>
            </a:pPr>
            <a:r>
              <a:rPr lang="en" sz="1700">
                <a:solidFill>
                  <a:srgbClr val="FFFFFF"/>
                </a:solidFill>
                <a:latin typeface="Proxima Nova"/>
                <a:ea typeface="Proxima Nova"/>
                <a:cs typeface="Proxima Nova"/>
                <a:sym typeface="Proxima Nova"/>
              </a:rPr>
              <a:t>[15]</a:t>
            </a:r>
          </a:p>
        </p:txBody>
      </p:sp>
      <p:sp>
        <p:nvSpPr>
          <p:cNvPr id="89" name="Shape 89"/>
          <p:cNvSpPr txBox="1"/>
          <p:nvPr/>
        </p:nvSpPr>
        <p:spPr>
          <a:xfrm>
            <a:off x="8069150" y="3713000"/>
            <a:ext cx="614100" cy="3936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None/>
            </a:pPr>
            <a:r>
              <a:rPr lang="en" sz="1700">
                <a:solidFill>
                  <a:srgbClr val="FFFFFF"/>
                </a:solidFill>
                <a:latin typeface="Proxima Nova"/>
                <a:ea typeface="Proxima Nova"/>
                <a:cs typeface="Proxima Nova"/>
                <a:sym typeface="Proxima Nova"/>
              </a:rPr>
              <a:t>[16]</a:t>
            </a:r>
          </a:p>
        </p:txBody>
      </p:sp>
    </p:spTree>
  </p:cSld>
  <p:clrMapOvr>
    <a:masterClrMapping/>
  </p:clrMapOvr>
  <p:transition xmlns:p14="http://schemas.microsoft.com/office/powerpoint/2010/mai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Chappie’s Development</a:t>
            </a:r>
          </a:p>
        </p:txBody>
      </p:sp>
      <p:sp>
        <p:nvSpPr>
          <p:cNvPr id="95" name="Shape 95"/>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buFont typeface="Arial"/>
            </a:pPr>
            <a:r>
              <a:rPr lang="en"/>
              <a:t>Starts at infant knowledge with naive worldview</a:t>
            </a:r>
          </a:p>
          <a:p>
            <a:pPr marL="457200" lvl="0" indent="-228600" rtl="0">
              <a:spcBef>
                <a:spcPts val="0"/>
              </a:spcBef>
            </a:pPr>
            <a:r>
              <a:rPr lang="en"/>
              <a:t>Initially wants to be good and follow Deon’s guidance</a:t>
            </a:r>
          </a:p>
          <a:p>
            <a:pPr marL="457200" lvl="0" indent="-228600" rtl="0">
              <a:spcBef>
                <a:spcPts val="0"/>
              </a:spcBef>
            </a:pPr>
            <a:r>
              <a:rPr lang="en"/>
              <a:t>Intellect grows increasingly rapidly</a:t>
            </a:r>
          </a:p>
          <a:p>
            <a:pPr marL="457200" lvl="0" indent="-228600" rtl="0">
              <a:spcBef>
                <a:spcPts val="0"/>
              </a:spcBef>
            </a:pPr>
            <a:r>
              <a:rPr lang="en"/>
              <a:t>Faces ethically unclear situations; handles like humans</a:t>
            </a:r>
          </a:p>
          <a:p>
            <a:pPr marL="457200" lvl="0" indent="-228600">
              <a:spcBef>
                <a:spcPts val="0"/>
              </a:spcBef>
            </a:pPr>
            <a:r>
              <a:rPr lang="en"/>
              <a:t>Fear of death</a:t>
            </a:r>
          </a:p>
        </p:txBody>
      </p:sp>
      <p:sp>
        <p:nvSpPr>
          <p:cNvPr id="96"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4</a:t>
            </a:fld>
            <a:endParaRPr lang="en"/>
          </a:p>
        </p:txBody>
      </p:sp>
      <p:pic>
        <p:nvPicPr>
          <p:cNvPr id="97" name="Shape 97"/>
          <p:cNvPicPr preferRelativeResize="0"/>
          <p:nvPr/>
        </p:nvPicPr>
        <p:blipFill>
          <a:blip r:embed="rId3">
            <a:alphaModFix/>
          </a:blip>
          <a:stretch>
            <a:fillRect/>
          </a:stretch>
        </p:blipFill>
        <p:spPr>
          <a:xfrm>
            <a:off x="4140209" y="3190916"/>
            <a:ext cx="4099699" cy="1753574"/>
          </a:xfrm>
          <a:prstGeom prst="rect">
            <a:avLst/>
          </a:prstGeom>
          <a:noFill/>
          <a:ln>
            <a:noFill/>
          </a:ln>
        </p:spPr>
      </p:pic>
      <p:sp>
        <p:nvSpPr>
          <p:cNvPr id="98" name="Shape 98"/>
          <p:cNvSpPr txBox="1"/>
          <p:nvPr/>
        </p:nvSpPr>
        <p:spPr>
          <a:xfrm>
            <a:off x="7923825" y="4175275"/>
            <a:ext cx="548700" cy="393600"/>
          </a:xfrm>
          <a:prstGeom prst="rect">
            <a:avLst/>
          </a:prstGeom>
          <a:noFill/>
          <a:ln>
            <a:noFill/>
          </a:ln>
        </p:spPr>
        <p:txBody>
          <a:bodyPr lIns="91425" tIns="91425" rIns="91425" bIns="91425" anchor="t" anchorCtr="0">
            <a:noAutofit/>
          </a:bodyPr>
          <a:lstStyle/>
          <a:p>
            <a:pPr lvl="0" rtl="0">
              <a:spcBef>
                <a:spcPts val="0"/>
              </a:spcBef>
              <a:buNone/>
            </a:pPr>
            <a:r>
              <a:rPr lang="en" sz="1700">
                <a:solidFill>
                  <a:srgbClr val="FFFFFF"/>
                </a:solidFill>
                <a:latin typeface="Proxima Nova"/>
                <a:ea typeface="Proxima Nova"/>
                <a:cs typeface="Proxima Nova"/>
                <a:sym typeface="Proxima Nova"/>
              </a:rPr>
              <a:t>[19]</a:t>
            </a:r>
          </a:p>
        </p:txBody>
      </p:sp>
    </p:spTree>
  </p:cSld>
  <p:clrMapOvr>
    <a:masterClrMapping/>
  </p:clrMapOvr>
  <p:transition xmlns:p14="http://schemas.microsoft.com/office/powerpoint/2010/mai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Plot Summary</a:t>
            </a:r>
          </a:p>
        </p:txBody>
      </p:sp>
      <p:sp>
        <p:nvSpPr>
          <p:cNvPr id="104" name="Shape 104"/>
          <p:cNvSpPr txBox="1">
            <a:spLocks noGrp="1"/>
          </p:cNvSpPr>
          <p:nvPr>
            <p:ph type="body" idx="1"/>
          </p:nvPr>
        </p:nvSpPr>
        <p:spPr>
          <a:xfrm>
            <a:off x="311700" y="1152475"/>
            <a:ext cx="5508000" cy="3416400"/>
          </a:xfrm>
          <a:prstGeom prst="rect">
            <a:avLst/>
          </a:prstGeom>
        </p:spPr>
        <p:txBody>
          <a:bodyPr lIns="91425" tIns="91425" rIns="91425" bIns="91425" anchor="t" anchorCtr="0">
            <a:noAutofit/>
          </a:bodyPr>
          <a:lstStyle/>
          <a:p>
            <a:pPr marL="457200" marR="0" lvl="0" indent="-228600" algn="l" rtl="0">
              <a:lnSpc>
                <a:spcPct val="115000"/>
              </a:lnSpc>
              <a:spcBef>
                <a:spcPts val="0"/>
              </a:spcBef>
              <a:spcAft>
                <a:spcPts val="1600"/>
              </a:spcAft>
              <a:buFont typeface="Arial"/>
            </a:pPr>
            <a:r>
              <a:rPr lang="en"/>
              <a:t>Chappie commits crimes to earn money to pay for new chassis</a:t>
            </a:r>
          </a:p>
          <a:p>
            <a:pPr marL="457200" lvl="0" indent="-228600" rtl="0">
              <a:spcBef>
                <a:spcPts val="0"/>
              </a:spcBef>
            </a:pPr>
            <a:r>
              <a:rPr lang="en"/>
              <a:t>Vincent steals Guard Key, disables Scouts with firmware update</a:t>
            </a:r>
          </a:p>
          <a:p>
            <a:pPr marL="457200" lvl="0" indent="-228600" rtl="0">
              <a:spcBef>
                <a:spcPts val="0"/>
              </a:spcBef>
            </a:pPr>
            <a:r>
              <a:rPr lang="en"/>
              <a:t>Deon quickly restores Chappie, Vincent allowed to use MOOSE</a:t>
            </a:r>
          </a:p>
          <a:p>
            <a:pPr marL="457200" lvl="0" indent="-228600" rtl="0">
              <a:spcBef>
                <a:spcPts val="0"/>
              </a:spcBef>
            </a:pPr>
            <a:r>
              <a:rPr lang="en"/>
              <a:t>Moose raids complex where gang resides</a:t>
            </a:r>
          </a:p>
          <a:p>
            <a:pPr marL="457200" lvl="0" indent="-228600" rtl="0">
              <a:spcBef>
                <a:spcPts val="0"/>
              </a:spcBef>
            </a:pPr>
            <a:r>
              <a:rPr lang="en"/>
              <a:t>Uploads consciousness of humans into other Scouts</a:t>
            </a:r>
          </a:p>
          <a:p>
            <a:pPr marL="457200" lvl="0" indent="0" rtl="0">
              <a:spcBef>
                <a:spcPts val="0"/>
              </a:spcBef>
              <a:buNone/>
            </a:pPr>
            <a:endParaRPr/>
          </a:p>
        </p:txBody>
      </p:sp>
      <p:pic>
        <p:nvPicPr>
          <p:cNvPr id="105" name="Shape 105"/>
          <p:cNvPicPr preferRelativeResize="0"/>
          <p:nvPr/>
        </p:nvPicPr>
        <p:blipFill rotWithShape="1">
          <a:blip r:embed="rId3">
            <a:alphaModFix/>
          </a:blip>
          <a:srcRect l="15793" r="13098"/>
          <a:stretch/>
        </p:blipFill>
        <p:spPr>
          <a:xfrm>
            <a:off x="5819699" y="1930899"/>
            <a:ext cx="2911351" cy="1859549"/>
          </a:xfrm>
          <a:prstGeom prst="rect">
            <a:avLst/>
          </a:prstGeom>
          <a:noFill/>
          <a:ln>
            <a:noFill/>
          </a:ln>
        </p:spPr>
      </p:pic>
      <p:sp>
        <p:nvSpPr>
          <p:cNvPr id="106" name="Shape 10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5</a:t>
            </a:fld>
            <a:endParaRPr lang="en"/>
          </a:p>
        </p:txBody>
      </p:sp>
      <p:sp>
        <p:nvSpPr>
          <p:cNvPr id="107" name="Shape 107"/>
          <p:cNvSpPr txBox="1"/>
          <p:nvPr/>
        </p:nvSpPr>
        <p:spPr>
          <a:xfrm>
            <a:off x="5929850" y="3396850"/>
            <a:ext cx="655200" cy="393600"/>
          </a:xfrm>
          <a:prstGeom prst="rect">
            <a:avLst/>
          </a:prstGeom>
          <a:noFill/>
          <a:ln>
            <a:noFill/>
          </a:ln>
        </p:spPr>
        <p:txBody>
          <a:bodyPr lIns="91425" tIns="91425" rIns="91425" bIns="91425" anchor="t" anchorCtr="0">
            <a:noAutofit/>
          </a:bodyPr>
          <a:lstStyle/>
          <a:p>
            <a:pPr lvl="0" rtl="0">
              <a:spcBef>
                <a:spcPts val="0"/>
              </a:spcBef>
              <a:buNone/>
            </a:pPr>
            <a:r>
              <a:rPr lang="en" sz="1700">
                <a:solidFill>
                  <a:srgbClr val="FFFFFF"/>
                </a:solidFill>
                <a:latin typeface="Proxima Nova"/>
                <a:ea typeface="Proxima Nova"/>
                <a:cs typeface="Proxima Nova"/>
                <a:sym typeface="Proxima Nova"/>
              </a:rPr>
              <a:t>[12]</a:t>
            </a:r>
          </a:p>
        </p:txBody>
      </p:sp>
    </p:spTree>
  </p:cSld>
  <p:clrMapOvr>
    <a:masterClrMapping/>
  </p:clrMapOvr>
  <p:transition xmlns:p14="http://schemas.microsoft.com/office/powerpoint/2010/mai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Conclusions</a:t>
            </a:r>
          </a:p>
        </p:txBody>
      </p:sp>
      <p:sp>
        <p:nvSpPr>
          <p:cNvPr id="113" name="Shape 113"/>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buAutoNum type="arabicPeriod"/>
            </a:pPr>
            <a:r>
              <a:rPr lang="en" b="1"/>
              <a:t>Supervision and safeguards may reduce convenience, but are necessary for security and privacy.</a:t>
            </a:r>
          </a:p>
          <a:p>
            <a:pPr marL="457200" lvl="0" indent="-228600" rtl="0">
              <a:spcBef>
                <a:spcPts val="0"/>
              </a:spcBef>
              <a:buAutoNum type="arabicPeriod"/>
            </a:pPr>
            <a:r>
              <a:rPr lang="en"/>
              <a:t>If something has sentience and self-awareness, it should be treated as human. </a:t>
            </a:r>
          </a:p>
        </p:txBody>
      </p:sp>
      <p:sp>
        <p:nvSpPr>
          <p:cNvPr id="114" name="Shape 11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6</a:t>
            </a:fld>
            <a:endParaRPr lang="en"/>
          </a:p>
        </p:txBody>
      </p:sp>
    </p:spTree>
  </p:cSld>
  <p:clrMapOvr>
    <a:masterClrMapping/>
  </p:clrMapOvr>
  <p:transition xmlns:p14="http://schemas.microsoft.com/office/powerpoint/2010/mai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Convenience vs. Security</a:t>
            </a:r>
          </a:p>
        </p:txBody>
      </p:sp>
      <p:sp>
        <p:nvSpPr>
          <p:cNvPr id="120" name="Shape 120"/>
          <p:cNvSpPr txBox="1">
            <a:spLocks noGrp="1"/>
          </p:cNvSpPr>
          <p:nvPr>
            <p:ph type="body" idx="1"/>
          </p:nvPr>
        </p:nvSpPr>
        <p:spPr>
          <a:xfrm>
            <a:off x="311700" y="1152475"/>
            <a:ext cx="4288200" cy="3416400"/>
          </a:xfrm>
          <a:prstGeom prst="rect">
            <a:avLst/>
          </a:prstGeom>
        </p:spPr>
        <p:txBody>
          <a:bodyPr lIns="91425" tIns="91425" rIns="91425" bIns="91425" anchor="t" anchorCtr="0">
            <a:noAutofit/>
          </a:bodyPr>
          <a:lstStyle/>
          <a:p>
            <a:pPr marL="457200" lvl="0" indent="-228600" rtl="0">
              <a:lnSpc>
                <a:spcPct val="100000"/>
              </a:lnSpc>
              <a:spcBef>
                <a:spcPts val="0"/>
              </a:spcBef>
            </a:pPr>
            <a:r>
              <a:rPr lang="en" dirty="0"/>
              <a:t>Parts and Guard Key taken without being noticed</a:t>
            </a:r>
          </a:p>
          <a:p>
            <a:pPr marL="914400" lvl="1" indent="-330200" rtl="0">
              <a:lnSpc>
                <a:spcPct val="100000"/>
              </a:lnSpc>
              <a:spcBef>
                <a:spcPts val="0"/>
              </a:spcBef>
              <a:buSzPct val="100000"/>
            </a:pPr>
            <a:r>
              <a:rPr lang="en" sz="1600" dirty="0"/>
              <a:t>Access not highly prohibited</a:t>
            </a:r>
          </a:p>
          <a:p>
            <a:pPr marL="457200" lvl="0" indent="-228600" rtl="0">
              <a:lnSpc>
                <a:spcPct val="100000"/>
              </a:lnSpc>
              <a:spcBef>
                <a:spcPts val="0"/>
              </a:spcBef>
            </a:pPr>
            <a:r>
              <a:rPr lang="en" dirty="0"/>
              <a:t>Deon &amp; Vincent are technical leads</a:t>
            </a:r>
          </a:p>
          <a:p>
            <a:pPr marL="914400" lvl="1" indent="-330200" rtl="0">
              <a:lnSpc>
                <a:spcPct val="100000"/>
              </a:lnSpc>
              <a:spcBef>
                <a:spcPts val="0"/>
              </a:spcBef>
              <a:buSzPct val="100000"/>
            </a:pPr>
            <a:r>
              <a:rPr lang="en" sz="1600" dirty="0"/>
              <a:t>Should have divisions of power/access</a:t>
            </a:r>
          </a:p>
          <a:p>
            <a:pPr marL="457200" marR="0" lvl="0" indent="-317500" algn="l" rtl="0">
              <a:lnSpc>
                <a:spcPct val="100000"/>
              </a:lnSpc>
              <a:spcBef>
                <a:spcPts val="0"/>
              </a:spcBef>
              <a:spcAft>
                <a:spcPts val="1600"/>
              </a:spcAft>
              <a:buClr>
                <a:schemeClr val="dk2"/>
              </a:buClr>
              <a:buSzPct val="77777"/>
              <a:buFont typeface="Arial"/>
            </a:pPr>
            <a:r>
              <a:rPr lang="en" dirty="0"/>
              <a:t>Scout robots convenient, but failure scenario is dangerous</a:t>
            </a:r>
          </a:p>
          <a:p>
            <a:pPr marL="914400" marR="0" lvl="1" indent="-330200" algn="l" rtl="0">
              <a:lnSpc>
                <a:spcPct val="100000"/>
              </a:lnSpc>
              <a:spcBef>
                <a:spcPts val="0"/>
              </a:spcBef>
              <a:spcAft>
                <a:spcPts val="1600"/>
              </a:spcAft>
              <a:buSzPct val="100000"/>
            </a:pPr>
            <a:r>
              <a:rPr lang="en" sz="1600" dirty="0"/>
              <a:t>Companies need to prepare for failure scenarios [1]</a:t>
            </a:r>
          </a:p>
          <a:p>
            <a:pPr marL="914400" marR="0" lvl="1" indent="-330200" algn="l" rtl="0">
              <a:lnSpc>
                <a:spcPct val="100000"/>
              </a:lnSpc>
              <a:spcBef>
                <a:spcPts val="0"/>
              </a:spcBef>
              <a:spcAft>
                <a:spcPts val="1600"/>
              </a:spcAft>
              <a:buSzPct val="100000"/>
            </a:pPr>
            <a:r>
              <a:rPr lang="en" sz="1600" dirty="0"/>
              <a:t>Broad update-all usually not smart [8]</a:t>
            </a:r>
          </a:p>
        </p:txBody>
      </p:sp>
      <p:pic>
        <p:nvPicPr>
          <p:cNvPr id="121" name="Shape 121"/>
          <p:cNvPicPr preferRelativeResize="0"/>
          <p:nvPr/>
        </p:nvPicPr>
        <p:blipFill>
          <a:blip r:embed="rId3">
            <a:alphaModFix/>
          </a:blip>
          <a:stretch>
            <a:fillRect/>
          </a:stretch>
        </p:blipFill>
        <p:spPr>
          <a:xfrm>
            <a:off x="5235200" y="1822687"/>
            <a:ext cx="3192975" cy="1498124"/>
          </a:xfrm>
          <a:prstGeom prst="rect">
            <a:avLst/>
          </a:prstGeom>
          <a:noFill/>
          <a:ln>
            <a:noFill/>
          </a:ln>
        </p:spPr>
      </p:pic>
      <p:sp>
        <p:nvSpPr>
          <p:cNvPr id="122" name="Shape 12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7</a:t>
            </a:fld>
            <a:endParaRPr lang="en"/>
          </a:p>
        </p:txBody>
      </p:sp>
    </p:spTree>
  </p:cSld>
  <p:clrMapOvr>
    <a:masterClrMapping/>
  </p:clrMapOvr>
  <p:transition xmlns:p14="http://schemas.microsoft.com/office/powerpoint/2010/mai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Convenience vs. Privacy</a:t>
            </a:r>
          </a:p>
        </p:txBody>
      </p:sp>
      <p:sp>
        <p:nvSpPr>
          <p:cNvPr id="128" name="Shape 128"/>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buFont typeface="Arial"/>
            </a:pPr>
            <a:r>
              <a:rPr lang="en"/>
              <a:t>Scout robots can collect a lot of data</a:t>
            </a:r>
          </a:p>
          <a:p>
            <a:pPr marL="457200" lvl="0" indent="-228600" rtl="0">
              <a:spcBef>
                <a:spcPts val="0"/>
              </a:spcBef>
            </a:pPr>
            <a:r>
              <a:rPr lang="en"/>
              <a:t>Minimal details given on data handling procedures or regulation of data collection</a:t>
            </a:r>
          </a:p>
          <a:p>
            <a:pPr marL="457200" lvl="0" indent="-228600" rtl="0">
              <a:spcBef>
                <a:spcPts val="0"/>
              </a:spcBef>
            </a:pPr>
            <a:r>
              <a:rPr lang="en"/>
              <a:t>Potential for covert data collection on citizens of Johannesburg</a:t>
            </a:r>
          </a:p>
          <a:p>
            <a:pPr marL="457200" lvl="0" indent="-228600">
              <a:spcBef>
                <a:spcPts val="0"/>
              </a:spcBef>
            </a:pPr>
            <a:r>
              <a:rPr lang="en"/>
              <a:t>Tetravaal also tracks data about robots</a:t>
            </a:r>
          </a:p>
        </p:txBody>
      </p:sp>
      <p:sp>
        <p:nvSpPr>
          <p:cNvPr id="129" name="Shape 12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8</a:t>
            </a:fld>
            <a:endParaRPr lang="en"/>
          </a:p>
        </p:txBody>
      </p:sp>
    </p:spTree>
  </p:cSld>
  <p:clrMapOvr>
    <a:masterClrMapping/>
  </p:clrMapOvr>
  <p:transition xmlns:p14="http://schemas.microsoft.com/office/powerpoint/2010/mai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Necessity of Supervision</a:t>
            </a:r>
          </a:p>
        </p:txBody>
      </p:sp>
      <p:sp>
        <p:nvSpPr>
          <p:cNvPr id="135" name="Shape 135"/>
          <p:cNvSpPr txBox="1">
            <a:spLocks noGrp="1"/>
          </p:cNvSpPr>
          <p:nvPr>
            <p:ph type="body" idx="1"/>
          </p:nvPr>
        </p:nvSpPr>
        <p:spPr>
          <a:xfrm>
            <a:off x="311700" y="1152475"/>
            <a:ext cx="4023300" cy="3416400"/>
          </a:xfrm>
          <a:prstGeom prst="rect">
            <a:avLst/>
          </a:prstGeom>
        </p:spPr>
        <p:txBody>
          <a:bodyPr lIns="91425" tIns="91425" rIns="91425" bIns="91425" anchor="t" anchorCtr="0">
            <a:noAutofit/>
          </a:bodyPr>
          <a:lstStyle/>
          <a:p>
            <a:pPr marL="457200" lvl="0" indent="-228600" rtl="0">
              <a:spcBef>
                <a:spcPts val="0"/>
              </a:spcBef>
            </a:pPr>
            <a:r>
              <a:rPr lang="en"/>
              <a:t>Deon able to take destroyed scout with no consequences</a:t>
            </a:r>
          </a:p>
          <a:p>
            <a:pPr marL="457200" lvl="0" indent="-228600" rtl="0">
              <a:spcBef>
                <a:spcPts val="0"/>
              </a:spcBef>
            </a:pPr>
            <a:r>
              <a:rPr lang="en"/>
              <a:t>Vincent Moore reprogrammed all of the scouts simultaneously with a few simple instructions.</a:t>
            </a:r>
          </a:p>
          <a:p>
            <a:pPr marL="457200" lvl="0" indent="-228600" rtl="0">
              <a:spcBef>
                <a:spcPts val="0"/>
              </a:spcBef>
            </a:pPr>
            <a:r>
              <a:rPr lang="en"/>
              <a:t>MOOSE launched seemingly without any oversight</a:t>
            </a:r>
          </a:p>
          <a:p>
            <a:pPr marL="457200" lvl="0" indent="-228600" rtl="0">
              <a:spcBef>
                <a:spcPts val="0"/>
              </a:spcBef>
            </a:pPr>
            <a:r>
              <a:rPr lang="en"/>
              <a:t>No government supervision or intervention of any kind portrayed</a:t>
            </a:r>
          </a:p>
          <a:p>
            <a:pPr lvl="0" rtl="0">
              <a:spcBef>
                <a:spcPts val="0"/>
              </a:spcBef>
              <a:buNone/>
            </a:pPr>
            <a:endParaRPr/>
          </a:p>
        </p:txBody>
      </p:sp>
      <p:pic>
        <p:nvPicPr>
          <p:cNvPr id="136" name="Shape 136"/>
          <p:cNvPicPr preferRelativeResize="0"/>
          <p:nvPr/>
        </p:nvPicPr>
        <p:blipFill rotWithShape="1">
          <a:blip r:embed="rId3">
            <a:alphaModFix/>
          </a:blip>
          <a:srcRect l="13480" t="13918" r="36646" b="13402"/>
          <a:stretch/>
        </p:blipFill>
        <p:spPr>
          <a:xfrm>
            <a:off x="4820352" y="1152475"/>
            <a:ext cx="4167520" cy="3416400"/>
          </a:xfrm>
          <a:prstGeom prst="rect">
            <a:avLst/>
          </a:prstGeom>
          <a:noFill/>
          <a:ln>
            <a:noFill/>
          </a:ln>
        </p:spPr>
      </p:pic>
      <p:sp>
        <p:nvSpPr>
          <p:cNvPr id="137" name="Shape 13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9</a:t>
            </a:fld>
            <a:endParaRPr lang="en"/>
          </a:p>
        </p:txBody>
      </p:sp>
    </p:spTree>
  </p:cSld>
  <p:clrMapOvr>
    <a:masterClrMapping/>
  </p:clrMapOvr>
  <p:transition xmlns:p14="http://schemas.microsoft.com/office/powerpoint/2010/main" spd="slow">
    <p:cut/>
  </p:transition>
</p:sld>
</file>

<file path=ppt/theme/theme1.xml><?xml version="1.0" encoding="utf-8"?>
<a:theme xmlns:a="http://schemas.openxmlformats.org/drawingml/2006/main"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3049</Words>
  <Application>Microsoft Macintosh PowerPoint</Application>
  <PresentationFormat>On-screen Show (16:9)</PresentationFormat>
  <Paragraphs>195</Paragraphs>
  <Slides>18</Slides>
  <Notes>18</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18</vt:i4>
      </vt:variant>
    </vt:vector>
  </HeadingPairs>
  <TitlesOfParts>
    <vt:vector size="20" baseType="lpstr">
      <vt:lpstr>Proxima Nova</vt:lpstr>
      <vt:lpstr>spearmint</vt:lpstr>
      <vt:lpstr>CHAPPiE</vt:lpstr>
      <vt:lpstr>Plot Summary</vt:lpstr>
      <vt:lpstr>Plot Summary</vt:lpstr>
      <vt:lpstr>Chappie’s Development</vt:lpstr>
      <vt:lpstr>Plot Summary</vt:lpstr>
      <vt:lpstr>Conclusions</vt:lpstr>
      <vt:lpstr>Convenience vs. Security</vt:lpstr>
      <vt:lpstr>Convenience vs. Privacy</vt:lpstr>
      <vt:lpstr>Necessity of Supervision</vt:lpstr>
      <vt:lpstr>Conclusions</vt:lpstr>
      <vt:lpstr>What are sapience and sentience?</vt:lpstr>
      <vt:lpstr>Sentient and Self-Aware Robots Should Be Treated Like Humans</vt:lpstr>
      <vt:lpstr>Conclusions</vt:lpstr>
      <vt:lpstr>References</vt:lpstr>
      <vt:lpstr>References</vt:lpstr>
      <vt:lpstr>References (Images)</vt:lpstr>
      <vt:lpstr>References (Images)</vt:lpstr>
      <vt:lpstr>Environment Shapes Growth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CHAPPiE</dc:title>
  <cp:lastModifiedBy>Keith A. Pray</cp:lastModifiedBy>
  <cp:revision>2</cp:revision>
  <dcterms:modified xsi:type="dcterms:W3CDTF">2016-05-05T02:56:35Z</dcterms:modified>
</cp:coreProperties>
</file>