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handoutMasterIdLst>
    <p:handoutMasterId r:id="rId14"/>
  </p:handoutMasterIdLst>
  <p:sldIdLst>
    <p:sldId id="269" r:id="rId2"/>
    <p:sldId id="268" r:id="rId3"/>
    <p:sldId id="270" r:id="rId4"/>
    <p:sldId id="271" r:id="rId5"/>
    <p:sldId id="273" r:id="rId6"/>
    <p:sldId id="275" r:id="rId7"/>
    <p:sldId id="274" r:id="rId8"/>
    <p:sldId id="276" r:id="rId9"/>
    <p:sldId id="277" r:id="rId10"/>
    <p:sldId id="278" r:id="rId11"/>
    <p:sldId id="267"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F9CB45-6B21-56F0-249D-E596894ED6E4}" v="770" dt="2026-05-05T08:17:37.534"/>
    <p1510:client id="{56F177BD-119A-39DB-56F9-1277264C6176}" v="46" dt="2026-05-05T16:41:11.898"/>
    <p1510:client id="{7C9CE199-D993-1877-1FC1-70AAC3FDB162}" v="14" dt="2026-05-05T02:14:26.306"/>
    <p1510:client id="{828B3855-5E7E-C24E-3165-F8011C59B0C2}" v="1760" dt="2026-05-04T23:09:03.439"/>
    <p1510:client id="{86F8A2BA-91EB-70DB-1CE2-0B25C75AA42D}" v="21" dt="2026-05-05T16:54:04.109"/>
    <p1510:client id="{B24466D7-66F0-87AF-3B6C-157CCAFB2884}" v="338" dt="2026-05-05T19:24:57.9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p:restoredTop sz="81800"/>
  </p:normalViewPr>
  <p:slideViewPr>
    <p:cSldViewPr snapToGrid="0">
      <p:cViewPr varScale="1">
        <p:scale>
          <a:sx n="184" d="100"/>
          <a:sy n="184" d="100"/>
        </p:scale>
        <p:origin x="200" y="3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5/8/26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5/8/26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group watched "Brave New World" and analyzed how the technologies affect society, and the fear of overflows of technology.</a:t>
            </a:r>
          </a:p>
        </p:txBody>
      </p:sp>
      <p:sp>
        <p:nvSpPr>
          <p:cNvPr id="4" name="Slide Number Placeholder 3"/>
          <p:cNvSpPr>
            <a:spLocks noGrp="1"/>
          </p:cNvSpPr>
          <p:nvPr>
            <p:ph type="sldNum" sz="quarter" idx="5"/>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2287940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142959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8636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setting of this movie is a state in the future. In this era, technologies for automation are in all facets of life, including human birth, education and even the forming of one's personality. All people are born in a factory and instilled the values of the society through </a:t>
            </a:r>
            <a:r>
              <a:rPr lang="en-US" err="1"/>
              <a:t>hypnopaedia</a:t>
            </a:r>
            <a:r>
              <a:rPr lang="en-US"/>
              <a:t>, sleep learning. The society made a stable and peaceful community through managing the ability and role of the people within it. Everyone is assigned their role and caste before they are born, and they are only taught just what they need for their role. Even emotions are managed with narcotics, making sure everyone is in a constant state of joy. This story centers around John, who was born outside of the society where old styles of life remain. He felt a strong sense of unease within the society, causing him to actively rebel against it.</a:t>
            </a:r>
            <a:endParaRPr lang="en-US">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Through analysis and discussion, we concluded that the main argument of this movie is that technological efficiency, when ignoring human dignity, cannot be advanced. The soci</a:t>
            </a:r>
            <a:r>
              <a:rPr lang="en-US">
                <a:solidFill>
                  <a:srgbClr val="000000"/>
                </a:solidFill>
                <a:latin typeface="Calibri"/>
                <a:ea typeface="Calibri"/>
                <a:cs typeface="Calibri"/>
              </a:rPr>
              <a:t>ety in the film was successfully controlled. </a:t>
            </a:r>
            <a:r>
              <a:rPr lang="en-US">
                <a:solidFill>
                  <a:srgbClr val="000000"/>
                </a:solidFill>
              </a:rPr>
              <a:t>It was predictable and stable because people are designed to fit the system. However, this society lost human rights such as freedom, individuality, family, emotional depth, and independent thought. This film warns that the true danger of technology is that it can work so efficiently that it creates an inhumane society.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010868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 me introduce the technologies we see in the films. A major technology symbolizing this society is Hatcheries and Conditioning Center. There, human embryos are cultured in plastic bags and conditioned with chemicals. In this era, it is possible to mass-produce human beings of every conceivable ability. Children born in the factory will be educated with </a:t>
            </a:r>
            <a:r>
              <a:rPr lang="en-US" err="1"/>
              <a:t>hypnopaedia</a:t>
            </a:r>
            <a:r>
              <a:rPr lang="en-US"/>
              <a:t>, which defines their personality. While they sleep, speakers will teach them values which are convenient for their role in society, like a favorable impression of their own caste and acceptance of their job and role. People who work in this society are permitted to a certain ration of Soma, a narcotic, to suppress their negative emotions. How much Soma you have on hand depends on your caste, with the highest caste of Alphas seemingly having an infinite amount. Many of these technologies were considered an impossibility at the time of the movie's release, but now some of them more close to home than ever. These technologies assist in making a stable and efficient society, but cause problems with human dignity and freedoms. </a:t>
            </a:r>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1591183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Controlled and automated human birth in the Hatcheries Center removes the human element and connection. The birth turns into production, and the concept of parents is antiquated because no one is the parent of a child. These changes affect to the personality of people. They have less autonomy, relying solely on this authoritarian society. One academic book, "Handbook of Adolescent Psychology," reports that the attachment of parents to their child is necessary to build the base of humanity and autonomy. </a:t>
            </a:r>
            <a:r>
              <a:rPr lang="en-US">
                <a:ea typeface="Calibri"/>
                <a:cs typeface="Calibri"/>
              </a:rPr>
              <a:t>Without parents in people's lives, human independence will be stifled, and humanity will be at a </a:t>
            </a:r>
            <a:r>
              <a:rPr lang="en-US" altLang="ja-JP">
                <a:ea typeface="Calibri"/>
                <a:cs typeface="Calibri"/>
              </a:rPr>
              <a:t>loss.</a:t>
            </a:r>
            <a:endParaRPr lang="ja-JP" altLang="en-US">
              <a:ea typeface="Calibri"/>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3357651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err="1"/>
              <a:t>hypnopaedia</a:t>
            </a:r>
            <a:r>
              <a:rPr lang="en-US"/>
              <a:t> also causes severe problems for humanity. In the film, this sleep learning education is provided to all children to ensure compliance and contentment within society. This could be seen as a type of globalization, as it succeeds in sharing values with people around the world, but it is very different from the globalization of now. It is more akin to indoctrination by radical religion or dictatorship. A report by Cambridge University Press warns that indoctrination, which would include </a:t>
            </a:r>
            <a:r>
              <a:rPr lang="en-US" err="1"/>
              <a:t>hypnopaedia</a:t>
            </a:r>
            <a:r>
              <a:rPr lang="en-US"/>
              <a:t>, lowers cognitive abilities and independent thought, so this uniform and biased education plays a large part in making an inhumane society.</a:t>
            </a:r>
          </a:p>
        </p:txBody>
      </p:sp>
      <p:sp>
        <p:nvSpPr>
          <p:cNvPr id="4" name="Slide Number Placeholder 3"/>
          <p:cNvSpPr>
            <a:spLocks noGrp="1"/>
          </p:cNvSpPr>
          <p:nvPr>
            <p:ph type="sldNum" sz="quarter" idx="5"/>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433752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society in this film has caste system, but it is not decided through family lineage or financial means. At the embryonic stage, they will be designed a caste and be nurtured depending on it. </a:t>
            </a:r>
            <a:r>
              <a:rPr lang="en-US"/>
              <a:t>The fact that caste is determined at birth is similar with real caste systems, </a:t>
            </a:r>
            <a:r>
              <a:rPr lang="en-US">
                <a:ea typeface="Calibri"/>
                <a:cs typeface="Calibri"/>
              </a:rPr>
              <a:t>but the difference is that anyone in a lower caste will never doubt their placement even if they receive unfair treatment. In the movie, the higher castes are assigned advanced and intelligent jobs, while the lower castes work more menial or dangerous labor. </a:t>
            </a:r>
            <a:r>
              <a:rPr lang="en-US"/>
              <a:t>Human Rights Watch, an international human rights organization, reports that caste systems work as a denial of humanity and free will. The excessive Automation of this world assists the entrenchment of civilians within their unethical social system.</a:t>
            </a:r>
            <a:endParaRPr lang="en-US">
              <a:ea typeface="Calibri"/>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2220464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ighlight>
                  <a:srgbClr val="F5F5F5"/>
                </a:highlight>
              </a:rPr>
              <a:t>This film also shows the technology to control human emotion. Soma is a euphoric narcotic that suppresses negative emotions like stress, anxiety, and pain. Soma was spread and generalized throughout the whole of this world with every civilian, unlike real narcotics. Whenever people feel something bad, they can take soma like a medication, which overall maintains the peace of the society. </a:t>
            </a:r>
            <a:r>
              <a:rPr lang="en-US">
                <a:highlight>
                  <a:srgbClr val="F5F5F5"/>
                </a:highlight>
                <a:ea typeface="Calibri"/>
                <a:cs typeface="Calibri"/>
              </a:rPr>
              <a:t>Societal risks like rebellion and riot can be prevented and halted by taking citizens' negative emotion away quickly. On the other hand, the confiscation of negative emotion also removes the will to face difficulty and persevere. In the movie John's mother, Linda, passes due to her dependance on Soma. When she finally returned to the Brave New World, she wished to numb all her pain from the past few decades using Soma. This event is the nail in the coffin for any positive emotion John felt for this society.  </a:t>
            </a:r>
            <a:r>
              <a:rPr lang="en-US">
                <a:highlight>
                  <a:srgbClr val="F5F5F5"/>
                </a:highlight>
              </a:rPr>
              <a:t>Global generalization of narcotics is not relief; it just makes people unfamiliar and fearful of their own negative emotions. </a:t>
            </a:r>
            <a:endParaRPr lang="en-US">
              <a:highlight>
                <a:srgbClr val="F5F5F5"/>
              </a:highlight>
              <a:ea typeface="Calibri"/>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62145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Controlled and inhumane societies like those seen in this movie are constantly warned of in popular culture. Mr. Roboto, introduced in the class, is a representative example. The rapid development of technologies in all sectors of people's lives goes to show how a society like seen in Brave New World is more possible than ever. AI is a major developing department, and there is a report in Frontiers in Artificial Intelligence which warns that AI recommendations affect humans' ability to think for themselves. Genetic engineering has also developed significantly since 1980. American College of Medical Genetics and Genomics reports that technology to predict the features of a human embryo by scanning it is being developed. It is expected to be used to give birth to a child who has a lower risk of disease and preferable abilities or traits. Overall, automation is being promoted around the world across a wide range of departments, bringing us ever closer to the society in Brave New World.</a:t>
            </a:r>
          </a:p>
        </p:txBody>
      </p:sp>
      <p:sp>
        <p:nvSpPr>
          <p:cNvPr id="4" name="Slide Number Placeholder 3"/>
          <p:cNvSpPr>
            <a:spLocks noGrp="1"/>
          </p:cNvSpPr>
          <p:nvPr>
            <p:ph type="sldNum" sz="quarter" idx="5"/>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50476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a:t>Click to edit Master title style</a:t>
            </a:r>
            <a:endParaRPr/>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2026 Keith A. Pray</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2026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2026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2026 Keith A. Pray</a:t>
            </a:r>
            <a:endParaRPr lang="en-US"/>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mdb.com/title/tt008046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doi.org/10.1038/s41436-020-01019-3" TargetMode="External"/><Relationship Id="rId5" Type="http://schemas.openxmlformats.org/officeDocument/2006/relationships/hyperlink" Target="https://doi.org/10.3389/frai.2021.705164" TargetMode="External"/><Relationship Id="rId4" Type="http://schemas.openxmlformats.org/officeDocument/2006/relationships/hyperlink" Target="https://doi.org/10.1177/1477878525134065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a:t>Brave New World(1980)</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a:xfrm>
            <a:off x="1405689" y="2633914"/>
            <a:ext cx="6322595" cy="812131"/>
          </a:xfrm>
        </p:spPr>
        <p:txBody>
          <a:bodyPr/>
          <a:lstStyle/>
          <a:p>
            <a:r>
              <a:rPr lang="en-US"/>
              <a:t>Daijiro Tanimura, Andrew LaRusso, Mel Morin, &amp; </a:t>
            </a:r>
            <a:r>
              <a:rPr lang="en-US">
                <a:ea typeface="+mn-lt"/>
                <a:cs typeface="+mn-lt"/>
              </a:rPr>
              <a:t>Dezhen Zhang</a:t>
            </a:r>
            <a:endParaRPr lang="en-US">
              <a:ea typeface="Cambria"/>
            </a:endParaRP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2026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a:t>
            </a:fld>
            <a:endParaRPr lang="en-US"/>
          </a:p>
        </p:txBody>
      </p:sp>
    </p:spTree>
    <p:extLst>
      <p:ext uri="{BB962C8B-B14F-4D97-AF65-F5344CB8AC3E}">
        <p14:creationId xmlns:p14="http://schemas.microsoft.com/office/powerpoint/2010/main" val="63274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4A6CFE-62E2-C31D-FFA4-E385F515049C}"/>
              </a:ext>
            </a:extLst>
          </p:cNvPr>
          <p:cNvSpPr>
            <a:spLocks noGrp="1"/>
          </p:cNvSpPr>
          <p:nvPr>
            <p:ph idx="1"/>
          </p:nvPr>
        </p:nvSpPr>
        <p:spPr>
          <a:xfrm>
            <a:off x="750498" y="446777"/>
            <a:ext cx="7772400" cy="3848818"/>
          </a:xfrm>
        </p:spPr>
        <p:txBody>
          <a:bodyPr vert="horz" lIns="91436" tIns="45718" rIns="91436" bIns="45718" rtlCol="0" anchor="t">
            <a:normAutofit/>
          </a:bodyPr>
          <a:lstStyle/>
          <a:p>
            <a:pPr marL="0" indent="0">
              <a:buNone/>
            </a:pPr>
            <a:r>
              <a:rPr lang="en-US" sz="3200">
                <a:ea typeface="Cambria"/>
              </a:rPr>
              <a:t>Message and lesson from the movie:</a:t>
            </a:r>
          </a:p>
          <a:p>
            <a:pPr marL="0" indent="0">
              <a:buNone/>
            </a:pPr>
            <a:endParaRPr lang="en-US" sz="2800">
              <a:ea typeface="Cambria"/>
            </a:endParaRPr>
          </a:p>
          <a:p>
            <a:pPr marL="205740" indent="-205740">
              <a:buFont typeface="Arial"/>
              <a:buChar char="•"/>
            </a:pPr>
            <a:r>
              <a:rPr lang="en-US" sz="2800">
                <a:ea typeface="Cambria"/>
              </a:rPr>
              <a:t>Technological efficiency established by sacrifice of human rights is not worth it </a:t>
            </a:r>
          </a:p>
          <a:p>
            <a:pPr marL="205740" indent="-205740">
              <a:buFont typeface="Arial"/>
              <a:buChar char="•"/>
            </a:pPr>
            <a:r>
              <a:rPr lang="en-US" sz="2800">
                <a:ea typeface="Cambria"/>
              </a:rPr>
              <a:t>Blind faith in technology ​hides its flaws</a:t>
            </a:r>
          </a:p>
          <a:p>
            <a:pPr marL="205740" indent="-205740">
              <a:buFont typeface="Arial"/>
              <a:buChar char="•"/>
            </a:pPr>
            <a:r>
              <a:rPr lang="en-US" sz="2800">
                <a:ea typeface="Cambria"/>
              </a:rPr>
              <a:t>It's important to be skeptical about technologies and to learn about it and determine the right way to use them</a:t>
            </a:r>
          </a:p>
        </p:txBody>
      </p:sp>
      <p:sp>
        <p:nvSpPr>
          <p:cNvPr id="4" name="Footer Placeholder 3">
            <a:extLst>
              <a:ext uri="{FF2B5EF4-FFF2-40B4-BE49-F238E27FC236}">
                <a16:creationId xmlns:a16="http://schemas.microsoft.com/office/drawing/2014/main" id="{769FD0AD-D51B-7BB0-21C1-EC993AA9DE56}"/>
              </a:ext>
            </a:extLst>
          </p:cNvPr>
          <p:cNvSpPr>
            <a:spLocks noGrp="1"/>
          </p:cNvSpPr>
          <p:nvPr>
            <p:ph type="ftr" sz="quarter" idx="11"/>
          </p:nvPr>
        </p:nvSpPr>
        <p:spPr/>
        <p:txBody>
          <a:bodyPr/>
          <a:lstStyle/>
          <a:p>
            <a:r>
              <a:rPr lang="sk-SK"/>
              <a:t>© 2026 Keith A. Pray</a:t>
            </a:r>
            <a:endParaRPr lang="en-US"/>
          </a:p>
        </p:txBody>
      </p:sp>
      <p:sp>
        <p:nvSpPr>
          <p:cNvPr id="5" name="Slide Number Placeholder 4">
            <a:extLst>
              <a:ext uri="{FF2B5EF4-FFF2-40B4-BE49-F238E27FC236}">
                <a16:creationId xmlns:a16="http://schemas.microsoft.com/office/drawing/2014/main" id="{3A9F4B51-5B64-D2C9-AB9A-7C910520DDDC}"/>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80284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a:xfrm>
            <a:off x="0" y="993228"/>
            <a:ext cx="9144000" cy="4003968"/>
          </a:xfrm>
        </p:spPr>
        <p:txBody>
          <a:bodyPr vert="horz" lIns="91440" tIns="45718" rIns="91436" bIns="45718" rtlCol="0" anchor="t">
            <a:normAutofit/>
          </a:bodyPr>
          <a:lstStyle/>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a:t>
            </a:r>
            <a:r>
              <a:rPr lang="en-US" sz="1100" dirty="0">
                <a:solidFill>
                  <a:prstClr val="white"/>
                </a:solidFill>
                <a:latin typeface="Cambria"/>
              </a:rPr>
              <a:t>1</a:t>
            </a:r>
            <a:r>
              <a:rPr lang="en-US" sz="1100" dirty="0">
                <a:solidFill>
                  <a:prstClr val="white"/>
                </a:solidFill>
                <a:ea typeface="+mn-lt"/>
                <a:cs typeface="+mn-lt"/>
              </a:rPr>
              <a:t>] IMDb. (n.d.). Brave New World (TV Movie 1980) [Image/film webpage]. IMDb. </a:t>
            </a:r>
            <a:r>
              <a:rPr lang="en-US" sz="1100" dirty="0">
                <a:solidFill>
                  <a:prstClr val="white"/>
                </a:solidFill>
                <a:ea typeface="+mn-lt"/>
                <a:cs typeface="+mn-lt"/>
                <a:hlinkClick r:id="rId3"/>
              </a:rPr>
              <a:t>https://</a:t>
            </a:r>
            <a:r>
              <a:rPr lang="en-US" sz="1100" dirty="0" err="1">
                <a:solidFill>
                  <a:prstClr val="white"/>
                </a:solidFill>
                <a:ea typeface="+mn-lt"/>
                <a:cs typeface="+mn-lt"/>
                <a:hlinkClick r:id="rId3"/>
              </a:rPr>
              <a:t>www.imdb.com</a:t>
            </a:r>
            <a:r>
              <a:rPr lang="en-US" sz="1100" dirty="0">
                <a:solidFill>
                  <a:prstClr val="white"/>
                </a:solidFill>
                <a:ea typeface="+mn-lt"/>
                <a:cs typeface="+mn-lt"/>
                <a:hlinkClick r:id="rId3"/>
              </a:rPr>
              <a:t>/title/tt0080468/</a:t>
            </a:r>
            <a:r>
              <a:rPr lang="en-US" sz="1100" dirty="0">
                <a:solidFill>
                  <a:prstClr val="white"/>
                </a:solidFill>
                <a:ea typeface="+mn-lt"/>
                <a:cs typeface="+mn-lt"/>
              </a:rPr>
              <a:t>　(5/3/2026)</a:t>
            </a:r>
            <a:endParaRPr lang="en-US" sz="1100" b="0" i="0" u="none" strike="noStrike" kern="1200" cap="none" spc="0" normalizeH="0" baseline="0" noProof="0" dirty="0">
              <a:ln>
                <a:noFill/>
              </a:ln>
              <a:solidFill>
                <a:prstClr val="white"/>
              </a:solidFill>
              <a:effectLst/>
              <a:uLnTx/>
              <a:uFillTx/>
              <a:latin typeface="Cambria"/>
              <a:ea typeface="Cambria"/>
            </a:endParaRP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[2] </a:t>
            </a:r>
            <a:r>
              <a:rPr lang="en-US" sz="1100" dirty="0">
                <a:solidFill>
                  <a:prstClr val="white"/>
                </a:solidFill>
                <a:ea typeface="+mn-lt"/>
                <a:cs typeface="+mn-lt"/>
              </a:rPr>
              <a:t>Allen, J. P., &amp; Miga, E. M. (2009). Attachment and autonomy during adolescence. In R. M. Lerner &amp; L. Steinberg (Eds.), </a:t>
            </a:r>
            <a:r>
              <a:rPr lang="en-US" sz="1100" i="1" dirty="0">
                <a:solidFill>
                  <a:prstClr val="white"/>
                </a:solidFill>
                <a:ea typeface="+mn-lt"/>
                <a:cs typeface="+mn-lt"/>
              </a:rPr>
              <a:t>Handbook of adolescent psychology</a:t>
            </a:r>
            <a:r>
              <a:rPr lang="en-US" sz="1100" dirty="0">
                <a:solidFill>
                  <a:prstClr val="white"/>
                </a:solidFill>
                <a:ea typeface="+mn-lt"/>
                <a:cs typeface="+mn-lt"/>
              </a:rPr>
              <a:t> (3rd ed.). John Wiley &amp; Sons.(5/3/2026)</a:t>
            </a:r>
            <a:endParaRPr lang="en-US" sz="1100" b="0" i="0" u="none" strike="noStrike" kern="1200" cap="none" spc="0" normalizeH="0" baseline="0" noProof="0" dirty="0">
              <a:ln>
                <a:noFill/>
              </a:ln>
              <a:solidFill>
                <a:prstClr val="white"/>
              </a:solidFill>
              <a:effectLst/>
              <a:uLnTx/>
              <a:uFillTx/>
              <a:ea typeface="+mn-lt"/>
              <a:cs typeface="+mn-lt"/>
            </a:endParaRP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[3] </a:t>
            </a:r>
            <a:r>
              <a:rPr lang="en-US" sz="1100" dirty="0">
                <a:solidFill>
                  <a:prstClr val="white"/>
                </a:solidFill>
                <a:ea typeface="+mn-lt"/>
                <a:cs typeface="+mn-lt"/>
              </a:rPr>
              <a:t>Armstrong, L. (2025). Autonomy-promoting indoctrination. </a:t>
            </a:r>
            <a:r>
              <a:rPr lang="en-US" sz="1100" i="1" dirty="0">
                <a:solidFill>
                  <a:prstClr val="white"/>
                </a:solidFill>
                <a:ea typeface="+mn-lt"/>
                <a:cs typeface="+mn-lt"/>
              </a:rPr>
              <a:t>Theory and Research in Education</a:t>
            </a:r>
            <a:r>
              <a:rPr lang="en-US" sz="1100" dirty="0">
                <a:solidFill>
                  <a:prstClr val="white"/>
                </a:solidFill>
                <a:ea typeface="+mn-lt"/>
                <a:cs typeface="+mn-lt"/>
              </a:rPr>
              <a:t>. </a:t>
            </a:r>
            <a:r>
              <a:rPr lang="en-US" sz="1100" dirty="0">
                <a:solidFill>
                  <a:prstClr val="white"/>
                </a:solidFill>
                <a:ea typeface="+mn-lt"/>
                <a:cs typeface="+mn-lt"/>
                <a:hlinkClick r:id="rId4"/>
              </a:rPr>
              <a:t>https://doi.org/10.1177/14778785251340655</a:t>
            </a:r>
            <a:endParaRPr lang="en-US" sz="1100" dirty="0">
              <a:solidFill>
                <a:prstClr val="white"/>
              </a:solidFill>
              <a:latin typeface="MS Gothic"/>
              <a:ea typeface="MS Gothic"/>
              <a:cs typeface="+mn-lt"/>
            </a:endParaRPr>
          </a:p>
          <a:p>
            <a:pPr marL="0" indent="0" defTabSz="457200">
              <a:lnSpc>
                <a:spcPct val="100000"/>
              </a:lnSpc>
              <a:spcBef>
                <a:spcPts val="600"/>
              </a:spcBef>
              <a:buClrTx/>
              <a:buSzTx/>
              <a:buNone/>
              <a:defRPr/>
            </a:pPr>
            <a:r>
              <a:rPr lang="en-US" sz="1100" dirty="0">
                <a:solidFill>
                  <a:prstClr val="white"/>
                </a:solidFill>
                <a:ea typeface="+mn-lt"/>
                <a:cs typeface="+mn-lt"/>
              </a:rPr>
              <a:t>.(5/3/2026)</a:t>
            </a:r>
            <a:endParaRPr lang="en-US" dirty="0"/>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a:t>
            </a:r>
            <a:r>
              <a:rPr lang="en-US" sz="1100" dirty="0">
                <a:solidFill>
                  <a:prstClr val="white"/>
                </a:solidFill>
                <a:latin typeface="Cambria"/>
              </a:rPr>
              <a:t>4] Human Rights Watch</a:t>
            </a:r>
            <a:r>
              <a:rPr lang="en-US" sz="1100" dirty="0">
                <a:solidFill>
                  <a:prstClr val="white"/>
                </a:solidFill>
                <a:ea typeface="+mn-lt"/>
                <a:cs typeface="+mn-lt"/>
              </a:rPr>
              <a:t>. (2001). </a:t>
            </a:r>
            <a:r>
              <a:rPr lang="en-US" sz="1100" i="1" dirty="0">
                <a:solidFill>
                  <a:prstClr val="white"/>
                </a:solidFill>
                <a:ea typeface="+mn-lt"/>
                <a:cs typeface="+mn-lt"/>
              </a:rPr>
              <a:t>Caste discrimination: A global concern: A report by Human Rights Watch for the United Nations World Conference Against Racism, Racial Discrimination, Xenophobia and Related </a:t>
            </a:r>
            <a:r>
              <a:rPr lang="en-US" sz="1100" i="1" dirty="0">
                <a:solidFill>
                  <a:prstClr val="white"/>
                </a:solidFill>
                <a:latin typeface="Cambria"/>
                <a:ea typeface="Cambria"/>
              </a:rPr>
              <a:t>Intolerance</a:t>
            </a:r>
            <a:r>
              <a:rPr lang="en-US" sz="1100" dirty="0">
                <a:solidFill>
                  <a:prstClr val="white"/>
                </a:solidFill>
                <a:ea typeface="+mn-lt"/>
                <a:cs typeface="+mn-lt"/>
              </a:rPr>
              <a:t>. </a:t>
            </a:r>
            <a:r>
              <a:rPr lang="en-US" sz="1100" dirty="0">
                <a:solidFill>
                  <a:prstClr val="white"/>
                </a:solidFill>
                <a:latin typeface="Cambria"/>
                <a:ea typeface="Cambria"/>
              </a:rPr>
              <a:t>Human Rights Watch.(5/3/2026)</a:t>
            </a:r>
            <a:endParaRPr lang="en-US" sz="1100" i="1" dirty="0">
              <a:ea typeface="Cambria"/>
            </a:endParaRP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[5] </a:t>
            </a:r>
            <a:r>
              <a:rPr lang="en-US" sz="1100" dirty="0">
                <a:solidFill>
                  <a:prstClr val="white"/>
                </a:solidFill>
                <a:ea typeface="+mn-lt"/>
                <a:cs typeface="+mn-lt"/>
              </a:rPr>
              <a:t>Laitinen, A., &amp; Sahlgren, O. (2021). AI systems and respect for human autonomy. </a:t>
            </a:r>
            <a:r>
              <a:rPr lang="en-US" sz="1100" i="1" dirty="0">
                <a:solidFill>
                  <a:prstClr val="white"/>
                </a:solidFill>
                <a:ea typeface="+mn-lt"/>
                <a:cs typeface="+mn-lt"/>
              </a:rPr>
              <a:t>Frontiers in Artificial Intelligence, 4</a:t>
            </a:r>
            <a:r>
              <a:rPr lang="en-US" sz="1100" dirty="0">
                <a:solidFill>
                  <a:prstClr val="white"/>
                </a:solidFill>
                <a:ea typeface="+mn-lt"/>
                <a:cs typeface="+mn-lt"/>
              </a:rPr>
              <a:t>, Article 705164. </a:t>
            </a:r>
            <a:r>
              <a:rPr lang="en-US" sz="1100" dirty="0">
                <a:solidFill>
                  <a:prstClr val="white"/>
                </a:solidFill>
                <a:ea typeface="+mn-lt"/>
                <a:cs typeface="+mn-lt"/>
                <a:hlinkClick r:id="rId5"/>
              </a:rPr>
              <a:t>https://doi.org/10.3389/frai.2021.705164</a:t>
            </a:r>
            <a:r>
              <a:rPr lang="en-US" sz="1100" dirty="0">
                <a:solidFill>
                  <a:prstClr val="white"/>
                </a:solidFill>
                <a:ea typeface="+mn-lt"/>
                <a:cs typeface="+mn-lt"/>
              </a:rPr>
              <a:t> (5/4/2026)</a:t>
            </a:r>
            <a:endParaRPr lang="en-US" sz="1100" dirty="0">
              <a:solidFill>
                <a:prstClr val="white"/>
              </a:solidFill>
              <a:ea typeface="Cambria"/>
            </a:endParaRPr>
          </a:p>
          <a:p>
            <a:pPr marL="0" indent="0" defTabSz="457200">
              <a:lnSpc>
                <a:spcPct val="100000"/>
              </a:lnSpc>
              <a:spcBef>
                <a:spcPts val="600"/>
              </a:spcBef>
              <a:buClrTx/>
              <a:buSzTx/>
              <a:buNone/>
              <a:defRPr/>
            </a:pPr>
            <a:r>
              <a:rPr lang="en-US" sz="1100" dirty="0">
                <a:solidFill>
                  <a:prstClr val="white"/>
                </a:solidFill>
                <a:latin typeface="Cambria"/>
                <a:ea typeface="Cambria"/>
              </a:rPr>
              <a:t>[6]</a:t>
            </a:r>
            <a:r>
              <a:rPr lang="en-US" sz="1100" dirty="0">
                <a:solidFill>
                  <a:prstClr val="white"/>
                </a:solidFill>
                <a:ea typeface="+mn-lt"/>
                <a:cs typeface="+mn-lt"/>
              </a:rPr>
              <a:t>Lázaro-Muñoz, G., Pereira, S., Carmi, S., &amp; Lencz, T. (2021). Screening embryos for polygenic conditions and traits: Ethical considerations for an emerging technology. </a:t>
            </a:r>
            <a:r>
              <a:rPr lang="en-US" sz="1100" i="1" dirty="0">
                <a:solidFill>
                  <a:prstClr val="white"/>
                </a:solidFill>
                <a:ea typeface="+mn-lt"/>
                <a:cs typeface="+mn-lt"/>
              </a:rPr>
              <a:t>Genetics in Medicine, 23</a:t>
            </a:r>
            <a:r>
              <a:rPr lang="en-US" sz="1100" dirty="0">
                <a:solidFill>
                  <a:prstClr val="white"/>
                </a:solidFill>
                <a:ea typeface="+mn-lt"/>
                <a:cs typeface="+mn-lt"/>
              </a:rPr>
              <a:t>, 432–434. </a:t>
            </a:r>
            <a:r>
              <a:rPr lang="en-US" sz="1100" dirty="0">
                <a:solidFill>
                  <a:prstClr val="white"/>
                </a:solidFill>
                <a:ea typeface="+mn-lt"/>
                <a:cs typeface="+mn-lt"/>
                <a:hlinkClick r:id="rId6"/>
              </a:rPr>
              <a:t>https://doi.org/10.1038/s41436-020-01019-3</a:t>
            </a:r>
            <a:r>
              <a:rPr lang="en-US" sz="1100" dirty="0">
                <a:solidFill>
                  <a:prstClr val="white"/>
                </a:solidFill>
                <a:ea typeface="+mn-lt"/>
                <a:cs typeface="+mn-lt"/>
              </a:rPr>
              <a:t> (5/4/2026)</a:t>
            </a:r>
            <a:endParaRPr lang="en-US" sz="1100" b="0" i="0" u="none" strike="noStrike" kern="1200" cap="none" spc="0" normalizeH="0" baseline="0" noProof="0" dirty="0">
              <a:ln>
                <a:noFill/>
              </a:ln>
              <a:solidFill>
                <a:prstClr val="white"/>
              </a:solidFill>
              <a:effectLst/>
              <a:uLnTx/>
              <a:uFillTx/>
              <a:latin typeface="Cambria"/>
              <a:ea typeface="Cambria"/>
            </a:endParaRPr>
          </a:p>
        </p:txBody>
      </p:sp>
      <p:sp>
        <p:nvSpPr>
          <p:cNvPr id="4" name="Footer Placeholder 3"/>
          <p:cNvSpPr>
            <a:spLocks noGrp="1"/>
          </p:cNvSpPr>
          <p:nvPr>
            <p:ph type="ftr" sz="quarter" idx="11"/>
          </p:nvPr>
        </p:nvSpPr>
        <p:spPr/>
        <p:txBody>
          <a:bodyPr/>
          <a:lstStyle/>
          <a:p>
            <a:r>
              <a:rPr lang="sk-SK"/>
              <a:t>© 2026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663296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Cambria"/>
              </a:rPr>
              <a:t>Film synopsis: Brave new world</a:t>
            </a:r>
          </a:p>
        </p:txBody>
      </p:sp>
      <p:sp>
        <p:nvSpPr>
          <p:cNvPr id="3" name="Content Placeholder 2"/>
          <p:cNvSpPr>
            <a:spLocks noGrp="1"/>
          </p:cNvSpPr>
          <p:nvPr>
            <p:ph idx="1"/>
          </p:nvPr>
        </p:nvSpPr>
        <p:spPr>
          <a:xfrm>
            <a:off x="685800" y="982694"/>
            <a:ext cx="4057650" cy="3668742"/>
          </a:xfrm>
        </p:spPr>
        <p:txBody>
          <a:bodyPr vert="horz" lIns="91436" tIns="45718" rIns="91436" bIns="45718" rtlCol="0" anchor="t">
            <a:normAutofit/>
          </a:bodyPr>
          <a:lstStyle/>
          <a:p>
            <a:pPr marL="205740" indent="-205740"/>
            <a:r>
              <a:rPr lang="en-US">
                <a:ea typeface="Cambria"/>
              </a:rPr>
              <a:t>Future state​</a:t>
            </a:r>
            <a:endParaRPr lang="en-US"/>
          </a:p>
          <a:p>
            <a:pPr marL="205740" indent="-205740"/>
            <a:r>
              <a:rPr lang="en-US">
                <a:ea typeface="Cambria"/>
              </a:rPr>
              <a:t>Automation of human birth, education, and personality development</a:t>
            </a:r>
          </a:p>
          <a:p>
            <a:pPr marL="205740" indent="-205740"/>
            <a:r>
              <a:rPr lang="en-US">
                <a:ea typeface="Cambria"/>
              </a:rPr>
              <a:t>Stable and peaceful community</a:t>
            </a:r>
          </a:p>
          <a:p>
            <a:pPr marL="205740" indent="-205740"/>
            <a:r>
              <a:rPr lang="en-US">
                <a:ea typeface="Cambria"/>
              </a:rPr>
              <a:t>John came to the society from an area without technology</a:t>
            </a:r>
          </a:p>
          <a:p>
            <a:pPr marL="205740" indent="-205740"/>
            <a:r>
              <a:rPr lang="en-US">
                <a:ea typeface="Cambria"/>
              </a:rPr>
              <a:t>The story depicts his conflicts and anguish in the controlled and unemotional social system</a:t>
            </a:r>
          </a:p>
        </p:txBody>
      </p:sp>
      <p:sp>
        <p:nvSpPr>
          <p:cNvPr id="5" name="Footer Placeholder 4"/>
          <p:cNvSpPr>
            <a:spLocks noGrp="1"/>
          </p:cNvSpPr>
          <p:nvPr>
            <p:ph type="ftr" sz="quarter" idx="11"/>
          </p:nvPr>
        </p:nvSpPr>
        <p:spPr/>
        <p:txBody>
          <a:bodyPr/>
          <a:lstStyle/>
          <a:p>
            <a:r>
              <a:rPr lang="sk-SK"/>
              <a:t>© 2026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a:t>
            </a:fld>
            <a:endParaRPr lang="en-US"/>
          </a:p>
        </p:txBody>
      </p:sp>
      <p:pic>
        <p:nvPicPr>
          <p:cNvPr id="4" name="Picture 3">
            <a:extLst>
              <a:ext uri="{FF2B5EF4-FFF2-40B4-BE49-F238E27FC236}">
                <a16:creationId xmlns:a16="http://schemas.microsoft.com/office/drawing/2014/main" id="{047EB674-ABDD-68A4-63FC-8856B77CCCCA}"/>
              </a:ext>
            </a:extLst>
          </p:cNvPr>
          <p:cNvPicPr>
            <a:picLocks noChangeAspect="1"/>
          </p:cNvPicPr>
          <p:nvPr/>
        </p:nvPicPr>
        <p:blipFill>
          <a:blip r:embed="rId3"/>
          <a:stretch>
            <a:fillRect/>
          </a:stretch>
        </p:blipFill>
        <p:spPr>
          <a:xfrm>
            <a:off x="5316530" y="974464"/>
            <a:ext cx="2303791" cy="3460450"/>
          </a:xfrm>
          <a:prstGeom prst="rect">
            <a:avLst/>
          </a:prstGeom>
        </p:spPr>
      </p:pic>
      <p:sp>
        <p:nvSpPr>
          <p:cNvPr id="12" name="TextBox 11">
            <a:extLst>
              <a:ext uri="{FF2B5EF4-FFF2-40B4-BE49-F238E27FC236}">
                <a16:creationId xmlns:a16="http://schemas.microsoft.com/office/drawing/2014/main" id="{159D8AFB-FCE2-3983-87A3-5ACAB563659F}"/>
              </a:ext>
            </a:extLst>
          </p:cNvPr>
          <p:cNvSpPr txBox="1"/>
          <p:nvPr/>
        </p:nvSpPr>
        <p:spPr>
          <a:xfrm>
            <a:off x="5271433" y="4434997"/>
            <a:ext cx="267103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FFFF"/>
                </a:solidFill>
                <a:latin typeface="Cambria"/>
              </a:rPr>
              <a:t>[1] Brave New World(1980) </a:t>
            </a:r>
            <a:endParaRPr lang="en-US" sz="1200">
              <a:solidFill>
                <a:srgbClr val="FFFFFF"/>
              </a:solidFill>
              <a:latin typeface="Cambria"/>
              <a:ea typeface="Cambria"/>
            </a:endParaRPr>
          </a:p>
          <a:p>
            <a:r>
              <a:rPr lang="en-US" sz="1200">
                <a:solidFill>
                  <a:srgbClr val="FFFFFF"/>
                </a:solidFill>
                <a:latin typeface="Cambria"/>
              </a:rPr>
              <a:t>directed by Burt Brinkerhoff</a:t>
            </a:r>
            <a:endParaRPr lang="en-US" sz="1200">
              <a:ea typeface="Cambria"/>
            </a:endParaRPr>
          </a:p>
        </p:txBody>
      </p:sp>
    </p:spTree>
    <p:extLst>
      <p:ext uri="{BB962C8B-B14F-4D97-AF65-F5344CB8AC3E}">
        <p14:creationId xmlns:p14="http://schemas.microsoft.com/office/powerpoint/2010/main" val="2075725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3338E-9061-2D11-C082-8CD9BF8CDD58}"/>
              </a:ext>
            </a:extLst>
          </p:cNvPr>
          <p:cNvSpPr>
            <a:spLocks noGrp="1"/>
          </p:cNvSpPr>
          <p:nvPr>
            <p:ph type="title"/>
          </p:nvPr>
        </p:nvSpPr>
        <p:spPr>
          <a:xfrm>
            <a:off x="685800" y="1097854"/>
            <a:ext cx="7772400" cy="914400"/>
          </a:xfrm>
        </p:spPr>
        <p:txBody>
          <a:bodyPr>
            <a:normAutofit/>
          </a:bodyPr>
          <a:lstStyle/>
          <a:p>
            <a:pPr algn="ctr"/>
            <a:r>
              <a:rPr lang="en-US" sz="3500">
                <a:ea typeface="Cambria"/>
              </a:rPr>
              <a:t>Main Argument of Movie</a:t>
            </a:r>
          </a:p>
        </p:txBody>
      </p:sp>
      <p:sp>
        <p:nvSpPr>
          <p:cNvPr id="3" name="Content Placeholder 2">
            <a:extLst>
              <a:ext uri="{FF2B5EF4-FFF2-40B4-BE49-F238E27FC236}">
                <a16:creationId xmlns:a16="http://schemas.microsoft.com/office/drawing/2014/main" id="{EA23D860-F0A8-85CE-7EE0-6FF565B5BB41}"/>
              </a:ext>
            </a:extLst>
          </p:cNvPr>
          <p:cNvSpPr>
            <a:spLocks noGrp="1"/>
          </p:cNvSpPr>
          <p:nvPr>
            <p:ph idx="1"/>
          </p:nvPr>
        </p:nvSpPr>
        <p:spPr>
          <a:xfrm>
            <a:off x="263046" y="2010167"/>
            <a:ext cx="8625734" cy="1927965"/>
          </a:xfrm>
        </p:spPr>
        <p:txBody>
          <a:bodyPr vert="horz" lIns="91436" tIns="45718" rIns="91436" bIns="45718" rtlCol="0" anchor="t">
            <a:normAutofit/>
          </a:bodyPr>
          <a:lstStyle/>
          <a:p>
            <a:pPr marL="205740" indent="-205740" algn="ctr">
              <a:buNone/>
            </a:pPr>
            <a:r>
              <a:rPr lang="en-US" sz="3500">
                <a:ea typeface="Cambria"/>
              </a:rPr>
              <a:t>Prioritization of technological efficiency over human</a:t>
            </a:r>
            <a:r>
              <a:rPr lang="en-US" sz="3500">
                <a:ea typeface="+mn-lt"/>
                <a:cs typeface="+mn-lt"/>
              </a:rPr>
              <a:t> dignity causes a loss of humanity.</a:t>
            </a:r>
            <a:r>
              <a:rPr lang="en-US" sz="3500">
                <a:ea typeface="Cambria"/>
              </a:rPr>
              <a:t>  </a:t>
            </a:r>
            <a:endParaRPr lang="en-US"/>
          </a:p>
        </p:txBody>
      </p:sp>
      <p:sp>
        <p:nvSpPr>
          <p:cNvPr id="4" name="Footer Placeholder 3">
            <a:extLst>
              <a:ext uri="{FF2B5EF4-FFF2-40B4-BE49-F238E27FC236}">
                <a16:creationId xmlns:a16="http://schemas.microsoft.com/office/drawing/2014/main" id="{7A5E6D93-E218-960E-372D-1D525AAA04EB}"/>
              </a:ext>
            </a:extLst>
          </p:cNvPr>
          <p:cNvSpPr>
            <a:spLocks noGrp="1"/>
          </p:cNvSpPr>
          <p:nvPr>
            <p:ph type="ftr" sz="quarter" idx="11"/>
          </p:nvPr>
        </p:nvSpPr>
        <p:spPr/>
        <p:txBody>
          <a:bodyPr/>
          <a:lstStyle/>
          <a:p>
            <a:r>
              <a:rPr lang="sk-SK"/>
              <a:t>© 2026 Keith A. Pray</a:t>
            </a:r>
            <a:endParaRPr lang="en-US"/>
          </a:p>
        </p:txBody>
      </p:sp>
      <p:sp>
        <p:nvSpPr>
          <p:cNvPr id="5" name="Slide Number Placeholder 4">
            <a:extLst>
              <a:ext uri="{FF2B5EF4-FFF2-40B4-BE49-F238E27FC236}">
                <a16:creationId xmlns:a16="http://schemas.microsoft.com/office/drawing/2014/main" id="{B78CDCC5-AB7D-6124-1DE2-2F22DF4DF1D0}"/>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396031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70B7B-70C8-E671-20A4-4DCF513040EE}"/>
              </a:ext>
            </a:extLst>
          </p:cNvPr>
          <p:cNvSpPr>
            <a:spLocks noGrp="1"/>
          </p:cNvSpPr>
          <p:nvPr>
            <p:ph type="title"/>
          </p:nvPr>
        </p:nvSpPr>
        <p:spPr>
          <a:xfrm>
            <a:off x="685800" y="361950"/>
            <a:ext cx="7772400" cy="914400"/>
          </a:xfrm>
        </p:spPr>
        <p:txBody>
          <a:bodyPr anchor="ctr">
            <a:normAutofit/>
          </a:bodyPr>
          <a:lstStyle/>
          <a:p>
            <a:r>
              <a:rPr lang="en-US"/>
              <a:t>Technology in Brave new world</a:t>
            </a:r>
          </a:p>
        </p:txBody>
      </p:sp>
      <p:sp>
        <p:nvSpPr>
          <p:cNvPr id="3" name="Content Placeholder 2">
            <a:extLst>
              <a:ext uri="{FF2B5EF4-FFF2-40B4-BE49-F238E27FC236}">
                <a16:creationId xmlns:a16="http://schemas.microsoft.com/office/drawing/2014/main" id="{8308D9AE-F24F-F31D-AE86-279D9A0620B1}"/>
              </a:ext>
            </a:extLst>
          </p:cNvPr>
          <p:cNvSpPr>
            <a:spLocks noGrp="1"/>
          </p:cNvSpPr>
          <p:nvPr>
            <p:ph sz="half" idx="1"/>
          </p:nvPr>
        </p:nvSpPr>
        <p:spPr>
          <a:xfrm>
            <a:off x="685800" y="1352551"/>
            <a:ext cx="3733800" cy="3352800"/>
          </a:xfrm>
        </p:spPr>
        <p:txBody>
          <a:bodyPr vert="horz" lIns="91436" tIns="45718" rIns="91436" bIns="45718" rtlCol="0" anchor="t">
            <a:normAutofit/>
          </a:bodyPr>
          <a:lstStyle/>
          <a:p>
            <a:pPr marL="0" indent="0">
              <a:buNone/>
            </a:pPr>
            <a:r>
              <a:rPr lang="en-US"/>
              <a:t>Technologies used in the film:</a:t>
            </a:r>
          </a:p>
          <a:p>
            <a:pPr marL="205740" indent="-205740"/>
            <a:r>
              <a:rPr lang="en-US"/>
              <a:t>Controlled children birth with artificial wombs</a:t>
            </a:r>
          </a:p>
          <a:p>
            <a:pPr marL="205740" indent="-205740"/>
            <a:r>
              <a:rPr lang="en-US"/>
              <a:t>Designated human abilities before birth</a:t>
            </a:r>
            <a:endParaRPr lang="en-US">
              <a:ea typeface="Cambria"/>
            </a:endParaRPr>
          </a:p>
          <a:p>
            <a:pPr marL="205740" indent="-205740"/>
            <a:r>
              <a:rPr lang="en-US"/>
              <a:t>Conditioning with </a:t>
            </a:r>
            <a:r>
              <a:rPr lang="en-US" err="1"/>
              <a:t>hypnopaedia</a:t>
            </a:r>
            <a:r>
              <a:rPr lang="en-US"/>
              <a:t> to train children to be satisfied in the society</a:t>
            </a:r>
            <a:endParaRPr lang="en-US" err="1"/>
          </a:p>
          <a:p>
            <a:pPr marL="205740" indent="-205740"/>
            <a:r>
              <a:rPr lang="en-US"/>
              <a:t>Soma: the euphoric narcotic</a:t>
            </a:r>
          </a:p>
          <a:p>
            <a:pPr marL="205740" indent="-205740"/>
            <a:endParaRPr lang="en-US"/>
          </a:p>
        </p:txBody>
      </p:sp>
      <p:sp>
        <p:nvSpPr>
          <p:cNvPr id="4" name="Footer Placeholder 3">
            <a:extLst>
              <a:ext uri="{FF2B5EF4-FFF2-40B4-BE49-F238E27FC236}">
                <a16:creationId xmlns:a16="http://schemas.microsoft.com/office/drawing/2014/main" id="{F6C5FD93-FDD3-3DA1-07EB-B8F2FE70AD60}"/>
              </a:ext>
            </a:extLst>
          </p:cNvPr>
          <p:cNvSpPr>
            <a:spLocks noGrp="1"/>
          </p:cNvSpPr>
          <p:nvPr>
            <p:ph type="ftr" sz="quarter" idx="11"/>
          </p:nvPr>
        </p:nvSpPr>
        <p:spPr>
          <a:xfrm>
            <a:off x="0" y="4997196"/>
            <a:ext cx="5562600" cy="146304"/>
          </a:xfrm>
        </p:spPr>
        <p:txBody>
          <a:bodyPr anchor="ctr">
            <a:normAutofit/>
          </a:bodyPr>
          <a:lstStyle/>
          <a:p>
            <a:pPr>
              <a:lnSpc>
                <a:spcPct val="90000"/>
              </a:lnSpc>
              <a:spcAft>
                <a:spcPts val="600"/>
              </a:spcAft>
            </a:pPr>
            <a:r>
              <a:rPr lang="sk-SK" sz="400"/>
              <a:t>© 2026 Keith A. Pray</a:t>
            </a:r>
            <a:endParaRPr lang="en-US" sz="400"/>
          </a:p>
        </p:txBody>
      </p:sp>
      <p:pic>
        <p:nvPicPr>
          <p:cNvPr id="7" name="Picture 6">
            <a:extLst>
              <a:ext uri="{FF2B5EF4-FFF2-40B4-BE49-F238E27FC236}">
                <a16:creationId xmlns:a16="http://schemas.microsoft.com/office/drawing/2014/main" id="{25E856A8-E479-3658-55D3-F608D85C752F}"/>
              </a:ext>
            </a:extLst>
          </p:cNvPr>
          <p:cNvPicPr>
            <a:picLocks noChangeAspect="1"/>
          </p:cNvPicPr>
          <p:nvPr/>
        </p:nvPicPr>
        <p:blipFill>
          <a:blip r:embed="rId3"/>
          <a:stretch>
            <a:fillRect/>
          </a:stretch>
        </p:blipFill>
        <p:spPr>
          <a:xfrm>
            <a:off x="5976399" y="2301276"/>
            <a:ext cx="2733675" cy="2762250"/>
          </a:xfrm>
          <a:prstGeom prst="rect">
            <a:avLst/>
          </a:prstGeom>
        </p:spPr>
      </p:pic>
      <p:pic>
        <p:nvPicPr>
          <p:cNvPr id="6" name="Picture 5">
            <a:extLst>
              <a:ext uri="{FF2B5EF4-FFF2-40B4-BE49-F238E27FC236}">
                <a16:creationId xmlns:a16="http://schemas.microsoft.com/office/drawing/2014/main" id="{4E0711A4-3264-7AD0-9754-BA5E7B02BF75}"/>
              </a:ext>
            </a:extLst>
          </p:cNvPr>
          <p:cNvPicPr>
            <a:picLocks noChangeAspect="1"/>
          </p:cNvPicPr>
          <p:nvPr/>
        </p:nvPicPr>
        <p:blipFill>
          <a:blip r:embed="rId4"/>
          <a:srcRect l="2835" r="1" b="1"/>
          <a:stretch>
            <a:fillRect/>
          </a:stretch>
        </p:blipFill>
        <p:spPr>
          <a:xfrm>
            <a:off x="4568536" y="1005371"/>
            <a:ext cx="2712028" cy="2434937"/>
          </a:xfrm>
          <a:prstGeom prst="rect">
            <a:avLst/>
          </a:prstGeom>
          <a:noFill/>
        </p:spPr>
      </p:pic>
      <p:sp>
        <p:nvSpPr>
          <p:cNvPr id="8" name="Slide Number Placeholder 4">
            <a:extLst>
              <a:ext uri="{FF2B5EF4-FFF2-40B4-BE49-F238E27FC236}">
                <a16:creationId xmlns:a16="http://schemas.microsoft.com/office/drawing/2014/main" id="{382CEB47-8BC1-7A9E-3AB4-8760A22903CA}"/>
              </a:ext>
            </a:extLst>
          </p:cNvPr>
          <p:cNvSpPr>
            <a:spLocks noGrp="1"/>
          </p:cNvSpPr>
          <p:nvPr>
            <p:ph type="sldNum" sz="quarter" idx="12"/>
          </p:nvPr>
        </p:nvSpPr>
        <p:spPr>
          <a:xfrm>
            <a:off x="8519160" y="4997196"/>
            <a:ext cx="624840" cy="146304"/>
          </a:xfrm>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3603936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FDE91-F1F1-D8E8-7BF1-6500A1243164}"/>
              </a:ext>
            </a:extLst>
          </p:cNvPr>
          <p:cNvSpPr>
            <a:spLocks noGrp="1"/>
          </p:cNvSpPr>
          <p:nvPr>
            <p:ph type="title"/>
          </p:nvPr>
        </p:nvSpPr>
        <p:spPr>
          <a:xfrm>
            <a:off x="685800" y="361950"/>
            <a:ext cx="4672209" cy="914400"/>
          </a:xfrm>
        </p:spPr>
        <p:txBody>
          <a:bodyPr>
            <a:normAutofit fontScale="90000"/>
          </a:bodyPr>
          <a:lstStyle/>
          <a:p>
            <a:r>
              <a:rPr lang="en-US">
                <a:ea typeface="Cambria"/>
              </a:rPr>
              <a:t>Automation Birth Remove Human independence</a:t>
            </a:r>
            <a:endParaRPr lang="en-US"/>
          </a:p>
        </p:txBody>
      </p:sp>
      <p:sp>
        <p:nvSpPr>
          <p:cNvPr id="3" name="Content Placeholder 2">
            <a:extLst>
              <a:ext uri="{FF2B5EF4-FFF2-40B4-BE49-F238E27FC236}">
                <a16:creationId xmlns:a16="http://schemas.microsoft.com/office/drawing/2014/main" id="{8A5E38C2-14F1-276D-5758-8A0A8EFA6DF1}"/>
              </a:ext>
            </a:extLst>
          </p:cNvPr>
          <p:cNvSpPr>
            <a:spLocks noGrp="1"/>
          </p:cNvSpPr>
          <p:nvPr>
            <p:ph idx="1"/>
          </p:nvPr>
        </p:nvSpPr>
        <p:spPr>
          <a:xfrm>
            <a:off x="685800" y="1329065"/>
            <a:ext cx="4304257" cy="3376286"/>
          </a:xfrm>
        </p:spPr>
        <p:txBody>
          <a:bodyPr vert="horz" lIns="91436" tIns="45718" rIns="91436" bIns="45718" rtlCol="0" anchor="t">
            <a:normAutofit fontScale="92500" lnSpcReduction="20000"/>
          </a:bodyPr>
          <a:lstStyle/>
          <a:p>
            <a:pPr marL="0" indent="0">
              <a:buNone/>
            </a:pPr>
            <a:r>
              <a:rPr lang="en-US">
                <a:ea typeface="Cambria"/>
              </a:rPr>
              <a:t>Technology in the film change human birth to "production"</a:t>
            </a:r>
          </a:p>
          <a:p>
            <a:pPr marL="0" indent="0">
              <a:buNone/>
            </a:pPr>
            <a:r>
              <a:rPr lang="en-US">
                <a:ea typeface="Cambria"/>
              </a:rPr>
              <a:t>・ Grown for </a:t>
            </a:r>
            <a:r>
              <a:rPr lang="en-US">
                <a:ea typeface="+mn-lt"/>
                <a:cs typeface="+mn-lt"/>
              </a:rPr>
              <a:t>predetermined future social role</a:t>
            </a:r>
          </a:p>
          <a:p>
            <a:pPr marL="0" indent="0">
              <a:buNone/>
            </a:pPr>
            <a:r>
              <a:rPr lang="en-US">
                <a:ea typeface="Cambria"/>
              </a:rPr>
              <a:t>・ Realized stable labor supply</a:t>
            </a:r>
            <a:endParaRPr lang="en-US"/>
          </a:p>
          <a:p>
            <a:pPr marL="205740" indent="-205740">
              <a:buNone/>
            </a:pPr>
            <a:r>
              <a:rPr lang="en-US">
                <a:ea typeface="Cambria"/>
              </a:rPr>
              <a:t>・ Erased the concept of parent and child</a:t>
            </a:r>
          </a:p>
          <a:p>
            <a:pPr marL="0" indent="0">
              <a:buNone/>
            </a:pPr>
            <a:r>
              <a:rPr lang="en-US">
                <a:solidFill>
                  <a:srgbClr val="FFFFFF"/>
                </a:solidFill>
                <a:ea typeface="Cambria"/>
              </a:rPr>
              <a:t>・ Exist of parents is important to grow children's independence [2]</a:t>
            </a:r>
          </a:p>
          <a:p>
            <a:pPr marL="0" indent="0">
              <a:buNone/>
            </a:pPr>
            <a:r>
              <a:rPr lang="en-US">
                <a:ea typeface="Cambria"/>
              </a:rPr>
              <a:t>・ </a:t>
            </a:r>
            <a:r>
              <a:rPr lang="en-US">
                <a:ea typeface="+mn-lt"/>
                <a:cs typeface="+mn-lt"/>
              </a:rPr>
              <a:t>Human value measured based on usefulness to society</a:t>
            </a:r>
            <a:endParaRPr lang="en-US">
              <a:ea typeface="Cambria"/>
            </a:endParaRPr>
          </a:p>
          <a:p>
            <a:pPr marL="0" indent="0">
              <a:buNone/>
            </a:pPr>
            <a:endParaRPr lang="en-US">
              <a:ea typeface="Cambria"/>
            </a:endParaRPr>
          </a:p>
        </p:txBody>
      </p:sp>
      <p:sp>
        <p:nvSpPr>
          <p:cNvPr id="4" name="Footer Placeholder 3">
            <a:extLst>
              <a:ext uri="{FF2B5EF4-FFF2-40B4-BE49-F238E27FC236}">
                <a16:creationId xmlns:a16="http://schemas.microsoft.com/office/drawing/2014/main" id="{F282564A-73BA-E65B-6A3B-FBFE9D5F1736}"/>
              </a:ext>
            </a:extLst>
          </p:cNvPr>
          <p:cNvSpPr>
            <a:spLocks noGrp="1"/>
          </p:cNvSpPr>
          <p:nvPr>
            <p:ph type="ftr" sz="quarter" idx="11"/>
          </p:nvPr>
        </p:nvSpPr>
        <p:spPr/>
        <p:txBody>
          <a:bodyPr/>
          <a:lstStyle/>
          <a:p>
            <a:r>
              <a:rPr lang="sk-SK"/>
              <a:t>© 2026 Keith A. Pray</a:t>
            </a:r>
            <a:endParaRPr lang="en-US"/>
          </a:p>
        </p:txBody>
      </p:sp>
      <p:sp>
        <p:nvSpPr>
          <p:cNvPr id="5" name="Slide Number Placeholder 4">
            <a:extLst>
              <a:ext uri="{FF2B5EF4-FFF2-40B4-BE49-F238E27FC236}">
                <a16:creationId xmlns:a16="http://schemas.microsoft.com/office/drawing/2014/main" id="{FA638D39-BA0D-F3CD-6E43-93DF1286A7A3}"/>
              </a:ext>
            </a:extLst>
          </p:cNvPr>
          <p:cNvSpPr>
            <a:spLocks noGrp="1"/>
          </p:cNvSpPr>
          <p:nvPr>
            <p:ph type="sldNum" sz="quarter" idx="12"/>
          </p:nvPr>
        </p:nvSpPr>
        <p:spPr/>
        <p:txBody>
          <a:bodyPr/>
          <a:lstStyle/>
          <a:p>
            <a:fld id="{A2A17EAB-8B51-5C40-8776-6683E51FA7A0}" type="slidenum">
              <a:rPr lang="en-US" smtClean="0"/>
              <a:t>5</a:t>
            </a:fld>
            <a:endParaRPr lang="en-US"/>
          </a:p>
        </p:txBody>
      </p:sp>
      <p:pic>
        <p:nvPicPr>
          <p:cNvPr id="6" name="Picture 5">
            <a:extLst>
              <a:ext uri="{FF2B5EF4-FFF2-40B4-BE49-F238E27FC236}">
                <a16:creationId xmlns:a16="http://schemas.microsoft.com/office/drawing/2014/main" id="{3716BCC4-5D64-2078-29C3-EFE0BDB4A34F}"/>
              </a:ext>
            </a:extLst>
          </p:cNvPr>
          <p:cNvPicPr>
            <a:picLocks noChangeAspect="1"/>
          </p:cNvPicPr>
          <p:nvPr/>
        </p:nvPicPr>
        <p:blipFill>
          <a:blip r:embed="rId3"/>
          <a:stretch>
            <a:fillRect/>
          </a:stretch>
        </p:blipFill>
        <p:spPr>
          <a:xfrm>
            <a:off x="5064964" y="1496054"/>
            <a:ext cx="3769384" cy="2399402"/>
          </a:xfrm>
          <a:prstGeom prst="rect">
            <a:avLst/>
          </a:prstGeom>
        </p:spPr>
      </p:pic>
    </p:spTree>
    <p:extLst>
      <p:ext uri="{BB962C8B-B14F-4D97-AF65-F5344CB8AC3E}">
        <p14:creationId xmlns:p14="http://schemas.microsoft.com/office/powerpoint/2010/main" val="419432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AAA0E-00C7-2AAD-710C-AA8D2DAE2881}"/>
              </a:ext>
            </a:extLst>
          </p:cNvPr>
          <p:cNvSpPr>
            <a:spLocks noGrp="1"/>
          </p:cNvSpPr>
          <p:nvPr>
            <p:ph type="title"/>
          </p:nvPr>
        </p:nvSpPr>
        <p:spPr/>
        <p:txBody>
          <a:bodyPr/>
          <a:lstStyle/>
          <a:p>
            <a:r>
              <a:rPr lang="en-US">
                <a:ea typeface="Cambria"/>
              </a:rPr>
              <a:t>Indoctrination with Auto-Education</a:t>
            </a:r>
          </a:p>
        </p:txBody>
      </p:sp>
      <p:sp>
        <p:nvSpPr>
          <p:cNvPr id="3" name="Content Placeholder 2">
            <a:extLst>
              <a:ext uri="{FF2B5EF4-FFF2-40B4-BE49-F238E27FC236}">
                <a16:creationId xmlns:a16="http://schemas.microsoft.com/office/drawing/2014/main" id="{707E8BD3-B573-C98F-1B4A-1DCF5B5EE9C4}"/>
              </a:ext>
            </a:extLst>
          </p:cNvPr>
          <p:cNvSpPr>
            <a:spLocks noGrp="1"/>
          </p:cNvSpPr>
          <p:nvPr>
            <p:ph idx="1"/>
          </p:nvPr>
        </p:nvSpPr>
        <p:spPr>
          <a:xfrm>
            <a:off x="685800" y="1287853"/>
            <a:ext cx="4666890" cy="3417498"/>
          </a:xfrm>
        </p:spPr>
        <p:txBody>
          <a:bodyPr vert="horz" lIns="91436" tIns="45718" rIns="91436" bIns="45718" rtlCol="0" anchor="t">
            <a:normAutofit fontScale="92500"/>
          </a:bodyPr>
          <a:lstStyle/>
          <a:p>
            <a:pPr marL="0" indent="0">
              <a:buNone/>
            </a:pPr>
            <a:r>
              <a:rPr lang="en-US">
                <a:ea typeface="Cambria"/>
              </a:rPr>
              <a:t>They automate education with Conditioning pods and </a:t>
            </a:r>
            <a:r>
              <a:rPr lang="en-US" err="1">
                <a:ea typeface="Cambria"/>
              </a:rPr>
              <a:t>hypnopaedia</a:t>
            </a:r>
            <a:r>
              <a:rPr lang="en-US">
                <a:ea typeface="Cambria"/>
              </a:rPr>
              <a:t> center.</a:t>
            </a:r>
          </a:p>
          <a:p>
            <a:pPr marL="205740" indent="-205740">
              <a:buFont typeface="Arial"/>
              <a:buChar char="•"/>
            </a:pPr>
            <a:r>
              <a:rPr lang="en-US">
                <a:ea typeface="Cambria"/>
              </a:rPr>
              <a:t>Taught </a:t>
            </a:r>
            <a:r>
              <a:rPr lang="en-US">
                <a:ea typeface="+mn-lt"/>
                <a:cs typeface="+mn-lt"/>
              </a:rPr>
              <a:t>to accept their caste, role and values convenience for society</a:t>
            </a:r>
          </a:p>
          <a:p>
            <a:pPr marL="205740" indent="-205740">
              <a:buFont typeface="Arial"/>
              <a:buChar char="•"/>
            </a:pPr>
            <a:r>
              <a:rPr lang="en-US">
                <a:ea typeface="+mn-lt"/>
                <a:cs typeface="+mn-lt"/>
              </a:rPr>
              <a:t>Prevent social conflict </a:t>
            </a:r>
          </a:p>
          <a:p>
            <a:pPr marL="205740" indent="-205740">
              <a:buFont typeface="Arial"/>
              <a:buChar char="•"/>
            </a:pPr>
            <a:r>
              <a:rPr lang="en-US">
                <a:ea typeface="+mn-lt"/>
                <a:cs typeface="+mn-lt"/>
              </a:rPr>
              <a:t>Achieves globalization by creating shared values</a:t>
            </a:r>
          </a:p>
          <a:p>
            <a:pPr marL="205740" indent="-205740">
              <a:buFont typeface="Arial"/>
              <a:buChar char="•"/>
            </a:pPr>
            <a:r>
              <a:rPr lang="en-US">
                <a:ea typeface="+mn-lt"/>
                <a:cs typeface="+mn-lt"/>
              </a:rPr>
              <a:t>Indoctrination lowers cognitive abilities and independence thought [3]</a:t>
            </a:r>
            <a:endParaRPr lang="en-US"/>
          </a:p>
        </p:txBody>
      </p:sp>
      <p:sp>
        <p:nvSpPr>
          <p:cNvPr id="4" name="Footer Placeholder 3">
            <a:extLst>
              <a:ext uri="{FF2B5EF4-FFF2-40B4-BE49-F238E27FC236}">
                <a16:creationId xmlns:a16="http://schemas.microsoft.com/office/drawing/2014/main" id="{8CDF0559-D90D-F7BC-E4FE-4F98CE84522A}"/>
              </a:ext>
            </a:extLst>
          </p:cNvPr>
          <p:cNvSpPr>
            <a:spLocks noGrp="1"/>
          </p:cNvSpPr>
          <p:nvPr>
            <p:ph type="ftr" sz="quarter" idx="11"/>
          </p:nvPr>
        </p:nvSpPr>
        <p:spPr/>
        <p:txBody>
          <a:bodyPr/>
          <a:lstStyle/>
          <a:p>
            <a:r>
              <a:rPr lang="sk-SK"/>
              <a:t>© 2026 Keith A. Pray</a:t>
            </a:r>
            <a:endParaRPr lang="en-US"/>
          </a:p>
        </p:txBody>
      </p:sp>
      <p:sp>
        <p:nvSpPr>
          <p:cNvPr id="5" name="Slide Number Placeholder 4">
            <a:extLst>
              <a:ext uri="{FF2B5EF4-FFF2-40B4-BE49-F238E27FC236}">
                <a16:creationId xmlns:a16="http://schemas.microsoft.com/office/drawing/2014/main" id="{04EF20B7-52FB-02B3-876A-72BF4EEF16FD}"/>
              </a:ext>
            </a:extLst>
          </p:cNvPr>
          <p:cNvSpPr>
            <a:spLocks noGrp="1"/>
          </p:cNvSpPr>
          <p:nvPr>
            <p:ph type="sldNum" sz="quarter" idx="12"/>
          </p:nvPr>
        </p:nvSpPr>
        <p:spPr/>
        <p:txBody>
          <a:bodyPr/>
          <a:lstStyle/>
          <a:p>
            <a:fld id="{A2A17EAB-8B51-5C40-8776-6683E51FA7A0}" type="slidenum">
              <a:rPr lang="en-US" smtClean="0"/>
              <a:t>6</a:t>
            </a:fld>
            <a:endParaRPr lang="en-US"/>
          </a:p>
        </p:txBody>
      </p:sp>
      <p:pic>
        <p:nvPicPr>
          <p:cNvPr id="6" name="Picture 5">
            <a:extLst>
              <a:ext uri="{FF2B5EF4-FFF2-40B4-BE49-F238E27FC236}">
                <a16:creationId xmlns:a16="http://schemas.microsoft.com/office/drawing/2014/main" id="{FBF1BB45-CE17-712B-13D9-336888E07129}"/>
              </a:ext>
            </a:extLst>
          </p:cNvPr>
          <p:cNvPicPr>
            <a:picLocks noChangeAspect="1"/>
          </p:cNvPicPr>
          <p:nvPr/>
        </p:nvPicPr>
        <p:blipFill>
          <a:blip r:embed="rId3"/>
          <a:stretch>
            <a:fillRect/>
          </a:stretch>
        </p:blipFill>
        <p:spPr>
          <a:xfrm>
            <a:off x="5214667" y="1355605"/>
            <a:ext cx="3933646" cy="2443073"/>
          </a:xfrm>
          <a:prstGeom prst="rect">
            <a:avLst/>
          </a:prstGeom>
        </p:spPr>
      </p:pic>
    </p:spTree>
    <p:extLst>
      <p:ext uri="{BB962C8B-B14F-4D97-AF65-F5344CB8AC3E}">
        <p14:creationId xmlns:p14="http://schemas.microsoft.com/office/powerpoint/2010/main" val="958024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9914-D9D1-FC01-A0C0-8C506A2BFE7B}"/>
              </a:ext>
            </a:extLst>
          </p:cNvPr>
          <p:cNvSpPr>
            <a:spLocks noGrp="1"/>
          </p:cNvSpPr>
          <p:nvPr>
            <p:ph type="title"/>
          </p:nvPr>
        </p:nvSpPr>
        <p:spPr/>
        <p:txBody>
          <a:bodyPr/>
          <a:lstStyle/>
          <a:p>
            <a:r>
              <a:rPr lang="en-US">
                <a:ea typeface="+mj-lt"/>
                <a:cs typeface="+mj-lt"/>
              </a:rPr>
              <a:t>Caste System</a:t>
            </a:r>
            <a:endParaRPr lang="en-US">
              <a:ea typeface="Cambria"/>
            </a:endParaRPr>
          </a:p>
        </p:txBody>
      </p:sp>
      <p:sp>
        <p:nvSpPr>
          <p:cNvPr id="3" name="Content Placeholder 2">
            <a:extLst>
              <a:ext uri="{FF2B5EF4-FFF2-40B4-BE49-F238E27FC236}">
                <a16:creationId xmlns:a16="http://schemas.microsoft.com/office/drawing/2014/main" id="{D36FCC51-6423-FFF8-C130-04E2D52D0D5F}"/>
              </a:ext>
            </a:extLst>
          </p:cNvPr>
          <p:cNvSpPr>
            <a:spLocks noGrp="1"/>
          </p:cNvSpPr>
          <p:nvPr>
            <p:ph idx="1"/>
          </p:nvPr>
        </p:nvSpPr>
        <p:spPr>
          <a:xfrm>
            <a:off x="685800" y="1329065"/>
            <a:ext cx="3881503" cy="3376286"/>
          </a:xfrm>
        </p:spPr>
        <p:txBody>
          <a:bodyPr vert="horz" lIns="91436" tIns="45718" rIns="91436" bIns="45718" rtlCol="0" anchor="t">
            <a:normAutofit/>
          </a:bodyPr>
          <a:lstStyle/>
          <a:p>
            <a:pPr marL="205740" indent="-205740"/>
            <a:r>
              <a:rPr lang="en-US">
                <a:ea typeface="+mn-lt"/>
                <a:cs typeface="+mn-lt"/>
              </a:rPr>
              <a:t>People are divided into castes: Alphas, Betas, Gammas, Deltas, and Epsilons</a:t>
            </a:r>
          </a:p>
          <a:p>
            <a:pPr marL="205740" indent="-205740"/>
            <a:r>
              <a:rPr lang="en-US">
                <a:ea typeface="Cambria"/>
              </a:rPr>
              <a:t>Their roles and jobs depend on their caste</a:t>
            </a:r>
          </a:p>
          <a:p>
            <a:pPr marL="205740" indent="-205740"/>
            <a:r>
              <a:rPr lang="en-US">
                <a:ea typeface="Cambria"/>
              </a:rPr>
              <a:t>Takes away the chance to define their identity </a:t>
            </a:r>
          </a:p>
          <a:p>
            <a:pPr marL="205740" indent="-205740"/>
            <a:r>
              <a:rPr lang="en-US">
                <a:ea typeface="Cambria"/>
              </a:rPr>
              <a:t>Caste based practices negate humanity [4]</a:t>
            </a:r>
          </a:p>
          <a:p>
            <a:pPr marL="205740" indent="-205740"/>
            <a:endParaRPr lang="en-US">
              <a:ea typeface="Cambria"/>
            </a:endParaRPr>
          </a:p>
          <a:p>
            <a:pPr marL="205740" indent="-205740"/>
            <a:endParaRPr lang="en-US">
              <a:ea typeface="Cambria"/>
            </a:endParaRPr>
          </a:p>
          <a:p>
            <a:pPr marL="205740" indent="-205740"/>
            <a:endParaRPr lang="en-US">
              <a:ea typeface="Cambria"/>
            </a:endParaRPr>
          </a:p>
        </p:txBody>
      </p:sp>
      <p:sp>
        <p:nvSpPr>
          <p:cNvPr id="4" name="Footer Placeholder 3">
            <a:extLst>
              <a:ext uri="{FF2B5EF4-FFF2-40B4-BE49-F238E27FC236}">
                <a16:creationId xmlns:a16="http://schemas.microsoft.com/office/drawing/2014/main" id="{693292CF-0CEE-F270-53B9-A4B5D7C09D16}"/>
              </a:ext>
            </a:extLst>
          </p:cNvPr>
          <p:cNvSpPr>
            <a:spLocks noGrp="1"/>
          </p:cNvSpPr>
          <p:nvPr>
            <p:ph type="ftr" sz="quarter" idx="11"/>
          </p:nvPr>
        </p:nvSpPr>
        <p:spPr/>
        <p:txBody>
          <a:bodyPr/>
          <a:lstStyle/>
          <a:p>
            <a:r>
              <a:rPr lang="sk-SK"/>
              <a:t>© 2026 Keith A. Pray</a:t>
            </a:r>
            <a:endParaRPr lang="en-US"/>
          </a:p>
        </p:txBody>
      </p:sp>
      <p:sp>
        <p:nvSpPr>
          <p:cNvPr id="5" name="Slide Number Placeholder 4">
            <a:extLst>
              <a:ext uri="{FF2B5EF4-FFF2-40B4-BE49-F238E27FC236}">
                <a16:creationId xmlns:a16="http://schemas.microsoft.com/office/drawing/2014/main" id="{DCA0EFC9-4E78-A398-826F-CDDEA447961F}"/>
              </a:ext>
            </a:extLst>
          </p:cNvPr>
          <p:cNvSpPr>
            <a:spLocks noGrp="1"/>
          </p:cNvSpPr>
          <p:nvPr>
            <p:ph type="sldNum" sz="quarter" idx="12"/>
          </p:nvPr>
        </p:nvSpPr>
        <p:spPr/>
        <p:txBody>
          <a:bodyPr/>
          <a:lstStyle/>
          <a:p>
            <a:fld id="{A2A17EAB-8B51-5C40-8776-6683E51FA7A0}" type="slidenum">
              <a:rPr lang="en-US" smtClean="0"/>
              <a:t>7</a:t>
            </a:fld>
            <a:endParaRPr lang="en-US"/>
          </a:p>
        </p:txBody>
      </p:sp>
      <p:pic>
        <p:nvPicPr>
          <p:cNvPr id="6" name="Picture 5">
            <a:extLst>
              <a:ext uri="{FF2B5EF4-FFF2-40B4-BE49-F238E27FC236}">
                <a16:creationId xmlns:a16="http://schemas.microsoft.com/office/drawing/2014/main" id="{2A90EB51-65F7-0303-E929-BE49803FE10E}"/>
              </a:ext>
            </a:extLst>
          </p:cNvPr>
          <p:cNvPicPr>
            <a:picLocks noChangeAspect="1"/>
          </p:cNvPicPr>
          <p:nvPr/>
        </p:nvPicPr>
        <p:blipFill>
          <a:blip r:embed="rId3"/>
          <a:stretch>
            <a:fillRect/>
          </a:stretch>
        </p:blipFill>
        <p:spPr>
          <a:xfrm>
            <a:off x="5559472" y="2889849"/>
            <a:ext cx="2575487" cy="1811547"/>
          </a:xfrm>
          <a:prstGeom prst="rect">
            <a:avLst/>
          </a:prstGeom>
        </p:spPr>
      </p:pic>
      <p:pic>
        <p:nvPicPr>
          <p:cNvPr id="7" name="Picture 6">
            <a:extLst>
              <a:ext uri="{FF2B5EF4-FFF2-40B4-BE49-F238E27FC236}">
                <a16:creationId xmlns:a16="http://schemas.microsoft.com/office/drawing/2014/main" id="{51D834D8-35C2-0D25-264E-08CDB01FB568}"/>
              </a:ext>
            </a:extLst>
          </p:cNvPr>
          <p:cNvPicPr>
            <a:picLocks noChangeAspect="1"/>
          </p:cNvPicPr>
          <p:nvPr/>
        </p:nvPicPr>
        <p:blipFill>
          <a:blip r:embed="rId4"/>
          <a:stretch>
            <a:fillRect/>
          </a:stretch>
        </p:blipFill>
        <p:spPr>
          <a:xfrm>
            <a:off x="4898432" y="819509"/>
            <a:ext cx="2689874" cy="1951727"/>
          </a:xfrm>
          <a:prstGeom prst="rect">
            <a:avLst/>
          </a:prstGeom>
        </p:spPr>
      </p:pic>
    </p:spTree>
    <p:extLst>
      <p:ext uri="{BB962C8B-B14F-4D97-AF65-F5344CB8AC3E}">
        <p14:creationId xmlns:p14="http://schemas.microsoft.com/office/powerpoint/2010/main" val="2685023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14D4-D3B2-8B44-EBFD-6E68D2DB6FF1}"/>
              </a:ext>
            </a:extLst>
          </p:cNvPr>
          <p:cNvSpPr>
            <a:spLocks noGrp="1"/>
          </p:cNvSpPr>
          <p:nvPr>
            <p:ph type="title"/>
          </p:nvPr>
        </p:nvSpPr>
        <p:spPr/>
        <p:txBody>
          <a:bodyPr/>
          <a:lstStyle/>
          <a:p>
            <a:r>
              <a:rPr lang="en-US">
                <a:ea typeface="Cambria"/>
              </a:rPr>
              <a:t>Emotional Control with SOMA</a:t>
            </a:r>
          </a:p>
        </p:txBody>
      </p:sp>
      <p:sp>
        <p:nvSpPr>
          <p:cNvPr id="3" name="Content Placeholder 2">
            <a:extLst>
              <a:ext uri="{FF2B5EF4-FFF2-40B4-BE49-F238E27FC236}">
                <a16:creationId xmlns:a16="http://schemas.microsoft.com/office/drawing/2014/main" id="{94BABEA0-6792-B044-6A1D-6C42B331D24F}"/>
              </a:ext>
            </a:extLst>
          </p:cNvPr>
          <p:cNvSpPr>
            <a:spLocks noGrp="1"/>
          </p:cNvSpPr>
          <p:nvPr>
            <p:ph idx="1"/>
          </p:nvPr>
        </p:nvSpPr>
        <p:spPr/>
        <p:txBody>
          <a:bodyPr vert="horz" lIns="91436" tIns="45718" rIns="91436" bIns="45718" rtlCol="0" anchor="t">
            <a:normAutofit/>
          </a:bodyPr>
          <a:lstStyle/>
          <a:p>
            <a:pPr marL="0" indent="0">
              <a:buNone/>
            </a:pPr>
            <a:r>
              <a:rPr lang="en-US">
                <a:ea typeface="+mn-lt"/>
                <a:cs typeface="+mn-lt"/>
              </a:rPr>
              <a:t>This society normalized using Soma, a narcotic that suppresses negative emotions</a:t>
            </a:r>
            <a:endParaRPr lang="en-US"/>
          </a:p>
          <a:p>
            <a:pPr marL="205740" indent="-205740"/>
            <a:r>
              <a:rPr lang="en-US">
                <a:ea typeface="Cambria"/>
              </a:rPr>
              <a:t>Makes people dependent on soma </a:t>
            </a:r>
            <a:r>
              <a:rPr lang="en-US">
                <a:ea typeface="+mn-lt"/>
                <a:cs typeface="+mn-lt"/>
              </a:rPr>
              <a:t>whenever they feel sadness, anxiety, anger, or discomfort</a:t>
            </a:r>
          </a:p>
          <a:p>
            <a:pPr marL="205740" indent="-205740"/>
            <a:r>
              <a:rPr lang="en-US">
                <a:ea typeface="Cambria"/>
              </a:rPr>
              <a:t>Not relief, takes the emotion out of their control</a:t>
            </a:r>
          </a:p>
          <a:p>
            <a:pPr marL="205740" indent="-205740"/>
            <a:r>
              <a:rPr lang="en-US">
                <a:ea typeface="Cambria"/>
              </a:rPr>
              <a:t>Slowly kills people </a:t>
            </a:r>
          </a:p>
          <a:p>
            <a:pPr marL="411480" lvl="1" indent="-205740">
              <a:buFont typeface="Courier New" pitchFamily="34" charset="0"/>
              <a:buChar char="o"/>
            </a:pPr>
            <a:r>
              <a:rPr lang="en-US">
                <a:ea typeface="Cambria"/>
              </a:rPr>
              <a:t>People don't age, but they still live to about 80 because of Soma </a:t>
            </a:r>
          </a:p>
        </p:txBody>
      </p:sp>
      <p:sp>
        <p:nvSpPr>
          <p:cNvPr id="4" name="Footer Placeholder 3">
            <a:extLst>
              <a:ext uri="{FF2B5EF4-FFF2-40B4-BE49-F238E27FC236}">
                <a16:creationId xmlns:a16="http://schemas.microsoft.com/office/drawing/2014/main" id="{9233FD01-2879-0B34-7F0E-5E1961D7A2A0}"/>
              </a:ext>
            </a:extLst>
          </p:cNvPr>
          <p:cNvSpPr>
            <a:spLocks noGrp="1"/>
          </p:cNvSpPr>
          <p:nvPr>
            <p:ph type="ftr" sz="quarter" idx="11"/>
          </p:nvPr>
        </p:nvSpPr>
        <p:spPr/>
        <p:txBody>
          <a:bodyPr/>
          <a:lstStyle/>
          <a:p>
            <a:r>
              <a:rPr lang="sk-SK"/>
              <a:t>© 2026 Keith A. Pray</a:t>
            </a:r>
            <a:endParaRPr lang="en-US"/>
          </a:p>
        </p:txBody>
      </p:sp>
      <p:sp>
        <p:nvSpPr>
          <p:cNvPr id="5" name="Slide Number Placeholder 4">
            <a:extLst>
              <a:ext uri="{FF2B5EF4-FFF2-40B4-BE49-F238E27FC236}">
                <a16:creationId xmlns:a16="http://schemas.microsoft.com/office/drawing/2014/main" id="{CA2FC6E4-BA58-4130-EE2E-0A7C113D2BB8}"/>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244973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91F16-8757-9366-3665-D3021D69CB6F}"/>
              </a:ext>
            </a:extLst>
          </p:cNvPr>
          <p:cNvSpPr>
            <a:spLocks noGrp="1"/>
          </p:cNvSpPr>
          <p:nvPr>
            <p:ph type="title"/>
          </p:nvPr>
        </p:nvSpPr>
        <p:spPr/>
        <p:txBody>
          <a:bodyPr/>
          <a:lstStyle/>
          <a:p>
            <a:r>
              <a:rPr lang="en-US">
                <a:ea typeface="Cambria"/>
              </a:rPr>
              <a:t>Warn to overflow of technology</a:t>
            </a:r>
          </a:p>
        </p:txBody>
      </p:sp>
      <p:sp>
        <p:nvSpPr>
          <p:cNvPr id="3" name="Content Placeholder 2">
            <a:extLst>
              <a:ext uri="{FF2B5EF4-FFF2-40B4-BE49-F238E27FC236}">
                <a16:creationId xmlns:a16="http://schemas.microsoft.com/office/drawing/2014/main" id="{98D396B7-406C-54E1-E6FB-8D56E4BF3C70}"/>
              </a:ext>
            </a:extLst>
          </p:cNvPr>
          <p:cNvSpPr>
            <a:spLocks noGrp="1"/>
          </p:cNvSpPr>
          <p:nvPr>
            <p:ph idx="1"/>
          </p:nvPr>
        </p:nvSpPr>
        <p:spPr>
          <a:xfrm>
            <a:off x="685800" y="1298636"/>
            <a:ext cx="4278702" cy="3406715"/>
          </a:xfrm>
        </p:spPr>
        <p:txBody>
          <a:bodyPr vert="horz" lIns="91436" tIns="45718" rIns="91436" bIns="45718" rtlCol="0" anchor="t">
            <a:normAutofit fontScale="92500" lnSpcReduction="10000"/>
          </a:bodyPr>
          <a:lstStyle/>
          <a:p>
            <a:pPr marL="0" indent="0">
              <a:buNone/>
            </a:pPr>
            <a:r>
              <a:rPr lang="en-US">
                <a:ea typeface="Cambria"/>
              </a:rPr>
              <a:t>The realization of a society like the film has been warned of in popular culture(ex. Mr. Roboto)</a:t>
            </a:r>
          </a:p>
          <a:p>
            <a:pPr marL="0" indent="0">
              <a:buNone/>
            </a:pPr>
            <a:r>
              <a:rPr lang="en-US">
                <a:ea typeface="Cambria"/>
              </a:rPr>
              <a:t>The society can be realized with modern technology</a:t>
            </a:r>
          </a:p>
          <a:p>
            <a:pPr marL="205740" indent="-205740"/>
            <a:r>
              <a:rPr lang="en-US">
                <a:ea typeface="Cambria"/>
              </a:rPr>
              <a:t>Loss of Autonomy by AI recommendation [5]</a:t>
            </a:r>
          </a:p>
          <a:p>
            <a:pPr marL="205740" indent="-205740"/>
            <a:r>
              <a:rPr lang="en-US">
                <a:ea typeface="Cambria"/>
              </a:rPr>
              <a:t>Genetic Engineering to design humans before being born[6]</a:t>
            </a:r>
          </a:p>
          <a:p>
            <a:pPr marL="205740" indent="-205740"/>
            <a:r>
              <a:rPr lang="en-US">
                <a:ea typeface="Cambria"/>
              </a:rPr>
              <a:t>Automation with computers and machines</a:t>
            </a:r>
          </a:p>
          <a:p>
            <a:pPr marL="205740" indent="-205740"/>
            <a:endParaRPr lang="en-US">
              <a:ea typeface="Cambria"/>
            </a:endParaRPr>
          </a:p>
          <a:p>
            <a:pPr marL="0" indent="0">
              <a:buNone/>
            </a:pPr>
            <a:endParaRPr lang="en-US">
              <a:ea typeface="Cambria"/>
            </a:endParaRPr>
          </a:p>
        </p:txBody>
      </p:sp>
      <p:sp>
        <p:nvSpPr>
          <p:cNvPr id="4" name="Footer Placeholder 3">
            <a:extLst>
              <a:ext uri="{FF2B5EF4-FFF2-40B4-BE49-F238E27FC236}">
                <a16:creationId xmlns:a16="http://schemas.microsoft.com/office/drawing/2014/main" id="{9103BD8B-295C-3BAB-4649-016AB390EA01}"/>
              </a:ext>
            </a:extLst>
          </p:cNvPr>
          <p:cNvSpPr>
            <a:spLocks noGrp="1"/>
          </p:cNvSpPr>
          <p:nvPr>
            <p:ph type="ftr" sz="quarter" idx="11"/>
          </p:nvPr>
        </p:nvSpPr>
        <p:spPr/>
        <p:txBody>
          <a:bodyPr/>
          <a:lstStyle/>
          <a:p>
            <a:r>
              <a:rPr lang="sk-SK"/>
              <a:t>© 2026 Keith A. Pray</a:t>
            </a:r>
            <a:endParaRPr lang="en-US"/>
          </a:p>
        </p:txBody>
      </p:sp>
      <p:sp>
        <p:nvSpPr>
          <p:cNvPr id="5" name="Slide Number Placeholder 4">
            <a:extLst>
              <a:ext uri="{FF2B5EF4-FFF2-40B4-BE49-F238E27FC236}">
                <a16:creationId xmlns:a16="http://schemas.microsoft.com/office/drawing/2014/main" id="{FEBC1B79-A946-D9AA-BEBC-7D6EA384D8B3}"/>
              </a:ext>
            </a:extLst>
          </p:cNvPr>
          <p:cNvSpPr>
            <a:spLocks noGrp="1"/>
          </p:cNvSpPr>
          <p:nvPr>
            <p:ph type="sldNum" sz="quarter" idx="12"/>
          </p:nvPr>
        </p:nvSpPr>
        <p:spPr/>
        <p:txBody>
          <a:bodyPr/>
          <a:lstStyle/>
          <a:p>
            <a:fld id="{A2A17EAB-8B51-5C40-8776-6683E51FA7A0}" type="slidenum">
              <a:rPr lang="en-US" smtClean="0"/>
              <a:t>9</a:t>
            </a:fld>
            <a:endParaRPr lang="en-US"/>
          </a:p>
        </p:txBody>
      </p:sp>
      <p:pic>
        <p:nvPicPr>
          <p:cNvPr id="6" name="Picture 5">
            <a:extLst>
              <a:ext uri="{FF2B5EF4-FFF2-40B4-BE49-F238E27FC236}">
                <a16:creationId xmlns:a16="http://schemas.microsoft.com/office/drawing/2014/main" id="{42093ADD-F5FD-E836-C902-3958B0BC868A}"/>
              </a:ext>
            </a:extLst>
          </p:cNvPr>
          <p:cNvPicPr>
            <a:picLocks noChangeAspect="1"/>
          </p:cNvPicPr>
          <p:nvPr/>
        </p:nvPicPr>
        <p:blipFill>
          <a:blip r:embed="rId3"/>
          <a:stretch>
            <a:fillRect/>
          </a:stretch>
        </p:blipFill>
        <p:spPr>
          <a:xfrm>
            <a:off x="4882999" y="1554731"/>
            <a:ext cx="4262708" cy="2519273"/>
          </a:xfrm>
          <a:prstGeom prst="rect">
            <a:avLst/>
          </a:prstGeom>
        </p:spPr>
      </p:pic>
    </p:spTree>
    <p:extLst>
      <p:ext uri="{BB962C8B-B14F-4D97-AF65-F5344CB8AC3E}">
        <p14:creationId xmlns:p14="http://schemas.microsoft.com/office/powerpoint/2010/main" val="330286126"/>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40</TotalTime>
  <Words>2019</Words>
  <Application>Microsoft Macintosh PowerPoint</Application>
  <PresentationFormat>On-screen Show (16:9)</PresentationFormat>
  <Paragraphs>104</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MS Gothic</vt:lpstr>
      <vt:lpstr>Arial</vt:lpstr>
      <vt:lpstr>Calibri</vt:lpstr>
      <vt:lpstr>Cambria</vt:lpstr>
      <vt:lpstr>Courier New</vt:lpstr>
      <vt:lpstr>Red Radial 16x9</vt:lpstr>
      <vt:lpstr>Brave New World(1980)</vt:lpstr>
      <vt:lpstr>Film synopsis: Brave new world</vt:lpstr>
      <vt:lpstr>Main Argument of Movie</vt:lpstr>
      <vt:lpstr>Technology in Brave new world</vt:lpstr>
      <vt:lpstr>Automation Birth Remove Human independence</vt:lpstr>
      <vt:lpstr>Indoctrination with Auto-Education</vt:lpstr>
      <vt:lpstr>Caste System</vt:lpstr>
      <vt:lpstr>Emotional Control with SOMA</vt:lpstr>
      <vt:lpstr>Warn to overflow of technology</vt:lpstr>
      <vt:lpstr>PowerPoint Presentation</vt:lpstr>
      <vt:lpstr>References</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8</cp:revision>
  <cp:lastPrinted>2026-05-08T20:22:50Z</cp:lastPrinted>
  <dcterms:created xsi:type="dcterms:W3CDTF">2014-08-25T02:19:16Z</dcterms:created>
  <dcterms:modified xsi:type="dcterms:W3CDTF">2026-05-08T20:59:02Z</dcterms:modified>
</cp:coreProperties>
</file>