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69" r:id="rId5"/>
    <p:sldId id="268" r:id="rId6"/>
    <p:sldId id="270" r:id="rId7"/>
    <p:sldId id="283" r:id="rId8"/>
    <p:sldId id="282" r:id="rId9"/>
    <p:sldId id="273" r:id="rId10"/>
    <p:sldId id="274" r:id="rId11"/>
    <p:sldId id="284" r:id="rId12"/>
    <p:sldId id="285" r:id="rId13"/>
    <p:sldId id="279" r:id="rId14"/>
    <p:sldId id="280" r:id="rId15"/>
    <p:sldId id="281"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11B19-6546-46E1-AF62-A3F06EAD32A3}" v="3695" dt="2026-05-06T19:14:01.811"/>
    <p1510:client id="{5DD357A2-3947-CA6C-9200-C42A5869FB3D}" v="8" dt="2026-05-06T19:07:30.852"/>
    <p1510:client id="{8E1477E2-EC50-A687-AE4E-EBA476BC79BB}" v="5" dt="2026-05-05T19:39:32.165"/>
    <p1510:client id="{D1BDCDCF-BE7D-68A3-6D42-EBA93BE704FE}" v="246" dt="2026-05-05T20:01:12.971"/>
    <p1510:client id="{F1D29C66-DEAD-4D3B-B762-9F58CDD6C869}" v="43" dt="2026-05-06T19:05:41.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82800"/>
  </p:normalViewPr>
  <p:slideViewPr>
    <p:cSldViewPr snapToGrid="0">
      <p:cViewPr varScale="1">
        <p:scale>
          <a:sx n="194" d="100"/>
          <a:sy n="194" d="100"/>
        </p:scale>
        <p:origin x="11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5/9/26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5/9/26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sj.com/articles/federal-agencies-use-cellphone-location-data-for-immigration-enforcement-1158107860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69961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9BE1D-9BE7-A2E8-AA8F-23BB92005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7B5D6-7C3B-B173-711E-D445C7AA54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1EFCB-755F-CF0D-21A8-FF74700E015A}"/>
              </a:ext>
            </a:extLst>
          </p:cNvPr>
          <p:cNvSpPr>
            <a:spLocks noGrp="1"/>
          </p:cNvSpPr>
          <p:nvPr>
            <p:ph type="body" idx="1"/>
          </p:nvPr>
        </p:nvSpPr>
        <p:spPr/>
        <p:txBody>
          <a:bodyPr/>
          <a:lstStyle/>
          <a:p>
            <a:r>
              <a:rPr lang="en-US"/>
              <a:t>Paige</a:t>
            </a:r>
          </a:p>
          <a:p>
            <a:r>
              <a:rPr lang="en-US"/>
              <a:t>Title: Placing restrictions on the “free press” manipulates the spread of information</a:t>
            </a:r>
          </a:p>
          <a:p>
            <a:r>
              <a:rPr lang="en-US"/>
              <a:t>Notes:</a:t>
            </a:r>
          </a:p>
          <a:p>
            <a:r>
              <a:rPr lang="en-US"/>
              <a:t>-</a:t>
            </a:r>
            <a:r>
              <a:rPr lang="en-US" sz="1200" b="0" i="0" u="none" strike="noStrike" kern="1200">
                <a:solidFill>
                  <a:schemeClr val="tx1"/>
                </a:solidFill>
                <a:effectLst/>
                <a:latin typeface="+mn-lt"/>
                <a:ea typeface="+mn-ea"/>
                <a:cs typeface="+mn-cs"/>
              </a:rPr>
              <a:t>they place a “5D Notice” on the country's news outlets, preventing them from running the story. This is not, however, enough to stop the spread of the video on social media, such as Twitter</a:t>
            </a:r>
            <a:endParaRPr lang="en-US"/>
          </a:p>
          <a:p>
            <a:r>
              <a:rPr lang="en-US" sz="1200" b="0" i="0" u="none" strike="noStrike" kern="1200">
                <a:solidFill>
                  <a:schemeClr val="tx1"/>
                </a:solidFill>
                <a:effectLst/>
                <a:latin typeface="+mn-lt"/>
                <a:ea typeface="+mn-ea"/>
                <a:cs typeface="+mn-cs"/>
              </a:rPr>
              <a:t>-in the news room, it shows reporters getting more and more desperate to run the story, mentioning how none of the media have broken the D notice</a:t>
            </a:r>
          </a:p>
          <a:p>
            <a:r>
              <a:rPr lang="en-US" sz="1200" b="0" i="0" u="none" strike="noStrike" kern="1200">
                <a:solidFill>
                  <a:schemeClr val="tx1"/>
                </a:solidFill>
                <a:effectLst/>
                <a:latin typeface="+mn-lt"/>
                <a:ea typeface="+mn-ea"/>
                <a:cs typeface="+mn-cs"/>
              </a:rPr>
              <a:t>-one reporter laughs because “Facebook can run it, but they can’t” </a:t>
            </a:r>
          </a:p>
          <a:p>
            <a:r>
              <a:rPr lang="en-US" sz="1200" b="0" i="0" u="none" strike="noStrike" kern="1200">
                <a:solidFill>
                  <a:schemeClr val="tx1"/>
                </a:solidFill>
                <a:effectLst/>
                <a:latin typeface="+mn-lt"/>
                <a:ea typeface="+mn-ea"/>
                <a:cs typeface="+mn-cs"/>
              </a:rPr>
              <a:t>-shows how the government exercises control over the free press, forcing the story to less reliable platforms, and it will get out eventually.</a:t>
            </a:r>
            <a:endParaRPr lang="en-US"/>
          </a:p>
          <a:p>
            <a:endParaRPr lang="en-US"/>
          </a:p>
          <a:p>
            <a:r>
              <a:rPr lang="en-US"/>
              <a:t>-graph: the composition of coronavirus misinformation.(stigma and conspiracy theories circulating on social media, based on 2,311 reports from 87 countries between 2019-2020) Source: American journal of tropical medicine and hygiene </a:t>
            </a:r>
            <a:r>
              <a:rPr lang="en-US" err="1"/>
              <a:t>statista</a:t>
            </a:r>
            <a:endParaRPr lang="en-US"/>
          </a:p>
        </p:txBody>
      </p:sp>
      <p:sp>
        <p:nvSpPr>
          <p:cNvPr id="4" name="Slide Number Placeholder 3">
            <a:extLst>
              <a:ext uri="{FF2B5EF4-FFF2-40B4-BE49-F238E27FC236}">
                <a16:creationId xmlns:a16="http://schemas.microsoft.com/office/drawing/2014/main" id="{A65596E2-BEC1-96BA-B965-3B4E9AB2236B}"/>
              </a:ext>
            </a:extLst>
          </p:cNvPr>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53928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2389-17EE-CA0C-146C-1099B3745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14129-40C8-8215-65D9-247F799F3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8581A-7F41-F383-89BB-398780828B65}"/>
              </a:ext>
            </a:extLst>
          </p:cNvPr>
          <p:cNvSpPr>
            <a:spLocks noGrp="1"/>
          </p:cNvSpPr>
          <p:nvPr>
            <p:ph type="body" idx="1"/>
          </p:nvPr>
        </p:nvSpPr>
        <p:spPr/>
        <p:txBody>
          <a:bodyPr/>
          <a:lstStyle/>
          <a:p>
            <a:r>
              <a:rPr lang="en-US"/>
              <a:t>Paige</a:t>
            </a:r>
          </a:p>
          <a:p>
            <a:pPr marL="205740" indent="-205740"/>
            <a:r>
              <a:rPr lang="en-US">
                <a:ea typeface="Cambria"/>
              </a:rPr>
              <a:t>Gov’t was able to find location where the video was posted from the link</a:t>
            </a:r>
          </a:p>
          <a:p>
            <a:pPr marL="205740" indent="-205740"/>
            <a:r>
              <a:rPr lang="en-US">
                <a:ea typeface="Cambria"/>
              </a:rPr>
              <a:t>-Location data tracking is a common practice for government organizations, </a:t>
            </a:r>
          </a:p>
          <a:p>
            <a:pPr marL="205740" indent="-205740"/>
            <a:r>
              <a:rPr lang="en-US">
                <a:ea typeface="Cambria"/>
              </a:rPr>
              <a:t>-</a:t>
            </a:r>
            <a:r>
              <a:rPr lang="en-US" sz="1200" b="0" i="0" kern="1200">
                <a:solidFill>
                  <a:schemeClr val="tx1"/>
                </a:solidFill>
                <a:effectLst/>
                <a:latin typeface="+mn-lt"/>
                <a:ea typeface="+mn-ea"/>
                <a:cs typeface="+mn-cs"/>
              </a:rPr>
              <a:t>In early 2020, a </a:t>
            </a:r>
            <a:r>
              <a:rPr lang="en-US" sz="1200" b="0" i="0" u="sng" kern="1200">
                <a:solidFill>
                  <a:schemeClr val="tx1"/>
                </a:solidFill>
                <a:effectLst/>
                <a:latin typeface="+mn-lt"/>
                <a:ea typeface="+mn-ea"/>
                <a:cs typeface="+mn-cs"/>
                <a:hlinkClick r:id="rId3"/>
              </a:rPr>
              <a:t>Wall Street Journal</a:t>
            </a:r>
            <a:r>
              <a:rPr lang="en-US" sz="1200" b="0" i="0" kern="1200">
                <a:solidFill>
                  <a:schemeClr val="tx1"/>
                </a:solidFill>
                <a:effectLst/>
                <a:latin typeface="+mn-lt"/>
                <a:ea typeface="+mn-ea"/>
                <a:cs typeface="+mn-cs"/>
              </a:rPr>
              <a:t> report revealed that both Immigration and Customs Enforcement (ICE) and Customs and Border Protection (CBP) bought access to millions of smartphone users’ location data to track undocumented immigrants and suspected tax dodgers. 336,000 in total</a:t>
            </a:r>
            <a:endParaRPr lang="en-US">
              <a:ea typeface="Cambria"/>
            </a:endParaRPr>
          </a:p>
          <a:p>
            <a:pPr marL="205740" indent="-205740"/>
            <a:r>
              <a:rPr lang="en-US"/>
              <a:t>-</a:t>
            </a:r>
            <a:r>
              <a:rPr lang="en-US" err="1"/>
              <a:t>revealted</a:t>
            </a:r>
            <a:r>
              <a:rPr lang="en-US"/>
              <a:t> that in 2018, CBP(Customs and Border Protection) obtained records containing around 113,654 location points in the southwestern United States — more than 26 location points per minute</a:t>
            </a:r>
            <a:r>
              <a:rPr lang="en-US">
                <a:ea typeface="Cambria"/>
              </a:rPr>
              <a:t> </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-Graph: between 2014 and 2024, all three companies significantly increased the number of accounts they shared with law enforcement agencies. </a:t>
            </a:r>
            <a:r>
              <a:rPr lang="en-US" sz="1200" b="0" i="0" kern="1200">
                <a:solidFill>
                  <a:schemeClr val="tx1"/>
                </a:solidFill>
                <a:effectLst/>
                <a:latin typeface="+mn-lt"/>
                <a:ea typeface="+mn-ea"/>
                <a:cs typeface="+mn-cs"/>
              </a:rPr>
              <a:t>Google jumped 530%; at Meta (formerly Facebook), it surged 675%; and at Apple, it climbed 621% </a:t>
            </a:r>
            <a:r>
              <a:rPr lang="en-US"/>
              <a:t>. In total, the social media platforms shared over 3 million user profiles</a:t>
            </a:r>
            <a:endParaRPr lang="en-US">
              <a:ea typeface="Cambria"/>
            </a:endParaRPr>
          </a:p>
          <a:p>
            <a:endParaRPr lang="en-US"/>
          </a:p>
        </p:txBody>
      </p:sp>
      <p:sp>
        <p:nvSpPr>
          <p:cNvPr id="4" name="Slide Number Placeholder 3">
            <a:extLst>
              <a:ext uri="{FF2B5EF4-FFF2-40B4-BE49-F238E27FC236}">
                <a16:creationId xmlns:a16="http://schemas.microsoft.com/office/drawing/2014/main" id="{85050A87-BFDA-B963-CB6B-8A7E9F2579EB}"/>
              </a:ext>
            </a:extLst>
          </p:cNvPr>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126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D4CA-0DA7-92AB-4C8C-3B4101A54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ECA74-79A3-3FDD-06F6-F0AEE3A47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C826E-6FD5-762B-11F9-CB773F08276C}"/>
              </a:ext>
            </a:extLst>
          </p:cNvPr>
          <p:cNvSpPr>
            <a:spLocks noGrp="1"/>
          </p:cNvSpPr>
          <p:nvPr>
            <p:ph type="body" idx="1"/>
          </p:nvPr>
        </p:nvSpPr>
        <p:spPr/>
        <p:txBody>
          <a:bodyPr/>
          <a:lstStyle/>
          <a:p>
            <a:r>
              <a:rPr lang="en-US"/>
              <a:t>Jace: personal privacy</a:t>
            </a:r>
          </a:p>
          <a:p>
            <a:endParaRPr lang="en-US">
              <a:ea typeface="Calibri"/>
              <a:cs typeface="Calibri"/>
            </a:endParaRPr>
          </a:p>
          <a:p>
            <a:r>
              <a:rPr lang="en-US">
                <a:ea typeface="Calibri"/>
                <a:cs typeface="Calibri"/>
              </a:rPr>
              <a:t>Most of the tracking the government did in the episode was done after the video was taken off YouTube, which brings up the question of control of your own data. A study on apps from the Google Play Store found that 57% of apps that require an account give no option to delete account information, and on the 43% that allows account deletion 35% keep information after uninstalling, and 3% keep information after deleting the account. The graph expands more of the cases, but it shows the amount of leftover account information and the apps with account deletion function. This is a problem since you should have control over the personal data a company has, and that should include being able to delete any information you provided. </a:t>
            </a:r>
          </a:p>
        </p:txBody>
      </p:sp>
      <p:sp>
        <p:nvSpPr>
          <p:cNvPr id="4" name="Slide Number Placeholder 3">
            <a:extLst>
              <a:ext uri="{FF2B5EF4-FFF2-40B4-BE49-F238E27FC236}">
                <a16:creationId xmlns:a16="http://schemas.microsoft.com/office/drawing/2014/main" id="{50549EF3-C58A-B345-911D-DC3427DBDFB9}"/>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5167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92305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00DEF-E0CD-4FFD-8297-228370336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FB7FC-07F3-43C4-DD66-CAF009F2E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7E399-7864-6890-CBEA-CB146B3E0391}"/>
              </a:ext>
            </a:extLst>
          </p:cNvPr>
          <p:cNvSpPr>
            <a:spLocks noGrp="1"/>
          </p:cNvSpPr>
          <p:nvPr>
            <p:ph type="body" idx="1"/>
          </p:nvPr>
        </p:nvSpPr>
        <p:spPr/>
        <p:txBody>
          <a:bodyPr/>
          <a:lstStyle/>
          <a:p>
            <a:r>
              <a:rPr lang="en-US">
                <a:ea typeface="Calibri"/>
                <a:cs typeface="Calibri"/>
              </a:rPr>
              <a:t>The main technologies shown are phones, cameras, social media, news outlets, laptops, computers, and TVs. The episode is set at about the time of its release, so 2011,  and all of the technology is reflective of the time period. There's no technology portrayed that was unrealistic, everything was commonplace at the time and used in a manner that was possible. </a:t>
            </a:r>
          </a:p>
        </p:txBody>
      </p:sp>
      <p:sp>
        <p:nvSpPr>
          <p:cNvPr id="4" name="Slide Number Placeholder 3">
            <a:extLst>
              <a:ext uri="{FF2B5EF4-FFF2-40B4-BE49-F238E27FC236}">
                <a16:creationId xmlns:a16="http://schemas.microsoft.com/office/drawing/2014/main" id="{945F6C96-B118-1008-2226-BF72CB4694EC}"/>
              </a:ext>
            </a:extLst>
          </p:cNvPr>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06471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34549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7207-1989-5D64-3985-561481FAA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034C9-5F64-0E5C-DA6F-133CFB333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4CCDC-B541-6D90-FF1A-290BD6BCAF51}"/>
              </a:ext>
            </a:extLst>
          </p:cNvPr>
          <p:cNvSpPr>
            <a:spLocks noGrp="1"/>
          </p:cNvSpPr>
          <p:nvPr>
            <p:ph type="body" idx="1"/>
          </p:nvPr>
        </p:nvSpPr>
        <p:spPr/>
        <p:txBody>
          <a:bodyPr/>
          <a:lstStyle/>
          <a:p>
            <a:r>
              <a:rPr lang="en-US">
                <a:ea typeface="Calibri"/>
                <a:cs typeface="Calibri"/>
              </a:rPr>
              <a:t>Cassidy </a:t>
            </a:r>
            <a:endParaRPr lang="en-US"/>
          </a:p>
          <a:p>
            <a:r>
              <a:rPr lang="en-US">
                <a:ea typeface="Calibri"/>
                <a:cs typeface="Calibri"/>
              </a:rPr>
              <a:t>Although the video was quickly taken down by the government, due to the nature of the content it was still spread all over social media and news outlets. This shows that content can keep circulating once society starts spreading it themselves. </a:t>
            </a:r>
            <a:endParaRPr lang="en-US"/>
          </a:p>
          <a:p>
            <a:r>
              <a:rPr lang="en-US">
                <a:ea typeface="Calibri"/>
                <a:cs typeface="Calibri"/>
              </a:rPr>
              <a:t>One study did experimental research to explain that emotional arousal plays a key contributors as to why people continue to share content. Within this study participants who were placed in a high arousal state were 75% more likely to share content, compared to only 33% sharing rate for those who were in a low arousal state. As we can see that is a significant difference in behavior and what is being shared based on only emotional activation. What this suggests is that emotionally intense content is much more likely to be passed along. In terms of Black Mirror: The National Anthem, the content being shared clearly lead to society feeling high intense emotions due to its content which explains why it was spread so quickly.</a:t>
            </a:r>
          </a:p>
        </p:txBody>
      </p:sp>
      <p:sp>
        <p:nvSpPr>
          <p:cNvPr id="4" name="Slide Number Placeholder 3">
            <a:extLst>
              <a:ext uri="{FF2B5EF4-FFF2-40B4-BE49-F238E27FC236}">
                <a16:creationId xmlns:a16="http://schemas.microsoft.com/office/drawing/2014/main" id="{B73F019A-B704-10BF-FB95-35024968E01F}"/>
              </a:ext>
            </a:extLst>
          </p:cNvPr>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49349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F21D9-AD13-1B93-8E66-B7632FBC7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C97DC-5EBF-A9E1-1A4C-57D7A9E54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63008-06CC-C383-FFA9-676C900F69E2}"/>
              </a:ext>
            </a:extLst>
          </p:cNvPr>
          <p:cNvSpPr>
            <a:spLocks noGrp="1"/>
          </p:cNvSpPr>
          <p:nvPr>
            <p:ph type="body" idx="1"/>
          </p:nvPr>
        </p:nvSpPr>
        <p:spPr/>
        <p:txBody>
          <a:bodyPr/>
          <a:lstStyle/>
          <a:p>
            <a:pPr marL="171450" indent="-171450">
              <a:buFontTx/>
              <a:buChar char="-"/>
            </a:pPr>
            <a:r>
              <a:rPr lang="en-US"/>
              <a:t>A study in 2018 to prove </a:t>
            </a:r>
            <a:r>
              <a:rPr lang="en-US" sz="1200" b="0" i="0" kern="1200">
                <a:solidFill>
                  <a:schemeClr val="tx1"/>
                </a:solidFill>
                <a:effectLst/>
                <a:latin typeface="+mn-lt"/>
                <a:ea typeface="+mn-ea"/>
                <a:cs typeface="+mn-cs"/>
              </a:rPr>
              <a:t>Social media has a substantial role in facilitating gang activity shows the frequency and distribution of violent terms used.</a:t>
            </a:r>
          </a:p>
          <a:p>
            <a:pPr marL="171450" indent="-171450">
              <a:buFontTx/>
              <a:buChar char="-"/>
            </a:pPr>
            <a:r>
              <a:rPr lang="en-US" sz="1200" b="0" i="0" kern="1200">
                <a:solidFill>
                  <a:schemeClr val="tx1"/>
                </a:solidFill>
                <a:effectLst/>
                <a:latin typeface="+mn-lt"/>
                <a:ea typeface="+mn-ea"/>
                <a:cs typeface="+mn-cs"/>
              </a:rPr>
              <a:t>Some 7,500 searches were in the grouping, "violent intent". They included "best knife to fight", "where to stab" and "buy machete".</a:t>
            </a:r>
          </a:p>
          <a:p>
            <a:pPr fontAlgn="base"/>
            <a:r>
              <a:rPr lang="en-US" sz="1200" b="0" i="0" u="none" strike="noStrike" kern="1200">
                <a:solidFill>
                  <a:schemeClr val="tx1"/>
                </a:solidFill>
                <a:effectLst/>
                <a:latin typeface="+mn-lt"/>
                <a:ea typeface="+mn-ea"/>
                <a:cs typeface="+mn-cs"/>
              </a:rPr>
              <a:t>-The study also </a:t>
            </a:r>
            <a:r>
              <a:rPr lang="en-US" sz="1200" b="0" i="0" u="none" strike="noStrike" kern="1200" err="1">
                <a:solidFill>
                  <a:schemeClr val="tx1"/>
                </a:solidFill>
                <a:effectLst/>
                <a:latin typeface="+mn-lt"/>
                <a:ea typeface="+mn-ea"/>
                <a:cs typeface="+mn-cs"/>
              </a:rPr>
              <a:t>analysed</a:t>
            </a:r>
            <a:r>
              <a:rPr lang="en-US" sz="1200" b="0" i="0" u="none" strike="noStrike" kern="1200">
                <a:solidFill>
                  <a:schemeClr val="tx1"/>
                </a:solidFill>
                <a:effectLst/>
                <a:latin typeface="+mn-lt"/>
                <a:ea typeface="+mn-ea"/>
                <a:cs typeface="+mn-cs"/>
              </a:rPr>
              <a:t> a sample of 20 videos uploaded to YouTube between January 2018 and May 2019 which, analysts say, either "incite or encourage" violence.</a:t>
            </a:r>
          </a:p>
          <a:p>
            <a:pPr fontAlgn="base"/>
            <a:r>
              <a:rPr lang="en-US" sz="1200" b="0" i="0" u="none" strike="noStrike" kern="1200">
                <a:solidFill>
                  <a:schemeClr val="tx1"/>
                </a:solidFill>
                <a:effectLst/>
                <a:latin typeface="+mn-lt"/>
                <a:ea typeface="+mn-ea"/>
                <a:cs typeface="+mn-cs"/>
              </a:rPr>
              <a:t>-The videos received 2.5 million views and 20,500 comments, likes or shares.</a:t>
            </a:r>
          </a:p>
          <a:p>
            <a:pPr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More than three-quarters of the films depicted people being provoked into violence. Half showed threats of violence with a named target and in a third there were "criminal acts”</a:t>
            </a:r>
            <a:endParaRPr lang="en-US" sz="1200" b="0" i="0" u="none" strike="noStrike" kern="1200">
              <a:solidFill>
                <a:schemeClr val="tx1"/>
              </a:solidFill>
              <a:effectLst/>
              <a:latin typeface="+mn-lt"/>
              <a:ea typeface="+mn-ea"/>
              <a:cs typeface="+mn-cs"/>
            </a:endParaRPr>
          </a:p>
          <a:p>
            <a:pPr marL="171450" indent="-171450">
              <a:buFontTx/>
              <a:buChar char="-"/>
            </a:pPr>
            <a:endParaRPr lang="en-US" b="0"/>
          </a:p>
        </p:txBody>
      </p:sp>
      <p:sp>
        <p:nvSpPr>
          <p:cNvPr id="4" name="Slide Number Placeholder 3">
            <a:extLst>
              <a:ext uri="{FF2B5EF4-FFF2-40B4-BE49-F238E27FC236}">
                <a16:creationId xmlns:a16="http://schemas.microsoft.com/office/drawing/2014/main" id="{86F7BC55-986F-3A16-C389-81070D693D5A}"/>
              </a:ext>
            </a:extLst>
          </p:cNvPr>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0121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66E2-49DC-A04B-0F6C-C135B9DDE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EF93C-53D4-B437-905A-B7C1A11D9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7B95D-6F38-1D02-0B7B-5F6C41AB0932}"/>
              </a:ext>
            </a:extLst>
          </p:cNvPr>
          <p:cNvSpPr>
            <a:spLocks noGrp="1"/>
          </p:cNvSpPr>
          <p:nvPr>
            <p:ph type="body" idx="1"/>
          </p:nvPr>
        </p:nvSpPr>
        <p:spPr/>
        <p:txBody>
          <a:bodyPr/>
          <a:lstStyle/>
          <a:p>
            <a:pPr marL="171450" indent="-171450">
              <a:buFont typeface="Calibri"/>
              <a:buChar char="-"/>
            </a:pPr>
            <a:r>
              <a:rPr lang="en-US">
                <a:ea typeface="Calibri"/>
                <a:cs typeface="Calibri"/>
              </a:rPr>
              <a:t>Like all technologies, social networking sites can be used for malicious purposes</a:t>
            </a:r>
          </a:p>
          <a:p>
            <a:r>
              <a:rPr lang="en-US">
                <a:ea typeface="Calibri"/>
                <a:cs typeface="Calibri"/>
              </a:rPr>
              <a:t>The use of social networking for terrorism is not just from movies; there are real-world examples</a:t>
            </a:r>
            <a:endParaRPr lang="en-US"/>
          </a:p>
          <a:p>
            <a:pPr marL="171450" indent="-171450">
              <a:buFont typeface="Calibri"/>
              <a:buChar char="-"/>
            </a:pPr>
            <a:r>
              <a:rPr lang="en-US"/>
              <a:t>Quote for reference: "In 2013, ASG, a terrorist organization, kidnapped Australian Warren Rodwell and held him for about 472 days. The group made use of YouTube and Facebook for ransom videos and to demonstrate the proof of life" [7].</a:t>
            </a:r>
            <a:endParaRPr lang="en-US">
              <a:ea typeface="Calibri"/>
              <a:cs typeface="Calibri"/>
            </a:endParaRPr>
          </a:p>
          <a:p>
            <a:pPr marL="171450" indent="-171450">
              <a:buFont typeface="Calibri"/>
              <a:buChar char="-"/>
            </a:pPr>
            <a:r>
              <a:rPr lang="en-US">
                <a:ea typeface="Calibri"/>
                <a:cs typeface="Calibri"/>
              </a:rPr>
              <a:t>Twitter and Facebook are used by terrorist groups (ISIS, Al-Qaeda, etc.) for propaganda, recruitment, and attack coordination [2].</a:t>
            </a:r>
          </a:p>
          <a:p>
            <a:pPr marL="171450" indent="-171450">
              <a:buFont typeface="Calibri"/>
              <a:buChar char="-"/>
            </a:pP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5631EDCA-7315-857E-6143-E974717B2651}"/>
              </a:ext>
            </a:extLst>
          </p:cNvPr>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9756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45329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FD2D1-D4CE-17D1-6BC4-BF8D311CC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DEBD4-8C0D-E9CE-3392-BB08D3AAA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DA1CB-3DED-D475-A4C6-667626A5D8B1}"/>
              </a:ext>
            </a:extLst>
          </p:cNvPr>
          <p:cNvSpPr>
            <a:spLocks noGrp="1"/>
          </p:cNvSpPr>
          <p:nvPr>
            <p:ph type="body" idx="1"/>
          </p:nvPr>
        </p:nvSpPr>
        <p:spPr/>
        <p:txBody>
          <a:bodyPr/>
          <a:lstStyle/>
          <a:p>
            <a:r>
              <a:rPr lang="en-US"/>
              <a:t>Paige</a:t>
            </a:r>
          </a:p>
          <a:p>
            <a:r>
              <a:rPr lang="en-US"/>
              <a:t>Title: Gov’t will violate media freedoms during a time of crisis</a:t>
            </a:r>
          </a:p>
          <a:p>
            <a:r>
              <a:rPr lang="en-US"/>
              <a:t>-</a:t>
            </a:r>
            <a:r>
              <a:rPr lang="en-US" sz="1200" b="0" i="0" kern="1200">
                <a:solidFill>
                  <a:schemeClr val="tx1"/>
                </a:solidFill>
                <a:effectLst/>
                <a:latin typeface="+mn-lt"/>
                <a:ea typeface="+mn-ea"/>
                <a:cs typeface="+mn-cs"/>
              </a:rPr>
              <a:t>According to data gathered by the International Press Institute (IPI), at least 426 media freedom violations related to COVID-19 took place around the world between February 5, 2020 and August 13, 2020.</a:t>
            </a:r>
          </a:p>
          <a:p>
            <a:r>
              <a:rPr lang="en-US" sz="1200" b="0" i="0" kern="1200">
                <a:solidFill>
                  <a:schemeClr val="tx1"/>
                </a:solidFill>
                <a:effectLst/>
                <a:latin typeface="+mn-lt"/>
                <a:ea typeface="+mn-ea"/>
                <a:cs typeface="+mn-cs"/>
              </a:rPr>
              <a:t>-192 instances: journalists were arrested or charges were filed against them</a:t>
            </a:r>
          </a:p>
          <a:p>
            <a:pPr marL="171450" indent="-171450">
              <a:buFontTx/>
              <a:buChar char="-"/>
            </a:pPr>
            <a:r>
              <a:rPr lang="en-US" sz="1200" b="0" i="0" kern="1200">
                <a:solidFill>
                  <a:schemeClr val="tx1"/>
                </a:solidFill>
                <a:effectLst/>
                <a:latin typeface="+mn-lt"/>
                <a:ea typeface="+mn-ea"/>
                <a:cs typeface="+mn-cs"/>
              </a:rPr>
              <a:t>in 134 instances, authorities cited the pandemic in refusing to comply with their access to information obligations; </a:t>
            </a:r>
          </a:p>
          <a:p>
            <a:pPr marL="171450" indent="-171450">
              <a:buFontTx/>
              <a:buChar char="-"/>
            </a:pPr>
            <a:r>
              <a:rPr lang="en-US" sz="1200" b="0" i="0" kern="1200">
                <a:solidFill>
                  <a:schemeClr val="tx1"/>
                </a:solidFill>
                <a:effectLst/>
                <a:latin typeface="+mn-lt"/>
                <a:ea typeface="+mn-ea"/>
                <a:cs typeface="+mn-cs"/>
              </a:rPr>
              <a:t>IPI also recorded 104 incidents of verbal, physical and online attacks on journalists. </a:t>
            </a:r>
          </a:p>
          <a:p>
            <a:pPr marL="171450" indent="-171450">
              <a:buFontTx/>
              <a:buChar char="-"/>
            </a:pPr>
            <a:r>
              <a:rPr lang="en-US" sz="1200" b="0" i="0" kern="1200">
                <a:solidFill>
                  <a:schemeClr val="tx1"/>
                </a:solidFill>
                <a:effectLst/>
                <a:latin typeface="+mn-lt"/>
                <a:ea typeface="+mn-ea"/>
                <a:cs typeface="+mn-cs"/>
              </a:rPr>
              <a:t>These data indicate a concerted effort by governments to limit independent information at a time of great need.</a:t>
            </a:r>
            <a:endParaRPr lang="en-US"/>
          </a:p>
          <a:p>
            <a:endParaRPr lang="en-US"/>
          </a:p>
          <a:p>
            <a:r>
              <a:rPr lang="en-US"/>
              <a:t>-graph: global graph of the number of media freedom violations by region</a:t>
            </a:r>
          </a:p>
        </p:txBody>
      </p:sp>
      <p:sp>
        <p:nvSpPr>
          <p:cNvPr id="4" name="Slide Number Placeholder 3">
            <a:extLst>
              <a:ext uri="{FF2B5EF4-FFF2-40B4-BE49-F238E27FC236}">
                <a16:creationId xmlns:a16="http://schemas.microsoft.com/office/drawing/2014/main" id="{440EE438-B164-3580-DA3C-78AF945D0EC9}"/>
              </a:ext>
            </a:extLst>
          </p:cNvPr>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9526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2026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2026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techcrunch.com/2022/07/18/homeland-security-cell-phone-tracking/" TargetMode="External"/><Relationship Id="rId3" Type="http://schemas.openxmlformats.org/officeDocument/2006/relationships/hyperlink" Target="https://www.international.gc.ca/world-monde/issues_development-enjeux_developpement/human_rights-droits_homme/policy-orientation-covid-19.aspx?lang=eng" TargetMode="External"/><Relationship Id="rId7" Type="http://schemas.openxmlformats.org/officeDocument/2006/relationships/hyperlink" Target="https://www.statista.com/chart/22527/composition-of-covid-19-misinform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roton.me/blog/big-tech-data-requests-surge" TargetMode="External"/><Relationship Id="rId5" Type="http://schemas.openxmlformats.org/officeDocument/2006/relationships/hyperlink" Target="https://journals.sagepub.com/doi/full/10.1177/0956797611413294" TargetMode="External"/><Relationship Id="rId10" Type="http://schemas.openxmlformats.org/officeDocument/2006/relationships/hyperlink" Target="https://ieeexplore.ieee.org/document/9833720?denied=" TargetMode="External"/><Relationship Id="rId4" Type="http://schemas.openxmlformats.org/officeDocument/2006/relationships/hyperlink" Target="https://ieeexplore.ieee.org/document/10967634" TargetMode="External"/><Relationship Id="rId9" Type="http://schemas.openxmlformats.org/officeDocument/2006/relationships/hyperlink" Target="https://www.worldscientific.com/doi/epdf/10.1142/S21968888213000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Black Mirror: The National Anthem</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
        <p:nvSpPr>
          <p:cNvPr id="7" name="Text Placeholder 6">
            <a:extLst>
              <a:ext uri="{FF2B5EF4-FFF2-40B4-BE49-F238E27FC236}">
                <a16:creationId xmlns:a16="http://schemas.microsoft.com/office/drawing/2014/main" id="{F98BA149-2DE2-3427-6F1A-2F01B61625E4}"/>
              </a:ext>
            </a:extLst>
          </p:cNvPr>
          <p:cNvSpPr>
            <a:spLocks noGrp="1"/>
          </p:cNvSpPr>
          <p:nvPr>
            <p:ph type="body" idx="1"/>
          </p:nvPr>
        </p:nvSpPr>
        <p:spPr/>
        <p:txBody>
          <a:bodyPr/>
          <a:lstStyle/>
          <a:p>
            <a:r>
              <a:rPr lang="en-US">
                <a:ea typeface="Cambria"/>
              </a:rPr>
              <a:t>Jace Bonjorno, Lucas Boynton, Cassidy D'Eposito, Paige Spalsbury</a:t>
            </a:r>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DE83C-4CC7-D440-BD51-B21C899DF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8D4D6-12F6-570A-3A4D-04ACE73E3530}"/>
              </a:ext>
            </a:extLst>
          </p:cNvPr>
          <p:cNvSpPr>
            <a:spLocks noGrp="1"/>
          </p:cNvSpPr>
          <p:nvPr>
            <p:ph type="title"/>
          </p:nvPr>
        </p:nvSpPr>
        <p:spPr>
          <a:xfrm>
            <a:off x="685799" y="361950"/>
            <a:ext cx="7266327" cy="914400"/>
          </a:xfrm>
        </p:spPr>
        <p:txBody>
          <a:bodyPr>
            <a:normAutofit/>
          </a:bodyPr>
          <a:lstStyle/>
          <a:p>
            <a:r>
              <a:rPr lang="en-US"/>
              <a:t>Restricting the Media manipulates the info spread</a:t>
            </a:r>
          </a:p>
        </p:txBody>
      </p:sp>
      <p:sp>
        <p:nvSpPr>
          <p:cNvPr id="3" name="Content Placeholder 2">
            <a:extLst>
              <a:ext uri="{FF2B5EF4-FFF2-40B4-BE49-F238E27FC236}">
                <a16:creationId xmlns:a16="http://schemas.microsoft.com/office/drawing/2014/main" id="{3F1B13D0-BD0D-B341-6486-FA212FD1DF00}"/>
              </a:ext>
            </a:extLst>
          </p:cNvPr>
          <p:cNvSpPr>
            <a:spLocks noGrp="1"/>
          </p:cNvSpPr>
          <p:nvPr>
            <p:ph sz="half" idx="1"/>
          </p:nvPr>
        </p:nvSpPr>
        <p:spPr>
          <a:xfrm>
            <a:off x="685801" y="1568195"/>
            <a:ext cx="3097923" cy="3352800"/>
          </a:xfrm>
        </p:spPr>
        <p:txBody>
          <a:bodyPr vert="horz" lIns="91436" tIns="45718" rIns="91436" bIns="45718" rtlCol="0" anchor="t">
            <a:normAutofit/>
          </a:bodyPr>
          <a:lstStyle/>
          <a:p>
            <a:pPr marL="205740" indent="-205740"/>
            <a:r>
              <a:rPr lang="en-US">
                <a:ea typeface="Cambria"/>
              </a:rPr>
              <a:t>Restrictions placed on the press cannot stop the spread of news on social media [9].</a:t>
            </a:r>
          </a:p>
          <a:p>
            <a:pPr marL="205740" indent="-205740"/>
            <a:r>
              <a:rPr lang="en-US">
                <a:ea typeface="Cambria"/>
              </a:rPr>
              <a:t>America Journal of Tropical Medicine and Hygiene:</a:t>
            </a:r>
          </a:p>
          <a:p>
            <a:pPr marL="411480" lvl="1" indent="-205740"/>
            <a:r>
              <a:rPr lang="en-US">
                <a:ea typeface="Cambria"/>
              </a:rPr>
              <a:t>2019</a:t>
            </a:r>
            <a:r>
              <a:rPr lang="en-US">
                <a:ea typeface="Cambria"/>
                <a:sym typeface="Wingdings" panose="05000000000000000000" pitchFamily="2" charset="2"/>
              </a:rPr>
              <a:t>2020</a:t>
            </a:r>
            <a:endParaRPr lang="en-US">
              <a:ea typeface="Cambria"/>
            </a:endParaRPr>
          </a:p>
          <a:p>
            <a:pPr marL="411480" lvl="1" indent="-205740"/>
            <a:r>
              <a:rPr lang="en-US">
                <a:ea typeface="Cambria"/>
              </a:rPr>
              <a:t>False information spread on social media about COVID</a:t>
            </a:r>
          </a:p>
          <a:p>
            <a:pPr marL="205740" indent="-205740"/>
            <a:endParaRPr lang="en-US">
              <a:ea typeface="Cambria"/>
            </a:endParaRPr>
          </a:p>
        </p:txBody>
      </p:sp>
      <p:sp>
        <p:nvSpPr>
          <p:cNvPr id="4" name="Content Placeholder 3">
            <a:extLst>
              <a:ext uri="{FF2B5EF4-FFF2-40B4-BE49-F238E27FC236}">
                <a16:creationId xmlns:a16="http://schemas.microsoft.com/office/drawing/2014/main" id="{568529E1-E8C2-DAA0-49DB-B3F7EBEBAEC5}"/>
              </a:ext>
            </a:extLst>
          </p:cNvPr>
          <p:cNvSpPr>
            <a:spLocks noGrp="1"/>
          </p:cNvSpPr>
          <p:nvPr>
            <p:ph sz="half" idx="2"/>
          </p:nvPr>
        </p:nvSpPr>
        <p:spPr>
          <a:xfrm>
            <a:off x="3783725" y="1568196"/>
            <a:ext cx="5044966" cy="2620202"/>
          </a:xfrm>
          <a:ln>
            <a:solidFill>
              <a:schemeClr val="bg1"/>
            </a:solidFill>
          </a:ln>
        </p:spPr>
        <p:txBody>
          <a:bodyPr anchor="ct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A8C75FB6-C584-9A28-22E0-386A1E152F9B}"/>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660EF6AB-4597-1A11-8E15-C7D6F1C8241B}"/>
              </a:ext>
            </a:extLst>
          </p:cNvPr>
          <p:cNvSpPr>
            <a:spLocks noGrp="1"/>
          </p:cNvSpPr>
          <p:nvPr>
            <p:ph type="sldNum" sz="quarter" idx="12"/>
          </p:nvPr>
        </p:nvSpPr>
        <p:spPr/>
        <p:txBody>
          <a:bodyPr/>
          <a:lstStyle/>
          <a:p>
            <a:fld id="{A2A17EAB-8B51-5C40-8776-6683E51FA7A0}" type="slidenum">
              <a:rPr lang="en-US" smtClean="0"/>
              <a:t>10</a:t>
            </a:fld>
            <a:endParaRPr lang="en-US"/>
          </a:p>
        </p:txBody>
      </p:sp>
      <p:pic>
        <p:nvPicPr>
          <p:cNvPr id="13" name="Picture 12">
            <a:extLst>
              <a:ext uri="{FF2B5EF4-FFF2-40B4-BE49-F238E27FC236}">
                <a16:creationId xmlns:a16="http://schemas.microsoft.com/office/drawing/2014/main" id="{876E4712-4973-1811-1027-A0511711A3D6}"/>
              </a:ext>
            </a:extLst>
          </p:cNvPr>
          <p:cNvPicPr>
            <a:picLocks noChangeAspect="1"/>
          </p:cNvPicPr>
          <p:nvPr/>
        </p:nvPicPr>
        <p:blipFill>
          <a:blip r:embed="rId3"/>
          <a:srcRect l="4110" t="29956" r="4209" b="23633"/>
          <a:stretch>
            <a:fillRect/>
          </a:stretch>
        </p:blipFill>
        <p:spPr>
          <a:xfrm>
            <a:off x="3783724" y="1568195"/>
            <a:ext cx="5044966" cy="2620202"/>
          </a:xfrm>
          <a:prstGeom prst="rect">
            <a:avLst/>
          </a:prstGeom>
        </p:spPr>
      </p:pic>
      <p:sp>
        <p:nvSpPr>
          <p:cNvPr id="14" name="TextBox 13">
            <a:extLst>
              <a:ext uri="{FF2B5EF4-FFF2-40B4-BE49-F238E27FC236}">
                <a16:creationId xmlns:a16="http://schemas.microsoft.com/office/drawing/2014/main" id="{4DB360BE-F0CA-B739-DBE5-78272B0B0E58}"/>
              </a:ext>
            </a:extLst>
          </p:cNvPr>
          <p:cNvSpPr txBox="1"/>
          <p:nvPr/>
        </p:nvSpPr>
        <p:spPr>
          <a:xfrm>
            <a:off x="8224871" y="4188398"/>
            <a:ext cx="603820" cy="244682"/>
          </a:xfrm>
          <a:prstGeom prst="rect">
            <a:avLst/>
          </a:prstGeom>
          <a:noFill/>
        </p:spPr>
        <p:txBody>
          <a:bodyPr wrap="square" rtlCol="0">
            <a:spAutoFit/>
          </a:bodyPr>
          <a:lstStyle/>
          <a:p>
            <a:pPr>
              <a:lnSpc>
                <a:spcPct val="90000"/>
              </a:lnSpc>
            </a:pPr>
            <a:r>
              <a:rPr lang="en-US" sz="1100"/>
              <a:t>[5]</a:t>
            </a:r>
          </a:p>
        </p:txBody>
      </p:sp>
    </p:spTree>
    <p:extLst>
      <p:ext uri="{BB962C8B-B14F-4D97-AF65-F5344CB8AC3E}">
        <p14:creationId xmlns:p14="http://schemas.microsoft.com/office/powerpoint/2010/main" val="275894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F287-AA66-B523-0E54-E9756D0A4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0BCE6-40DB-9816-65B3-438DA41B79D9}"/>
              </a:ext>
            </a:extLst>
          </p:cNvPr>
          <p:cNvSpPr>
            <a:spLocks noGrp="1"/>
          </p:cNvSpPr>
          <p:nvPr>
            <p:ph type="title"/>
          </p:nvPr>
        </p:nvSpPr>
        <p:spPr/>
        <p:txBody>
          <a:bodyPr/>
          <a:lstStyle/>
          <a:p>
            <a:r>
              <a:rPr lang="en-US"/>
              <a:t>Governments can gain private info via data shared on social media platforms</a:t>
            </a:r>
          </a:p>
        </p:txBody>
      </p:sp>
      <p:sp>
        <p:nvSpPr>
          <p:cNvPr id="3" name="Content Placeholder 2">
            <a:extLst>
              <a:ext uri="{FF2B5EF4-FFF2-40B4-BE49-F238E27FC236}">
                <a16:creationId xmlns:a16="http://schemas.microsoft.com/office/drawing/2014/main" id="{6517CADA-5146-0488-4FAC-05996D8353C4}"/>
              </a:ext>
            </a:extLst>
          </p:cNvPr>
          <p:cNvSpPr>
            <a:spLocks noGrp="1"/>
          </p:cNvSpPr>
          <p:nvPr>
            <p:ph sz="half" idx="1"/>
          </p:nvPr>
        </p:nvSpPr>
        <p:spPr>
          <a:xfrm>
            <a:off x="685800" y="1460373"/>
            <a:ext cx="3733800" cy="3352800"/>
          </a:xfrm>
        </p:spPr>
        <p:txBody>
          <a:bodyPr vert="horz" lIns="91436" tIns="45718" rIns="91436" bIns="45718" rtlCol="0" anchor="t">
            <a:normAutofit/>
          </a:bodyPr>
          <a:lstStyle/>
          <a:p>
            <a:pPr marL="205740" indent="-205740"/>
            <a:r>
              <a:rPr lang="en-US">
                <a:ea typeface="Cambria"/>
              </a:rPr>
              <a:t>Gov’t was able to find location where the video was posted from the link [9].</a:t>
            </a:r>
          </a:p>
          <a:p>
            <a:pPr marL="205740" indent="-205740"/>
            <a:r>
              <a:rPr lang="en-US">
                <a:ea typeface="Cambria"/>
              </a:rPr>
              <a:t>Location data tracking is a common practice for gov’t </a:t>
            </a:r>
          </a:p>
          <a:p>
            <a:pPr marL="205740" indent="-205740"/>
            <a:r>
              <a:rPr lang="en-US"/>
              <a:t>2018: CBP obtained records containing ~113,654 location points [6].</a:t>
            </a:r>
            <a:endParaRPr lang="en-US">
              <a:ea typeface="Cambria"/>
            </a:endParaRPr>
          </a:p>
          <a:p>
            <a:pPr marL="411480" lvl="1" indent="-205740"/>
            <a:r>
              <a:rPr lang="en-US"/>
              <a:t>more than 26 points/min</a:t>
            </a:r>
            <a:r>
              <a:rPr lang="en-US">
                <a:ea typeface="Cambria"/>
              </a:rPr>
              <a:t> </a:t>
            </a:r>
          </a:p>
        </p:txBody>
      </p:sp>
      <p:sp>
        <p:nvSpPr>
          <p:cNvPr id="4" name="Content Placeholder 3">
            <a:extLst>
              <a:ext uri="{FF2B5EF4-FFF2-40B4-BE49-F238E27FC236}">
                <a16:creationId xmlns:a16="http://schemas.microsoft.com/office/drawing/2014/main" id="{9D428AA7-C147-88F4-0417-EE5A8A861C15}"/>
              </a:ext>
            </a:extLst>
          </p:cNvPr>
          <p:cNvSpPr>
            <a:spLocks noGrp="1"/>
          </p:cNvSpPr>
          <p:nvPr>
            <p:ph sz="half" idx="2"/>
          </p:nvPr>
        </p:nvSpPr>
        <p:spPr>
          <a:xfrm>
            <a:off x="4419600" y="1408883"/>
            <a:ext cx="4254564" cy="2552846"/>
          </a:xfrm>
          <a:ln>
            <a:solidFill>
              <a:schemeClr val="bg1"/>
            </a:solidFill>
          </a:ln>
        </p:spPr>
        <p:txBody>
          <a:bodyPr anchor="ctr">
            <a:normAutofit/>
          </a:bodyP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384499C2-ED51-EBDC-9666-CD74C6891FD3}"/>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B7782932-5C6B-419D-D9BA-4541768576B6}"/>
              </a:ext>
            </a:extLst>
          </p:cNvPr>
          <p:cNvSpPr>
            <a:spLocks noGrp="1"/>
          </p:cNvSpPr>
          <p:nvPr>
            <p:ph type="sldNum" sz="quarter" idx="12"/>
          </p:nvPr>
        </p:nvSpPr>
        <p:spPr/>
        <p:txBody>
          <a:bodyPr/>
          <a:lstStyle/>
          <a:p>
            <a:fld id="{A2A17EAB-8B51-5C40-8776-6683E51FA7A0}" type="slidenum">
              <a:rPr lang="en-US" smtClean="0"/>
              <a:t>11</a:t>
            </a:fld>
            <a:endParaRPr lang="en-US"/>
          </a:p>
        </p:txBody>
      </p:sp>
      <p:pic>
        <p:nvPicPr>
          <p:cNvPr id="9" name="Picture 8">
            <a:extLst>
              <a:ext uri="{FF2B5EF4-FFF2-40B4-BE49-F238E27FC236}">
                <a16:creationId xmlns:a16="http://schemas.microsoft.com/office/drawing/2014/main" id="{70C2F471-397D-295D-115B-16B98DEFF714}"/>
              </a:ext>
            </a:extLst>
          </p:cNvPr>
          <p:cNvPicPr>
            <a:picLocks noChangeAspect="1"/>
          </p:cNvPicPr>
          <p:nvPr/>
        </p:nvPicPr>
        <p:blipFill>
          <a:blip r:embed="rId3"/>
          <a:srcRect l="4573" r="4719"/>
          <a:stretch>
            <a:fillRect/>
          </a:stretch>
        </p:blipFill>
        <p:spPr>
          <a:xfrm>
            <a:off x="4419600" y="1408882"/>
            <a:ext cx="4254564" cy="2552847"/>
          </a:xfrm>
          <a:prstGeom prst="rect">
            <a:avLst/>
          </a:prstGeom>
        </p:spPr>
      </p:pic>
      <p:sp>
        <p:nvSpPr>
          <p:cNvPr id="10" name="Content Placeholder 2">
            <a:extLst>
              <a:ext uri="{FF2B5EF4-FFF2-40B4-BE49-F238E27FC236}">
                <a16:creationId xmlns:a16="http://schemas.microsoft.com/office/drawing/2014/main" id="{C77E26BD-7BE4-D04F-900F-C5FCC66671C6}"/>
              </a:ext>
            </a:extLst>
          </p:cNvPr>
          <p:cNvSpPr txBox="1">
            <a:spLocks/>
          </p:cNvSpPr>
          <p:nvPr/>
        </p:nvSpPr>
        <p:spPr>
          <a:xfrm>
            <a:off x="4347148" y="3961729"/>
            <a:ext cx="3886200" cy="814435"/>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a:t>2014</a:t>
            </a:r>
            <a:r>
              <a:rPr lang="en-US">
                <a:sym typeface="Wingdings" panose="05000000000000000000" pitchFamily="2" charset="2"/>
              </a:rPr>
              <a:t></a:t>
            </a:r>
            <a:r>
              <a:rPr lang="en-US"/>
              <a:t>2024: over 3 million user profiles shared [4]</a:t>
            </a:r>
          </a:p>
          <a:p>
            <a:pPr marL="205740" indent="-205740"/>
            <a:endParaRPr lang="en-US">
              <a:ea typeface="Cambria"/>
            </a:endParaRPr>
          </a:p>
        </p:txBody>
      </p:sp>
    </p:spTree>
    <p:extLst>
      <p:ext uri="{BB962C8B-B14F-4D97-AF65-F5344CB8AC3E}">
        <p14:creationId xmlns:p14="http://schemas.microsoft.com/office/powerpoint/2010/main" val="204524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B1C1B-5B72-D028-C9A9-B2D5003B7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5F8A-ACF7-F61C-64C9-476EA87BACC7}"/>
              </a:ext>
            </a:extLst>
          </p:cNvPr>
          <p:cNvSpPr>
            <a:spLocks noGrp="1"/>
          </p:cNvSpPr>
          <p:nvPr>
            <p:ph type="title"/>
          </p:nvPr>
        </p:nvSpPr>
        <p:spPr/>
        <p:txBody>
          <a:bodyPr/>
          <a:lstStyle/>
          <a:p>
            <a:r>
              <a:rPr lang="en-US"/>
              <a:t>Deleting content off the internet does not remove it fully</a:t>
            </a:r>
          </a:p>
        </p:txBody>
      </p:sp>
      <p:sp>
        <p:nvSpPr>
          <p:cNvPr id="3" name="Content Placeholder 2">
            <a:extLst>
              <a:ext uri="{FF2B5EF4-FFF2-40B4-BE49-F238E27FC236}">
                <a16:creationId xmlns:a16="http://schemas.microsoft.com/office/drawing/2014/main" id="{09F1DE8E-B3AD-1F8F-2BB2-4FA0E51FC388}"/>
              </a:ext>
            </a:extLst>
          </p:cNvPr>
          <p:cNvSpPr>
            <a:spLocks noGrp="1"/>
          </p:cNvSpPr>
          <p:nvPr>
            <p:ph sz="half" idx="1"/>
          </p:nvPr>
        </p:nvSpPr>
        <p:spPr/>
        <p:txBody>
          <a:bodyPr vert="horz" lIns="91436" tIns="45718" rIns="91436" bIns="45718" rtlCol="0" anchor="t">
            <a:normAutofit/>
          </a:bodyPr>
          <a:lstStyle/>
          <a:p>
            <a:pPr marL="205740" indent="-205740"/>
            <a:r>
              <a:rPr lang="en-US"/>
              <a:t>The government was able to do all the tracking after the video was taken off YouTube [9].</a:t>
            </a:r>
          </a:p>
          <a:p>
            <a:pPr marL="205740" indent="-205740"/>
            <a:r>
              <a:rPr lang="en-US">
                <a:ea typeface="Cambria"/>
              </a:rPr>
              <a:t>57% of apps have no option to delete a user account [8].</a:t>
            </a:r>
          </a:p>
          <a:p>
            <a:pPr marL="205740" indent="-205740"/>
            <a:r>
              <a:rPr lang="en-US">
                <a:ea typeface="Cambria"/>
              </a:rPr>
              <a:t>35% of apps keep information after uninstalling and 3% of apps retain information after deleting [8].</a:t>
            </a:r>
          </a:p>
          <a:p>
            <a:pPr marL="205740" indent="-205740"/>
            <a:r>
              <a:rPr lang="en-US">
                <a:ea typeface="Cambria"/>
              </a:rPr>
              <a:t>Invasion of privacy when no way to remove information.</a:t>
            </a:r>
            <a:endParaRPr lang="en-US"/>
          </a:p>
          <a:p>
            <a:pPr marL="205740" indent="-205740"/>
            <a:endParaRPr lang="en-US">
              <a:ea typeface="Cambria"/>
            </a:endParaRPr>
          </a:p>
        </p:txBody>
      </p:sp>
      <p:sp>
        <p:nvSpPr>
          <p:cNvPr id="5" name="Footer Placeholder 4">
            <a:extLst>
              <a:ext uri="{FF2B5EF4-FFF2-40B4-BE49-F238E27FC236}">
                <a16:creationId xmlns:a16="http://schemas.microsoft.com/office/drawing/2014/main" id="{E03689B3-087C-E77D-3A46-2464B6A33558}"/>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EC1D3DD3-5195-AC1E-2E52-3A40FA305702}"/>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7" name="Picture 6" descr="A close-up of a computer error&#10;&#10;AI-generated content may be incorrect.">
            <a:extLst>
              <a:ext uri="{FF2B5EF4-FFF2-40B4-BE49-F238E27FC236}">
                <a16:creationId xmlns:a16="http://schemas.microsoft.com/office/drawing/2014/main" id="{435C58BD-6708-E5E6-FC03-6092FF50C2EF}"/>
              </a:ext>
            </a:extLst>
          </p:cNvPr>
          <p:cNvPicPr>
            <a:picLocks noChangeAspect="1"/>
          </p:cNvPicPr>
          <p:nvPr/>
        </p:nvPicPr>
        <p:blipFill>
          <a:blip r:embed="rId3"/>
          <a:stretch>
            <a:fillRect/>
          </a:stretch>
        </p:blipFill>
        <p:spPr>
          <a:xfrm>
            <a:off x="4570467" y="2036333"/>
            <a:ext cx="4197297" cy="1981362"/>
          </a:xfrm>
          <a:prstGeom prst="rect">
            <a:avLst/>
          </a:prstGeom>
        </p:spPr>
      </p:pic>
    </p:spTree>
    <p:extLst>
      <p:ext uri="{BB962C8B-B14F-4D97-AF65-F5344CB8AC3E}">
        <p14:creationId xmlns:p14="http://schemas.microsoft.com/office/powerpoint/2010/main" val="142573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0" y="993228"/>
            <a:ext cx="9144000" cy="4003968"/>
          </a:xfrm>
        </p:spPr>
        <p:txBody>
          <a:bodyPr vert="horz" lIns="91440" tIns="45718" rIns="91436" bIns="45718" rtlCol="0" anchor="t">
            <a:normAutofit/>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lang="en-US" sz="1100" dirty="0"/>
              <a:t>Canada, G. A. </a:t>
            </a:r>
            <a:r>
              <a:rPr lang="en-US" sz="1100" i="1" dirty="0"/>
              <a:t>Media Freedom and COVID-19</a:t>
            </a:r>
            <a:r>
              <a:rPr lang="en-US" sz="1100" dirty="0"/>
              <a:t>. (GAC, 2020) </a:t>
            </a:r>
            <a:r>
              <a:rPr lang="en-US" sz="1100" dirty="0">
                <a:hlinkClick r:id="rId3"/>
              </a:rPr>
              <a:t>https://www.international.gc.ca/world-monde/issues_development-enjeux_developpement/human_rights-droits_homme/policy-orientation-covid-19.aspx?lang=eng</a:t>
            </a:r>
            <a:r>
              <a:rPr lang="en-US" sz="1100" dirty="0"/>
              <a:t> </a:t>
            </a:r>
          </a:p>
          <a:p>
            <a:pPr marL="0" indent="0" defTabSz="457200">
              <a:lnSpc>
                <a:spcPct val="100000"/>
              </a:lnSpc>
              <a:spcBef>
                <a:spcPts val="600"/>
              </a:spcBef>
              <a:buClrTx/>
              <a:buSzTx/>
              <a:buNone/>
              <a:defRPr/>
            </a:pPr>
            <a:r>
              <a:rPr lang="en-US" sz="1100" dirty="0">
                <a:solidFill>
                  <a:prstClr val="white"/>
                </a:solidFill>
              </a:rPr>
              <a:t>[2] Divya S and B Ben Sujitha, The Impact of Social Media in Terrorist Attack Detection: A Comprehensive Study, (IEEE, 4/25/2025), </a:t>
            </a:r>
            <a:r>
              <a:rPr lang="en-US" sz="1100" dirty="0">
                <a:solidFill>
                  <a:prstClr val="white"/>
                </a:solidFill>
                <a:hlinkClick r:id="rId4"/>
              </a:rPr>
              <a:t>https://ieeexplore.ieee.org/document/10967634</a:t>
            </a:r>
            <a:r>
              <a:rPr lang="en-US" sz="1100" dirty="0">
                <a:solidFill>
                  <a:prstClr val="white"/>
                </a:solidFill>
              </a:rPr>
              <a:t> </a:t>
            </a:r>
            <a:r>
              <a:rPr lang="en-US" sz="1100" dirty="0">
                <a:solidFill>
                  <a:prstClr val="white"/>
                </a:solidFill>
                <a:ea typeface="+mn-lt"/>
                <a:cs typeface="+mn-lt"/>
              </a:rPr>
              <a:t>(5/3/2026)</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lang="en-US" sz="1100" dirty="0">
                <a:solidFill>
                  <a:prstClr val="white"/>
                </a:solidFill>
                <a:latin typeface="Cambria"/>
              </a:rPr>
              <a:t>[3]</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ea typeface="+mn-lt"/>
                <a:cs typeface="+mn-lt"/>
              </a:rPr>
              <a:t>Jonah Berger, </a:t>
            </a:r>
            <a:r>
              <a:rPr lang="en-US" sz="1100" i="1" dirty="0">
                <a:solidFill>
                  <a:prstClr val="white"/>
                </a:solidFill>
                <a:ea typeface="+mn-lt"/>
                <a:cs typeface="+mn-lt"/>
              </a:rPr>
              <a:t>Arousal Increases Social Transmission of Information</a:t>
            </a:r>
            <a:r>
              <a:rPr lang="en-US" sz="1100" dirty="0">
                <a:solidFill>
                  <a:prstClr val="white"/>
                </a:solidFill>
                <a:ea typeface="+mn-lt"/>
                <a:cs typeface="+mn-lt"/>
              </a:rPr>
              <a:t> (Sage Journals, June 20, 2011) </a:t>
            </a:r>
            <a:r>
              <a:rPr lang="en-US" sz="1100" dirty="0">
                <a:solidFill>
                  <a:prstClr val="white"/>
                </a:solidFill>
                <a:ea typeface="+mn-lt"/>
                <a:cs typeface="+mn-lt"/>
                <a:hlinkClick r:id="rId5"/>
              </a:rPr>
              <a:t>https://journals.sagepub.com/doi/full/10.1177/0956797611413294</a:t>
            </a:r>
            <a:r>
              <a:rPr lang="en-US" sz="1100" dirty="0">
                <a:solidFill>
                  <a:prstClr val="white"/>
                </a:solidFill>
                <a:ea typeface="+mn-lt"/>
                <a:cs typeface="+mn-lt"/>
              </a:rPr>
              <a:t>  (Accessed May 3, 2026)</a:t>
            </a:r>
          </a:p>
          <a:p>
            <a:pPr marL="0" indent="0" defTabSz="457200">
              <a:lnSpc>
                <a:spcPct val="100000"/>
              </a:lnSpc>
              <a:spcBef>
                <a:spcPts val="600"/>
              </a:spcBef>
              <a:buClrTx/>
              <a:buSzTx/>
              <a:buNone/>
              <a:defRPr/>
            </a:pPr>
            <a:r>
              <a:rPr lang="en-US" sz="1100" dirty="0">
                <a:solidFill>
                  <a:prstClr val="white"/>
                </a:solidFill>
              </a:rPr>
              <a:t>[4] </a:t>
            </a:r>
            <a:r>
              <a:rPr lang="en-US" sz="1100" dirty="0"/>
              <a:t>Koch, R. </a:t>
            </a:r>
            <a:r>
              <a:rPr lang="en-US" sz="1100" i="1" dirty="0"/>
              <a:t>Authorities worldwide can see more than ever, with Big Tech as their eyes</a:t>
            </a:r>
            <a:r>
              <a:rPr lang="en-US" sz="1100" dirty="0"/>
              <a:t>. (Proton, 2025).  </a:t>
            </a:r>
            <a:r>
              <a:rPr lang="en-US" sz="1100" dirty="0">
                <a:hlinkClick r:id="rId6"/>
              </a:rPr>
              <a:t>https://proton.me/blog/big-tech-data-requests-surge</a:t>
            </a:r>
            <a:r>
              <a:rPr lang="en-US" sz="1100" dirty="0"/>
              <a:t> </a:t>
            </a:r>
            <a:endParaRPr lang="en-US" sz="1100" dirty="0">
              <a:ea typeface="Cambria"/>
            </a:endParaRPr>
          </a:p>
          <a:p>
            <a:pPr marL="0" lvl="0" indent="0" defTabSz="457200">
              <a:lnSpc>
                <a:spcPct val="100000"/>
              </a:lnSpc>
              <a:spcBef>
                <a:spcPts val="600"/>
              </a:spcBef>
              <a:buClrTx/>
              <a:buSzTx/>
              <a:buNone/>
              <a:defRPr/>
            </a:pPr>
            <a:r>
              <a:rPr lang="en-US" sz="1100" dirty="0">
                <a:solidFill>
                  <a:prstClr val="white"/>
                </a:solidFill>
              </a:rPr>
              <a:t>[5] </a:t>
            </a:r>
            <a:r>
              <a:rPr lang="en-US" sz="1100" dirty="0"/>
              <a:t>McCarthy, N. </a:t>
            </a:r>
            <a:r>
              <a:rPr lang="en-US" sz="1100" i="1" dirty="0"/>
              <a:t>Infographic: The Composition Of Coronavirus Misinformation</a:t>
            </a:r>
            <a:r>
              <a:rPr lang="en-US" sz="1100" dirty="0"/>
              <a:t>. (Statista Infographics, 2020). </a:t>
            </a:r>
            <a:r>
              <a:rPr lang="en-US" sz="1100" dirty="0">
                <a:hlinkClick r:id="rId7"/>
              </a:rPr>
              <a:t>https://www.statista.com/chart/22527/composition-of-covid-19-misinformation/</a:t>
            </a:r>
            <a:r>
              <a:rPr lang="en-US" sz="1100" dirty="0"/>
              <a:t> </a:t>
            </a:r>
            <a:endParaRPr lang="en-US" sz="1100" dirty="0">
              <a:ea typeface="Cambria"/>
            </a:endParaRPr>
          </a:p>
          <a:p>
            <a:pPr marL="0" lvl="0" indent="0" defTabSz="457200">
              <a:lnSpc>
                <a:spcPct val="100000"/>
              </a:lnSpc>
              <a:spcBef>
                <a:spcPts val="600"/>
              </a:spcBef>
              <a:buClrTx/>
              <a:buSzTx/>
              <a:buNone/>
              <a:defRPr/>
            </a:pPr>
            <a:r>
              <a:rPr lang="en-US" sz="1100" b="0" i="0" u="none" strike="noStrike" kern="1200" cap="none" spc="0" normalizeH="0" baseline="0" noProof="0" dirty="0">
                <a:ln>
                  <a:noFill/>
                </a:ln>
                <a:solidFill>
                  <a:prstClr val="white"/>
                </a:solidFill>
                <a:effectLst/>
                <a:uLnTx/>
                <a:uFillTx/>
                <a:latin typeface="Cambria"/>
                <a:ea typeface="Cambria"/>
              </a:rPr>
              <a:t>[6] </a:t>
            </a:r>
            <a:r>
              <a:rPr lang="en-US" sz="1100" dirty="0"/>
              <a:t>Page, C. </a:t>
            </a:r>
            <a:r>
              <a:rPr lang="en-US" sz="1100" i="1" dirty="0"/>
              <a:t>Scale of US government’s cell phone location data tracking</a:t>
            </a:r>
            <a:r>
              <a:rPr lang="en-US" sz="1100" dirty="0"/>
              <a:t>. (TechCrunch, 2022). </a:t>
            </a:r>
            <a:r>
              <a:rPr lang="en-US" sz="1100" dirty="0">
                <a:hlinkClick r:id="rId8"/>
              </a:rPr>
              <a:t>https://techcrunch.com/2022/07/18/homeland-security-cell-phone-tracking/</a:t>
            </a:r>
            <a:r>
              <a:rPr lang="en-US" sz="1100" dirty="0"/>
              <a:t> </a:t>
            </a:r>
            <a:endParaRPr lang="en-US" sz="1100" dirty="0">
              <a:ea typeface="Cambria"/>
            </a:endParaRPr>
          </a:p>
          <a:p>
            <a:pPr marL="0" indent="0" defTabSz="457200">
              <a:lnSpc>
                <a:spcPct val="100000"/>
              </a:lnSpc>
              <a:spcBef>
                <a:spcPts val="600"/>
              </a:spcBef>
              <a:buClrTx/>
              <a:buSzTx/>
              <a:buNone/>
              <a:defRPr/>
            </a:pPr>
            <a:r>
              <a:rPr lang="en-US" sz="1100" dirty="0">
                <a:solidFill>
                  <a:prstClr val="white"/>
                </a:solidFill>
              </a:rPr>
              <a:t>[7] Pooja N. Jain and Archana S. Vaidya, </a:t>
            </a:r>
            <a:r>
              <a:rPr lang="en-US" sz="1100" dirty="0">
                <a:solidFill>
                  <a:prstClr val="white"/>
                </a:solidFill>
                <a:ea typeface="+mn-lt"/>
                <a:cs typeface="+mn-lt"/>
              </a:rPr>
              <a:t>Analysis of Social Media Based on Terrorism | A Review, (World Scientific, 7/9/2020), </a:t>
            </a:r>
            <a:r>
              <a:rPr lang="en-US" sz="1100" dirty="0">
                <a:solidFill>
                  <a:prstClr val="white"/>
                </a:solidFill>
                <a:ea typeface="+mn-lt"/>
                <a:cs typeface="+mn-lt"/>
                <a:hlinkClick r:id="rId9"/>
              </a:rPr>
              <a:t>https://www.worldscientific.com/doi/epdf/10.1142/S2196888821300015</a:t>
            </a:r>
            <a:r>
              <a:rPr lang="en-US" sz="1100" dirty="0">
                <a:solidFill>
                  <a:prstClr val="white"/>
                </a:solidFill>
                <a:ea typeface="+mn-lt"/>
                <a:cs typeface="+mn-lt"/>
              </a:rPr>
              <a:t> (5/3/2026)</a:t>
            </a:r>
            <a:endParaRPr lang="en-US" sz="1100" b="0" i="0" u="none" strike="noStrike" kern="1200" cap="none" spc="0" normalizeH="0" baseline="0" noProof="0" dirty="0">
              <a:ln>
                <a:noFill/>
              </a:ln>
              <a:solidFill>
                <a:prstClr val="white"/>
              </a:solidFill>
              <a:effectLst/>
              <a:uLnTx/>
              <a:uFillTx/>
              <a:ea typeface="Cambria"/>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[8] </a:t>
            </a:r>
            <a:r>
              <a:rPr lang="en-US" sz="1100" dirty="0">
                <a:solidFill>
                  <a:prstClr val="white"/>
                </a:solidFill>
                <a:ea typeface="+mn-lt"/>
                <a:cs typeface="+mn-lt"/>
              </a:rPr>
              <a:t>Preethi Santhanam, Hoang Dang, Zhiyong Shan, Iulian Neamtiu, Scraping Sticky Leftovers: App User Information Left on Servers After Account Deletion (IEEE, July 27, 2022) </a:t>
            </a:r>
            <a:r>
              <a:rPr lang="en-US" sz="1100" dirty="0">
                <a:solidFill>
                  <a:prstClr val="white"/>
                </a:solidFill>
                <a:ea typeface="+mn-lt"/>
                <a:cs typeface="+mn-lt"/>
                <a:hlinkClick r:id="rId10"/>
              </a:rPr>
              <a:t>https://</a:t>
            </a:r>
            <a:r>
              <a:rPr lang="en-US" sz="1100" dirty="0" err="1">
                <a:solidFill>
                  <a:prstClr val="white"/>
                </a:solidFill>
                <a:ea typeface="+mn-lt"/>
                <a:cs typeface="+mn-lt"/>
                <a:hlinkClick r:id="rId10"/>
              </a:rPr>
              <a:t>ieeexplore.ieee.org</a:t>
            </a:r>
            <a:r>
              <a:rPr lang="en-US" sz="1100" dirty="0">
                <a:solidFill>
                  <a:prstClr val="white"/>
                </a:solidFill>
                <a:ea typeface="+mn-lt"/>
                <a:cs typeface="+mn-lt"/>
                <a:hlinkClick r:id="rId10"/>
              </a:rPr>
              <a:t>/document/9833720?denied=</a:t>
            </a:r>
            <a:r>
              <a:rPr lang="en-US" sz="1100" dirty="0">
                <a:solidFill>
                  <a:prstClr val="white"/>
                </a:solidFill>
                <a:ea typeface="+mn-lt"/>
                <a:cs typeface="+mn-lt"/>
              </a:rPr>
              <a:t>  (May 3, 2026)</a:t>
            </a:r>
          </a:p>
          <a:p>
            <a:pPr marL="0" indent="0" defTabSz="457200">
              <a:lnSpc>
                <a:spcPct val="100000"/>
              </a:lnSpc>
              <a:spcBef>
                <a:spcPts val="600"/>
              </a:spcBef>
              <a:buClrTx/>
              <a:buSzTx/>
              <a:buNone/>
              <a:defRPr/>
            </a:pPr>
            <a:r>
              <a:rPr lang="en-US" sz="1100" dirty="0">
                <a:solidFill>
                  <a:prstClr val="white"/>
                </a:solidFill>
                <a:ea typeface="+mn-lt"/>
                <a:cs typeface="+mn-lt"/>
              </a:rPr>
              <a:t>[9] Otto Bathurst et al., Black Mirror: The National Anthem, (Netflix, 12/4/2011)</a:t>
            </a:r>
          </a:p>
        </p:txBody>
      </p:sp>
      <p:sp>
        <p:nvSpPr>
          <p:cNvPr id="4" name="Footer Placeholder 3"/>
          <p:cNvSpPr>
            <a:spLocks noGrp="1"/>
          </p:cNvSpPr>
          <p:nvPr>
            <p:ph type="ftr" sz="quarter" idx="11"/>
          </p:nvPr>
        </p:nvSpPr>
        <p:spPr/>
        <p:txBody>
          <a:bodyPr/>
          <a:lstStyle/>
          <a:p>
            <a:r>
              <a:rPr lang="sk-SK"/>
              <a:t>© 2026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Synopsis</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Cambria"/>
              </a:rPr>
              <a:t>Ransom video of the princess of England</a:t>
            </a:r>
            <a:endParaRPr lang="en-US"/>
          </a:p>
          <a:p>
            <a:pPr marL="205740" indent="-205740"/>
            <a:r>
              <a:rPr lang="en-US">
                <a:ea typeface="Cambria"/>
              </a:rPr>
              <a:t>Prime minister must commit heinous acts to a pig or the princess dies</a:t>
            </a:r>
            <a:endParaRPr lang="en-US"/>
          </a:p>
          <a:p>
            <a:pPr marL="205740" indent="-205740"/>
            <a:r>
              <a:rPr lang="en-US">
                <a:ea typeface="Cambria"/>
              </a:rPr>
              <a:t>Attempts to control information from the government </a:t>
            </a:r>
          </a:p>
          <a:p>
            <a:pPr marL="205740" indent="-205740"/>
            <a:r>
              <a:rPr lang="en-US">
                <a:ea typeface="Cambria"/>
              </a:rPr>
              <a:t>Situation spreads even with attempts at restrictions</a:t>
            </a:r>
            <a:br>
              <a:rPr lang="en-US">
                <a:ea typeface="Cambria"/>
              </a:rPr>
            </a:br>
            <a:endParaRPr lang="en-US">
              <a:ea typeface="Cambria"/>
            </a:endParaRP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descr="Black Mirror&quot; The National Anthem (TV Episode 2011) - IMDb">
            <a:extLst>
              <a:ext uri="{FF2B5EF4-FFF2-40B4-BE49-F238E27FC236}">
                <a16:creationId xmlns:a16="http://schemas.microsoft.com/office/drawing/2014/main" id="{71BAD9AE-2CE1-7721-9B10-E325D859497F}"/>
              </a:ext>
            </a:extLst>
          </p:cNvPr>
          <p:cNvPicPr>
            <a:picLocks noChangeAspect="1"/>
          </p:cNvPicPr>
          <p:nvPr/>
        </p:nvPicPr>
        <p:blipFill>
          <a:blip r:embed="rId3"/>
          <a:stretch>
            <a:fillRect/>
          </a:stretch>
        </p:blipFill>
        <p:spPr>
          <a:xfrm>
            <a:off x="5485636" y="1276350"/>
            <a:ext cx="2703970" cy="3354576"/>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F749-65A2-A371-A5AC-488B11DC5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02C7F-ED84-CDD8-45D8-1A1ECFC9CD07}"/>
              </a:ext>
            </a:extLst>
          </p:cNvPr>
          <p:cNvSpPr>
            <a:spLocks noGrp="1"/>
          </p:cNvSpPr>
          <p:nvPr>
            <p:ph type="title"/>
          </p:nvPr>
        </p:nvSpPr>
        <p:spPr/>
        <p:txBody>
          <a:bodyPr/>
          <a:lstStyle/>
          <a:p>
            <a:r>
              <a:rPr lang="en-US"/>
              <a:t>Relevant TECHNOLOGIES</a:t>
            </a:r>
          </a:p>
        </p:txBody>
      </p:sp>
      <p:sp>
        <p:nvSpPr>
          <p:cNvPr id="3" name="Content Placeholder 2">
            <a:extLst>
              <a:ext uri="{FF2B5EF4-FFF2-40B4-BE49-F238E27FC236}">
                <a16:creationId xmlns:a16="http://schemas.microsoft.com/office/drawing/2014/main" id="{5B83C008-B779-F5FC-8C07-3B29313D1AE8}"/>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Cell phones </a:t>
            </a:r>
          </a:p>
          <a:p>
            <a:pPr marL="205740" indent="-205740"/>
            <a:r>
              <a:rPr lang="en-US">
                <a:ea typeface="Cambria"/>
              </a:rPr>
              <a:t>Cameras </a:t>
            </a:r>
          </a:p>
          <a:p>
            <a:pPr marL="205740" indent="-205740"/>
            <a:r>
              <a:rPr lang="en-US">
                <a:ea typeface="Cambria"/>
              </a:rPr>
              <a:t>Social media </a:t>
            </a:r>
          </a:p>
          <a:p>
            <a:pPr marL="205740" indent="-205740"/>
            <a:r>
              <a:rPr lang="en-US">
                <a:ea typeface="Cambria"/>
              </a:rPr>
              <a:t>News outlets</a:t>
            </a:r>
          </a:p>
          <a:p>
            <a:pPr marL="205740" indent="-205740"/>
            <a:r>
              <a:rPr lang="en-US">
                <a:ea typeface="Cambria"/>
              </a:rPr>
              <a:t>Laptops </a:t>
            </a:r>
          </a:p>
          <a:p>
            <a:pPr marL="205740" indent="-205740"/>
            <a:r>
              <a:rPr lang="en-US">
                <a:ea typeface="Cambria"/>
              </a:rPr>
              <a:t>Computers </a:t>
            </a:r>
          </a:p>
          <a:p>
            <a:pPr marL="205740" indent="-205740"/>
            <a:r>
              <a:rPr lang="en-US">
                <a:ea typeface="Cambria"/>
              </a:rPr>
              <a:t>TVs</a:t>
            </a:r>
          </a:p>
        </p:txBody>
      </p:sp>
      <p:sp>
        <p:nvSpPr>
          <p:cNvPr id="5" name="Footer Placeholder 4">
            <a:extLst>
              <a:ext uri="{FF2B5EF4-FFF2-40B4-BE49-F238E27FC236}">
                <a16:creationId xmlns:a16="http://schemas.microsoft.com/office/drawing/2014/main" id="{FA0AFD7B-46C4-2299-9CC8-F1F1D14EA62C}"/>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693450FE-04AD-BCE0-4A1C-DD7FDA7A9CC1}"/>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a:extLst>
              <a:ext uri="{FF2B5EF4-FFF2-40B4-BE49-F238E27FC236}">
                <a16:creationId xmlns:a16="http://schemas.microsoft.com/office/drawing/2014/main" id="{45966059-133B-7BC2-6473-8B8A66238B93}"/>
              </a:ext>
            </a:extLst>
          </p:cNvPr>
          <p:cNvPicPr>
            <a:picLocks noChangeAspect="1"/>
          </p:cNvPicPr>
          <p:nvPr/>
        </p:nvPicPr>
        <p:blipFill>
          <a:blip r:embed="rId3"/>
          <a:stretch>
            <a:fillRect/>
          </a:stretch>
        </p:blipFill>
        <p:spPr>
          <a:xfrm>
            <a:off x="2377441" y="1352550"/>
            <a:ext cx="6454140" cy="3073401"/>
          </a:xfrm>
          <a:prstGeom prst="rect">
            <a:avLst/>
          </a:prstGeom>
        </p:spPr>
      </p:pic>
    </p:spTree>
    <p:extLst>
      <p:ext uri="{BB962C8B-B14F-4D97-AF65-F5344CB8AC3E}">
        <p14:creationId xmlns:p14="http://schemas.microsoft.com/office/powerpoint/2010/main" val="359844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7847-BF6D-A552-387F-94E668A81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0ED0B-6E7E-2C58-3B4B-15251BB64E24}"/>
              </a:ext>
            </a:extLst>
          </p:cNvPr>
          <p:cNvSpPr>
            <a:spLocks noGrp="1"/>
          </p:cNvSpPr>
          <p:nvPr>
            <p:ph type="title"/>
          </p:nvPr>
        </p:nvSpPr>
        <p:spPr>
          <a:xfrm>
            <a:off x="914400" y="1827609"/>
            <a:ext cx="7315200" cy="1494448"/>
          </a:xfrm>
        </p:spPr>
        <p:txBody>
          <a:bodyPr/>
          <a:lstStyle/>
          <a:p>
            <a:r>
              <a:rPr lang="en-US" sz="2700"/>
              <a:t>Sensationalized nature of the video is why it spread so fast</a:t>
            </a:r>
            <a:endParaRPr lang="en-US" sz="2700">
              <a:solidFill>
                <a:srgbClr val="000000"/>
              </a:solidFill>
              <a:ea typeface="Cambria"/>
            </a:endParaRPr>
          </a:p>
          <a:p>
            <a:endParaRPr lang="en-US">
              <a:ea typeface="Cambria"/>
            </a:endParaRPr>
          </a:p>
        </p:txBody>
      </p:sp>
      <p:sp>
        <p:nvSpPr>
          <p:cNvPr id="4" name="Footer Placeholder 3">
            <a:extLst>
              <a:ext uri="{FF2B5EF4-FFF2-40B4-BE49-F238E27FC236}">
                <a16:creationId xmlns:a16="http://schemas.microsoft.com/office/drawing/2014/main" id="{8EF2A130-E196-29A9-0194-3ED8D2D94F6D}"/>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4D53937B-3D31-AA90-023B-45D65A519B68}"/>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41153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87DBC-0306-092F-3A43-58A1721CE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F06D4-8E1E-0688-1EE2-617DBB32687D}"/>
              </a:ext>
            </a:extLst>
          </p:cNvPr>
          <p:cNvSpPr>
            <a:spLocks noGrp="1"/>
          </p:cNvSpPr>
          <p:nvPr>
            <p:ph type="title"/>
          </p:nvPr>
        </p:nvSpPr>
        <p:spPr>
          <a:xfrm>
            <a:off x="685800" y="503289"/>
            <a:ext cx="7772400" cy="914400"/>
          </a:xfrm>
        </p:spPr>
        <p:txBody>
          <a:bodyPr/>
          <a:lstStyle/>
          <a:p>
            <a:r>
              <a:rPr lang="en-US">
                <a:ea typeface="Cambria"/>
              </a:rPr>
              <a:t>Emotional arousal contributes to the likelihood of content being shared</a:t>
            </a:r>
            <a:endParaRPr lang="en-US">
              <a:solidFill>
                <a:srgbClr val="000000"/>
              </a:solidFill>
              <a:ea typeface="Cambria"/>
            </a:endParaRPr>
          </a:p>
          <a:p>
            <a:endParaRPr lang="en-US">
              <a:ea typeface="Cambria"/>
            </a:endParaRPr>
          </a:p>
        </p:txBody>
      </p:sp>
      <p:sp>
        <p:nvSpPr>
          <p:cNvPr id="3" name="Content Placeholder 2">
            <a:extLst>
              <a:ext uri="{FF2B5EF4-FFF2-40B4-BE49-F238E27FC236}">
                <a16:creationId xmlns:a16="http://schemas.microsoft.com/office/drawing/2014/main" id="{E26D0201-B0D9-8E50-4E9D-53C61E0EDDA0}"/>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Despite the video being taken down quickly, the content was still shared between the public [9].</a:t>
            </a:r>
          </a:p>
          <a:p>
            <a:pPr marL="205740" indent="-205740"/>
            <a:r>
              <a:rPr lang="en-US">
                <a:ea typeface="Cambria"/>
              </a:rPr>
              <a:t>High arousal conditions are 75% more likely to share content [3]</a:t>
            </a:r>
          </a:p>
          <a:p>
            <a:pPr marL="205740" indent="-205740"/>
            <a:r>
              <a:rPr lang="en-US">
                <a:ea typeface="Cambria"/>
              </a:rPr>
              <a:t>Low arousal conditions are only 33% likely to share [3]</a:t>
            </a:r>
          </a:p>
          <a:p>
            <a:pPr marL="205740" indent="-205740"/>
            <a:r>
              <a:rPr lang="en-US">
                <a:ea typeface="Cambria"/>
              </a:rPr>
              <a:t>Sensationalized videos typically leads to high arousal conditions</a:t>
            </a:r>
          </a:p>
          <a:p>
            <a:pPr marL="0" indent="0">
              <a:buNone/>
            </a:pPr>
            <a:endParaRPr lang="en-US">
              <a:ea typeface="Cambria"/>
            </a:endParaRPr>
          </a:p>
          <a:p>
            <a:pPr marL="205740" indent="-205740"/>
            <a:endParaRPr lang="en-US">
              <a:ea typeface="Cambria"/>
            </a:endParaRPr>
          </a:p>
          <a:p>
            <a:pPr marL="205740" indent="-205740"/>
            <a:endParaRPr lang="en-US">
              <a:ea typeface="Cambria"/>
            </a:endParaRPr>
          </a:p>
          <a:p>
            <a:pPr marL="205740" indent="-205740"/>
            <a:endParaRPr lang="en-US">
              <a:ea typeface="Cambria"/>
            </a:endParaRPr>
          </a:p>
          <a:p>
            <a:pPr marL="205740" indent="-205740"/>
            <a:endParaRPr lang="en-US">
              <a:ea typeface="Cambria"/>
            </a:endParaRPr>
          </a:p>
        </p:txBody>
      </p:sp>
      <p:sp>
        <p:nvSpPr>
          <p:cNvPr id="5" name="Footer Placeholder 4">
            <a:extLst>
              <a:ext uri="{FF2B5EF4-FFF2-40B4-BE49-F238E27FC236}">
                <a16:creationId xmlns:a16="http://schemas.microsoft.com/office/drawing/2014/main" id="{98E357C5-98D7-99BE-1769-40D173C00555}"/>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A9C959F5-95D7-2E31-19EC-ED16E30CF745}"/>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7" name="Picture 6">
            <a:extLst>
              <a:ext uri="{FF2B5EF4-FFF2-40B4-BE49-F238E27FC236}">
                <a16:creationId xmlns:a16="http://schemas.microsoft.com/office/drawing/2014/main" id="{3C30C5FD-151E-4E33-44E1-C992955AE16E}"/>
              </a:ext>
            </a:extLst>
          </p:cNvPr>
          <p:cNvPicPr>
            <a:picLocks noChangeAspect="1"/>
          </p:cNvPicPr>
          <p:nvPr/>
        </p:nvPicPr>
        <p:blipFill>
          <a:blip r:embed="rId3"/>
          <a:stretch>
            <a:fillRect/>
          </a:stretch>
        </p:blipFill>
        <p:spPr>
          <a:xfrm>
            <a:off x="4823951" y="1644933"/>
            <a:ext cx="4197146" cy="2111730"/>
          </a:xfrm>
          <a:prstGeom prst="rect">
            <a:avLst/>
          </a:prstGeom>
        </p:spPr>
      </p:pic>
      <p:sp>
        <p:nvSpPr>
          <p:cNvPr id="9" name="Content Placeholder 8">
            <a:extLst>
              <a:ext uri="{FF2B5EF4-FFF2-40B4-BE49-F238E27FC236}">
                <a16:creationId xmlns:a16="http://schemas.microsoft.com/office/drawing/2014/main" id="{716D8919-37E4-B91B-E99B-F0A1CB29DE03}"/>
              </a:ext>
            </a:extLst>
          </p:cNvPr>
          <p:cNvSpPr>
            <a:spLocks noGrp="1"/>
          </p:cNvSpPr>
          <p:nvPr>
            <p:ph sz="half" idx="2"/>
          </p:nvPr>
        </p:nvSpPr>
        <p:spPr>
          <a:xfrm>
            <a:off x="5074674" y="3853632"/>
            <a:ext cx="3764525" cy="636639"/>
          </a:xfrm>
        </p:spPr>
        <p:txBody>
          <a:bodyPr vert="horz" lIns="91436" tIns="45718" rIns="91436" bIns="45718" rtlCol="0" anchor="t">
            <a:normAutofit/>
          </a:bodyPr>
          <a:lstStyle/>
          <a:p>
            <a:pPr marL="0" indent="0">
              <a:buNone/>
            </a:pPr>
            <a:r>
              <a:rPr lang="en-US">
                <a:ea typeface="Cambria"/>
              </a:rPr>
              <a:t>[4]</a:t>
            </a:r>
          </a:p>
        </p:txBody>
      </p:sp>
    </p:spTree>
    <p:extLst>
      <p:ext uri="{BB962C8B-B14F-4D97-AF65-F5344CB8AC3E}">
        <p14:creationId xmlns:p14="http://schemas.microsoft.com/office/powerpoint/2010/main" val="286178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4FB7F-D5FD-3542-EC14-7C215FDA5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F4712-830E-1BC0-CFAF-EB9C289FECCE}"/>
              </a:ext>
            </a:extLst>
          </p:cNvPr>
          <p:cNvSpPr>
            <a:spLocks noGrp="1"/>
          </p:cNvSpPr>
          <p:nvPr>
            <p:ph type="title"/>
          </p:nvPr>
        </p:nvSpPr>
        <p:spPr/>
        <p:txBody>
          <a:bodyPr>
            <a:normAutofit/>
          </a:bodyPr>
          <a:lstStyle/>
          <a:p>
            <a:r>
              <a:rPr lang="en-US"/>
              <a:t>Inappropriate videos are common on the internet, which leads to normalization.</a:t>
            </a:r>
          </a:p>
        </p:txBody>
      </p:sp>
      <p:sp>
        <p:nvSpPr>
          <p:cNvPr id="3" name="Content Placeholder 2">
            <a:extLst>
              <a:ext uri="{FF2B5EF4-FFF2-40B4-BE49-F238E27FC236}">
                <a16:creationId xmlns:a16="http://schemas.microsoft.com/office/drawing/2014/main" id="{11C4B489-EB5D-49FC-4D9C-554ED3A6AFEA}"/>
              </a:ext>
            </a:extLst>
          </p:cNvPr>
          <p:cNvSpPr>
            <a:spLocks noGrp="1"/>
          </p:cNvSpPr>
          <p:nvPr>
            <p:ph sz="half" idx="1"/>
          </p:nvPr>
        </p:nvSpPr>
        <p:spPr/>
        <p:txBody>
          <a:bodyPr vert="horz" lIns="91436" tIns="45718" rIns="91436" bIns="45718" rtlCol="0" anchor="t">
            <a:normAutofit lnSpcReduction="10000"/>
          </a:bodyPr>
          <a:lstStyle/>
          <a:p>
            <a:pPr marL="205740" indent="-205740"/>
            <a:r>
              <a:rPr lang="en-US"/>
              <a:t>In the episode, viewers are captivated by the news coverage of the event despite its disturbing nature [9]. </a:t>
            </a:r>
          </a:p>
          <a:p>
            <a:pPr marL="205740" indent="-205740"/>
            <a:r>
              <a:rPr lang="en-US"/>
              <a:t>Media outlets, whether online or press will focus on violent or inappropriate stories.</a:t>
            </a:r>
            <a:endParaRPr lang="en-US">
              <a:ea typeface="Cambria"/>
            </a:endParaRPr>
          </a:p>
          <a:p>
            <a:pPr marL="205740" indent="-205740"/>
            <a:r>
              <a:rPr lang="en-US"/>
              <a:t>Study of 20 YouTube videos:</a:t>
            </a:r>
            <a:endParaRPr lang="en-US">
              <a:ea typeface="Cambria"/>
            </a:endParaRPr>
          </a:p>
          <a:p>
            <a:pPr marL="411480" lvl="1" indent="-205740"/>
            <a:r>
              <a:rPr lang="en-US"/>
              <a:t>Uploaded: Jan 2018</a:t>
            </a:r>
            <a:r>
              <a:rPr lang="en-US">
                <a:sym typeface="Wingdings" panose="05000000000000000000" pitchFamily="2" charset="2"/>
              </a:rPr>
              <a:t>May 2019</a:t>
            </a:r>
            <a:endParaRPr lang="en-US">
              <a:ea typeface="Cambria"/>
            </a:endParaRPr>
          </a:p>
          <a:p>
            <a:pPr marL="411480" lvl="1" indent="-205740"/>
            <a:r>
              <a:rPr lang="en-US">
                <a:sym typeface="Wingdings" panose="05000000000000000000" pitchFamily="2" charset="2"/>
              </a:rPr>
              <a:t>“either incite or encourage violence”</a:t>
            </a:r>
            <a:endParaRPr lang="en-US">
              <a:ea typeface="Cambria"/>
            </a:endParaRPr>
          </a:p>
          <a:p>
            <a:pPr marL="411480" lvl="1" indent="-205740"/>
            <a:r>
              <a:rPr lang="en-US" sz="1600"/>
              <a:t>2.5 million views and 20,500 comments, likes, or shares</a:t>
            </a:r>
            <a:endParaRPr lang="en-US">
              <a:ea typeface="Cambria"/>
            </a:endParaRPr>
          </a:p>
          <a:p>
            <a:pPr lvl="1"/>
            <a:endParaRPr lang="en-US"/>
          </a:p>
          <a:p>
            <a:endParaRPr lang="en-US"/>
          </a:p>
          <a:p>
            <a:endParaRPr lang="en-US"/>
          </a:p>
        </p:txBody>
      </p:sp>
      <p:sp>
        <p:nvSpPr>
          <p:cNvPr id="4" name="Content Placeholder 3">
            <a:extLst>
              <a:ext uri="{FF2B5EF4-FFF2-40B4-BE49-F238E27FC236}">
                <a16:creationId xmlns:a16="http://schemas.microsoft.com/office/drawing/2014/main" id="{AF582FE7-1333-6D2E-C1C3-85052D9335B5}"/>
              </a:ext>
            </a:extLst>
          </p:cNvPr>
          <p:cNvSpPr>
            <a:spLocks noGrp="1"/>
          </p:cNvSpPr>
          <p:nvPr>
            <p:ph sz="half" idx="2"/>
          </p:nvPr>
        </p:nvSpPr>
        <p:spPr>
          <a:xfrm>
            <a:off x="4419600" y="1276350"/>
            <a:ext cx="4175816" cy="2936855"/>
          </a:xfrm>
          <a:ln>
            <a:solidFill>
              <a:schemeClr val="bg1"/>
            </a:solidFill>
          </a:ln>
        </p:spPr>
        <p:txBody>
          <a:bodyPr anchor="ctr">
            <a:normAutofit lnSpcReduction="10000"/>
          </a:bodyP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5863B07A-BA99-7BB1-663B-725B4003DCAB}"/>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A760A24C-EF0F-B297-594D-75F337B84E9C}"/>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9" name="Picture 8">
            <a:extLst>
              <a:ext uri="{FF2B5EF4-FFF2-40B4-BE49-F238E27FC236}">
                <a16:creationId xmlns:a16="http://schemas.microsoft.com/office/drawing/2014/main" id="{4D75D72A-4152-5141-5A9D-865E88F2DC57}"/>
              </a:ext>
            </a:extLst>
          </p:cNvPr>
          <p:cNvPicPr>
            <a:picLocks noChangeAspect="1"/>
          </p:cNvPicPr>
          <p:nvPr/>
        </p:nvPicPr>
        <p:blipFill>
          <a:blip r:embed="rId3"/>
          <a:stretch>
            <a:fillRect/>
          </a:stretch>
        </p:blipFill>
        <p:spPr>
          <a:xfrm>
            <a:off x="4419599" y="1276350"/>
            <a:ext cx="4175817" cy="2936855"/>
          </a:xfrm>
          <a:prstGeom prst="rect">
            <a:avLst/>
          </a:prstGeom>
        </p:spPr>
      </p:pic>
    </p:spTree>
    <p:extLst>
      <p:ext uri="{BB962C8B-B14F-4D97-AF65-F5344CB8AC3E}">
        <p14:creationId xmlns:p14="http://schemas.microsoft.com/office/powerpoint/2010/main" val="269825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5C955-B4DA-CC37-8AAB-51D372E6A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4ABEA-730C-B2E7-8261-CFE5753B058A}"/>
              </a:ext>
            </a:extLst>
          </p:cNvPr>
          <p:cNvSpPr>
            <a:spLocks noGrp="1"/>
          </p:cNvSpPr>
          <p:nvPr>
            <p:ph type="title"/>
          </p:nvPr>
        </p:nvSpPr>
        <p:spPr/>
        <p:txBody>
          <a:bodyPr/>
          <a:lstStyle/>
          <a:p>
            <a:r>
              <a:rPr lang="en-US">
                <a:ea typeface="Cambria"/>
              </a:rPr>
              <a:t>Use of social Networking for terrorism is growing</a:t>
            </a:r>
          </a:p>
        </p:txBody>
      </p:sp>
      <p:sp>
        <p:nvSpPr>
          <p:cNvPr id="3" name="Content Placeholder 2">
            <a:extLst>
              <a:ext uri="{FF2B5EF4-FFF2-40B4-BE49-F238E27FC236}">
                <a16:creationId xmlns:a16="http://schemas.microsoft.com/office/drawing/2014/main" id="{E34797F9-0D2E-576E-2BF6-3078C9037BE5}"/>
              </a:ext>
            </a:extLst>
          </p:cNvPr>
          <p:cNvSpPr>
            <a:spLocks noGrp="1"/>
          </p:cNvSpPr>
          <p:nvPr>
            <p:ph sz="half" idx="1"/>
          </p:nvPr>
        </p:nvSpPr>
        <p:spPr>
          <a:xfrm>
            <a:off x="685800" y="1352551"/>
            <a:ext cx="3733800" cy="3352800"/>
          </a:xfrm>
        </p:spPr>
        <p:txBody>
          <a:bodyPr vert="horz" lIns="91436" tIns="45718" rIns="91436" bIns="45718" rtlCol="0" anchor="t">
            <a:normAutofit/>
          </a:bodyPr>
          <a:lstStyle/>
          <a:p>
            <a:pPr marL="205740" indent="-205740"/>
            <a:r>
              <a:rPr lang="en-US">
                <a:ea typeface="Cambria"/>
              </a:rPr>
              <a:t>The kidnapper exploited social networking sites like YouTube and Twitter to spread information [9].</a:t>
            </a:r>
          </a:p>
          <a:p>
            <a:pPr marL="205740" indent="-205740"/>
            <a:r>
              <a:rPr lang="en-US">
                <a:ea typeface="+mn-lt"/>
                <a:cs typeface="+mn-lt"/>
              </a:rPr>
              <a:t>About 90% of terrorist activities online are conducted via social media platforms [7].</a:t>
            </a:r>
          </a:p>
          <a:p>
            <a:pPr marL="205740" indent="-205740"/>
            <a:r>
              <a:rPr lang="en-US">
                <a:ea typeface="Cambria"/>
              </a:rPr>
              <a:t>Real world example of the use of YouTube for ransom videos [7].</a:t>
            </a:r>
          </a:p>
        </p:txBody>
      </p:sp>
      <p:sp>
        <p:nvSpPr>
          <p:cNvPr id="4" name="Content Placeholder 3">
            <a:extLst>
              <a:ext uri="{FF2B5EF4-FFF2-40B4-BE49-F238E27FC236}">
                <a16:creationId xmlns:a16="http://schemas.microsoft.com/office/drawing/2014/main" id="{0614FCEF-E888-5ED6-4B33-AB6CE7C95A9A}"/>
              </a:ext>
            </a:extLst>
          </p:cNvPr>
          <p:cNvSpPr>
            <a:spLocks noGrp="1"/>
          </p:cNvSpPr>
          <p:nvPr>
            <p:ph sz="half" idx="2"/>
          </p:nvPr>
        </p:nvSpPr>
        <p:spPr>
          <a:xfrm>
            <a:off x="4716572" y="4319654"/>
            <a:ext cx="3796429" cy="542272"/>
          </a:xfrm>
          <a:ln>
            <a:solidFill>
              <a:schemeClr val="bg1"/>
            </a:solidFill>
          </a:ln>
        </p:spPr>
        <p:txBody>
          <a:bodyPr anchor="ctr">
            <a:normAutofit/>
          </a:bodyPr>
          <a:lstStyle/>
          <a:p>
            <a:pPr marL="0" indent="0" algn="ctr">
              <a:buNone/>
            </a:pPr>
            <a:r>
              <a:rPr lang="en-US" sz="1600">
                <a:ea typeface="Cambria"/>
              </a:rPr>
              <a:t>Twitter use for terrorist attacks is becoming more prevalent over time [2].</a:t>
            </a:r>
          </a:p>
        </p:txBody>
      </p:sp>
      <p:sp>
        <p:nvSpPr>
          <p:cNvPr id="5" name="Footer Placeholder 4">
            <a:extLst>
              <a:ext uri="{FF2B5EF4-FFF2-40B4-BE49-F238E27FC236}">
                <a16:creationId xmlns:a16="http://schemas.microsoft.com/office/drawing/2014/main" id="{DE13EAB7-7A6F-3201-944C-7FF9BECDC41E}"/>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30585807-95C5-9E3F-C835-79AE95A62712}"/>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7" name="Picture 6" descr="A graph with a line going up&#10;&#10;AI-generated content may be incorrect.">
            <a:extLst>
              <a:ext uri="{FF2B5EF4-FFF2-40B4-BE49-F238E27FC236}">
                <a16:creationId xmlns:a16="http://schemas.microsoft.com/office/drawing/2014/main" id="{271B8E0E-079D-A4D9-B610-FF73BBBAD97D}"/>
              </a:ext>
            </a:extLst>
          </p:cNvPr>
          <p:cNvPicPr>
            <a:picLocks noChangeAspect="1"/>
          </p:cNvPicPr>
          <p:nvPr/>
        </p:nvPicPr>
        <p:blipFill>
          <a:blip r:embed="rId3"/>
          <a:stretch>
            <a:fillRect/>
          </a:stretch>
        </p:blipFill>
        <p:spPr>
          <a:xfrm>
            <a:off x="4717811" y="1512842"/>
            <a:ext cx="3740193" cy="2798915"/>
          </a:xfrm>
          <a:prstGeom prst="rect">
            <a:avLst/>
          </a:prstGeom>
        </p:spPr>
      </p:pic>
    </p:spTree>
    <p:extLst>
      <p:ext uri="{BB962C8B-B14F-4D97-AF65-F5344CB8AC3E}">
        <p14:creationId xmlns:p14="http://schemas.microsoft.com/office/powerpoint/2010/main" val="423166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EC61-125B-2917-A321-77BCCDE89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0372D-EED2-BF51-9AB9-07AA9EF10EA3}"/>
              </a:ext>
            </a:extLst>
          </p:cNvPr>
          <p:cNvSpPr>
            <a:spLocks noGrp="1"/>
          </p:cNvSpPr>
          <p:nvPr>
            <p:ph type="title"/>
          </p:nvPr>
        </p:nvSpPr>
        <p:spPr>
          <a:xfrm>
            <a:off x="914400" y="1827609"/>
            <a:ext cx="7315200" cy="1494448"/>
          </a:xfrm>
        </p:spPr>
        <p:txBody>
          <a:bodyPr/>
          <a:lstStyle/>
          <a:p>
            <a:r>
              <a:rPr lang="en-US" sz="2700"/>
              <a:t>Media often violates personal Privacy </a:t>
            </a:r>
            <a:endParaRPr lang="en-US"/>
          </a:p>
          <a:p>
            <a:endParaRPr lang="en-US">
              <a:ea typeface="Cambria"/>
            </a:endParaRPr>
          </a:p>
        </p:txBody>
      </p:sp>
      <p:sp>
        <p:nvSpPr>
          <p:cNvPr id="4" name="Footer Placeholder 3">
            <a:extLst>
              <a:ext uri="{FF2B5EF4-FFF2-40B4-BE49-F238E27FC236}">
                <a16:creationId xmlns:a16="http://schemas.microsoft.com/office/drawing/2014/main" id="{22FFDEF0-554D-C8DA-4098-BB013015299D}"/>
              </a:ext>
            </a:extLst>
          </p:cNvPr>
          <p:cNvSpPr>
            <a:spLocks noGrp="1"/>
          </p:cNvSpPr>
          <p:nvPr>
            <p:ph type="ftr" sz="quarter" idx="11"/>
          </p:nvPr>
        </p:nvSpPr>
        <p:spPr/>
        <p:txBody>
          <a:bodyPr/>
          <a:lstStyle/>
          <a:p>
            <a:r>
              <a:rPr lang="sk-SK"/>
              <a:t>© 2026 Keith A. Pray</a:t>
            </a:r>
            <a:endParaRPr lang="en-US"/>
          </a:p>
        </p:txBody>
      </p:sp>
      <p:sp>
        <p:nvSpPr>
          <p:cNvPr id="5" name="Slide Number Placeholder 4">
            <a:extLst>
              <a:ext uri="{FF2B5EF4-FFF2-40B4-BE49-F238E27FC236}">
                <a16:creationId xmlns:a16="http://schemas.microsoft.com/office/drawing/2014/main" id="{6441A8BF-E7E9-B93D-97E4-900C54DB2D75}"/>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29146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5F46-41A8-8487-5DF2-D2AE01A9C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A2704-EC13-252B-A026-725E1F41D087}"/>
              </a:ext>
            </a:extLst>
          </p:cNvPr>
          <p:cNvSpPr>
            <a:spLocks noGrp="1"/>
          </p:cNvSpPr>
          <p:nvPr>
            <p:ph type="title"/>
          </p:nvPr>
        </p:nvSpPr>
        <p:spPr>
          <a:xfrm>
            <a:off x="685800" y="361950"/>
            <a:ext cx="7833360" cy="914400"/>
          </a:xfrm>
        </p:spPr>
        <p:txBody>
          <a:bodyPr>
            <a:normAutofit/>
          </a:bodyPr>
          <a:lstStyle/>
          <a:p>
            <a:r>
              <a:rPr lang="en-US"/>
              <a:t>Gov’t will violate media freedoms during a time of crisis</a:t>
            </a:r>
          </a:p>
        </p:txBody>
      </p:sp>
      <p:sp>
        <p:nvSpPr>
          <p:cNvPr id="3" name="Content Placeholder 2">
            <a:extLst>
              <a:ext uri="{FF2B5EF4-FFF2-40B4-BE49-F238E27FC236}">
                <a16:creationId xmlns:a16="http://schemas.microsoft.com/office/drawing/2014/main" id="{91235BCE-9BE8-3E78-A0FA-FA9FB37B03CC}"/>
              </a:ext>
            </a:extLst>
          </p:cNvPr>
          <p:cNvSpPr>
            <a:spLocks noGrp="1"/>
          </p:cNvSpPr>
          <p:nvPr>
            <p:ph sz="half" idx="1"/>
          </p:nvPr>
        </p:nvSpPr>
        <p:spPr>
          <a:xfrm>
            <a:off x="685801" y="1276350"/>
            <a:ext cx="3129453" cy="3352800"/>
          </a:xfrm>
        </p:spPr>
        <p:txBody>
          <a:bodyPr vert="horz" lIns="91436" tIns="45718" rIns="91436" bIns="45718" rtlCol="0" anchor="t">
            <a:normAutofit/>
          </a:bodyPr>
          <a:lstStyle/>
          <a:p>
            <a:pPr marL="205740" indent="-205740"/>
            <a:r>
              <a:rPr lang="en-US" sz="1700">
                <a:ea typeface="Cambria"/>
              </a:rPr>
              <a:t>Black Mirror: Gov’t places 5D Notice on media outlets [9].</a:t>
            </a:r>
          </a:p>
          <a:p>
            <a:pPr marL="205740" indent="-205740"/>
            <a:endParaRPr lang="en-US">
              <a:ea typeface="Cambria"/>
            </a:endParaRPr>
          </a:p>
          <a:p>
            <a:pPr marL="205740" indent="-205740"/>
            <a:endParaRPr lang="en-US">
              <a:ea typeface="Cambria"/>
            </a:endParaRPr>
          </a:p>
        </p:txBody>
      </p:sp>
      <p:sp>
        <p:nvSpPr>
          <p:cNvPr id="4" name="Content Placeholder 3">
            <a:extLst>
              <a:ext uri="{FF2B5EF4-FFF2-40B4-BE49-F238E27FC236}">
                <a16:creationId xmlns:a16="http://schemas.microsoft.com/office/drawing/2014/main" id="{9319E05F-E367-DD95-3719-8387C798D19C}"/>
              </a:ext>
            </a:extLst>
          </p:cNvPr>
          <p:cNvSpPr>
            <a:spLocks noGrp="1"/>
          </p:cNvSpPr>
          <p:nvPr>
            <p:ph sz="half" idx="2"/>
          </p:nvPr>
        </p:nvSpPr>
        <p:spPr>
          <a:xfrm>
            <a:off x="887335" y="2049517"/>
            <a:ext cx="7570863" cy="2870558"/>
          </a:xfrm>
          <a:ln>
            <a:solidFill>
              <a:schemeClr val="bg1"/>
            </a:solidFill>
          </a:ln>
        </p:spPr>
        <p:txBody>
          <a:bodyPr anchor="ctr"/>
          <a:lstStyle/>
          <a:p>
            <a:pPr marL="0" indent="0" algn="ctr">
              <a:buNone/>
            </a:pPr>
            <a:r>
              <a:rPr lang="en-US"/>
              <a:t>&lt;Graphic as big as will fit&gt;</a:t>
            </a:r>
          </a:p>
        </p:txBody>
      </p:sp>
      <p:sp>
        <p:nvSpPr>
          <p:cNvPr id="5" name="Footer Placeholder 4">
            <a:extLst>
              <a:ext uri="{FF2B5EF4-FFF2-40B4-BE49-F238E27FC236}">
                <a16:creationId xmlns:a16="http://schemas.microsoft.com/office/drawing/2014/main" id="{A82B17BF-07AB-BF47-975E-46570D298238}"/>
              </a:ext>
            </a:extLst>
          </p:cNvPr>
          <p:cNvSpPr>
            <a:spLocks noGrp="1"/>
          </p:cNvSpPr>
          <p:nvPr>
            <p:ph type="ftr" sz="quarter" idx="11"/>
          </p:nvPr>
        </p:nvSpPr>
        <p:spPr/>
        <p:txBody>
          <a:bodyPr/>
          <a:lstStyle/>
          <a:p>
            <a:r>
              <a:rPr lang="sk-SK"/>
              <a:t>© 2026 Keith A. Pray</a:t>
            </a:r>
            <a:endParaRPr lang="en-US"/>
          </a:p>
        </p:txBody>
      </p:sp>
      <p:sp>
        <p:nvSpPr>
          <p:cNvPr id="6" name="Slide Number Placeholder 5">
            <a:extLst>
              <a:ext uri="{FF2B5EF4-FFF2-40B4-BE49-F238E27FC236}">
                <a16:creationId xmlns:a16="http://schemas.microsoft.com/office/drawing/2014/main" id="{8F6002C1-9084-AD74-75F6-92D78381E5D4}"/>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7" name="Content Placeholder 2">
            <a:extLst>
              <a:ext uri="{FF2B5EF4-FFF2-40B4-BE49-F238E27FC236}">
                <a16:creationId xmlns:a16="http://schemas.microsoft.com/office/drawing/2014/main" id="{1DE72968-E578-2BC3-FE2A-369E448B7588}"/>
              </a:ext>
            </a:extLst>
          </p:cNvPr>
          <p:cNvSpPr txBox="1">
            <a:spLocks/>
          </p:cNvSpPr>
          <p:nvPr/>
        </p:nvSpPr>
        <p:spPr>
          <a:xfrm>
            <a:off x="4443511" y="1276350"/>
            <a:ext cx="4277185"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endParaRPr lang="en-US">
              <a:ea typeface="Cambria"/>
            </a:endParaRPr>
          </a:p>
          <a:p>
            <a:pPr marL="205740" indent="-205740"/>
            <a:endParaRPr lang="en-US">
              <a:ea typeface="Cambria"/>
            </a:endParaRPr>
          </a:p>
        </p:txBody>
      </p:sp>
      <p:sp>
        <p:nvSpPr>
          <p:cNvPr id="8" name="Content Placeholder 2">
            <a:extLst>
              <a:ext uri="{FF2B5EF4-FFF2-40B4-BE49-F238E27FC236}">
                <a16:creationId xmlns:a16="http://schemas.microsoft.com/office/drawing/2014/main" id="{01403FED-6BA9-2168-3207-B195B7B5BD0A}"/>
              </a:ext>
            </a:extLst>
          </p:cNvPr>
          <p:cNvSpPr txBox="1">
            <a:spLocks/>
          </p:cNvSpPr>
          <p:nvPr/>
        </p:nvSpPr>
        <p:spPr>
          <a:xfrm>
            <a:off x="3758500" y="1276350"/>
            <a:ext cx="4760660"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sz="1700">
                <a:ea typeface="Cambria"/>
              </a:rPr>
              <a:t>COVID: Media Freedom Violations increased[1]</a:t>
            </a:r>
          </a:p>
          <a:p>
            <a:pPr marL="205740" indent="-205740"/>
            <a:r>
              <a:rPr lang="en-US" sz="1700"/>
              <a:t>February 2020</a:t>
            </a:r>
            <a:r>
              <a:rPr lang="en-US" sz="1700">
                <a:sym typeface="Wingdings" panose="05000000000000000000" pitchFamily="2" charset="2"/>
              </a:rPr>
              <a:t></a:t>
            </a:r>
            <a:r>
              <a:rPr lang="en-US" sz="1700"/>
              <a:t>August 2020: 426 violations </a:t>
            </a:r>
            <a:endParaRPr lang="en-US" sz="1700">
              <a:ea typeface="Cambria"/>
            </a:endParaRPr>
          </a:p>
          <a:p>
            <a:pPr marL="205740" indent="-205740"/>
            <a:endParaRPr lang="en-US" sz="1700">
              <a:ea typeface="Cambria"/>
            </a:endParaRPr>
          </a:p>
        </p:txBody>
      </p:sp>
      <p:pic>
        <p:nvPicPr>
          <p:cNvPr id="9" name="Picture 8">
            <a:extLst>
              <a:ext uri="{FF2B5EF4-FFF2-40B4-BE49-F238E27FC236}">
                <a16:creationId xmlns:a16="http://schemas.microsoft.com/office/drawing/2014/main" id="{8E7447EE-5048-6E4A-FD07-6879E2F02BA8}"/>
              </a:ext>
            </a:extLst>
          </p:cNvPr>
          <p:cNvPicPr>
            <a:picLocks noChangeAspect="1"/>
          </p:cNvPicPr>
          <p:nvPr/>
        </p:nvPicPr>
        <p:blipFill>
          <a:blip r:embed="rId3"/>
          <a:srcRect l="2518" t="23943" r="2382" b="18406"/>
          <a:stretch>
            <a:fillRect/>
          </a:stretch>
        </p:blipFill>
        <p:spPr>
          <a:xfrm>
            <a:off x="887336" y="2049517"/>
            <a:ext cx="7570932" cy="2870557"/>
          </a:xfrm>
          <a:prstGeom prst="rect">
            <a:avLst/>
          </a:prstGeom>
        </p:spPr>
      </p:pic>
      <p:sp>
        <p:nvSpPr>
          <p:cNvPr id="14" name="Content Placeholder 2">
            <a:extLst>
              <a:ext uri="{FF2B5EF4-FFF2-40B4-BE49-F238E27FC236}">
                <a16:creationId xmlns:a16="http://schemas.microsoft.com/office/drawing/2014/main" id="{85C78EB0-D47B-6E2B-8832-9138AC68CDE2}"/>
              </a:ext>
            </a:extLst>
          </p:cNvPr>
          <p:cNvSpPr txBox="1">
            <a:spLocks/>
          </p:cNvSpPr>
          <p:nvPr/>
        </p:nvSpPr>
        <p:spPr>
          <a:xfrm>
            <a:off x="8405650" y="4725373"/>
            <a:ext cx="486102" cy="543646"/>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100">
                <a:ea typeface="Cambria"/>
              </a:rPr>
              <a:t>[1]</a:t>
            </a:r>
          </a:p>
        </p:txBody>
      </p:sp>
    </p:spTree>
    <p:extLst>
      <p:ext uri="{BB962C8B-B14F-4D97-AF65-F5344CB8AC3E}">
        <p14:creationId xmlns:p14="http://schemas.microsoft.com/office/powerpoint/2010/main" val="356852854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DA9F1E997C6C4184F2C26239FC0847" ma:contentTypeVersion="15" ma:contentTypeDescription="Create a new document." ma:contentTypeScope="" ma:versionID="7f812a6d3683d68a90f6a05c575cba59">
  <xsd:schema xmlns:xsd="http://www.w3.org/2001/XMLSchema" xmlns:xs="http://www.w3.org/2001/XMLSchema" xmlns:p="http://schemas.microsoft.com/office/2006/metadata/properties" xmlns:ns3="a62e12e5-5e8e-4954-bfb1-9a4eb537cd18" xmlns:ns4="a98fc844-e863-4999-8bee-1f4cbee287c2" targetNamespace="http://schemas.microsoft.com/office/2006/metadata/properties" ma:root="true" ma:fieldsID="89b4fc0bba6e22591ea164e187266589" ns3:_="" ns4:_="">
    <xsd:import namespace="a62e12e5-5e8e-4954-bfb1-9a4eb537cd18"/>
    <xsd:import namespace="a98fc844-e863-4999-8bee-1f4cbee287c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SearchPropertie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e12e5-5e8e-4954-bfb1-9a4eb537c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fc844-e863-4999-8bee-1f4cbee287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62e12e5-5e8e-4954-bfb1-9a4eb537cd18" xsi:nil="true"/>
  </documentManagement>
</p:properties>
</file>

<file path=customXml/itemProps1.xml><?xml version="1.0" encoding="utf-8"?>
<ds:datastoreItem xmlns:ds="http://schemas.openxmlformats.org/officeDocument/2006/customXml" ds:itemID="{2018B0C9-FBB3-42C9-9CDC-F21B229E5A16}">
  <ds:schemaRefs>
    <ds:schemaRef ds:uri="a62e12e5-5e8e-4954-bfb1-9a4eb537cd18"/>
    <ds:schemaRef ds:uri="a98fc844-e863-4999-8bee-1f4cbee287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88CB9F-EEB2-4E39-9383-615159A2E744}">
  <ds:schemaRefs>
    <ds:schemaRef ds:uri="http://schemas.microsoft.com/sharepoint/v3/contenttype/forms"/>
  </ds:schemaRefs>
</ds:datastoreItem>
</file>

<file path=customXml/itemProps3.xml><?xml version="1.0" encoding="utf-8"?>
<ds:datastoreItem xmlns:ds="http://schemas.openxmlformats.org/officeDocument/2006/customXml" ds:itemID="{EA9FD0C3-A455-40B4-BFE9-9AD9BA7F426A}">
  <ds:schemaRefs>
    <ds:schemaRef ds:uri="a62e12e5-5e8e-4954-bfb1-9a4eb537cd18"/>
    <ds:schemaRef ds:uri="a98fc844-e863-4999-8bee-1f4cbee287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TS102804895.potx</Template>
  <TotalTime>40</TotalTime>
  <Words>2134</Words>
  <Application>Microsoft Macintosh PowerPoint</Application>
  <PresentationFormat>On-screen Show (16:9)</PresentationFormat>
  <Paragraphs>155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Wingdings</vt:lpstr>
      <vt:lpstr>Red Radial 16x9</vt:lpstr>
      <vt:lpstr>Black Mirror: The National Anthem</vt:lpstr>
      <vt:lpstr>Synopsis</vt:lpstr>
      <vt:lpstr>Relevant TECHNOLOGIES</vt:lpstr>
      <vt:lpstr>Sensationalized nature of the video is why it spread so fast </vt:lpstr>
      <vt:lpstr>Emotional arousal contributes to the likelihood of content being shared </vt:lpstr>
      <vt:lpstr>Inappropriate videos are common on the internet, which leads to normalization.</vt:lpstr>
      <vt:lpstr>Use of social Networking for terrorism is growing</vt:lpstr>
      <vt:lpstr>Media often violates personal Privacy  </vt:lpstr>
      <vt:lpstr>Gov’t will violate media freedoms during a time of crisis</vt:lpstr>
      <vt:lpstr>Restricting the Media manipulates the info spread</vt:lpstr>
      <vt:lpstr>Governments can gain private info via data shared on social media platforms</vt:lpstr>
      <vt:lpstr>Deleting content off the internet does not remove it fully</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cp:revision>
  <cp:lastPrinted>2026-05-09T15:18:23Z</cp:lastPrinted>
  <dcterms:created xsi:type="dcterms:W3CDTF">2014-08-25T02:19:16Z</dcterms:created>
  <dcterms:modified xsi:type="dcterms:W3CDTF">2026-05-09T15:58:26Z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0x010100FFDA9F1E997C6C4184F2C26239FC0847</vt:lpwstr>
  </property>
</Properties>
</file>